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handoutMasterIdLst>
    <p:handoutMasterId r:id="rId29"/>
  </p:handoutMasterIdLst>
  <p:sldIdLst>
    <p:sldId id="256" r:id="rId5"/>
    <p:sldId id="271" r:id="rId6"/>
    <p:sldId id="284" r:id="rId7"/>
    <p:sldId id="283" r:id="rId8"/>
    <p:sldId id="285" r:id="rId9"/>
    <p:sldId id="286" r:id="rId10"/>
    <p:sldId id="287" r:id="rId11"/>
    <p:sldId id="288" r:id="rId12"/>
    <p:sldId id="289" r:id="rId13"/>
    <p:sldId id="290" r:id="rId14"/>
    <p:sldId id="291" r:id="rId15"/>
    <p:sldId id="292" r:id="rId16"/>
    <p:sldId id="293" r:id="rId17"/>
    <p:sldId id="295" r:id="rId18"/>
    <p:sldId id="296" r:id="rId19"/>
    <p:sldId id="297" r:id="rId20"/>
    <p:sldId id="298" r:id="rId21"/>
    <p:sldId id="299" r:id="rId22"/>
    <p:sldId id="294" r:id="rId23"/>
    <p:sldId id="300" r:id="rId24"/>
    <p:sldId id="301" r:id="rId25"/>
    <p:sldId id="303" r:id="rId26"/>
    <p:sldId id="30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4"/>
            <p14:sldId id="283"/>
            <p14:sldId id="285"/>
            <p14:sldId id="286"/>
            <p14:sldId id="287"/>
            <p14:sldId id="288"/>
            <p14:sldId id="289"/>
            <p14:sldId id="290"/>
            <p14:sldId id="291"/>
            <p14:sldId id="292"/>
            <p14:sldId id="293"/>
            <p14:sldId id="295"/>
            <p14:sldId id="296"/>
            <p14:sldId id="297"/>
            <p14:sldId id="298"/>
            <p14:sldId id="299"/>
            <p14:sldId id="294"/>
            <p14:sldId id="300"/>
            <p14:sldId id="301"/>
            <p14:sldId id="303"/>
            <p14:sldId id="30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1" autoAdjust="0"/>
  </p:normalViewPr>
  <p:slideViewPr>
    <p:cSldViewPr snapToGrid="0">
      <p:cViewPr varScale="1">
        <p:scale>
          <a:sx n="59" d="100"/>
          <a:sy n="59" d="100"/>
        </p:scale>
        <p:origin x="964"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8/7/2025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8/7/2025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8/7/2025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caler.com/topics/attributes-in-dbm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aler.com/topics/entity-in-db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013409"/>
            <a:ext cx="10515600" cy="2387600"/>
          </a:xfrm>
        </p:spPr>
        <p:txBody>
          <a:bodyPr anchor="ctr" anchorCtr="0">
            <a:normAutofit/>
          </a:bodyPr>
          <a:lstStyle/>
          <a:p>
            <a:pPr algn="ctr"/>
            <a:r>
              <a:rPr lang="en-US" sz="4800" dirty="0">
                <a:latin typeface="Bahnschrift SemiBold" panose="020B0502040204020203" pitchFamily="34" charset="0"/>
              </a:rPr>
              <a:t>The Entity Relationship Data Model</a:t>
            </a:r>
            <a:endParaRPr lang="en-US" sz="48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DA5A3-D9E0-97B1-A158-12028499F10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B6A1B07-1681-6595-D6B8-D6813FF52B64}"/>
              </a:ext>
            </a:extLst>
          </p:cNvPr>
          <p:cNvSpPr>
            <a:spLocks noGrp="1"/>
          </p:cNvSpPr>
          <p:nvPr>
            <p:ph type="title"/>
          </p:nvPr>
        </p:nvSpPr>
        <p:spPr>
          <a:xfrm>
            <a:off x="608294" y="535136"/>
            <a:ext cx="8949364" cy="640080"/>
          </a:xfrm>
        </p:spPr>
        <p:txBody>
          <a:bodyPr>
            <a:noAutofit/>
          </a:bodyPr>
          <a:lstStyle/>
          <a:p>
            <a:r>
              <a:rPr lang="en-US" sz="4000" b="1" dirty="0">
                <a:latin typeface="Cascadia Code" panose="020B0609020000020004" pitchFamily="49" charset="0"/>
                <a:ea typeface="Cascadia Code" panose="020B0609020000020004" pitchFamily="49" charset="0"/>
                <a:cs typeface="Cascadia Code" panose="020B0609020000020004" pitchFamily="49" charset="0"/>
              </a:rPr>
              <a:t>Entity Types : </a:t>
            </a:r>
          </a:p>
        </p:txBody>
      </p:sp>
      <p:sp>
        <p:nvSpPr>
          <p:cNvPr id="3" name="TextBox 2">
            <a:extLst>
              <a:ext uri="{FF2B5EF4-FFF2-40B4-BE49-F238E27FC236}">
                <a16:creationId xmlns:a16="http://schemas.microsoft.com/office/drawing/2014/main" id="{96938983-FBAA-1DBB-4C0E-B1DEAEA2BF8F}"/>
              </a:ext>
            </a:extLst>
          </p:cNvPr>
          <p:cNvSpPr txBox="1"/>
          <p:nvPr/>
        </p:nvSpPr>
        <p:spPr>
          <a:xfrm>
            <a:off x="707571" y="1404258"/>
            <a:ext cx="10842172" cy="3108543"/>
          </a:xfrm>
          <a:prstGeom prst="rect">
            <a:avLst/>
          </a:prstGeom>
          <a:noFill/>
        </p:spPr>
        <p:txBody>
          <a:bodyPr wrap="square">
            <a:spAutoFit/>
          </a:bodyPr>
          <a:lstStyle/>
          <a:p>
            <a:r>
              <a:rPr lang="en-US" sz="2800" b="1" dirty="0"/>
              <a:t>Weak Entity –</a:t>
            </a:r>
            <a:r>
              <a:rPr lang="en-US" sz="2800" dirty="0"/>
              <a:t> Weak entity type doesn’t have a key attribute. Weak entity types can’t be identified on their own. It depends upon some other strong entity for its distinct identity. A weak entity is represented by a double outlined rectangle. The relationship between a weak entity type and strong entity type is shown with a double outlined diamond instead of a single outlined diamond. This representation can be seen in the example given below.</a:t>
            </a:r>
          </a:p>
        </p:txBody>
      </p:sp>
    </p:spTree>
    <p:extLst>
      <p:ext uri="{BB962C8B-B14F-4D97-AF65-F5344CB8AC3E}">
        <p14:creationId xmlns:p14="http://schemas.microsoft.com/office/powerpoint/2010/main" val="1719777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10829-3446-8872-720C-47784832584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E009830-9AAC-EC1C-E53C-850CD4512779}"/>
              </a:ext>
            </a:extLst>
          </p:cNvPr>
          <p:cNvSpPr>
            <a:spLocks noGrp="1"/>
          </p:cNvSpPr>
          <p:nvPr>
            <p:ph type="title"/>
          </p:nvPr>
        </p:nvSpPr>
        <p:spPr>
          <a:xfrm>
            <a:off x="608294" y="535136"/>
            <a:ext cx="8949364" cy="640080"/>
          </a:xfrm>
        </p:spPr>
        <p:txBody>
          <a:bodyPr>
            <a:noAutofit/>
          </a:bodyPr>
          <a:lstStyle/>
          <a:p>
            <a:r>
              <a:rPr lang="en-US" sz="4000" b="1" dirty="0">
                <a:latin typeface="Cascadia Code" panose="020B0609020000020004" pitchFamily="49" charset="0"/>
                <a:ea typeface="Cascadia Code" panose="020B0609020000020004" pitchFamily="49" charset="0"/>
                <a:cs typeface="Cascadia Code" panose="020B0609020000020004" pitchFamily="49" charset="0"/>
              </a:rPr>
              <a:t>Attribute : </a:t>
            </a:r>
          </a:p>
        </p:txBody>
      </p:sp>
      <p:sp>
        <p:nvSpPr>
          <p:cNvPr id="3" name="TextBox 2">
            <a:extLst>
              <a:ext uri="{FF2B5EF4-FFF2-40B4-BE49-F238E27FC236}">
                <a16:creationId xmlns:a16="http://schemas.microsoft.com/office/drawing/2014/main" id="{AC4BF47F-DAB4-5B12-ED1A-85E27BA903B8}"/>
              </a:ext>
            </a:extLst>
          </p:cNvPr>
          <p:cNvSpPr txBox="1"/>
          <p:nvPr/>
        </p:nvSpPr>
        <p:spPr>
          <a:xfrm>
            <a:off x="707571" y="1404258"/>
            <a:ext cx="10842172" cy="954107"/>
          </a:xfrm>
          <a:prstGeom prst="rect">
            <a:avLst/>
          </a:prstGeom>
          <a:noFill/>
        </p:spPr>
        <p:txBody>
          <a:bodyPr wrap="square">
            <a:spAutoFit/>
          </a:bodyPr>
          <a:lstStyle/>
          <a:p>
            <a:r>
              <a:rPr lang="en-US" sz="2800" dirty="0"/>
              <a:t>An </a:t>
            </a:r>
            <a:r>
              <a:rPr lang="en-US" sz="2800" u="sng" dirty="0">
                <a:hlinkClick r:id="rId2"/>
              </a:rPr>
              <a:t>attribute</a:t>
            </a:r>
            <a:r>
              <a:rPr lang="en-US" sz="2800" dirty="0"/>
              <a:t> is a property or characteristic of an entity. An entity may contain any number of attributes. </a:t>
            </a:r>
          </a:p>
        </p:txBody>
      </p:sp>
    </p:spTree>
    <p:extLst>
      <p:ext uri="{BB962C8B-B14F-4D97-AF65-F5344CB8AC3E}">
        <p14:creationId xmlns:p14="http://schemas.microsoft.com/office/powerpoint/2010/main" val="649998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2A885-E25C-33C6-7ED8-ECE5D8FF771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6DAE9FE-2A4A-15C3-054A-6A8D66700B9E}"/>
              </a:ext>
            </a:extLst>
          </p:cNvPr>
          <p:cNvSpPr>
            <a:spLocks noGrp="1"/>
          </p:cNvSpPr>
          <p:nvPr>
            <p:ph type="title"/>
          </p:nvPr>
        </p:nvSpPr>
        <p:spPr>
          <a:xfrm>
            <a:off x="608295" y="556905"/>
            <a:ext cx="8949364" cy="640080"/>
          </a:xfrm>
        </p:spPr>
        <p:txBody>
          <a:bodyPr>
            <a:noAutofit/>
          </a:bodyPr>
          <a:lstStyle/>
          <a:p>
            <a:r>
              <a:rPr lang="en-US" b="1" dirty="0">
                <a:latin typeface="Bahnschrift" panose="020B0502040204020203" pitchFamily="34" charset="0"/>
                <a:ea typeface="Cascadia Code" panose="020B0609020000020004" pitchFamily="49" charset="0"/>
                <a:cs typeface="Cascadia Code" panose="020B0609020000020004" pitchFamily="49" charset="0"/>
              </a:rPr>
              <a:t>There are Six such types of attributes:</a:t>
            </a:r>
            <a:r>
              <a:rPr lang="en-US" dirty="0">
                <a:latin typeface="Bahnschrift" panose="020B0502040204020203" pitchFamily="34" charset="0"/>
                <a:ea typeface="Cascadia Code" panose="020B0609020000020004" pitchFamily="49" charset="0"/>
                <a:cs typeface="Cascadia Code" panose="020B0609020000020004" pitchFamily="49" charset="0"/>
              </a:rPr>
              <a:t> </a:t>
            </a:r>
            <a:endParaRPr lang="en-US" sz="4000" b="1" dirty="0">
              <a:latin typeface="Bahnschrift" panose="020B0502040204020203" pitchFamily="34" charset="0"/>
              <a:ea typeface="Cascadia Code" panose="020B0609020000020004" pitchFamily="49" charset="0"/>
              <a:cs typeface="Cascadia Code" panose="020B0609020000020004" pitchFamily="49" charset="0"/>
            </a:endParaRPr>
          </a:p>
        </p:txBody>
      </p:sp>
      <p:sp>
        <p:nvSpPr>
          <p:cNvPr id="4" name="TextBox 3">
            <a:extLst>
              <a:ext uri="{FF2B5EF4-FFF2-40B4-BE49-F238E27FC236}">
                <a16:creationId xmlns:a16="http://schemas.microsoft.com/office/drawing/2014/main" id="{229B6EEF-0F20-9037-5DDC-BD59A211148D}"/>
              </a:ext>
            </a:extLst>
          </p:cNvPr>
          <p:cNvSpPr txBox="1"/>
          <p:nvPr/>
        </p:nvSpPr>
        <p:spPr>
          <a:xfrm>
            <a:off x="608295" y="1197970"/>
            <a:ext cx="6096000" cy="5755422"/>
          </a:xfrm>
          <a:prstGeom prst="rect">
            <a:avLst/>
          </a:prstGeom>
          <a:noFill/>
        </p:spPr>
        <p:txBody>
          <a:bodyPr wrap="square">
            <a:spAutoFit/>
          </a:bodyPr>
          <a:lstStyle/>
          <a:p>
            <a:pPr algn="l">
              <a:spcBef>
                <a:spcPts val="2400"/>
              </a:spcBef>
              <a:spcAft>
                <a:spcPts val="2400"/>
              </a:spcAft>
              <a:buFont typeface="Arial" panose="020B0604020202020204" pitchFamily="34" charset="0"/>
              <a:buChar char="•"/>
            </a:pPr>
            <a:r>
              <a:rPr lang="en-US" sz="2600" b="0" i="0" dirty="0">
                <a:solidFill>
                  <a:srgbClr val="000000"/>
                </a:solidFill>
                <a:effectLst/>
                <a:latin typeface="Inter"/>
              </a:rPr>
              <a:t>Simple attribute</a:t>
            </a:r>
          </a:p>
          <a:p>
            <a:pPr algn="l">
              <a:spcBef>
                <a:spcPts val="2400"/>
              </a:spcBef>
              <a:spcAft>
                <a:spcPts val="2400"/>
              </a:spcAft>
              <a:buFont typeface="Arial" panose="020B0604020202020204" pitchFamily="34" charset="0"/>
              <a:buChar char="•"/>
            </a:pPr>
            <a:r>
              <a:rPr lang="en-US" sz="2600" b="0" i="0" dirty="0">
                <a:solidFill>
                  <a:srgbClr val="000000"/>
                </a:solidFill>
                <a:effectLst/>
                <a:latin typeface="Inter"/>
              </a:rPr>
              <a:t>Composite attribute</a:t>
            </a:r>
          </a:p>
          <a:p>
            <a:pPr algn="l">
              <a:spcBef>
                <a:spcPts val="2400"/>
              </a:spcBef>
              <a:spcAft>
                <a:spcPts val="2400"/>
              </a:spcAft>
              <a:buFont typeface="Arial" panose="020B0604020202020204" pitchFamily="34" charset="0"/>
              <a:buChar char="•"/>
            </a:pPr>
            <a:r>
              <a:rPr lang="en-US" sz="2600" b="0" i="0" dirty="0">
                <a:solidFill>
                  <a:srgbClr val="000000"/>
                </a:solidFill>
                <a:effectLst/>
                <a:latin typeface="Inter"/>
              </a:rPr>
              <a:t>Single-valued attribute</a:t>
            </a:r>
          </a:p>
          <a:p>
            <a:pPr algn="l">
              <a:spcBef>
                <a:spcPts val="2400"/>
              </a:spcBef>
              <a:spcAft>
                <a:spcPts val="2400"/>
              </a:spcAft>
              <a:buFont typeface="Arial" panose="020B0604020202020204" pitchFamily="34" charset="0"/>
              <a:buChar char="•"/>
            </a:pPr>
            <a:r>
              <a:rPr lang="en-US" sz="2600" b="0" i="0" dirty="0">
                <a:solidFill>
                  <a:srgbClr val="000000"/>
                </a:solidFill>
                <a:effectLst/>
                <a:latin typeface="Inter"/>
              </a:rPr>
              <a:t>Multi-valued attribute</a:t>
            </a:r>
          </a:p>
          <a:p>
            <a:pPr algn="l">
              <a:spcBef>
                <a:spcPts val="2400"/>
              </a:spcBef>
              <a:spcAft>
                <a:spcPts val="2400"/>
              </a:spcAft>
              <a:buFont typeface="Arial" panose="020B0604020202020204" pitchFamily="34" charset="0"/>
              <a:buChar char="•"/>
            </a:pPr>
            <a:r>
              <a:rPr lang="en-US" sz="2600" b="0" i="0" dirty="0">
                <a:solidFill>
                  <a:srgbClr val="000000"/>
                </a:solidFill>
                <a:effectLst/>
                <a:latin typeface="Inter"/>
              </a:rPr>
              <a:t>Derived attribute. </a:t>
            </a:r>
          </a:p>
          <a:p>
            <a:pPr algn="l">
              <a:spcBef>
                <a:spcPts val="2400"/>
              </a:spcBef>
              <a:spcAft>
                <a:spcPts val="2400"/>
              </a:spcAft>
              <a:buFont typeface="Arial" panose="020B0604020202020204" pitchFamily="34" charset="0"/>
              <a:buChar char="•"/>
            </a:pPr>
            <a:r>
              <a:rPr lang="en-US" sz="2600" dirty="0">
                <a:solidFill>
                  <a:srgbClr val="000000"/>
                </a:solidFill>
                <a:latin typeface="Inter"/>
              </a:rPr>
              <a:t>Stored attribute.</a:t>
            </a:r>
            <a:endParaRPr lang="en-US" sz="2600" b="0" i="0" dirty="0">
              <a:solidFill>
                <a:srgbClr val="000000"/>
              </a:solidFill>
              <a:effectLst/>
              <a:latin typeface="Inter"/>
            </a:endParaRPr>
          </a:p>
        </p:txBody>
      </p:sp>
    </p:spTree>
    <p:extLst>
      <p:ext uri="{BB962C8B-B14F-4D97-AF65-F5344CB8AC3E}">
        <p14:creationId xmlns:p14="http://schemas.microsoft.com/office/powerpoint/2010/main" val="1756039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C7F1C-3606-9130-DB36-725386616D0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29832AD-18B8-6AF6-D5AD-D2BC382C2149}"/>
              </a:ext>
            </a:extLst>
          </p:cNvPr>
          <p:cNvPicPr>
            <a:picLocks noChangeAspect="1"/>
          </p:cNvPicPr>
          <p:nvPr/>
        </p:nvPicPr>
        <p:blipFill>
          <a:blip r:embed="rId2"/>
          <a:stretch>
            <a:fillRect/>
          </a:stretch>
        </p:blipFill>
        <p:spPr>
          <a:xfrm>
            <a:off x="1328057" y="352678"/>
            <a:ext cx="9535886" cy="5935697"/>
          </a:xfrm>
          <a:prstGeom prst="rect">
            <a:avLst/>
          </a:prstGeom>
        </p:spPr>
      </p:pic>
    </p:spTree>
    <p:extLst>
      <p:ext uri="{BB962C8B-B14F-4D97-AF65-F5344CB8AC3E}">
        <p14:creationId xmlns:p14="http://schemas.microsoft.com/office/powerpoint/2010/main" val="4247579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F035F-EA73-A15C-1BB2-EC511F041FA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8A40365-0503-91C5-2ABA-2D317EFE8757}"/>
              </a:ext>
            </a:extLst>
          </p:cNvPr>
          <p:cNvSpPr>
            <a:spLocks noGrp="1"/>
          </p:cNvSpPr>
          <p:nvPr>
            <p:ph type="title"/>
          </p:nvPr>
        </p:nvSpPr>
        <p:spPr>
          <a:xfrm>
            <a:off x="608294" y="535136"/>
            <a:ext cx="8949364" cy="640080"/>
          </a:xfrm>
        </p:spPr>
        <p:txBody>
          <a:bodyPr>
            <a:noAutofit/>
          </a:bodyPr>
          <a:lstStyle/>
          <a:p>
            <a:r>
              <a:rPr lang="en-US" sz="4000" b="1" dirty="0">
                <a:latin typeface="Cascadia Code" panose="020B0609020000020004" pitchFamily="49" charset="0"/>
                <a:ea typeface="Cascadia Code" panose="020B0609020000020004" pitchFamily="49" charset="0"/>
                <a:cs typeface="Cascadia Code" panose="020B0609020000020004" pitchFamily="49" charset="0"/>
              </a:rPr>
              <a:t>Relationship : </a:t>
            </a:r>
          </a:p>
        </p:txBody>
      </p:sp>
      <p:sp>
        <p:nvSpPr>
          <p:cNvPr id="4" name="TextBox 3">
            <a:extLst>
              <a:ext uri="{FF2B5EF4-FFF2-40B4-BE49-F238E27FC236}">
                <a16:creationId xmlns:a16="http://schemas.microsoft.com/office/drawing/2014/main" id="{2830F8D8-AF8F-3799-B961-CE4BC4EEE84E}"/>
              </a:ext>
            </a:extLst>
          </p:cNvPr>
          <p:cNvSpPr txBox="1"/>
          <p:nvPr/>
        </p:nvSpPr>
        <p:spPr>
          <a:xfrm>
            <a:off x="608293" y="1371600"/>
            <a:ext cx="11006763" cy="1292662"/>
          </a:xfrm>
          <a:prstGeom prst="rect">
            <a:avLst/>
          </a:prstGeom>
          <a:noFill/>
        </p:spPr>
        <p:txBody>
          <a:bodyPr wrap="square">
            <a:spAutoFit/>
          </a:bodyPr>
          <a:lstStyle/>
          <a:p>
            <a:r>
              <a:rPr lang="en-US" sz="2600" b="0" i="0" dirty="0">
                <a:solidFill>
                  <a:srgbClr val="000000"/>
                </a:solidFill>
                <a:effectLst/>
                <a:latin typeface="Inter"/>
              </a:rPr>
              <a:t>A relationship in a DBMS is primarily the way two or more data sets are linked. Relationships allow the datasets to share and store data in separate tables. They also help link disparate data with each other.</a:t>
            </a:r>
            <a:endParaRPr lang="en-US" sz="2600" dirty="0"/>
          </a:p>
        </p:txBody>
      </p:sp>
      <p:sp>
        <p:nvSpPr>
          <p:cNvPr id="6" name="TextBox 5">
            <a:extLst>
              <a:ext uri="{FF2B5EF4-FFF2-40B4-BE49-F238E27FC236}">
                <a16:creationId xmlns:a16="http://schemas.microsoft.com/office/drawing/2014/main" id="{3B3BF385-57A8-19E0-8A4B-C895EA3AF0F4}"/>
              </a:ext>
            </a:extLst>
          </p:cNvPr>
          <p:cNvSpPr txBox="1"/>
          <p:nvPr/>
        </p:nvSpPr>
        <p:spPr>
          <a:xfrm>
            <a:off x="619179" y="4147850"/>
            <a:ext cx="6096000" cy="523220"/>
          </a:xfrm>
          <a:prstGeom prst="rect">
            <a:avLst/>
          </a:prstGeom>
          <a:noFill/>
        </p:spPr>
        <p:txBody>
          <a:bodyPr wrap="square">
            <a:spAutoFit/>
          </a:bodyPr>
          <a:lstStyle/>
          <a:p>
            <a:r>
              <a:rPr lang="en-US" sz="2800" b="0" i="0" dirty="0">
                <a:solidFill>
                  <a:srgbClr val="000000"/>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Relationships are of three types </a:t>
            </a:r>
            <a:endParaRPr lang="en-US" sz="28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extLst>
      <p:ext uri="{BB962C8B-B14F-4D97-AF65-F5344CB8AC3E}">
        <p14:creationId xmlns:p14="http://schemas.microsoft.com/office/powerpoint/2010/main" val="3251284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17B75-1495-7A87-DEB5-D990BAF91B2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77BB52F-9BA0-4D4E-EF68-F1A8F7D1FA5F}"/>
              </a:ext>
            </a:extLst>
          </p:cNvPr>
          <p:cNvSpPr>
            <a:spLocks noGrp="1"/>
          </p:cNvSpPr>
          <p:nvPr>
            <p:ph type="title"/>
          </p:nvPr>
        </p:nvSpPr>
        <p:spPr>
          <a:xfrm>
            <a:off x="608294" y="535136"/>
            <a:ext cx="8949364" cy="640080"/>
          </a:xfrm>
        </p:spPr>
        <p:txBody>
          <a:bodyPr>
            <a:noAutofit/>
          </a:bodyPr>
          <a:lstStyle/>
          <a:p>
            <a:r>
              <a:rPr lang="en-US" sz="4000" b="1" dirty="0">
                <a:latin typeface="Cascadia Code" panose="020B0609020000020004" pitchFamily="49" charset="0"/>
                <a:ea typeface="Cascadia Code" panose="020B0609020000020004" pitchFamily="49" charset="0"/>
                <a:cs typeface="Cascadia Code" panose="020B0609020000020004" pitchFamily="49" charset="0"/>
              </a:rPr>
              <a:t>Types of Relationship : </a:t>
            </a:r>
          </a:p>
        </p:txBody>
      </p:sp>
      <p:sp>
        <p:nvSpPr>
          <p:cNvPr id="4" name="TextBox 3">
            <a:extLst>
              <a:ext uri="{FF2B5EF4-FFF2-40B4-BE49-F238E27FC236}">
                <a16:creationId xmlns:a16="http://schemas.microsoft.com/office/drawing/2014/main" id="{A8631F0B-1BE1-D24B-EC32-F8A68A790B82}"/>
              </a:ext>
            </a:extLst>
          </p:cNvPr>
          <p:cNvSpPr txBox="1"/>
          <p:nvPr/>
        </p:nvSpPr>
        <p:spPr>
          <a:xfrm>
            <a:off x="608294" y="1317171"/>
            <a:ext cx="8535706" cy="2616101"/>
          </a:xfrm>
          <a:prstGeom prst="rect">
            <a:avLst/>
          </a:prstGeom>
          <a:noFill/>
        </p:spPr>
        <p:txBody>
          <a:bodyPr wrap="square">
            <a:spAutoFit/>
          </a:bodyPr>
          <a:lstStyle/>
          <a:p>
            <a:pPr algn="l">
              <a:spcBef>
                <a:spcPts val="2400"/>
              </a:spcBef>
              <a:spcAft>
                <a:spcPts val="2400"/>
              </a:spcAft>
              <a:buFont typeface="Arial" panose="020B0604020202020204" pitchFamily="34" charset="0"/>
              <a:buChar char="•"/>
            </a:pPr>
            <a:r>
              <a:rPr lang="en-US" sz="2800" b="0" i="0" dirty="0">
                <a:solidFill>
                  <a:srgbClr val="000000"/>
                </a:solidFill>
                <a:effectLst/>
                <a:latin typeface="Inter"/>
              </a:rPr>
              <a:t>One to One</a:t>
            </a:r>
          </a:p>
          <a:p>
            <a:pPr algn="l">
              <a:spcBef>
                <a:spcPts val="2400"/>
              </a:spcBef>
              <a:spcAft>
                <a:spcPts val="2400"/>
              </a:spcAft>
              <a:buFont typeface="Arial" panose="020B0604020202020204" pitchFamily="34" charset="0"/>
              <a:buChar char="•"/>
            </a:pPr>
            <a:r>
              <a:rPr lang="en-US" sz="2800" b="0" i="0" dirty="0">
                <a:solidFill>
                  <a:srgbClr val="000000"/>
                </a:solidFill>
                <a:effectLst/>
                <a:latin typeface="Inter"/>
              </a:rPr>
              <a:t>One to Many</a:t>
            </a:r>
          </a:p>
          <a:p>
            <a:pPr algn="l">
              <a:spcBef>
                <a:spcPts val="2400"/>
              </a:spcBef>
              <a:spcAft>
                <a:spcPts val="2400"/>
              </a:spcAft>
              <a:buFont typeface="Arial" panose="020B0604020202020204" pitchFamily="34" charset="0"/>
              <a:buChar char="•"/>
            </a:pPr>
            <a:r>
              <a:rPr lang="en-US" sz="2800" b="0" i="0" dirty="0">
                <a:solidFill>
                  <a:srgbClr val="000000"/>
                </a:solidFill>
                <a:effectLst/>
                <a:latin typeface="Inter"/>
              </a:rPr>
              <a:t>Many to Many</a:t>
            </a:r>
          </a:p>
        </p:txBody>
      </p:sp>
    </p:spTree>
    <p:extLst>
      <p:ext uri="{BB962C8B-B14F-4D97-AF65-F5344CB8AC3E}">
        <p14:creationId xmlns:p14="http://schemas.microsoft.com/office/powerpoint/2010/main" val="2566467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A43BD-AD17-4A23-64B7-FFBDBEC17B4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5D652C9-C66A-150F-0255-59C4F38606C6}"/>
              </a:ext>
            </a:extLst>
          </p:cNvPr>
          <p:cNvSpPr txBox="1"/>
          <p:nvPr/>
        </p:nvSpPr>
        <p:spPr>
          <a:xfrm>
            <a:off x="653143" y="1382486"/>
            <a:ext cx="11027228" cy="1815882"/>
          </a:xfrm>
          <a:prstGeom prst="rect">
            <a:avLst/>
          </a:prstGeom>
          <a:noFill/>
        </p:spPr>
        <p:txBody>
          <a:bodyPr wrap="square">
            <a:spAutoFit/>
          </a:bodyPr>
          <a:lstStyle/>
          <a:p>
            <a:r>
              <a:rPr lang="en-US" sz="2800" b="1" i="0" dirty="0">
                <a:solidFill>
                  <a:srgbClr val="000000"/>
                </a:solidFill>
                <a:effectLst/>
                <a:latin typeface="Inter"/>
              </a:rPr>
              <a:t>One to One –</a:t>
            </a:r>
            <a:r>
              <a:rPr lang="en-US" sz="2800" b="0" i="0" dirty="0">
                <a:solidFill>
                  <a:srgbClr val="000000"/>
                </a:solidFill>
                <a:effectLst/>
                <a:latin typeface="Inter"/>
              </a:rPr>
              <a:t> It is used to create a relationship between two tables in which a single row of the first table can only be related to one and only one record of a second table. This relationship tells us that a single record in Table A is related to a single record in Table B. And vice versa</a:t>
            </a:r>
            <a:endParaRPr lang="en-US" sz="2800" dirty="0"/>
          </a:p>
        </p:txBody>
      </p:sp>
      <p:pic>
        <p:nvPicPr>
          <p:cNvPr id="9" name="Picture 8">
            <a:extLst>
              <a:ext uri="{FF2B5EF4-FFF2-40B4-BE49-F238E27FC236}">
                <a16:creationId xmlns:a16="http://schemas.microsoft.com/office/drawing/2014/main" id="{1A9BEDA7-8D7E-583C-15AB-C2DBFBFFC3F0}"/>
              </a:ext>
            </a:extLst>
          </p:cNvPr>
          <p:cNvPicPr>
            <a:picLocks noChangeAspect="1"/>
          </p:cNvPicPr>
          <p:nvPr/>
        </p:nvPicPr>
        <p:blipFill>
          <a:blip r:embed="rId2"/>
          <a:stretch>
            <a:fillRect/>
          </a:stretch>
        </p:blipFill>
        <p:spPr>
          <a:xfrm>
            <a:off x="1148245" y="3984172"/>
            <a:ext cx="9616987" cy="989710"/>
          </a:xfrm>
          <a:prstGeom prst="rect">
            <a:avLst/>
          </a:prstGeom>
        </p:spPr>
      </p:pic>
    </p:spTree>
    <p:extLst>
      <p:ext uri="{BB962C8B-B14F-4D97-AF65-F5344CB8AC3E}">
        <p14:creationId xmlns:p14="http://schemas.microsoft.com/office/powerpoint/2010/main" val="45072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A6BAE-FBB6-DA52-9F34-94C5F308EA5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865E594-933F-C1B3-27E1-E8FF530850A6}"/>
              </a:ext>
            </a:extLst>
          </p:cNvPr>
          <p:cNvSpPr txBox="1"/>
          <p:nvPr/>
        </p:nvSpPr>
        <p:spPr>
          <a:xfrm>
            <a:off x="576943" y="1338943"/>
            <a:ext cx="11038114" cy="1815882"/>
          </a:xfrm>
          <a:prstGeom prst="rect">
            <a:avLst/>
          </a:prstGeom>
          <a:noFill/>
        </p:spPr>
        <p:txBody>
          <a:bodyPr wrap="square">
            <a:spAutoFit/>
          </a:bodyPr>
          <a:lstStyle/>
          <a:p>
            <a:r>
              <a:rPr lang="en-US" sz="2800" b="1" i="0" dirty="0">
                <a:solidFill>
                  <a:srgbClr val="000000"/>
                </a:solidFill>
                <a:effectLst/>
                <a:latin typeface="Inter"/>
              </a:rPr>
              <a:t>One to Many –</a:t>
            </a:r>
            <a:r>
              <a:rPr lang="en-US" sz="2800" b="0" i="0" dirty="0">
                <a:solidFill>
                  <a:srgbClr val="000000"/>
                </a:solidFill>
                <a:effectLst/>
                <a:latin typeface="Inter"/>
              </a:rPr>
              <a:t> It is used to create a relationship between two tables. Any single row of the first table can be related to one or more rows of the second table, but the rows of the second table can only relate to the only row in the first table. It is also known as a many-to-one relationship.</a:t>
            </a:r>
            <a:endParaRPr lang="en-US" sz="2800" dirty="0"/>
          </a:p>
        </p:txBody>
      </p:sp>
      <p:pic>
        <p:nvPicPr>
          <p:cNvPr id="9" name="Picture 8">
            <a:extLst>
              <a:ext uri="{FF2B5EF4-FFF2-40B4-BE49-F238E27FC236}">
                <a16:creationId xmlns:a16="http://schemas.microsoft.com/office/drawing/2014/main" id="{377CCBE9-1C2C-A41A-D69B-4B8AF4265462}"/>
              </a:ext>
            </a:extLst>
          </p:cNvPr>
          <p:cNvPicPr>
            <a:picLocks noChangeAspect="1"/>
          </p:cNvPicPr>
          <p:nvPr/>
        </p:nvPicPr>
        <p:blipFill>
          <a:blip r:embed="rId2"/>
          <a:stretch>
            <a:fillRect/>
          </a:stretch>
        </p:blipFill>
        <p:spPr>
          <a:xfrm>
            <a:off x="7385410" y="3154825"/>
            <a:ext cx="2934247" cy="2995913"/>
          </a:xfrm>
          <a:prstGeom prst="rect">
            <a:avLst/>
          </a:prstGeom>
        </p:spPr>
      </p:pic>
    </p:spTree>
    <p:extLst>
      <p:ext uri="{BB962C8B-B14F-4D97-AF65-F5344CB8AC3E}">
        <p14:creationId xmlns:p14="http://schemas.microsoft.com/office/powerpoint/2010/main" val="28546702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7B04D-E583-21F5-CD0F-847B53B7FA3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F77C912-7527-E577-2278-4468EACEC90A}"/>
              </a:ext>
            </a:extLst>
          </p:cNvPr>
          <p:cNvSpPr txBox="1"/>
          <p:nvPr/>
        </p:nvSpPr>
        <p:spPr>
          <a:xfrm>
            <a:off x="642257" y="1349829"/>
            <a:ext cx="10896600" cy="2246769"/>
          </a:xfrm>
          <a:prstGeom prst="rect">
            <a:avLst/>
          </a:prstGeom>
          <a:noFill/>
        </p:spPr>
        <p:txBody>
          <a:bodyPr wrap="square">
            <a:spAutoFit/>
          </a:bodyPr>
          <a:lstStyle/>
          <a:p>
            <a:r>
              <a:rPr lang="en-US" sz="2800" b="1" i="0" dirty="0">
                <a:solidFill>
                  <a:srgbClr val="000000"/>
                </a:solidFill>
                <a:effectLst/>
                <a:latin typeface="Inter"/>
              </a:rPr>
              <a:t>Many to Many –</a:t>
            </a:r>
            <a:r>
              <a:rPr lang="en-US" sz="2800" b="0" i="0" dirty="0">
                <a:solidFill>
                  <a:srgbClr val="000000"/>
                </a:solidFill>
                <a:effectLst/>
                <a:latin typeface="Inter"/>
              </a:rPr>
              <a:t> Many to many relationships that create a relationship between two tables. Each record of the first table can relate to any records (or no records) in the second table. Similarly, each record of the second table can also relate to more than one record of the first table. It also represented an N:N relationship.</a:t>
            </a:r>
            <a:endParaRPr lang="en-US" sz="2800" dirty="0"/>
          </a:p>
        </p:txBody>
      </p:sp>
      <p:pic>
        <p:nvPicPr>
          <p:cNvPr id="9" name="Picture 8">
            <a:extLst>
              <a:ext uri="{FF2B5EF4-FFF2-40B4-BE49-F238E27FC236}">
                <a16:creationId xmlns:a16="http://schemas.microsoft.com/office/drawing/2014/main" id="{46B78DA9-749A-5D5B-61A9-A1E1131F945A}"/>
              </a:ext>
            </a:extLst>
          </p:cNvPr>
          <p:cNvPicPr>
            <a:picLocks noChangeAspect="1"/>
          </p:cNvPicPr>
          <p:nvPr/>
        </p:nvPicPr>
        <p:blipFill>
          <a:blip r:embed="rId2"/>
          <a:stretch>
            <a:fillRect/>
          </a:stretch>
        </p:blipFill>
        <p:spPr>
          <a:xfrm>
            <a:off x="5624857" y="3674252"/>
            <a:ext cx="5587429" cy="2611811"/>
          </a:xfrm>
          <a:prstGeom prst="rect">
            <a:avLst/>
          </a:prstGeom>
        </p:spPr>
      </p:pic>
    </p:spTree>
    <p:extLst>
      <p:ext uri="{BB962C8B-B14F-4D97-AF65-F5344CB8AC3E}">
        <p14:creationId xmlns:p14="http://schemas.microsoft.com/office/powerpoint/2010/main" val="2169435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77E07-4937-AA70-6CE3-52DED1C3643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CFD0E73-53B3-D2D2-7E61-1E06F27EEAAA}"/>
              </a:ext>
            </a:extLst>
          </p:cNvPr>
          <p:cNvSpPr>
            <a:spLocks noGrp="1"/>
          </p:cNvSpPr>
          <p:nvPr>
            <p:ph type="title"/>
          </p:nvPr>
        </p:nvSpPr>
        <p:spPr>
          <a:xfrm>
            <a:off x="608294" y="535136"/>
            <a:ext cx="8949364" cy="640080"/>
          </a:xfrm>
        </p:spPr>
        <p:txBody>
          <a:bodyPr>
            <a:noAutofit/>
          </a:bodyPr>
          <a:lstStyle/>
          <a:p>
            <a:r>
              <a:rPr lang="en-US" sz="4000" b="1" dirty="0">
                <a:latin typeface="Cascadia Code" panose="020B0609020000020004" pitchFamily="49" charset="0"/>
                <a:ea typeface="Cascadia Code" panose="020B0609020000020004" pitchFamily="49" charset="0"/>
                <a:cs typeface="Cascadia Code" panose="020B0609020000020004" pitchFamily="49" charset="0"/>
              </a:rPr>
              <a:t>Why Use ER Diagrams ? : </a:t>
            </a:r>
          </a:p>
        </p:txBody>
      </p:sp>
      <p:sp>
        <p:nvSpPr>
          <p:cNvPr id="6" name="TextBox 5">
            <a:extLst>
              <a:ext uri="{FF2B5EF4-FFF2-40B4-BE49-F238E27FC236}">
                <a16:creationId xmlns:a16="http://schemas.microsoft.com/office/drawing/2014/main" id="{CC0EBE18-64C6-9561-0CB3-BAACD9258A0F}"/>
              </a:ext>
            </a:extLst>
          </p:cNvPr>
          <p:cNvSpPr txBox="1"/>
          <p:nvPr/>
        </p:nvSpPr>
        <p:spPr>
          <a:xfrm>
            <a:off x="608294" y="1275328"/>
            <a:ext cx="11050306" cy="5509200"/>
          </a:xfrm>
          <a:prstGeom prst="rect">
            <a:avLst/>
          </a:prstGeom>
          <a:noFill/>
        </p:spPr>
        <p:txBody>
          <a:bodyPr wrap="square">
            <a:spAutoFit/>
          </a:bodyPr>
          <a:lstStyle/>
          <a:p>
            <a:pPr algn="l">
              <a:spcBef>
                <a:spcPts val="2400"/>
              </a:spcBef>
              <a:spcAft>
                <a:spcPts val="2400"/>
              </a:spcAft>
              <a:buFont typeface="Arial" panose="020B0604020202020204" pitchFamily="34" charset="0"/>
              <a:buChar char="•"/>
            </a:pPr>
            <a:r>
              <a:rPr lang="en-US" sz="2400" b="0" i="0" dirty="0">
                <a:solidFill>
                  <a:srgbClr val="000000"/>
                </a:solidFill>
                <a:effectLst/>
                <a:latin typeface="Inter"/>
              </a:rPr>
              <a:t>It helps you to define terms related to entity relationship modeling.</a:t>
            </a:r>
          </a:p>
          <a:p>
            <a:pPr algn="l">
              <a:spcBef>
                <a:spcPts val="2400"/>
              </a:spcBef>
              <a:spcAft>
                <a:spcPts val="2400"/>
              </a:spcAft>
              <a:buFont typeface="Arial" panose="020B0604020202020204" pitchFamily="34" charset="0"/>
              <a:buChar char="•"/>
            </a:pPr>
            <a:r>
              <a:rPr lang="en-US" sz="2400" b="0" i="0" dirty="0">
                <a:solidFill>
                  <a:srgbClr val="000000"/>
                </a:solidFill>
                <a:effectLst/>
                <a:latin typeface="Inter"/>
              </a:rPr>
              <a:t>It provides a preview of how all your tables should connect, what fields are going to be on each table</a:t>
            </a:r>
          </a:p>
          <a:p>
            <a:pPr algn="l">
              <a:spcBef>
                <a:spcPts val="2400"/>
              </a:spcBef>
              <a:spcAft>
                <a:spcPts val="2400"/>
              </a:spcAft>
              <a:buFont typeface="Arial" panose="020B0604020202020204" pitchFamily="34" charset="0"/>
              <a:buChar char="•"/>
            </a:pPr>
            <a:r>
              <a:rPr lang="en-US" sz="2400" b="0" i="0" dirty="0">
                <a:solidFill>
                  <a:srgbClr val="000000"/>
                </a:solidFill>
                <a:effectLst/>
                <a:latin typeface="Inter"/>
              </a:rPr>
              <a:t>It helps to describe entities, attributes, relationships.</a:t>
            </a:r>
          </a:p>
          <a:p>
            <a:pPr algn="l">
              <a:spcBef>
                <a:spcPts val="2400"/>
              </a:spcBef>
              <a:spcAft>
                <a:spcPts val="2400"/>
              </a:spcAft>
              <a:buFont typeface="Arial" panose="020B0604020202020204" pitchFamily="34" charset="0"/>
              <a:buChar char="•"/>
            </a:pPr>
            <a:r>
              <a:rPr lang="en-US" sz="2400" b="0" i="0" dirty="0">
                <a:solidFill>
                  <a:srgbClr val="000000"/>
                </a:solidFill>
                <a:effectLst/>
                <a:latin typeface="Inter"/>
              </a:rPr>
              <a:t>ER diagrams are translatable into relational tables which allows you to build databases quickly.</a:t>
            </a:r>
          </a:p>
          <a:p>
            <a:pPr algn="l">
              <a:spcBef>
                <a:spcPts val="2400"/>
              </a:spcBef>
              <a:spcAft>
                <a:spcPts val="2400"/>
              </a:spcAft>
              <a:buFont typeface="Arial" panose="020B0604020202020204" pitchFamily="34" charset="0"/>
              <a:buChar char="•"/>
            </a:pPr>
            <a:r>
              <a:rPr lang="en-US" sz="2400" b="0" i="0" dirty="0">
                <a:solidFill>
                  <a:srgbClr val="000000"/>
                </a:solidFill>
                <a:effectLst/>
                <a:latin typeface="Inter"/>
              </a:rPr>
              <a:t>ER diagrams can be used by database designers as a blueprint for implementing data in specific software applications.</a:t>
            </a:r>
          </a:p>
        </p:txBody>
      </p:sp>
    </p:spTree>
    <p:extLst>
      <p:ext uri="{BB962C8B-B14F-4D97-AF65-F5344CB8AC3E}">
        <p14:creationId xmlns:p14="http://schemas.microsoft.com/office/powerpoint/2010/main" val="1912143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829622" cy="640080"/>
          </a:xfrm>
        </p:spPr>
        <p:txBody>
          <a:bodyPr>
            <a:noAutofit/>
          </a:bodyPr>
          <a:lstStyle/>
          <a:p>
            <a:r>
              <a:rPr lang="en-US" sz="4800" b="1" dirty="0">
                <a:latin typeface="Bahnschrift" panose="020B0502040204020203" pitchFamily="34" charset="0"/>
              </a:rPr>
              <a:t>What is an ER Diagram?</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5F59D-98F4-0BA7-7AF4-DF784A36736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6FC896F-A096-C07A-801B-FAE2750A2500}"/>
              </a:ext>
            </a:extLst>
          </p:cNvPr>
          <p:cNvSpPr txBox="1"/>
          <p:nvPr/>
        </p:nvSpPr>
        <p:spPr>
          <a:xfrm>
            <a:off x="544286" y="1338943"/>
            <a:ext cx="8599714" cy="523220"/>
          </a:xfrm>
          <a:prstGeom prst="rect">
            <a:avLst/>
          </a:prstGeom>
          <a:noFill/>
        </p:spPr>
        <p:txBody>
          <a:bodyPr wrap="square">
            <a:spAutoFit/>
          </a:bodyPr>
          <a:lstStyle/>
          <a:p>
            <a:pPr algn="l">
              <a:buNone/>
            </a:pPr>
            <a:r>
              <a:rPr lang="en-US" sz="2800" b="1" i="0" dirty="0">
                <a:solidFill>
                  <a:srgbClr val="000000"/>
                </a:solidFill>
                <a:effectLst/>
                <a:latin typeface="Poppins" panose="00000500000000000000" pitchFamily="2" charset="0"/>
              </a:rPr>
              <a:t>ER Diagram of Hotel Management System</a:t>
            </a:r>
          </a:p>
        </p:txBody>
      </p:sp>
    </p:spTree>
    <p:extLst>
      <p:ext uri="{BB962C8B-B14F-4D97-AF65-F5344CB8AC3E}">
        <p14:creationId xmlns:p14="http://schemas.microsoft.com/office/powerpoint/2010/main" val="3948485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F418E-9D54-14CA-0D17-E1E10D638E3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97F027A-327A-6F34-44D6-621542D0ABA1}"/>
              </a:ext>
            </a:extLst>
          </p:cNvPr>
          <p:cNvSpPr txBox="1"/>
          <p:nvPr/>
        </p:nvSpPr>
        <p:spPr>
          <a:xfrm>
            <a:off x="544286" y="1338943"/>
            <a:ext cx="8599714" cy="523220"/>
          </a:xfrm>
          <a:prstGeom prst="rect">
            <a:avLst/>
          </a:prstGeom>
          <a:noFill/>
        </p:spPr>
        <p:txBody>
          <a:bodyPr wrap="square">
            <a:spAutoFit/>
          </a:bodyPr>
          <a:lstStyle/>
          <a:p>
            <a:r>
              <a:rPr lang="en-US" sz="2800" b="1" dirty="0"/>
              <a:t>ER Diagram of Library Management System</a:t>
            </a:r>
          </a:p>
        </p:txBody>
      </p:sp>
    </p:spTree>
    <p:extLst>
      <p:ext uri="{BB962C8B-B14F-4D97-AF65-F5344CB8AC3E}">
        <p14:creationId xmlns:p14="http://schemas.microsoft.com/office/powerpoint/2010/main" val="1311777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06F3F-1E10-E92E-949B-18252B61749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1975612-F236-9068-DD4E-B2ABAF453462}"/>
              </a:ext>
            </a:extLst>
          </p:cNvPr>
          <p:cNvSpPr txBox="1"/>
          <p:nvPr/>
        </p:nvSpPr>
        <p:spPr>
          <a:xfrm>
            <a:off x="598715" y="1371600"/>
            <a:ext cx="8599714" cy="523220"/>
          </a:xfrm>
          <a:prstGeom prst="rect">
            <a:avLst/>
          </a:prstGeom>
          <a:noFill/>
        </p:spPr>
        <p:txBody>
          <a:bodyPr wrap="square">
            <a:spAutoFit/>
          </a:bodyPr>
          <a:lstStyle/>
          <a:p>
            <a:r>
              <a:rPr lang="en-US" sz="2800" b="1" dirty="0"/>
              <a:t>ER Diagram of Banking System</a:t>
            </a:r>
          </a:p>
        </p:txBody>
      </p:sp>
    </p:spTree>
    <p:extLst>
      <p:ext uri="{BB962C8B-B14F-4D97-AF65-F5344CB8AC3E}">
        <p14:creationId xmlns:p14="http://schemas.microsoft.com/office/powerpoint/2010/main" val="1817670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35571-2C23-7693-97F4-33BE600934D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37FEBBD-94AD-5E7D-4B02-AF20D3ADDB6D}"/>
              </a:ext>
            </a:extLst>
          </p:cNvPr>
          <p:cNvSpPr txBox="1"/>
          <p:nvPr/>
        </p:nvSpPr>
        <p:spPr>
          <a:xfrm>
            <a:off x="544286" y="1338943"/>
            <a:ext cx="8599714" cy="523220"/>
          </a:xfrm>
          <a:prstGeom prst="rect">
            <a:avLst/>
          </a:prstGeom>
          <a:noFill/>
        </p:spPr>
        <p:txBody>
          <a:bodyPr wrap="square">
            <a:spAutoFit/>
          </a:bodyPr>
          <a:lstStyle/>
          <a:p>
            <a:r>
              <a:rPr lang="en-US" sz="2800" b="1" dirty="0"/>
              <a:t>ER Diagram of Online Shopping System</a:t>
            </a:r>
          </a:p>
        </p:txBody>
      </p:sp>
    </p:spTree>
    <p:extLst>
      <p:ext uri="{BB962C8B-B14F-4D97-AF65-F5344CB8AC3E}">
        <p14:creationId xmlns:p14="http://schemas.microsoft.com/office/powerpoint/2010/main" val="995774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C6E63-D87C-E371-154D-D17FC28FBFB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AABA974-4C84-C095-CE22-13E98C3DC37A}"/>
              </a:ext>
            </a:extLst>
          </p:cNvPr>
          <p:cNvSpPr>
            <a:spLocks noGrp="1"/>
          </p:cNvSpPr>
          <p:nvPr>
            <p:ph type="title"/>
          </p:nvPr>
        </p:nvSpPr>
        <p:spPr>
          <a:xfrm>
            <a:off x="521207" y="448056"/>
            <a:ext cx="8829622" cy="640080"/>
          </a:xfrm>
        </p:spPr>
        <p:txBody>
          <a:bodyPr>
            <a:noAutofit/>
          </a:bodyPr>
          <a:lstStyle/>
          <a:p>
            <a:r>
              <a:rPr lang="en-US" sz="4800" b="1" dirty="0">
                <a:latin typeface="Bahnschrift" panose="020B0502040204020203" pitchFamily="34" charset="0"/>
              </a:rPr>
              <a:t>What is an ER Diagram?</a:t>
            </a:r>
          </a:p>
        </p:txBody>
      </p:sp>
      <p:sp>
        <p:nvSpPr>
          <p:cNvPr id="3" name="TextBox 2">
            <a:extLst>
              <a:ext uri="{FF2B5EF4-FFF2-40B4-BE49-F238E27FC236}">
                <a16:creationId xmlns:a16="http://schemas.microsoft.com/office/drawing/2014/main" id="{BB308F95-0C52-57F4-B11A-9D0B3FF64386}"/>
              </a:ext>
            </a:extLst>
          </p:cNvPr>
          <p:cNvSpPr txBox="1"/>
          <p:nvPr/>
        </p:nvSpPr>
        <p:spPr>
          <a:xfrm>
            <a:off x="685799" y="1415143"/>
            <a:ext cx="10918371" cy="2246769"/>
          </a:xfrm>
          <a:prstGeom prst="rect">
            <a:avLst/>
          </a:prstGeom>
          <a:noFill/>
        </p:spPr>
        <p:txBody>
          <a:bodyPr wrap="square">
            <a:spAutoFit/>
          </a:bodyPr>
          <a:lstStyle/>
          <a:p>
            <a:pPr algn="just"/>
            <a:r>
              <a:rPr lang="en-US" sz="2800" dirty="0">
                <a:effectLst/>
                <a:latin typeface="Cascadia Code" panose="020B0609020000020004" pitchFamily="49" charset="0"/>
                <a:ea typeface="Cascadia Code" panose="020B0609020000020004" pitchFamily="49" charset="0"/>
                <a:cs typeface="Cascadia Code" panose="020B0609020000020004" pitchFamily="49" charset="0"/>
              </a:rPr>
              <a:t>ER diagrams are used to sketch out the design of a database. By defining the entities, their attributes, and showing the relationships between them, an ER diagram illustrates the logical structure of databases.</a:t>
            </a:r>
            <a:endParaRPr lang="en-US" sz="28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608405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8B399-3285-B82A-5F43-8FE42653A4A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7C04075-679C-FBB8-8C32-06F6F8B96135}"/>
              </a:ext>
            </a:extLst>
          </p:cNvPr>
          <p:cNvSpPr>
            <a:spLocks noGrp="1"/>
          </p:cNvSpPr>
          <p:nvPr>
            <p:ph type="title"/>
          </p:nvPr>
        </p:nvSpPr>
        <p:spPr>
          <a:xfrm>
            <a:off x="521207" y="448056"/>
            <a:ext cx="8829622" cy="640080"/>
          </a:xfrm>
        </p:spPr>
        <p:txBody>
          <a:bodyPr>
            <a:noAutofit/>
          </a:bodyPr>
          <a:lstStyle/>
          <a:p>
            <a:r>
              <a:rPr lang="en-US" sz="3600" b="1" dirty="0">
                <a:latin typeface="Arial Narrow" panose="020B0606020202030204" pitchFamily="34" charset="0"/>
              </a:rPr>
              <a:t>Features of an Entity-Relationship Model</a:t>
            </a:r>
          </a:p>
        </p:txBody>
      </p:sp>
      <p:sp>
        <p:nvSpPr>
          <p:cNvPr id="38" name="Content Placeholder 17">
            <a:extLst>
              <a:ext uri="{FF2B5EF4-FFF2-40B4-BE49-F238E27FC236}">
                <a16:creationId xmlns:a16="http://schemas.microsoft.com/office/drawing/2014/main" id="{20BDB821-BDD9-6F5F-F79E-8E2D3362B46E}"/>
              </a:ext>
            </a:extLst>
          </p:cNvPr>
          <p:cNvSpPr txBox="1">
            <a:spLocks/>
          </p:cNvSpPr>
          <p:nvPr/>
        </p:nvSpPr>
        <p:spPr>
          <a:xfrm>
            <a:off x="541609" y="1404257"/>
            <a:ext cx="11062561" cy="478971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t>1. Graphical Representation for Better Understanding – </a:t>
            </a:r>
            <a:br>
              <a:rPr lang="en-US" sz="2800" b="1" dirty="0"/>
            </a:br>
            <a:br>
              <a:rPr lang="en-US" sz="2800" b="1" dirty="0"/>
            </a:br>
            <a:br>
              <a:rPr lang="en-US" sz="2800" b="1" dirty="0"/>
            </a:br>
            <a:r>
              <a:rPr lang="en-US" sz="2800" b="1" dirty="0"/>
              <a:t>     </a:t>
            </a:r>
            <a:r>
              <a:rPr lang="en-US" sz="2800" dirty="0"/>
              <a:t>It is really straightforward and easy to comprehend, so developers</a:t>
            </a:r>
            <a:br>
              <a:rPr lang="en-US" sz="2800" dirty="0"/>
            </a:br>
            <a:br>
              <a:rPr lang="en-US" sz="2800" dirty="0"/>
            </a:br>
            <a:br>
              <a:rPr lang="en-US" sz="2800" dirty="0"/>
            </a:br>
            <a:r>
              <a:rPr lang="en-US" sz="2800" dirty="0"/>
              <a:t>     can use it to interact with stakeholders. </a:t>
            </a:r>
            <a:br>
              <a:rPr lang="en-US" sz="2800" dirty="0"/>
            </a:br>
            <a:endParaRPr lang="en-US" sz="2800" dirty="0"/>
          </a:p>
          <a:p>
            <a:pPr marL="0" indent="0">
              <a:buNone/>
            </a:pPr>
            <a:r>
              <a:rPr lang="en-US" sz="2800" b="1" dirty="0"/>
              <a:t>2. Database Design – </a:t>
            </a:r>
            <a:br>
              <a:rPr lang="en-US" sz="2800" b="1" dirty="0"/>
            </a:br>
            <a:br>
              <a:rPr lang="en-US" sz="2800" b="1" dirty="0"/>
            </a:br>
            <a:r>
              <a:rPr lang="en-US" sz="2800" b="1" dirty="0"/>
              <a:t>    </a:t>
            </a:r>
            <a:r>
              <a:rPr lang="en-US" sz="2800" dirty="0"/>
              <a:t>This approach is extensively used in database design the </a:t>
            </a:r>
            <a:br>
              <a:rPr lang="en-US" sz="2800" dirty="0"/>
            </a:br>
            <a:br>
              <a:rPr lang="en-US" sz="2800" dirty="0"/>
            </a:br>
            <a:r>
              <a:rPr lang="en-US" sz="2800" dirty="0"/>
              <a:t>    database designers in the creation of databases.</a:t>
            </a:r>
            <a:br>
              <a:rPr lang="en-US" sz="2800" dirty="0"/>
            </a:br>
            <a:endParaRPr lang="en-US" sz="2800" dirty="0"/>
          </a:p>
          <a:p>
            <a:pPr marL="0" indent="0">
              <a:buNone/>
            </a:pPr>
            <a:r>
              <a:rPr lang="en-US" sz="2800" b="1" dirty="0"/>
              <a:t>3. ER Diagram – </a:t>
            </a:r>
            <a:br>
              <a:rPr lang="en-US" sz="2800" b="1" dirty="0"/>
            </a:br>
            <a:r>
              <a:rPr lang="en-US" sz="2800" b="1" dirty="0"/>
              <a:t>    </a:t>
            </a:r>
            <a:br>
              <a:rPr lang="en-US" sz="2800" b="1" dirty="0"/>
            </a:br>
            <a:r>
              <a:rPr lang="en-US" sz="2800" b="1" dirty="0"/>
              <a:t>    </a:t>
            </a:r>
            <a:r>
              <a:rPr lang="en-US" sz="2800" dirty="0"/>
              <a:t>The ER diagram is a visual representation of the model.</a:t>
            </a:r>
          </a:p>
        </p:txBody>
      </p:sp>
    </p:spTree>
    <p:extLst>
      <p:ext uri="{BB962C8B-B14F-4D97-AF65-F5344CB8AC3E}">
        <p14:creationId xmlns:p14="http://schemas.microsoft.com/office/powerpoint/2010/main" val="36524950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4D38-4E50-559F-D48D-5A7ABD33250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0377302-BBB7-F640-D09A-AB9F1F05E495}"/>
              </a:ext>
            </a:extLst>
          </p:cNvPr>
          <p:cNvSpPr>
            <a:spLocks noGrp="1"/>
          </p:cNvSpPr>
          <p:nvPr>
            <p:ph type="title"/>
          </p:nvPr>
        </p:nvSpPr>
        <p:spPr>
          <a:xfrm>
            <a:off x="619179" y="1373342"/>
            <a:ext cx="8829622" cy="640080"/>
          </a:xfrm>
        </p:spPr>
        <p:txBody>
          <a:bodyPr>
            <a:noAutofit/>
          </a:bodyPr>
          <a:lstStyle/>
          <a:p>
            <a:pPr marL="571500" indent="-571500">
              <a:buFont typeface="Wingdings" panose="05000000000000000000" pitchFamily="2" charset="2"/>
              <a:buChar char="Ø"/>
            </a:pPr>
            <a:r>
              <a:rPr lang="en-US" sz="3600" dirty="0">
                <a:latin typeface="Arial Narrow" panose="020B0606020202030204" pitchFamily="34" charset="0"/>
              </a:rPr>
              <a:t> ER diagram has three main components:</a:t>
            </a:r>
            <a:endParaRPr lang="en-US" sz="3600" b="1" dirty="0">
              <a:latin typeface="Arial Narrow" panose="020B0606020202030204" pitchFamily="34" charset="0"/>
            </a:endParaRPr>
          </a:p>
        </p:txBody>
      </p:sp>
      <p:sp>
        <p:nvSpPr>
          <p:cNvPr id="3" name="TextBox 2">
            <a:extLst>
              <a:ext uri="{FF2B5EF4-FFF2-40B4-BE49-F238E27FC236}">
                <a16:creationId xmlns:a16="http://schemas.microsoft.com/office/drawing/2014/main" id="{D9BF0810-3997-BDAE-A72C-42947A5FE32C}"/>
              </a:ext>
            </a:extLst>
          </p:cNvPr>
          <p:cNvSpPr txBox="1"/>
          <p:nvPr/>
        </p:nvSpPr>
        <p:spPr>
          <a:xfrm>
            <a:off x="1458687" y="2547257"/>
            <a:ext cx="7990114" cy="2800767"/>
          </a:xfrm>
          <a:prstGeom prst="rect">
            <a:avLst/>
          </a:prstGeom>
          <a:noFill/>
        </p:spPr>
        <p:txBody>
          <a:bodyPr wrap="square">
            <a:spAutoFit/>
          </a:bodyPr>
          <a:lstStyle/>
          <a:p>
            <a:pPr marL="285750" indent="-285750" algn="l">
              <a:spcBef>
                <a:spcPts val="2400"/>
              </a:spcBef>
              <a:spcAft>
                <a:spcPts val="2400"/>
              </a:spcAft>
              <a:buFont typeface="Wingdings" panose="05000000000000000000" pitchFamily="2" charset="2"/>
              <a:buChar char="ü"/>
            </a:pPr>
            <a:r>
              <a:rPr lang="en-US" sz="3200" b="0" i="0" dirty="0">
                <a:solidFill>
                  <a:srgbClr val="000000"/>
                </a:solidFill>
                <a:effectLst/>
                <a:latin typeface="Inter"/>
              </a:rPr>
              <a:t>Entity</a:t>
            </a:r>
          </a:p>
          <a:p>
            <a:pPr marL="285750" indent="-285750" algn="l">
              <a:spcBef>
                <a:spcPts val="2400"/>
              </a:spcBef>
              <a:spcAft>
                <a:spcPts val="2400"/>
              </a:spcAft>
              <a:buFont typeface="Wingdings" panose="05000000000000000000" pitchFamily="2" charset="2"/>
              <a:buChar char="ü"/>
            </a:pPr>
            <a:r>
              <a:rPr lang="en-US" sz="3200" b="0" i="0" dirty="0">
                <a:solidFill>
                  <a:srgbClr val="000000"/>
                </a:solidFill>
                <a:effectLst/>
                <a:latin typeface="Inter"/>
              </a:rPr>
              <a:t>Attribute</a:t>
            </a:r>
            <a:endParaRPr lang="en-US" sz="3200" dirty="0">
              <a:solidFill>
                <a:srgbClr val="000000"/>
              </a:solidFill>
              <a:latin typeface="Inter"/>
            </a:endParaRPr>
          </a:p>
          <a:p>
            <a:pPr marL="285750" indent="-285750" algn="l">
              <a:spcBef>
                <a:spcPts val="2400"/>
              </a:spcBef>
              <a:spcAft>
                <a:spcPts val="2400"/>
              </a:spcAft>
              <a:buFont typeface="Wingdings" panose="05000000000000000000" pitchFamily="2" charset="2"/>
              <a:buChar char="ü"/>
            </a:pPr>
            <a:r>
              <a:rPr lang="en-US" sz="3200" b="0" i="0" dirty="0">
                <a:solidFill>
                  <a:srgbClr val="000000"/>
                </a:solidFill>
                <a:effectLst/>
                <a:latin typeface="Inter"/>
              </a:rPr>
              <a:t>Relationship</a:t>
            </a:r>
          </a:p>
        </p:txBody>
      </p:sp>
    </p:spTree>
    <p:extLst>
      <p:ext uri="{BB962C8B-B14F-4D97-AF65-F5344CB8AC3E}">
        <p14:creationId xmlns:p14="http://schemas.microsoft.com/office/powerpoint/2010/main" val="6720451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EC500-A562-B113-0B55-6F84E546034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B7951F3-281E-27EA-BD49-9F3092ACC385}"/>
              </a:ext>
            </a:extLst>
          </p:cNvPr>
          <p:cNvSpPr>
            <a:spLocks noGrp="1"/>
          </p:cNvSpPr>
          <p:nvPr>
            <p:ph type="title"/>
          </p:nvPr>
        </p:nvSpPr>
        <p:spPr>
          <a:xfrm>
            <a:off x="608294" y="535136"/>
            <a:ext cx="8949364" cy="640080"/>
          </a:xfrm>
        </p:spPr>
        <p:txBody>
          <a:bodyPr>
            <a:noAutofit/>
          </a:bodyPr>
          <a:lstStyle/>
          <a:p>
            <a:r>
              <a:rPr lang="en-US" sz="4000" b="1" dirty="0">
                <a:latin typeface="Cascadia Code" panose="020B0609020000020004" pitchFamily="49" charset="0"/>
                <a:ea typeface="Cascadia Code" panose="020B0609020000020004" pitchFamily="49" charset="0"/>
                <a:cs typeface="Cascadia Code" panose="020B0609020000020004" pitchFamily="49" charset="0"/>
              </a:rPr>
              <a:t>Entity</a:t>
            </a:r>
          </a:p>
        </p:txBody>
      </p:sp>
      <p:sp>
        <p:nvSpPr>
          <p:cNvPr id="3" name="TextBox 2">
            <a:extLst>
              <a:ext uri="{FF2B5EF4-FFF2-40B4-BE49-F238E27FC236}">
                <a16:creationId xmlns:a16="http://schemas.microsoft.com/office/drawing/2014/main" id="{5D968C32-2C0E-E5DB-D280-793814A7F004}"/>
              </a:ext>
            </a:extLst>
          </p:cNvPr>
          <p:cNvSpPr txBox="1"/>
          <p:nvPr/>
        </p:nvSpPr>
        <p:spPr>
          <a:xfrm>
            <a:off x="707571" y="1404258"/>
            <a:ext cx="10842172" cy="2062103"/>
          </a:xfrm>
          <a:prstGeom prst="rect">
            <a:avLst/>
          </a:prstGeom>
          <a:noFill/>
        </p:spPr>
        <p:txBody>
          <a:bodyPr wrap="square">
            <a:spAutoFit/>
          </a:bodyPr>
          <a:lstStyle/>
          <a:p>
            <a:r>
              <a:rPr lang="en-US" sz="3200" b="0" i="0" dirty="0">
                <a:solidFill>
                  <a:srgbClr val="000000"/>
                </a:solidFill>
                <a:effectLst/>
                <a:latin typeface="Inter"/>
              </a:rPr>
              <a:t>Any object that physically exists and is logically constructed in the real world is called as an </a:t>
            </a:r>
            <a:r>
              <a:rPr lang="en-US" sz="3200" b="0" i="0" u="sng" dirty="0">
                <a:solidFill>
                  <a:srgbClr val="000000"/>
                </a:solidFill>
                <a:effectLst/>
                <a:latin typeface="Inter"/>
                <a:hlinkClick r:id="rId2"/>
              </a:rPr>
              <a:t>entity</a:t>
            </a:r>
            <a:r>
              <a:rPr lang="en-US" sz="3200" b="0" i="0" dirty="0">
                <a:solidFill>
                  <a:srgbClr val="000000"/>
                </a:solidFill>
                <a:effectLst/>
                <a:latin typeface="Inter"/>
              </a:rPr>
              <a:t>. It is a real-world object that can be easily identifiable. An entity is represented as a rectangle in an ER diagram.</a:t>
            </a:r>
            <a:endParaRPr lang="en-US" sz="3200" dirty="0"/>
          </a:p>
        </p:txBody>
      </p:sp>
    </p:spTree>
    <p:extLst>
      <p:ext uri="{BB962C8B-B14F-4D97-AF65-F5344CB8AC3E}">
        <p14:creationId xmlns:p14="http://schemas.microsoft.com/office/powerpoint/2010/main" val="2777564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10D84-D52F-49C6-8DE5-DDF29D7E2F9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BBD950C-530F-FB93-F8AC-6E8F122B64B9}"/>
              </a:ext>
            </a:extLst>
          </p:cNvPr>
          <p:cNvSpPr>
            <a:spLocks noGrp="1"/>
          </p:cNvSpPr>
          <p:nvPr>
            <p:ph type="title"/>
          </p:nvPr>
        </p:nvSpPr>
        <p:spPr>
          <a:xfrm>
            <a:off x="608294" y="535136"/>
            <a:ext cx="8949364" cy="640080"/>
          </a:xfrm>
        </p:spPr>
        <p:txBody>
          <a:bodyPr>
            <a:noAutofit/>
          </a:bodyPr>
          <a:lstStyle/>
          <a:p>
            <a:r>
              <a:rPr lang="en-US" sz="4000" b="1" dirty="0">
                <a:latin typeface="Cascadia Code" panose="020B0609020000020004" pitchFamily="49" charset="0"/>
                <a:ea typeface="Cascadia Code" panose="020B0609020000020004" pitchFamily="49" charset="0"/>
                <a:cs typeface="Cascadia Code" panose="020B0609020000020004" pitchFamily="49" charset="0"/>
              </a:rPr>
              <a:t>Example : </a:t>
            </a:r>
          </a:p>
        </p:txBody>
      </p:sp>
      <p:sp>
        <p:nvSpPr>
          <p:cNvPr id="3" name="TextBox 2">
            <a:extLst>
              <a:ext uri="{FF2B5EF4-FFF2-40B4-BE49-F238E27FC236}">
                <a16:creationId xmlns:a16="http://schemas.microsoft.com/office/drawing/2014/main" id="{74FFDAD7-990E-7F6B-E416-AA771A3AEAF6}"/>
              </a:ext>
            </a:extLst>
          </p:cNvPr>
          <p:cNvSpPr txBox="1"/>
          <p:nvPr/>
        </p:nvSpPr>
        <p:spPr>
          <a:xfrm>
            <a:off x="707571" y="1404258"/>
            <a:ext cx="10842172" cy="1384995"/>
          </a:xfrm>
          <a:prstGeom prst="rect">
            <a:avLst/>
          </a:prstGeom>
          <a:noFill/>
        </p:spPr>
        <p:txBody>
          <a:bodyPr wrap="square">
            <a:spAutoFit/>
          </a:bodyPr>
          <a:lstStyle/>
          <a:p>
            <a:r>
              <a:rPr lang="en-US" sz="2800" dirty="0"/>
              <a:t>In an organization, employees, managers, and projects assigned can be considered entities. All these entities have some attributes or properties that give them their identity.</a:t>
            </a:r>
          </a:p>
        </p:txBody>
      </p:sp>
      <p:pic>
        <p:nvPicPr>
          <p:cNvPr id="6" name="Picture 5">
            <a:extLst>
              <a:ext uri="{FF2B5EF4-FFF2-40B4-BE49-F238E27FC236}">
                <a16:creationId xmlns:a16="http://schemas.microsoft.com/office/drawing/2014/main" id="{032FB777-1B64-51D6-A3DF-EE041779E90D}"/>
              </a:ext>
            </a:extLst>
          </p:cNvPr>
          <p:cNvPicPr>
            <a:picLocks noChangeAspect="1"/>
          </p:cNvPicPr>
          <p:nvPr/>
        </p:nvPicPr>
        <p:blipFill>
          <a:blip r:embed="rId2"/>
          <a:stretch>
            <a:fillRect/>
          </a:stretch>
        </p:blipFill>
        <p:spPr>
          <a:xfrm>
            <a:off x="1426028" y="3543331"/>
            <a:ext cx="9002486" cy="2110929"/>
          </a:xfrm>
          <a:prstGeom prst="rect">
            <a:avLst/>
          </a:prstGeom>
        </p:spPr>
      </p:pic>
    </p:spTree>
    <p:extLst>
      <p:ext uri="{BB962C8B-B14F-4D97-AF65-F5344CB8AC3E}">
        <p14:creationId xmlns:p14="http://schemas.microsoft.com/office/powerpoint/2010/main" val="394721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A7995-F6CD-8AEB-FAA0-2952A5A782B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A216126-6C07-E70B-678F-285A64BE0ED8}"/>
              </a:ext>
            </a:extLst>
          </p:cNvPr>
          <p:cNvSpPr>
            <a:spLocks noGrp="1"/>
          </p:cNvSpPr>
          <p:nvPr>
            <p:ph type="title"/>
          </p:nvPr>
        </p:nvSpPr>
        <p:spPr>
          <a:xfrm>
            <a:off x="608294" y="535136"/>
            <a:ext cx="8949364" cy="640080"/>
          </a:xfrm>
        </p:spPr>
        <p:txBody>
          <a:bodyPr>
            <a:noAutofit/>
          </a:bodyPr>
          <a:lstStyle/>
          <a:p>
            <a:r>
              <a:rPr lang="en-US" sz="4000" b="1" dirty="0">
                <a:latin typeface="Cascadia Code" panose="020B0609020000020004" pitchFamily="49" charset="0"/>
                <a:ea typeface="Cascadia Code" panose="020B0609020000020004" pitchFamily="49" charset="0"/>
                <a:cs typeface="Cascadia Code" panose="020B0609020000020004" pitchFamily="49" charset="0"/>
              </a:rPr>
              <a:t>Entity Types : </a:t>
            </a:r>
          </a:p>
        </p:txBody>
      </p:sp>
      <p:sp>
        <p:nvSpPr>
          <p:cNvPr id="3" name="TextBox 2">
            <a:extLst>
              <a:ext uri="{FF2B5EF4-FFF2-40B4-BE49-F238E27FC236}">
                <a16:creationId xmlns:a16="http://schemas.microsoft.com/office/drawing/2014/main" id="{1BD8A4DC-3545-CE29-FC72-15E6C3785F52}"/>
              </a:ext>
            </a:extLst>
          </p:cNvPr>
          <p:cNvSpPr txBox="1"/>
          <p:nvPr/>
        </p:nvSpPr>
        <p:spPr>
          <a:xfrm>
            <a:off x="707571" y="1404258"/>
            <a:ext cx="10842172" cy="1815882"/>
          </a:xfrm>
          <a:prstGeom prst="rect">
            <a:avLst/>
          </a:prstGeom>
          <a:noFill/>
        </p:spPr>
        <p:txBody>
          <a:bodyPr wrap="square">
            <a:spAutoFit/>
          </a:bodyPr>
          <a:lstStyle/>
          <a:p>
            <a:r>
              <a:rPr lang="en-US" sz="2800" b="1" dirty="0"/>
              <a:t>Strong Entity –</a:t>
            </a:r>
            <a:r>
              <a:rPr lang="en-US" sz="2800" dirty="0"/>
              <a:t> Strong entities are those entity types that have a key attribute. The primary key helps in identifying each entity uniquely. this can not accept null values so it can not be a unique key. It is represented by a rectangle.</a:t>
            </a:r>
          </a:p>
        </p:txBody>
      </p:sp>
    </p:spTree>
    <p:extLst>
      <p:ext uri="{BB962C8B-B14F-4D97-AF65-F5344CB8AC3E}">
        <p14:creationId xmlns:p14="http://schemas.microsoft.com/office/powerpoint/2010/main" val="3063502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684DF-6355-53D7-BF20-9F40442F015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3F764E4-C65C-3F5E-F938-B780480E0224}"/>
              </a:ext>
            </a:extLst>
          </p:cNvPr>
          <p:cNvSpPr>
            <a:spLocks noGrp="1"/>
          </p:cNvSpPr>
          <p:nvPr>
            <p:ph type="title"/>
          </p:nvPr>
        </p:nvSpPr>
        <p:spPr>
          <a:xfrm>
            <a:off x="608294" y="535136"/>
            <a:ext cx="8949364" cy="640080"/>
          </a:xfrm>
        </p:spPr>
        <p:txBody>
          <a:bodyPr>
            <a:noAutofit/>
          </a:bodyPr>
          <a:lstStyle/>
          <a:p>
            <a:r>
              <a:rPr lang="en-US" sz="4000" b="1" dirty="0">
                <a:latin typeface="Cascadia Code" panose="020B0609020000020004" pitchFamily="49" charset="0"/>
                <a:ea typeface="Cascadia Code" panose="020B0609020000020004" pitchFamily="49" charset="0"/>
                <a:cs typeface="Cascadia Code" panose="020B0609020000020004" pitchFamily="49" charset="0"/>
              </a:rPr>
              <a:t>Example : </a:t>
            </a:r>
          </a:p>
        </p:txBody>
      </p:sp>
      <p:sp>
        <p:nvSpPr>
          <p:cNvPr id="3" name="TextBox 2">
            <a:extLst>
              <a:ext uri="{FF2B5EF4-FFF2-40B4-BE49-F238E27FC236}">
                <a16:creationId xmlns:a16="http://schemas.microsoft.com/office/drawing/2014/main" id="{237FDF05-98DD-E1E2-7446-411EA8B2AE97}"/>
              </a:ext>
            </a:extLst>
          </p:cNvPr>
          <p:cNvSpPr txBox="1"/>
          <p:nvPr/>
        </p:nvSpPr>
        <p:spPr>
          <a:xfrm>
            <a:off x="707571" y="1404258"/>
            <a:ext cx="4604658" cy="5016758"/>
          </a:xfrm>
          <a:prstGeom prst="rect">
            <a:avLst/>
          </a:prstGeom>
          <a:noFill/>
        </p:spPr>
        <p:txBody>
          <a:bodyPr wrap="square">
            <a:spAutoFit/>
          </a:bodyPr>
          <a:lstStyle/>
          <a:p>
            <a:r>
              <a:rPr lang="en-US" sz="3200" dirty="0"/>
              <a:t>in an example of organization </a:t>
            </a:r>
            <a:r>
              <a:rPr lang="en-US" sz="3200" dirty="0" err="1"/>
              <a:t>emp_id</a:t>
            </a:r>
            <a:r>
              <a:rPr lang="en-US" sz="3200" dirty="0"/>
              <a:t> identifies each employee of the organization uniquely and hence, we can say that employee is a strong entity type.</a:t>
            </a:r>
          </a:p>
          <a:p>
            <a:br>
              <a:rPr lang="en-US" sz="3200" dirty="0"/>
            </a:br>
            <a:endParaRPr lang="en-US" sz="3200" dirty="0"/>
          </a:p>
        </p:txBody>
      </p:sp>
      <p:pic>
        <p:nvPicPr>
          <p:cNvPr id="4" name="Picture 3">
            <a:extLst>
              <a:ext uri="{FF2B5EF4-FFF2-40B4-BE49-F238E27FC236}">
                <a16:creationId xmlns:a16="http://schemas.microsoft.com/office/drawing/2014/main" id="{0F567B3C-D51D-0DD9-2C6E-E291D23EC44F}"/>
              </a:ext>
            </a:extLst>
          </p:cNvPr>
          <p:cNvPicPr>
            <a:picLocks noChangeAspect="1"/>
          </p:cNvPicPr>
          <p:nvPr/>
        </p:nvPicPr>
        <p:blipFill>
          <a:blip r:embed="rId2"/>
          <a:stretch>
            <a:fillRect/>
          </a:stretch>
        </p:blipFill>
        <p:spPr>
          <a:xfrm>
            <a:off x="4886440" y="1404258"/>
            <a:ext cx="6597989" cy="4445228"/>
          </a:xfrm>
          <a:prstGeom prst="rect">
            <a:avLst/>
          </a:prstGeom>
        </p:spPr>
      </p:pic>
    </p:spTree>
    <p:extLst>
      <p:ext uri="{BB962C8B-B14F-4D97-AF65-F5344CB8AC3E}">
        <p14:creationId xmlns:p14="http://schemas.microsoft.com/office/powerpoint/2010/main" val="2775389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{5372D359-3AFC-4AA6-9A2E-F2925D2A430F}TF2989475c-5427-4edb-9ec1-00f4ce72165b77c8433f_win32-c33c42577f73</Template>
  <TotalTime>81</TotalTime>
  <Words>800</Words>
  <Application>Microsoft Office PowerPoint</Application>
  <PresentationFormat>Widescreen</PresentationFormat>
  <Paragraphs>53</Paragraphs>
  <Slides>23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Arial</vt:lpstr>
      <vt:lpstr>Arial Narrow</vt:lpstr>
      <vt:lpstr>Bahnschrift</vt:lpstr>
      <vt:lpstr>Bahnschrift SemiBold</vt:lpstr>
      <vt:lpstr>Calibri</vt:lpstr>
      <vt:lpstr>Cascadia Code</vt:lpstr>
      <vt:lpstr>Inter</vt:lpstr>
      <vt:lpstr>Microsoft Sans Serif</vt:lpstr>
      <vt:lpstr>Poppins</vt:lpstr>
      <vt:lpstr>Segoe UI</vt:lpstr>
      <vt:lpstr>Segoe UI Light</vt:lpstr>
      <vt:lpstr>Wingdings</vt:lpstr>
      <vt:lpstr>Custom</vt:lpstr>
      <vt:lpstr>The Entity Relationship Data Model</vt:lpstr>
      <vt:lpstr>What is an ER Diagram?</vt:lpstr>
      <vt:lpstr>What is an ER Diagram?</vt:lpstr>
      <vt:lpstr>Features of an Entity-Relationship Model</vt:lpstr>
      <vt:lpstr> ER diagram has three main components:</vt:lpstr>
      <vt:lpstr>Entity</vt:lpstr>
      <vt:lpstr>Example : </vt:lpstr>
      <vt:lpstr>Entity Types : </vt:lpstr>
      <vt:lpstr>Example : </vt:lpstr>
      <vt:lpstr>Entity Types : </vt:lpstr>
      <vt:lpstr>Attribute : </vt:lpstr>
      <vt:lpstr>There are Six such types of attributes: </vt:lpstr>
      <vt:lpstr>PowerPoint Presentation</vt:lpstr>
      <vt:lpstr>Relationship : </vt:lpstr>
      <vt:lpstr>Types of Relationship : </vt:lpstr>
      <vt:lpstr>PowerPoint Presentation</vt:lpstr>
      <vt:lpstr>PowerPoint Presentation</vt:lpstr>
      <vt:lpstr>PowerPoint Presentation</vt:lpstr>
      <vt:lpstr>Why Use ER Diagrams ? :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Dhiman</dc:creator>
  <cp:keywords/>
  <cp:lastModifiedBy>Aniket Dhiman</cp:lastModifiedBy>
  <cp:revision>1</cp:revision>
  <dcterms:created xsi:type="dcterms:W3CDTF">2025-08-07T03:25:15Z</dcterms:created>
  <dcterms:modified xsi:type="dcterms:W3CDTF">2025-08-07T04:46:56Z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