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57" r:id="rId4"/>
    <p:sldId id="258" r:id="rId5"/>
    <p:sldId id="2147480645" r:id="rId6"/>
    <p:sldId id="2147480648" r:id="rId7"/>
    <p:sldId id="2147480643" r:id="rId8"/>
    <p:sldId id="2147480721" r:id="rId9"/>
    <p:sldId id="2147480722" r:id="rId10"/>
    <p:sldId id="2147480723" r:id="rId11"/>
    <p:sldId id="2147480724" r:id="rId12"/>
    <p:sldId id="2147480725" r:id="rId13"/>
    <p:sldId id="2147480650" r:id="rId14"/>
    <p:sldId id="2147480646" r:id="rId15"/>
    <p:sldId id="2147480729" r:id="rId16"/>
    <p:sldId id="2147480644" r:id="rId17"/>
    <p:sldId id="2147480715" r:id="rId18"/>
    <p:sldId id="2147480649" r:id="rId19"/>
    <p:sldId id="2147480651" r:id="rId20"/>
    <p:sldId id="2147480591" r:id="rId21"/>
    <p:sldId id="2147480701" r:id="rId22"/>
    <p:sldId id="2147480702" r:id="rId23"/>
    <p:sldId id="2147480703" r:id="rId24"/>
    <p:sldId id="2147480704" r:id="rId25"/>
    <p:sldId id="2147480706" r:id="rId26"/>
    <p:sldId id="2147480714" r:id="rId27"/>
    <p:sldId id="2147480700" r:id="rId28"/>
    <p:sldId id="2147480707" r:id="rId29"/>
    <p:sldId id="2147480578" r:id="rId30"/>
    <p:sldId id="2147480716" r:id="rId31"/>
    <p:sldId id="2147480709" r:id="rId32"/>
    <p:sldId id="2147480710" r:id="rId33"/>
    <p:sldId id="2147480730" r:id="rId34"/>
    <p:sldId id="2147480711" r:id="rId35"/>
    <p:sldId id="2147480713" r:id="rId36"/>
    <p:sldId id="2147480712" r:id="rId37"/>
    <p:sldId id="2147480708" r:id="rId38"/>
    <p:sldId id="2147480681" r:id="rId39"/>
    <p:sldId id="2147480718" r:id="rId40"/>
    <p:sldId id="2147480719" r:id="rId41"/>
    <p:sldId id="2147480726" r:id="rId42"/>
    <p:sldId id="2147480728" r:id="rId43"/>
    <p:sldId id="2147480717" r:id="rId44"/>
    <p:sldId id="2147480720" r:id="rId45"/>
    <p:sldId id="2147480705" r:id="rId46"/>
    <p:sldId id="2147480652" r:id="rId47"/>
    <p:sldId id="2147480699" r:id="rId48"/>
    <p:sldId id="28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5F"/>
    <a:srgbClr val="000D2F"/>
    <a:srgbClr val="002550"/>
    <a:srgbClr val="BDBDBD"/>
    <a:srgbClr val="003A73"/>
    <a:srgbClr val="4E4E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892" autoAdjust="0"/>
  </p:normalViewPr>
  <p:slideViewPr>
    <p:cSldViewPr snapToGrid="0">
      <p:cViewPr varScale="1">
        <p:scale>
          <a:sx n="90" d="100"/>
          <a:sy n="90" d="100"/>
        </p:scale>
        <p:origin x="1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4F2D2-5AEC-44DE-9C44-04102A4264F8}" type="datetimeFigureOut">
              <a:rPr lang="en-IN" smtClean="0"/>
              <a:t>22/07/24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02FEB-F499-43D5-88CC-993A7BEF866F}" type="slidenum">
              <a:rPr lang="en-IN" smtClean="0"/>
              <a:t>‹#›</a:t>
            </a:fld>
            <a:endParaRPr lang="en-IN"/>
          </a:p>
        </p:txBody>
      </p:sp>
    </p:spTree>
    <p:extLst>
      <p:ext uri="{BB962C8B-B14F-4D97-AF65-F5344CB8AC3E}">
        <p14:creationId xmlns:p14="http://schemas.microsoft.com/office/powerpoint/2010/main" val="116781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Ladies and Gentlemen Welcome on board RAG FORCE ONE, This is your captain speaking, we are ready to take off on this exciting journey of AI in 6G. </a:t>
            </a:r>
            <a:br>
              <a:rPr lang="en-GB" dirty="0"/>
            </a:br>
            <a:br>
              <a:rPr lang="en-GB" dirty="0"/>
            </a:br>
            <a:r>
              <a:rPr lang="en-US" dirty="0"/>
              <a:t>"Welcome onboard RAG Force One, this is your captain speaking. We are ready to embark on an exciting journey into the future of AI in 6G. Fasten your seatbelts as we take off into the innovative skies of RAG-based chatbot technology.</a:t>
            </a:r>
          </a:p>
          <a:p>
            <a:r>
              <a:rPr lang="en-US" dirty="0"/>
              <a:t>Our flight path will take us through cutting-edge advancements, seamless integrations, and transformative AI solutions, designed to elevate your digital experience. Sit back, relax, and enjoy the flight, as RAG Force One navigates you to new horizons of possibilities and breakthroughs. Thank you for choosing RAG Force One, and we hope you enjoy the journey!"</a:t>
            </a:r>
          </a:p>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2</a:t>
            </a:fld>
            <a:endParaRPr lang="en-IN"/>
          </a:p>
        </p:txBody>
      </p:sp>
    </p:spTree>
    <p:extLst>
      <p:ext uri="{BB962C8B-B14F-4D97-AF65-F5344CB8AC3E}">
        <p14:creationId xmlns:p14="http://schemas.microsoft.com/office/powerpoint/2010/main" val="1136690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81B1E"/>
                </a:solidFill>
                <a:effectLst/>
                <a:highlight>
                  <a:srgbClr val="FFFFFF"/>
                </a:highlight>
                <a:latin typeface="Abcfavorit"/>
              </a:rPr>
              <a:t>Advantages of RAG</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Cost-effective Training:</a:t>
            </a:r>
            <a:r>
              <a:rPr lang="en-US" b="0" i="0" dirty="0">
                <a:solidFill>
                  <a:srgbClr val="181B1E"/>
                </a:solidFill>
                <a:effectLst/>
                <a:highlight>
                  <a:srgbClr val="FFFFFF"/>
                </a:highlight>
                <a:latin typeface="Poppins" panose="00000500000000000000" pitchFamily="2" charset="0"/>
              </a:rPr>
              <a:t> Unlike intensive fine-tuning processes, RAG requires less computational power and data. You just need to index documents into the knowledge base.</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Access to Various Knowledge Sources:</a:t>
            </a:r>
            <a:r>
              <a:rPr lang="en-US" b="0" i="0" dirty="0">
                <a:solidFill>
                  <a:srgbClr val="181B1E"/>
                </a:solidFill>
                <a:effectLst/>
                <a:highlight>
                  <a:srgbClr val="FFFFFF"/>
                </a:highlight>
                <a:latin typeface="Poppins" panose="00000500000000000000" pitchFamily="2" charset="0"/>
              </a:rPr>
              <a:t> RAG merges the knowledge within its own parameters with that from external databases. This results in more accurate answers and lessens incorrect creations, especially in tasks like question-answering.</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Enhanced Scalability:</a:t>
            </a:r>
            <a:r>
              <a:rPr lang="en-US" b="0" i="0" dirty="0">
                <a:solidFill>
                  <a:srgbClr val="181B1E"/>
                </a:solidFill>
                <a:effectLst/>
                <a:highlight>
                  <a:srgbClr val="FFFFFF"/>
                </a:highlight>
                <a:latin typeface="Poppins" panose="00000500000000000000" pitchFamily="2" charset="0"/>
              </a:rPr>
              <a:t> RAG is adept at handling large datasets and intricate inquiries thanks to vector databases. It surpasses conventional LLMs, which are constrained by their context window size, by retrieving information from a broader range.</a:t>
            </a:r>
          </a:p>
          <a:p>
            <a:pPr algn="l"/>
            <a:br>
              <a:rPr lang="en-IN" dirty="0"/>
            </a:br>
            <a:r>
              <a:rPr lang="en-US" b="0" i="0" dirty="0">
                <a:solidFill>
                  <a:srgbClr val="181B1E"/>
                </a:solidFill>
                <a:effectLst/>
                <a:highlight>
                  <a:srgbClr val="FFFFFF"/>
                </a:highlight>
                <a:latin typeface="Abcfavorit"/>
              </a:rPr>
              <a:t>Challenges Faced by RAG</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Risk of Hallucinations:</a:t>
            </a:r>
            <a:r>
              <a:rPr lang="en-US" b="0" i="0" dirty="0">
                <a:solidFill>
                  <a:srgbClr val="181B1E"/>
                </a:solidFill>
                <a:effectLst/>
                <a:highlight>
                  <a:srgbClr val="FFFFFF"/>
                </a:highlight>
                <a:latin typeface="Poppins" panose="00000500000000000000" pitchFamily="2" charset="0"/>
              </a:rPr>
              <a:t> Even RAG can make mistakes. If the database lacks certain information, the model might guess the response, which can lead to inaccuracies.</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Managing Scalability:</a:t>
            </a:r>
            <a:r>
              <a:rPr lang="en-US" b="0" i="0" dirty="0">
                <a:solidFill>
                  <a:srgbClr val="181B1E"/>
                </a:solidFill>
                <a:effectLst/>
                <a:highlight>
                  <a:srgbClr val="FFFFFF"/>
                </a:highlight>
                <a:latin typeface="Poppins" panose="00000500000000000000" pitchFamily="2" charset="0"/>
              </a:rPr>
              <a:t> While RAG handles large databases well, increasing the database size can complicate quick and efficient data retrieval.</a:t>
            </a:r>
          </a:p>
          <a:p>
            <a:pPr algn="l">
              <a:buFont typeface="Arial" panose="020B0604020202020204" pitchFamily="34" charset="0"/>
              <a:buChar char="•"/>
            </a:pPr>
            <a:r>
              <a:rPr lang="en-US" b="1" i="0" dirty="0">
                <a:solidFill>
                  <a:srgbClr val="181B1E"/>
                </a:solidFill>
                <a:effectLst/>
                <a:highlight>
                  <a:srgbClr val="FFFFFF"/>
                </a:highlight>
                <a:latin typeface="Poppins" panose="00000500000000000000" pitchFamily="2" charset="0"/>
              </a:rPr>
              <a:t>Potential Biases in Data:</a:t>
            </a:r>
            <a:r>
              <a:rPr lang="en-US" b="0" i="0" dirty="0">
                <a:solidFill>
                  <a:srgbClr val="181B1E"/>
                </a:solidFill>
                <a:effectLst/>
                <a:highlight>
                  <a:srgbClr val="FFFFFF"/>
                </a:highlight>
                <a:latin typeface="Poppins" panose="00000500000000000000" pitchFamily="2" charset="0"/>
              </a:rPr>
              <a:t> Biases in the retrieval database can taint the responses, raising ethical concerns. Fortunately, startups like </a:t>
            </a:r>
            <a:r>
              <a:rPr lang="en-US" b="0" i="0" dirty="0" err="1">
                <a:solidFill>
                  <a:srgbClr val="181B1E"/>
                </a:solidFill>
                <a:effectLst/>
                <a:highlight>
                  <a:srgbClr val="FFFFFF"/>
                </a:highlight>
                <a:latin typeface="Poppins" panose="00000500000000000000" pitchFamily="2" charset="0"/>
              </a:rPr>
              <a:t>Lakera</a:t>
            </a:r>
            <a:r>
              <a:rPr lang="en-US" b="0" i="0" dirty="0">
                <a:solidFill>
                  <a:srgbClr val="181B1E"/>
                </a:solidFill>
                <a:effectLst/>
                <a:highlight>
                  <a:srgbClr val="FFFFFF"/>
                </a:highlight>
                <a:latin typeface="Poppins" panose="00000500000000000000" pitchFamily="2" charset="0"/>
              </a:rPr>
              <a:t> are developing tools to spot and lessen biases in AI systems. By using these tools, developers and researchers can improve their models for fairer outputs.</a:t>
            </a:r>
          </a:p>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26</a:t>
            </a:fld>
            <a:endParaRPr lang="en-IN"/>
          </a:p>
        </p:txBody>
      </p:sp>
    </p:spTree>
    <p:extLst>
      <p:ext uri="{BB962C8B-B14F-4D97-AF65-F5344CB8AC3E}">
        <p14:creationId xmlns:p14="http://schemas.microsoft.com/office/powerpoint/2010/main" val="81709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28</a:t>
            </a:fld>
            <a:endParaRPr lang="en-IN"/>
          </a:p>
        </p:txBody>
      </p:sp>
    </p:spTree>
    <p:extLst>
      <p:ext uri="{BB962C8B-B14F-4D97-AF65-F5344CB8AC3E}">
        <p14:creationId xmlns:p14="http://schemas.microsoft.com/office/powerpoint/2010/main" val="77555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 your message, then click on submit. This goes as step 1: the query is submitted to the backend code. Then in step 2, these queries go in text form to the embedding model. In step 3, the embedding model returns these queries and embeddings.- in step 4, these embeddings go to the retriever for fetching the relevant information from documents based on the question. </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92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30</a:t>
            </a:fld>
            <a:endParaRPr lang="en-IN"/>
          </a:p>
        </p:txBody>
      </p:sp>
    </p:spTree>
    <p:extLst>
      <p:ext uri="{BB962C8B-B14F-4D97-AF65-F5344CB8AC3E}">
        <p14:creationId xmlns:p14="http://schemas.microsoft.com/office/powerpoint/2010/main" val="295847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33</a:t>
            </a:fld>
            <a:endParaRPr lang="en-IN"/>
          </a:p>
        </p:txBody>
      </p:sp>
    </p:spTree>
    <p:extLst>
      <p:ext uri="{BB962C8B-B14F-4D97-AF65-F5344CB8AC3E}">
        <p14:creationId xmlns:p14="http://schemas.microsoft.com/office/powerpoint/2010/main" val="736898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C1FDE-AA2A-E3C1-45C3-0B28FB338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BC6E78-2F58-BB55-0FD7-17CFF73B64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DA913-3DC1-CAA0-7850-DF7B08AFAC7F}"/>
              </a:ext>
            </a:extLst>
          </p:cNvPr>
          <p:cNvSpPr>
            <a:spLocks noGrp="1"/>
          </p:cNvSpPr>
          <p:nvPr>
            <p:ph type="body" idx="1"/>
          </p:nvPr>
        </p:nvSpPr>
        <p:spPr/>
        <p:txBody>
          <a:bodyPr/>
          <a:lstStyle/>
          <a:p>
            <a:r>
              <a:rPr lang="en-GB" dirty="0"/>
              <a:t>Now, some of the possible use cases for the RAG system can be divided into 3 main categories… firstly we have, programming, which can include TP development, code translation and modification of existing tools or source codes…  Secondly, chatbot assistant in which we can have an AI assistant to guide and support on information already provided in places such as the PTE Confluence page or the TDC. And thirdly, a summarizer for either extracting requirements from JAMA or providing a summary of a large set of documents one might not have time to read.</a:t>
            </a:r>
          </a:p>
        </p:txBody>
      </p:sp>
      <p:sp>
        <p:nvSpPr>
          <p:cNvPr id="4" name="Header Placeholder 3">
            <a:extLst>
              <a:ext uri="{FF2B5EF4-FFF2-40B4-BE49-F238E27FC236}">
                <a16:creationId xmlns:a16="http://schemas.microsoft.com/office/drawing/2014/main" id="{A0CD3A59-F79C-A56A-3C8F-0919B066350F}"/>
              </a:ext>
            </a:extLst>
          </p:cNvPr>
          <p:cNvSpPr>
            <a:spLocks noGrp="1"/>
          </p:cNvSpPr>
          <p:nvPr>
            <p:ph type="hdr" sz="quarter"/>
          </p:nvPr>
        </p:nvSpPr>
        <p:spPr/>
        <p:txBody>
          <a:bodyPr/>
          <a:lstStyle/>
          <a:p>
            <a:endParaRPr lang="en-US" sz="100" dirty="0"/>
          </a:p>
        </p:txBody>
      </p:sp>
      <p:sp>
        <p:nvSpPr>
          <p:cNvPr id="5" name="Footer Placeholder 4">
            <a:extLst>
              <a:ext uri="{FF2B5EF4-FFF2-40B4-BE49-F238E27FC236}">
                <a16:creationId xmlns:a16="http://schemas.microsoft.com/office/drawing/2014/main" id="{703E69C0-F7EC-3280-0E0D-05E9CE382E8A}"/>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ED72696D-C361-88AC-CB5B-9D8725F9F6C4}"/>
              </a:ext>
            </a:extLst>
          </p:cNvPr>
          <p:cNvSpPr>
            <a:spLocks noGrp="1"/>
          </p:cNvSpPr>
          <p:nvPr>
            <p:ph type="dt" idx="1"/>
          </p:nvPr>
        </p:nvSpPr>
        <p:spPr/>
        <p:txBody>
          <a:bodyPr/>
          <a:lstStyle/>
          <a:p>
            <a:r>
              <a:rPr lang="en-US"/>
              <a:t>2020-09-28</a:t>
            </a:r>
          </a:p>
          <a:p>
            <a:endParaRPr lang="en-US" dirty="0"/>
          </a:p>
        </p:txBody>
      </p:sp>
      <p:sp>
        <p:nvSpPr>
          <p:cNvPr id="7" name="Slide Number Placeholder 6">
            <a:extLst>
              <a:ext uri="{FF2B5EF4-FFF2-40B4-BE49-F238E27FC236}">
                <a16:creationId xmlns:a16="http://schemas.microsoft.com/office/drawing/2014/main" id="{20C075EB-97D8-B91B-3D78-90920E07FC8F}"/>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994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Now, after having gone through the basic tools... Let‘s move on to our implementation of these tools in the form of a RAG system. This is a system to generate more relevant or accurate answers based on your specific data. Retrieval from Vector DB, Augment it to Questions, Generate answers through LLM.</a:t>
            </a:r>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50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39</a:t>
            </a:fld>
            <a:endParaRPr lang="en-IN"/>
          </a:p>
        </p:txBody>
      </p:sp>
    </p:spTree>
    <p:extLst>
      <p:ext uri="{BB962C8B-B14F-4D97-AF65-F5344CB8AC3E}">
        <p14:creationId xmlns:p14="http://schemas.microsoft.com/office/powerpoint/2010/main" val="137288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40</a:t>
            </a:fld>
            <a:endParaRPr lang="en-IN"/>
          </a:p>
        </p:txBody>
      </p:sp>
    </p:spTree>
    <p:extLst>
      <p:ext uri="{BB962C8B-B14F-4D97-AF65-F5344CB8AC3E}">
        <p14:creationId xmlns:p14="http://schemas.microsoft.com/office/powerpoint/2010/main" val="157265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Fine tuning</a:t>
            </a:r>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41</a:t>
            </a:fld>
            <a:endParaRPr lang="en-IN"/>
          </a:p>
        </p:txBody>
      </p:sp>
    </p:spTree>
    <p:extLst>
      <p:ext uri="{BB962C8B-B14F-4D97-AF65-F5344CB8AC3E}">
        <p14:creationId xmlns:p14="http://schemas.microsoft.com/office/powerpoint/2010/main" val="120342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Joining me today, we have an international crew from India and Pakistan, representing the Technical University of Munich and Germany that will present the topic for 7 minutes. </a:t>
            </a:r>
          </a:p>
        </p:txBody>
      </p:sp>
      <p:sp>
        <p:nvSpPr>
          <p:cNvPr id="4" name="Slide Number Placeholder 3"/>
          <p:cNvSpPr>
            <a:spLocks noGrp="1"/>
          </p:cNvSpPr>
          <p:nvPr>
            <p:ph type="sldNum" sz="quarter" idx="5"/>
          </p:nvPr>
        </p:nvSpPr>
        <p:spPr/>
        <p:txBody>
          <a:bodyPr/>
          <a:lstStyle/>
          <a:p>
            <a:fld id="{1FA02FEB-F499-43D5-88CC-993A7BEF866F}" type="slidenum">
              <a:rPr lang="en-IN" smtClean="0"/>
              <a:t>4</a:t>
            </a:fld>
            <a:endParaRPr lang="en-IN"/>
          </a:p>
        </p:txBody>
      </p:sp>
    </p:spTree>
    <p:extLst>
      <p:ext uri="{BB962C8B-B14F-4D97-AF65-F5344CB8AC3E}">
        <p14:creationId xmlns:p14="http://schemas.microsoft.com/office/powerpoint/2010/main" val="295553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rungalileo.io/blog/optimizing-llm-performance-rag-vs-finetune-vs-both?utm_medium=email&amp;_hsenc=p2ANqtz-_z1tLC6khXh6SdVv4LGBcdujBoakLe9HXFfNC-a6yvSRgl0Wek3YytTIrVSbtSizxDSHSocG_jUBpHaBR7Iss-NwjQug&amp;_hsmi=303479899&amp;utm_content=303479899&amp;utm_source=hs_automation</a:t>
            </a:r>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42</a:t>
            </a:fld>
            <a:endParaRPr lang="en-IN"/>
          </a:p>
        </p:txBody>
      </p:sp>
    </p:spTree>
    <p:extLst>
      <p:ext uri="{BB962C8B-B14F-4D97-AF65-F5344CB8AC3E}">
        <p14:creationId xmlns:p14="http://schemas.microsoft.com/office/powerpoint/2010/main" val="1227262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43</a:t>
            </a:fld>
            <a:endParaRPr lang="en-IN"/>
          </a:p>
        </p:txBody>
      </p:sp>
    </p:spTree>
    <p:extLst>
      <p:ext uri="{BB962C8B-B14F-4D97-AF65-F5344CB8AC3E}">
        <p14:creationId xmlns:p14="http://schemas.microsoft.com/office/powerpoint/2010/main" val="651976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44</a:t>
            </a:fld>
            <a:endParaRPr lang="en-IN"/>
          </a:p>
        </p:txBody>
      </p:sp>
    </p:spTree>
    <p:extLst>
      <p:ext uri="{BB962C8B-B14F-4D97-AF65-F5344CB8AC3E}">
        <p14:creationId xmlns:p14="http://schemas.microsoft.com/office/powerpoint/2010/main" val="255914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These data chunks are then converted into vector embeddings for further storage and processing. </a:t>
            </a:r>
          </a:p>
          <a:p>
            <a:r>
              <a:rPr lang="de-DE" dirty="0"/>
              <a:t>From this, the question arises... What are vector embeddings? Vector embeddings are mathematical representations of words or phrases.</a:t>
            </a:r>
          </a:p>
          <a:p>
            <a:r>
              <a:rPr lang="de-DE" dirty="0"/>
              <a:t>Again, you might ask... Why vectors? This is because it is the language of the machines and they allow us to be able to quantify sentences from the English language for efficient storage, computation and comparison!</a:t>
            </a:r>
          </a:p>
          <a:p>
            <a:r>
              <a:rPr lang="en-US" dirty="0"/>
              <a:t>How this is achieved is through an embedding model based on AI techniques which can capture the semantic meaning of the document chunks.</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Take the example on the right... This 3 word sentence can be passed through an embedding model in-order to generare a vector. </a:t>
            </a:r>
          </a:p>
          <a:p>
            <a:endParaRPr lang="en-US" dirty="0"/>
          </a:p>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5616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Now, let‘s go a bit deeper on how such vector embeddings work. On the X-axis you can see different categories at each index, namley, alive, mammal, gender etc. Now, with each word on the Y-axis, the indexes are populated with a number determining the correlation of the input with the category of that index. </a:t>
            </a:r>
          </a:p>
          <a:p>
            <a:r>
              <a:rPr lang="de-DE" dirty="0"/>
              <a:t>Because of this, we are able to achieve a database of higher dimensional vectors! </a:t>
            </a:r>
          </a:p>
          <a:p>
            <a:r>
              <a:rPr lang="de-DE" dirty="0"/>
              <a:t>Now, to utilize and compare them, we can use certain distance metrics to evaluate how far is each vector from another in terms of the meaning they represent.</a:t>
            </a:r>
          </a:p>
          <a:p>
            <a:r>
              <a:rPr lang="de-DE" dirty="0"/>
              <a:t>In the example on the right, a 2-dimensional space can visualize these distances better.</a:t>
            </a:r>
          </a:p>
          <a:p>
            <a:r>
              <a:rPr lang="de-DE" dirty="0"/>
              <a:t>So, if you input the word ‚boy‘ in the system, then the algorithm will determine it closer to ‚man‘ rather than woman in this case and select its nearby neighbouring vectors for further processing.</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687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5</a:t>
            </a:fld>
            <a:endParaRPr lang="en-IN"/>
          </a:p>
        </p:txBody>
      </p:sp>
    </p:spTree>
    <p:extLst>
      <p:ext uri="{BB962C8B-B14F-4D97-AF65-F5344CB8AC3E}">
        <p14:creationId xmlns:p14="http://schemas.microsoft.com/office/powerpoint/2010/main" val="40554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6</a:t>
            </a:fld>
            <a:endParaRPr lang="en-IN"/>
          </a:p>
        </p:txBody>
      </p:sp>
    </p:spTree>
    <p:extLst>
      <p:ext uri="{BB962C8B-B14F-4D97-AF65-F5344CB8AC3E}">
        <p14:creationId xmlns:p14="http://schemas.microsoft.com/office/powerpoint/2010/main" val="310120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10</a:t>
            </a:fld>
            <a:endParaRPr lang="en-IN"/>
          </a:p>
        </p:txBody>
      </p:sp>
    </p:spTree>
    <p:extLst>
      <p:ext uri="{BB962C8B-B14F-4D97-AF65-F5344CB8AC3E}">
        <p14:creationId xmlns:p14="http://schemas.microsoft.com/office/powerpoint/2010/main" val="4144738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Bahnschrift Condensed" panose="020B0502040204020203" pitchFamily="34" charset="0"/>
                <a:ea typeface="+mj-ea"/>
                <a:cs typeface="+mj-cs"/>
              </a:rPr>
              <a:t>Utilize SCPI data sources and use generative AI to provide solutions in the form of a chatbot.</a:t>
            </a:r>
          </a:p>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14</a:t>
            </a:fld>
            <a:endParaRPr lang="en-IN"/>
          </a:p>
        </p:txBody>
      </p:sp>
    </p:spTree>
    <p:extLst>
      <p:ext uri="{BB962C8B-B14F-4D97-AF65-F5344CB8AC3E}">
        <p14:creationId xmlns:p14="http://schemas.microsoft.com/office/powerpoint/2010/main" val="4235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Bahnschrift Condensed" panose="020B0502040204020203" pitchFamily="34" charset="0"/>
                <a:ea typeface="+mj-ea"/>
                <a:cs typeface="+mj-cs"/>
              </a:rPr>
              <a:t>Utilize SCPI data sources and use generative AI to provide solutions in the form of a chatbot.</a:t>
            </a:r>
          </a:p>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15</a:t>
            </a:fld>
            <a:endParaRPr lang="en-IN"/>
          </a:p>
        </p:txBody>
      </p:sp>
    </p:spTree>
    <p:extLst>
      <p:ext uri="{BB962C8B-B14F-4D97-AF65-F5344CB8AC3E}">
        <p14:creationId xmlns:p14="http://schemas.microsoft.com/office/powerpoint/2010/main" val="204706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A02FEB-F499-43D5-88CC-993A7BEF866F}" type="slidenum">
              <a:rPr lang="en-IN" smtClean="0"/>
              <a:t>17</a:t>
            </a:fld>
            <a:endParaRPr lang="en-IN"/>
          </a:p>
        </p:txBody>
      </p:sp>
    </p:spTree>
    <p:extLst>
      <p:ext uri="{BB962C8B-B14F-4D97-AF65-F5344CB8AC3E}">
        <p14:creationId xmlns:p14="http://schemas.microsoft.com/office/powerpoint/2010/main" val="33056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effectLst/>
                <a:latin typeface="Segoe UI" panose="020B0502040204020203" pitchFamily="34" charset="0"/>
              </a:rPr>
              <a:t>First thing that we need to do is to provide input files to the GenAI model. This is done in the following way, it is first filtered and then preprocessed.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71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77AD-CB19-83E5-82CC-C1BC06AEB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F5DC5A-7446-A806-3974-6CB687032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C98DB5-639C-4A65-5C9D-1315C248618C}"/>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66A2AA6F-FFA8-7710-2C9F-5E9F0A61B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3EDFA-0741-68B8-3DFB-E0C9FA1578A6}"/>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328182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41B7-7A5C-B33B-C177-F10D92F3ED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B712C9-DF8C-FF12-FCAA-857AF68B4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458F4-1A21-5644-0170-9A39BA0BD6C7}"/>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3755FE2E-B5D7-65A2-8E51-73EB01471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17763-9B16-2163-C96E-8A759CB97049}"/>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33300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47E21-FE9F-F9EF-DC7F-5753C3B1D2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A6465-6CCE-403F-F1C3-3DCF4914B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808B6-637C-2704-8791-AD4B8F8A3CE0}"/>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C9D34A1C-F318-1BC0-5AC2-08513773B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3DAC2-A0CD-6B7F-C1C9-342593CD09CE}"/>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999968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2024-04-17</a:t>
            </a:r>
            <a:endParaRPr lang="en-US" sz="800" kern="0" noProof="0" dirty="0">
              <a:solidFill>
                <a:schemeClr val="tx1"/>
              </a:solidFill>
              <a:latin typeface="+mn-lt"/>
              <a:ea typeface="+mn-ea"/>
              <a:cs typeface="+mn-cs"/>
            </a:endParaRP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B8A1C3-E607-4E28-91A1-A973183FE78F}"/>
              </a:ext>
            </a:extLst>
          </p:cNvPr>
          <p:cNvSpPr>
            <a:spLocks noGrp="1"/>
          </p:cNvSpPr>
          <p:nvPr>
            <p:ph type="dt" sz="half" idx="14"/>
            <p:custDataLst>
              <p:tags r:id="rId10"/>
            </p:custDataLst>
          </p:nvPr>
        </p:nvSpPr>
        <p:spPr/>
        <p:txBody>
          <a:bodyPr/>
          <a:lstStyle/>
          <a:p>
            <a:r>
              <a:rPr lang="en-US" b="1"/>
              <a:t> </a:t>
            </a:r>
            <a:endParaRPr lang="en-US" b="1" dirty="0"/>
          </a:p>
        </p:txBody>
      </p:sp>
      <p:sp>
        <p:nvSpPr>
          <p:cNvPr id="10" name="Footer Placeholder 9" hidden="1">
            <a:extLst>
              <a:ext uri="{FF2B5EF4-FFF2-40B4-BE49-F238E27FC236}">
                <a16:creationId xmlns:a16="http://schemas.microsoft.com/office/drawing/2014/main" id="{6B901E0B-D453-4CEB-8C35-51C25A27F89D}"/>
              </a:ext>
            </a:extLst>
          </p:cNvPr>
          <p:cNvSpPr>
            <a:spLocks noGrp="1"/>
          </p:cNvSpPr>
          <p:nvPr>
            <p:ph type="ftr" sz="quarter" idx="15"/>
            <p:custDataLst>
              <p:tags r:id="rId11"/>
            </p:custDataLst>
          </p:nvPr>
        </p:nvSpPr>
        <p:spPr/>
        <p:txBody>
          <a:bodyPr/>
          <a:lstStyle/>
          <a:p>
            <a:endParaRPr lang="en-US" dirty="0"/>
          </a:p>
        </p:txBody>
      </p:sp>
      <p:sp>
        <p:nvSpPr>
          <p:cNvPr id="12" name="Slide Number Placeholder 11" hidden="1">
            <a:extLst>
              <a:ext uri="{FF2B5EF4-FFF2-40B4-BE49-F238E27FC236}">
                <a16:creationId xmlns:a16="http://schemas.microsoft.com/office/drawing/2014/main" id="{212E0C1A-F772-4C8C-B2E7-03887DA46ED9}"/>
              </a:ext>
            </a:extLst>
          </p:cNvPr>
          <p:cNvSpPr>
            <a:spLocks noGrp="1"/>
          </p:cNvSpPr>
          <p:nvPr>
            <p:ph type="sldNum" sz="quarter" idx="16"/>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0BE19B5-FA3E-481C-ACF3-046C2AA8A9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863971043"/>
      </p:ext>
    </p:extLst>
  </p:cSld>
  <p:clrMapOvr>
    <a:masterClrMapping/>
  </p:clrMapOvr>
  <p:hf sldNum="0" hdr="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9F4F-9963-5C1F-6F5F-7D239A2D1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2F7CD-7E1C-95BE-575C-4BFF2D256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C6B3A-7BB5-3ACD-702D-0306E2FF2A7D}"/>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081356DC-2A89-F297-F77B-C640ABF1F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27962-850C-861A-DAC4-D71EF0ED43AA}"/>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55168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B443-7A39-13A1-1536-E5CE9E180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1D503A-DC91-7C34-5AB7-4B2EBE266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5E109E-6272-770F-875F-54FCBCD68333}"/>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E02E60DC-05C9-009D-C03B-7A43F8FB2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2403C-AFD1-9753-CBAA-F3C0C07F3E10}"/>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63546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CE40-8037-9A87-0A24-4AE90AA88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34C4C-5CB8-6DE4-B23C-2BC680C61B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F8E76B-1E02-4518-B3BA-A70CD1B7D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ECEE06-8D61-DE52-894D-CB108C4DC37A}"/>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6" name="Footer Placeholder 5">
            <a:extLst>
              <a:ext uri="{FF2B5EF4-FFF2-40B4-BE49-F238E27FC236}">
                <a16:creationId xmlns:a16="http://schemas.microsoft.com/office/drawing/2014/main" id="{098F4431-4CC3-65A9-A151-DEA4F0981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2229A-82C3-5615-E3BC-6C0FA8128F7D}"/>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83400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D9F-2237-E859-7B6C-F56CA57CB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7917F-CEE2-F3C2-BC2E-FEFF1AF79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AF7BF-1C48-C679-2C05-52D10DDD9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36F12-6287-E19F-FA54-4FAEA934D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833D6-3C87-E7B6-2ACE-3B9734E82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4408D3-B1B1-39B7-55D1-6ACD9E2314CA}"/>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8" name="Footer Placeholder 7">
            <a:extLst>
              <a:ext uri="{FF2B5EF4-FFF2-40B4-BE49-F238E27FC236}">
                <a16:creationId xmlns:a16="http://schemas.microsoft.com/office/drawing/2014/main" id="{5A52167F-648D-4C38-0E18-E70E1C1F05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225F19-C827-81FA-AF5D-A9A99CE8B589}"/>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10130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2314-08BC-79F4-A127-7F6C47E954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9199D7-4C50-8CFE-2904-2DD7119B08DF}"/>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4" name="Footer Placeholder 3">
            <a:extLst>
              <a:ext uri="{FF2B5EF4-FFF2-40B4-BE49-F238E27FC236}">
                <a16:creationId xmlns:a16="http://schemas.microsoft.com/office/drawing/2014/main" id="{A8C6493D-F37E-E4C1-97E4-C357CCF8DC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574C16-B7DE-E5F1-BA26-519929C3EF17}"/>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45422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CB6A7-7F47-1DE5-C37A-46F447E13D25}"/>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3" name="Footer Placeholder 2">
            <a:extLst>
              <a:ext uri="{FF2B5EF4-FFF2-40B4-BE49-F238E27FC236}">
                <a16:creationId xmlns:a16="http://schemas.microsoft.com/office/drawing/2014/main" id="{BFA95917-66C4-ACB7-176E-CA11848602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22F698-76A0-33AE-19F0-948D8789FB38}"/>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982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5A8D-6150-9817-D809-317D822B6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ECB5A2-C93E-0E5C-2708-F183D6859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7E8D41-07A1-76FC-5C9B-BA1E91A91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4B7FB-FB83-E19A-FC28-9E5B16E039E5}"/>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6" name="Footer Placeholder 5">
            <a:extLst>
              <a:ext uri="{FF2B5EF4-FFF2-40B4-BE49-F238E27FC236}">
                <a16:creationId xmlns:a16="http://schemas.microsoft.com/office/drawing/2014/main" id="{592B871B-5539-081A-A710-5EC60642D1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FDC7A-A89C-1664-E983-0D4C5306048E}"/>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109402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32D5-AF72-A2A5-709A-7126D2E0E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2629DD-676F-20CA-D511-E4923D9E5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6107E9-D2E1-9847-D3B3-9E35B8724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F6527-4A94-D0BD-5198-4FB3F4C1CF87}"/>
              </a:ext>
            </a:extLst>
          </p:cNvPr>
          <p:cNvSpPr>
            <a:spLocks noGrp="1"/>
          </p:cNvSpPr>
          <p:nvPr>
            <p:ph type="dt" sz="half" idx="10"/>
          </p:nvPr>
        </p:nvSpPr>
        <p:spPr/>
        <p:txBody>
          <a:bodyPr/>
          <a:lstStyle/>
          <a:p>
            <a:fld id="{2FEA8F43-42E9-4C5C-B044-75C4E98D2EB0}" type="datetimeFigureOut">
              <a:rPr lang="en-IN" smtClean="0"/>
              <a:t>22/07/24</a:t>
            </a:fld>
            <a:endParaRPr lang="en-IN"/>
          </a:p>
        </p:txBody>
      </p:sp>
      <p:sp>
        <p:nvSpPr>
          <p:cNvPr id="6" name="Footer Placeholder 5">
            <a:extLst>
              <a:ext uri="{FF2B5EF4-FFF2-40B4-BE49-F238E27FC236}">
                <a16:creationId xmlns:a16="http://schemas.microsoft.com/office/drawing/2014/main" id="{C67A9359-C080-2500-BF08-4B8948EC7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6638E3-3256-BDDA-6C5C-F343E14A4158}"/>
              </a:ext>
            </a:extLst>
          </p:cNvPr>
          <p:cNvSpPr>
            <a:spLocks noGrp="1"/>
          </p:cNvSpPr>
          <p:nvPr>
            <p:ph type="sldNum" sz="quarter" idx="12"/>
          </p:nvPr>
        </p:nvSpPr>
        <p:spPr/>
        <p:txBody>
          <a:bodyPr/>
          <a:lstStyle/>
          <a:p>
            <a:fld id="{2B0BF6AD-5412-4BF5-AABF-80D99EF27536}" type="slidenum">
              <a:rPr lang="en-IN" smtClean="0"/>
              <a:t>‹#›</a:t>
            </a:fld>
            <a:endParaRPr lang="en-IN"/>
          </a:p>
        </p:txBody>
      </p:sp>
    </p:spTree>
    <p:extLst>
      <p:ext uri="{BB962C8B-B14F-4D97-AF65-F5344CB8AC3E}">
        <p14:creationId xmlns:p14="http://schemas.microsoft.com/office/powerpoint/2010/main" val="344753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4229A-F228-12A3-6B5A-04EC6AA8B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F72C36-4729-4C37-D01A-6FBAB069D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770D6-ADC3-9E0A-469D-40E233A5B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A8F43-42E9-4C5C-B044-75C4E98D2EB0}" type="datetimeFigureOut">
              <a:rPr lang="en-IN" smtClean="0"/>
              <a:t>22/07/24</a:t>
            </a:fld>
            <a:endParaRPr lang="en-IN"/>
          </a:p>
        </p:txBody>
      </p:sp>
      <p:sp>
        <p:nvSpPr>
          <p:cNvPr id="5" name="Footer Placeholder 4">
            <a:extLst>
              <a:ext uri="{FF2B5EF4-FFF2-40B4-BE49-F238E27FC236}">
                <a16:creationId xmlns:a16="http://schemas.microsoft.com/office/drawing/2014/main" id="{6A36FD3E-9B5C-AB3F-7917-68651518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418D8F-5649-5E16-2A7F-57ADF6A71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BF6AD-5412-4BF5-AABF-80D99EF27536}" type="slidenum">
              <a:rPr lang="en-IN" smtClean="0"/>
              <a:t>‹#›</a:t>
            </a:fld>
            <a:endParaRPr lang="en-IN"/>
          </a:p>
        </p:txBody>
      </p:sp>
    </p:spTree>
    <p:extLst>
      <p:ext uri="{BB962C8B-B14F-4D97-AF65-F5344CB8AC3E}">
        <p14:creationId xmlns:p14="http://schemas.microsoft.com/office/powerpoint/2010/main" val="3606186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he-plane-landing-flight-wings-sky-168098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pixabay.com/en/brain-anatomy-human-science-health-51275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pixabay.com/en/brain-anatomy-human-science-health-5127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1.xml"/><Relationship Id="rId7"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8.jpeg"/></Relationships>
</file>

<file path=ppt/slides/_rels/slide2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12.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21.png"/><Relationship Id="rId11" Type="http://schemas.openxmlformats.org/officeDocument/2006/relationships/image" Target="../media/image24.jpeg"/><Relationship Id="rId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pngall.com/wrong-png/download/69030"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hyperlink" Target="https://pixabay.com/en/tick-mark-correct-choice-sign-yes-40143/" TargetMode="Externa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openai.com/blog/new-and-improved-embedding-mode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hyperlink" Target="https://apicciano.commons.gc.cuny.edu/2018/12/27/artificial-intelligence-and-machine-learning-take-a-step-forward-with-deep-minds-alphazero/" TargetMode="External"/><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2F2311-6E11-B383-3CA6-03B15B2A28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FAB368-47C3-2836-BA03-229EDE0190E9}"/>
              </a:ext>
            </a:extLst>
          </p:cNvPr>
          <p:cNvSpPr>
            <a:spLocks noGrp="1"/>
          </p:cNvSpPr>
          <p:nvPr>
            <p:ph type="ctrTitle"/>
          </p:nvPr>
        </p:nvSpPr>
        <p:spPr>
          <a:xfrm>
            <a:off x="1646607" y="3647525"/>
            <a:ext cx="8898785" cy="2409515"/>
          </a:xfrm>
        </p:spPr>
        <p:txBody>
          <a:bodyPr/>
          <a:lstStyle/>
          <a:p>
            <a:r>
              <a:rPr lang="en-GB" b="1" dirty="0"/>
              <a:t>RAG Force One</a:t>
            </a:r>
            <a:endParaRPr lang="en-IN" b="1" dirty="0"/>
          </a:p>
        </p:txBody>
      </p:sp>
      <p:pic>
        <p:nvPicPr>
          <p:cNvPr id="9" name="Picture 8">
            <a:extLst>
              <a:ext uri="{FF2B5EF4-FFF2-40B4-BE49-F238E27FC236}">
                <a16:creationId xmlns:a16="http://schemas.microsoft.com/office/drawing/2014/main" id="{29996D98-96A1-8C1F-C2D8-17DD575B5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9053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3"/>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b="1" dirty="0">
                <a:solidFill>
                  <a:schemeClr val="bg1"/>
                </a:solidFill>
                <a:latin typeface="Bahnschrift Condensed" panose="020B0502040204020203" pitchFamily="34" charset="0"/>
                <a:ea typeface="+mj-ea"/>
                <a:cs typeface="+mj-cs"/>
              </a:rPr>
              <a:t>What Does Paula Do?</a:t>
            </a:r>
          </a:p>
          <a:p>
            <a:pPr lvl="1">
              <a:lnSpc>
                <a:spcPct val="150000"/>
              </a:lnSpc>
            </a:pPr>
            <a:r>
              <a:rPr lang="en-US" sz="3200" b="1" dirty="0">
                <a:solidFill>
                  <a:schemeClr val="bg1"/>
                </a:solidFill>
                <a:latin typeface="Bahnschrift Condensed" panose="020B0502040204020203" pitchFamily="34" charset="0"/>
                <a:ea typeface="+mj-ea"/>
                <a:cs typeface="+mj-cs"/>
              </a:rPr>
              <a:t>Paula writes down what she needs for the test in words</a:t>
            </a:r>
          </a:p>
          <a:p>
            <a:pPr lvl="1">
              <a:lnSpc>
                <a:spcPct val="150000"/>
              </a:lnSpc>
            </a:pPr>
            <a:r>
              <a:rPr lang="en-US" sz="3200" b="1" dirty="0">
                <a:solidFill>
                  <a:schemeClr val="bg1"/>
                </a:solidFill>
                <a:latin typeface="Bahnschrift Condensed" panose="020B0502040204020203" pitchFamily="34" charset="0"/>
                <a:ea typeface="+mj-ea"/>
                <a:cs typeface="+mj-cs"/>
              </a:rPr>
              <a:t>She sends this to the AI friend</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424305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b="1" dirty="0">
                <a:solidFill>
                  <a:schemeClr val="bg1"/>
                </a:solidFill>
                <a:latin typeface="Bahnschrift Condensed" panose="020B0502040204020203" pitchFamily="34" charset="0"/>
                <a:ea typeface="+mj-ea"/>
                <a:cs typeface="+mj-cs"/>
              </a:rPr>
              <a:t>What Does the AI friend Do?</a:t>
            </a:r>
          </a:p>
          <a:p>
            <a:pPr lvl="1">
              <a:lnSpc>
                <a:spcPct val="150000"/>
              </a:lnSpc>
            </a:pPr>
            <a:r>
              <a:rPr lang="en-US" sz="3200" b="1" dirty="0">
                <a:solidFill>
                  <a:schemeClr val="bg1"/>
                </a:solidFill>
                <a:latin typeface="Bahnschrift Condensed" panose="020B0502040204020203" pitchFamily="34" charset="0"/>
                <a:ea typeface="+mj-ea"/>
                <a:cs typeface="+mj-cs"/>
              </a:rPr>
              <a:t>The friend looks in its big memory bank and documents</a:t>
            </a:r>
          </a:p>
          <a:p>
            <a:pPr lvl="1">
              <a:lnSpc>
                <a:spcPct val="150000"/>
              </a:lnSpc>
            </a:pPr>
            <a:r>
              <a:rPr lang="en-US" sz="3200" b="1" dirty="0">
                <a:solidFill>
                  <a:schemeClr val="bg1"/>
                </a:solidFill>
                <a:latin typeface="Bahnschrift Condensed" panose="020B0502040204020203" pitchFamily="34" charset="0"/>
                <a:ea typeface="+mj-ea"/>
                <a:cs typeface="+mj-cs"/>
              </a:rPr>
              <a:t>It retrieves the right information </a:t>
            </a:r>
          </a:p>
          <a:p>
            <a:pPr lvl="1">
              <a:lnSpc>
                <a:spcPct val="150000"/>
              </a:lnSpc>
            </a:pPr>
            <a:r>
              <a:rPr lang="en-US" sz="3200" b="1" dirty="0">
                <a:solidFill>
                  <a:schemeClr val="bg1"/>
                </a:solidFill>
                <a:latin typeface="Bahnschrift Condensed" panose="020B0502040204020203" pitchFamily="34" charset="0"/>
                <a:ea typeface="+mj-ea"/>
                <a:cs typeface="+mj-cs"/>
              </a:rPr>
              <a:t>It generates the test code for Paula</a:t>
            </a:r>
          </a:p>
          <a:p>
            <a:pPr lvl="1">
              <a:lnSpc>
                <a:spcPct val="150000"/>
              </a:lnSpc>
            </a:pPr>
            <a:endParaRPr lang="en-US" sz="3200" b="1" dirty="0">
              <a:solidFill>
                <a:schemeClr val="bg1"/>
              </a:solidFill>
              <a:latin typeface="Bahnschrift Condensed" panose="020B0502040204020203" pitchFamily="34" charset="0"/>
              <a:ea typeface="+mj-ea"/>
              <a:cs typeface="+mj-cs"/>
            </a:endParaRPr>
          </a:p>
          <a:p>
            <a:pPr>
              <a:lnSpc>
                <a:spcPct val="150000"/>
              </a:lnSpc>
            </a:pPr>
            <a:endParaRPr lang="en-IN" sz="32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73132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b="1" dirty="0">
                <a:solidFill>
                  <a:schemeClr val="bg1"/>
                </a:solidFill>
                <a:latin typeface="Bahnschrift Condensed" panose="020B0502040204020203" pitchFamily="34" charset="0"/>
                <a:ea typeface="+mj-ea"/>
                <a:cs typeface="+mj-cs"/>
              </a:rPr>
              <a:t>Easy and Helpful!</a:t>
            </a:r>
          </a:p>
          <a:p>
            <a:pPr lvl="1">
              <a:lnSpc>
                <a:spcPct val="150000"/>
              </a:lnSpc>
            </a:pPr>
            <a:r>
              <a:rPr lang="en-US" sz="3200" b="1" dirty="0">
                <a:solidFill>
                  <a:schemeClr val="bg1"/>
                </a:solidFill>
                <a:latin typeface="Bahnschrift Condensed" panose="020B0502040204020203" pitchFamily="34" charset="0"/>
                <a:ea typeface="+mj-ea"/>
                <a:cs typeface="+mj-cs"/>
              </a:rPr>
              <a:t>Paula gets the test code she needs</a:t>
            </a:r>
          </a:p>
          <a:p>
            <a:pPr lvl="1">
              <a:lnSpc>
                <a:spcPct val="150000"/>
              </a:lnSpc>
            </a:pPr>
            <a:r>
              <a:rPr lang="en-US" sz="3200" b="1" dirty="0">
                <a:solidFill>
                  <a:schemeClr val="bg1"/>
                </a:solidFill>
                <a:latin typeface="Bahnschrift Condensed" panose="020B0502040204020203" pitchFamily="34" charset="0"/>
                <a:ea typeface="+mj-ea"/>
                <a:cs typeface="+mj-cs"/>
              </a:rPr>
              <a:t>The AI friend makes everything simple for her</a:t>
            </a:r>
          </a:p>
        </p:txBody>
      </p:sp>
    </p:spTree>
    <p:extLst>
      <p:ext uri="{BB962C8B-B14F-4D97-AF65-F5344CB8AC3E}">
        <p14:creationId xmlns:p14="http://schemas.microsoft.com/office/powerpoint/2010/main" val="277229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grpSp>
        <p:nvGrpSpPr>
          <p:cNvPr id="2" name="Group 1">
            <a:extLst>
              <a:ext uri="{FF2B5EF4-FFF2-40B4-BE49-F238E27FC236}">
                <a16:creationId xmlns:a16="http://schemas.microsoft.com/office/drawing/2014/main" id="{61960EB6-F614-A8FC-11A2-7765F8F5E0BF}"/>
              </a:ext>
            </a:extLst>
          </p:cNvPr>
          <p:cNvGrpSpPr/>
          <p:nvPr/>
        </p:nvGrpSpPr>
        <p:grpSpPr>
          <a:xfrm>
            <a:off x="296065" y="1332005"/>
            <a:ext cx="5113336" cy="5113336"/>
            <a:chOff x="201841" y="0"/>
            <a:chExt cx="5113336" cy="5113336"/>
          </a:xfrm>
          <a:solidFill>
            <a:srgbClr val="003A73"/>
          </a:solidFill>
        </p:grpSpPr>
        <p:sp>
          <p:nvSpPr>
            <p:cNvPr id="12" name="Oval 11">
              <a:extLst>
                <a:ext uri="{FF2B5EF4-FFF2-40B4-BE49-F238E27FC236}">
                  <a16:creationId xmlns:a16="http://schemas.microsoft.com/office/drawing/2014/main" id="{1BE52A1E-BDD7-5759-77B2-5AC47FD5FBFB}"/>
                </a:ext>
              </a:extLst>
            </p:cNvPr>
            <p:cNvSpPr/>
            <p:nvPr/>
          </p:nvSpPr>
          <p:spPr>
            <a:xfrm>
              <a:off x="201841" y="0"/>
              <a:ext cx="5113336" cy="5113336"/>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3" name="Oval 4">
              <a:extLst>
                <a:ext uri="{FF2B5EF4-FFF2-40B4-BE49-F238E27FC236}">
                  <a16:creationId xmlns:a16="http://schemas.microsoft.com/office/drawing/2014/main" id="{6726DA6B-3038-D7C1-36A4-9D1BC5E87C3E}"/>
                </a:ext>
              </a:extLst>
            </p:cNvPr>
            <p:cNvSpPr txBox="1"/>
            <p:nvPr/>
          </p:nvSpPr>
          <p:spPr>
            <a:xfrm>
              <a:off x="1807080" y="233788"/>
              <a:ext cx="2009671" cy="767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Artificial Intelligence</a:t>
              </a:r>
            </a:p>
          </p:txBody>
        </p:sp>
      </p:grpSp>
      <p:grpSp>
        <p:nvGrpSpPr>
          <p:cNvPr id="3" name="Group 2">
            <a:extLst>
              <a:ext uri="{FF2B5EF4-FFF2-40B4-BE49-F238E27FC236}">
                <a16:creationId xmlns:a16="http://schemas.microsoft.com/office/drawing/2014/main" id="{C394824A-88A2-85BE-07C8-2CFA6DC53495}"/>
              </a:ext>
            </a:extLst>
          </p:cNvPr>
          <p:cNvGrpSpPr/>
          <p:nvPr/>
        </p:nvGrpSpPr>
        <p:grpSpPr>
          <a:xfrm>
            <a:off x="807440" y="2354263"/>
            <a:ext cx="4090669" cy="4090669"/>
            <a:chOff x="713216" y="1022258"/>
            <a:chExt cx="4090669" cy="4090669"/>
          </a:xfrm>
          <a:solidFill>
            <a:srgbClr val="002E5F"/>
          </a:solidFill>
        </p:grpSpPr>
        <p:sp>
          <p:nvSpPr>
            <p:cNvPr id="10" name="Oval 9">
              <a:extLst>
                <a:ext uri="{FF2B5EF4-FFF2-40B4-BE49-F238E27FC236}">
                  <a16:creationId xmlns:a16="http://schemas.microsoft.com/office/drawing/2014/main" id="{C0EA45A2-AADC-AE71-985D-4D57F88CAA9B}"/>
                </a:ext>
              </a:extLst>
            </p:cNvPr>
            <p:cNvSpPr/>
            <p:nvPr/>
          </p:nvSpPr>
          <p:spPr>
            <a:xfrm>
              <a:off x="713216" y="1022258"/>
              <a:ext cx="4090669" cy="4090669"/>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1" name="Oval 6">
              <a:extLst>
                <a:ext uri="{FF2B5EF4-FFF2-40B4-BE49-F238E27FC236}">
                  <a16:creationId xmlns:a16="http://schemas.microsoft.com/office/drawing/2014/main" id="{94DD663C-9B5A-E213-A8D1-9B63A110483B}"/>
                </a:ext>
              </a:extLst>
            </p:cNvPr>
            <p:cNvSpPr txBox="1"/>
            <p:nvPr/>
          </p:nvSpPr>
          <p:spPr>
            <a:xfrm>
              <a:off x="1738369" y="1356865"/>
              <a:ext cx="2078382" cy="6608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Machine Learning</a:t>
              </a:r>
            </a:p>
          </p:txBody>
        </p:sp>
      </p:grpSp>
      <p:grpSp>
        <p:nvGrpSpPr>
          <p:cNvPr id="4" name="Group 3">
            <a:extLst>
              <a:ext uri="{FF2B5EF4-FFF2-40B4-BE49-F238E27FC236}">
                <a16:creationId xmlns:a16="http://schemas.microsoft.com/office/drawing/2014/main" id="{5BF73AA7-966C-7520-BAEC-343CD932B981}"/>
              </a:ext>
            </a:extLst>
          </p:cNvPr>
          <p:cNvGrpSpPr/>
          <p:nvPr/>
        </p:nvGrpSpPr>
        <p:grpSpPr>
          <a:xfrm>
            <a:off x="1318763" y="3376910"/>
            <a:ext cx="3068002" cy="3068002"/>
            <a:chOff x="1224539" y="2044905"/>
            <a:chExt cx="3068002" cy="3068002"/>
          </a:xfrm>
          <a:solidFill>
            <a:srgbClr val="002550"/>
          </a:solidFill>
        </p:grpSpPr>
        <p:sp>
          <p:nvSpPr>
            <p:cNvPr id="8" name="Oval 7">
              <a:extLst>
                <a:ext uri="{FF2B5EF4-FFF2-40B4-BE49-F238E27FC236}">
                  <a16:creationId xmlns:a16="http://schemas.microsoft.com/office/drawing/2014/main" id="{10FFF4BA-1CA4-1403-FD7F-0D895818CD3C}"/>
                </a:ext>
              </a:extLst>
            </p:cNvPr>
            <p:cNvSpPr/>
            <p:nvPr/>
          </p:nvSpPr>
          <p:spPr>
            <a:xfrm>
              <a:off x="1224539" y="2044905"/>
              <a:ext cx="3068002" cy="3068002"/>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Oval 8">
              <a:extLst>
                <a:ext uri="{FF2B5EF4-FFF2-40B4-BE49-F238E27FC236}">
                  <a16:creationId xmlns:a16="http://schemas.microsoft.com/office/drawing/2014/main" id="{073CED10-6A22-A3C0-E45A-E1EB919805A6}"/>
                </a:ext>
              </a:extLst>
            </p:cNvPr>
            <p:cNvSpPr txBox="1"/>
            <p:nvPr/>
          </p:nvSpPr>
          <p:spPr>
            <a:xfrm>
              <a:off x="1878913" y="2358222"/>
              <a:ext cx="1797294" cy="5547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Deep Learning</a:t>
              </a:r>
            </a:p>
          </p:txBody>
        </p:sp>
      </p:grpSp>
      <p:grpSp>
        <p:nvGrpSpPr>
          <p:cNvPr id="5" name="Group 4">
            <a:extLst>
              <a:ext uri="{FF2B5EF4-FFF2-40B4-BE49-F238E27FC236}">
                <a16:creationId xmlns:a16="http://schemas.microsoft.com/office/drawing/2014/main" id="{24CF932D-A0EE-D897-B8DA-635B91404F37}"/>
              </a:ext>
            </a:extLst>
          </p:cNvPr>
          <p:cNvGrpSpPr/>
          <p:nvPr/>
        </p:nvGrpSpPr>
        <p:grpSpPr>
          <a:xfrm>
            <a:off x="1830087" y="4399598"/>
            <a:ext cx="2045334" cy="2045334"/>
            <a:chOff x="1735863" y="3067593"/>
            <a:chExt cx="2045334" cy="2045334"/>
          </a:xfrm>
          <a:solidFill>
            <a:srgbClr val="000D2F"/>
          </a:solidFill>
        </p:grpSpPr>
        <p:sp>
          <p:nvSpPr>
            <p:cNvPr id="6" name="Oval 5">
              <a:extLst>
                <a:ext uri="{FF2B5EF4-FFF2-40B4-BE49-F238E27FC236}">
                  <a16:creationId xmlns:a16="http://schemas.microsoft.com/office/drawing/2014/main" id="{FF4CD2A3-1C88-EE91-4647-CB07056AA6AC}"/>
                </a:ext>
              </a:extLst>
            </p:cNvPr>
            <p:cNvSpPr/>
            <p:nvPr/>
          </p:nvSpPr>
          <p:spPr>
            <a:xfrm>
              <a:off x="1735863" y="3067593"/>
              <a:ext cx="2045334" cy="204533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 name="Oval 10">
              <a:extLst>
                <a:ext uri="{FF2B5EF4-FFF2-40B4-BE49-F238E27FC236}">
                  <a16:creationId xmlns:a16="http://schemas.microsoft.com/office/drawing/2014/main" id="{EB639CE0-D8C7-860E-5F2D-17E9FE3F41D2}"/>
                </a:ext>
              </a:extLst>
            </p:cNvPr>
            <p:cNvSpPr txBox="1"/>
            <p:nvPr/>
          </p:nvSpPr>
          <p:spPr>
            <a:xfrm>
              <a:off x="2035395" y="3578926"/>
              <a:ext cx="1446270" cy="10226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Generative AI</a:t>
              </a:r>
            </a:p>
          </p:txBody>
        </p:sp>
      </p:grpSp>
      <p:cxnSp>
        <p:nvCxnSpPr>
          <p:cNvPr id="14" name="Connector: Elbow 13">
            <a:extLst>
              <a:ext uri="{FF2B5EF4-FFF2-40B4-BE49-F238E27FC236}">
                <a16:creationId xmlns:a16="http://schemas.microsoft.com/office/drawing/2014/main" id="{DE64A11A-33A1-7444-EEA6-236F0DB6B426}"/>
              </a:ext>
            </a:extLst>
          </p:cNvPr>
          <p:cNvCxnSpPr>
            <a:cxnSpLocks/>
            <a:endCxn id="27" idx="1"/>
          </p:cNvCxnSpPr>
          <p:nvPr/>
        </p:nvCxnSpPr>
        <p:spPr>
          <a:xfrm>
            <a:off x="3875421" y="5429542"/>
            <a:ext cx="4566774" cy="457096"/>
          </a:xfrm>
          <a:prstGeom prst="bentConnector3">
            <a:avLst>
              <a:gd name="adj1" fmla="val 4546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8ED4E20-22AE-011F-8B40-6BC7DD1D0BBE}"/>
              </a:ext>
            </a:extLst>
          </p:cNvPr>
          <p:cNvCxnSpPr>
            <a:cxnSpLocks/>
            <a:endCxn id="31" idx="1"/>
          </p:cNvCxnSpPr>
          <p:nvPr/>
        </p:nvCxnSpPr>
        <p:spPr>
          <a:xfrm flipV="1">
            <a:off x="5959478" y="4714262"/>
            <a:ext cx="2482717" cy="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D9ACA540-FB4E-C415-1D35-348B25730988}"/>
              </a:ext>
            </a:extLst>
          </p:cNvPr>
          <p:cNvCxnSpPr>
            <a:cxnSpLocks/>
            <a:endCxn id="35" idx="1"/>
          </p:cNvCxnSpPr>
          <p:nvPr/>
        </p:nvCxnSpPr>
        <p:spPr>
          <a:xfrm>
            <a:off x="5951905" y="3541887"/>
            <a:ext cx="249029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3C27B05-C191-DC5C-724E-D3BB991E622D}"/>
              </a:ext>
            </a:extLst>
          </p:cNvPr>
          <p:cNvCxnSpPr>
            <a:cxnSpLocks/>
            <a:endCxn id="39" idx="1"/>
          </p:cNvCxnSpPr>
          <p:nvPr/>
        </p:nvCxnSpPr>
        <p:spPr>
          <a:xfrm>
            <a:off x="5936760" y="2369511"/>
            <a:ext cx="250543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FF58CB1-52A0-1128-2639-869175337727}"/>
              </a:ext>
            </a:extLst>
          </p:cNvPr>
          <p:cNvCxnSpPr>
            <a:cxnSpLocks/>
          </p:cNvCxnSpPr>
          <p:nvPr/>
        </p:nvCxnSpPr>
        <p:spPr>
          <a:xfrm flipH="1" flipV="1">
            <a:off x="5936760" y="2369511"/>
            <a:ext cx="15145" cy="3060031"/>
          </a:xfrm>
          <a:prstGeom prst="line">
            <a:avLst/>
          </a:prstGeom>
          <a:ln>
            <a:solidFill>
              <a:schemeClr val="bg1"/>
            </a:solidFill>
            <a:tailEnd type="none"/>
          </a:ln>
        </p:spPr>
        <p:style>
          <a:lnRef idx="3">
            <a:schemeClr val="dk1"/>
          </a:lnRef>
          <a:fillRef idx="0">
            <a:schemeClr val="dk1"/>
          </a:fillRef>
          <a:effectRef idx="2">
            <a:schemeClr val="dk1"/>
          </a:effectRef>
          <a:fontRef idx="minor">
            <a:schemeClr val="tx1"/>
          </a:fontRef>
        </p:style>
      </p:cxnSp>
      <p:grpSp>
        <p:nvGrpSpPr>
          <p:cNvPr id="20" name="Group 19">
            <a:extLst>
              <a:ext uri="{FF2B5EF4-FFF2-40B4-BE49-F238E27FC236}">
                <a16:creationId xmlns:a16="http://schemas.microsoft.com/office/drawing/2014/main" id="{02401165-E5D5-9734-5A1B-60BCA7FA9F30}"/>
              </a:ext>
            </a:extLst>
          </p:cNvPr>
          <p:cNvGrpSpPr/>
          <p:nvPr/>
        </p:nvGrpSpPr>
        <p:grpSpPr>
          <a:xfrm>
            <a:off x="8442195" y="1811237"/>
            <a:ext cx="1866447" cy="1116548"/>
            <a:chOff x="0" y="2321"/>
            <a:chExt cx="1866447" cy="1116548"/>
          </a:xfrm>
          <a:solidFill>
            <a:srgbClr val="000D2F"/>
          </a:solidFill>
        </p:grpSpPr>
        <p:sp>
          <p:nvSpPr>
            <p:cNvPr id="39" name="Rectangle: Rounded Corners 38">
              <a:extLst>
                <a:ext uri="{FF2B5EF4-FFF2-40B4-BE49-F238E27FC236}">
                  <a16:creationId xmlns:a16="http://schemas.microsoft.com/office/drawing/2014/main" id="{A4DDA937-DEC8-7647-3F72-5B3355D388C4}"/>
                </a:ext>
              </a:extLst>
            </p:cNvPr>
            <p:cNvSpPr/>
            <p:nvPr/>
          </p:nvSpPr>
          <p:spPr>
            <a:xfrm>
              <a:off x="0" y="2321"/>
              <a:ext cx="1866447" cy="111654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40" name="Rectangle: Rounded Corners 6">
              <a:extLst>
                <a:ext uri="{FF2B5EF4-FFF2-40B4-BE49-F238E27FC236}">
                  <a16:creationId xmlns:a16="http://schemas.microsoft.com/office/drawing/2014/main" id="{ED03F84B-205B-5C35-B306-E337EB6E502B}"/>
                </a:ext>
              </a:extLst>
            </p:cNvPr>
            <p:cNvSpPr txBox="1"/>
            <p:nvPr/>
          </p:nvSpPr>
          <p:spPr>
            <a:xfrm>
              <a:off x="54505" y="56826"/>
              <a:ext cx="1757437" cy="10075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Text</a:t>
              </a:r>
            </a:p>
          </p:txBody>
        </p:sp>
      </p:grpSp>
      <p:grpSp>
        <p:nvGrpSpPr>
          <p:cNvPr id="22" name="Group 21">
            <a:extLst>
              <a:ext uri="{FF2B5EF4-FFF2-40B4-BE49-F238E27FC236}">
                <a16:creationId xmlns:a16="http://schemas.microsoft.com/office/drawing/2014/main" id="{17E0EE4A-2D8B-EC5A-22A3-902231657F00}"/>
              </a:ext>
            </a:extLst>
          </p:cNvPr>
          <p:cNvGrpSpPr/>
          <p:nvPr/>
        </p:nvGrpSpPr>
        <p:grpSpPr>
          <a:xfrm>
            <a:off x="8442195" y="2983613"/>
            <a:ext cx="1866447" cy="1116548"/>
            <a:chOff x="0" y="1174697"/>
            <a:chExt cx="1866447" cy="1116548"/>
          </a:xfrm>
        </p:grpSpPr>
        <p:sp>
          <p:nvSpPr>
            <p:cNvPr id="35" name="Rectangle: Rounded Corners 34">
              <a:extLst>
                <a:ext uri="{FF2B5EF4-FFF2-40B4-BE49-F238E27FC236}">
                  <a16:creationId xmlns:a16="http://schemas.microsoft.com/office/drawing/2014/main" id="{B64234FA-5104-C48C-FB2D-C8D62B790D89}"/>
                </a:ext>
              </a:extLst>
            </p:cNvPr>
            <p:cNvSpPr/>
            <p:nvPr/>
          </p:nvSpPr>
          <p:spPr>
            <a:xfrm>
              <a:off x="0" y="1174697"/>
              <a:ext cx="1866447" cy="1116548"/>
            </a:xfrm>
            <a:prstGeom prst="roundRect">
              <a:avLst/>
            </a:prstGeom>
            <a:solidFill>
              <a:srgbClr val="000D2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6" name="Rectangle: Rounded Corners 10">
              <a:extLst>
                <a:ext uri="{FF2B5EF4-FFF2-40B4-BE49-F238E27FC236}">
                  <a16:creationId xmlns:a16="http://schemas.microsoft.com/office/drawing/2014/main" id="{1685B01F-9E19-0516-7C16-C14EDC726CD9}"/>
                </a:ext>
              </a:extLst>
            </p:cNvPr>
            <p:cNvSpPr txBox="1"/>
            <p:nvPr/>
          </p:nvSpPr>
          <p:spPr>
            <a:xfrm>
              <a:off x="54505" y="1229202"/>
              <a:ext cx="1757437" cy="1007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Image</a:t>
              </a:r>
            </a:p>
          </p:txBody>
        </p:sp>
      </p:grpSp>
      <p:grpSp>
        <p:nvGrpSpPr>
          <p:cNvPr id="24" name="Group 23">
            <a:extLst>
              <a:ext uri="{FF2B5EF4-FFF2-40B4-BE49-F238E27FC236}">
                <a16:creationId xmlns:a16="http://schemas.microsoft.com/office/drawing/2014/main" id="{49EF387E-60FC-E4A2-7AD4-C1B18BD21FAF}"/>
              </a:ext>
            </a:extLst>
          </p:cNvPr>
          <p:cNvGrpSpPr/>
          <p:nvPr/>
        </p:nvGrpSpPr>
        <p:grpSpPr>
          <a:xfrm>
            <a:off x="8442195" y="4155988"/>
            <a:ext cx="1866447" cy="1116548"/>
            <a:chOff x="0" y="2347072"/>
            <a:chExt cx="1866447" cy="1116548"/>
          </a:xfrm>
        </p:grpSpPr>
        <p:sp>
          <p:nvSpPr>
            <p:cNvPr id="31" name="Rectangle: Rounded Corners 30">
              <a:extLst>
                <a:ext uri="{FF2B5EF4-FFF2-40B4-BE49-F238E27FC236}">
                  <a16:creationId xmlns:a16="http://schemas.microsoft.com/office/drawing/2014/main" id="{0458FC99-3FCB-BA03-5F36-3C334064B4AE}"/>
                </a:ext>
              </a:extLst>
            </p:cNvPr>
            <p:cNvSpPr/>
            <p:nvPr/>
          </p:nvSpPr>
          <p:spPr>
            <a:xfrm>
              <a:off x="0" y="2347072"/>
              <a:ext cx="1866447" cy="1116548"/>
            </a:xfrm>
            <a:prstGeom prst="roundRect">
              <a:avLst/>
            </a:prstGeom>
            <a:solidFill>
              <a:srgbClr val="000D2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2" name="Rectangle: Rounded Corners 14">
              <a:extLst>
                <a:ext uri="{FF2B5EF4-FFF2-40B4-BE49-F238E27FC236}">
                  <a16:creationId xmlns:a16="http://schemas.microsoft.com/office/drawing/2014/main" id="{A88685C7-DB4C-1167-A62A-F704B6B4B2AC}"/>
                </a:ext>
              </a:extLst>
            </p:cNvPr>
            <p:cNvSpPr txBox="1"/>
            <p:nvPr/>
          </p:nvSpPr>
          <p:spPr>
            <a:xfrm>
              <a:off x="54505" y="2401577"/>
              <a:ext cx="1757437" cy="1007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Video</a:t>
              </a:r>
            </a:p>
          </p:txBody>
        </p:sp>
      </p:grpSp>
      <p:grpSp>
        <p:nvGrpSpPr>
          <p:cNvPr id="26" name="Group 25">
            <a:extLst>
              <a:ext uri="{FF2B5EF4-FFF2-40B4-BE49-F238E27FC236}">
                <a16:creationId xmlns:a16="http://schemas.microsoft.com/office/drawing/2014/main" id="{90BEA5B9-3147-2F81-29E4-6A84973B99D6}"/>
              </a:ext>
            </a:extLst>
          </p:cNvPr>
          <p:cNvGrpSpPr/>
          <p:nvPr/>
        </p:nvGrpSpPr>
        <p:grpSpPr>
          <a:xfrm>
            <a:off x="8442195" y="5328364"/>
            <a:ext cx="1866447" cy="1116548"/>
            <a:chOff x="0" y="3519448"/>
            <a:chExt cx="1866447" cy="1116548"/>
          </a:xfrm>
        </p:grpSpPr>
        <p:sp>
          <p:nvSpPr>
            <p:cNvPr id="27" name="Rectangle: Rounded Corners 26">
              <a:extLst>
                <a:ext uri="{FF2B5EF4-FFF2-40B4-BE49-F238E27FC236}">
                  <a16:creationId xmlns:a16="http://schemas.microsoft.com/office/drawing/2014/main" id="{A6E8949D-135D-B4AE-7241-7E0EB864282A}"/>
                </a:ext>
              </a:extLst>
            </p:cNvPr>
            <p:cNvSpPr/>
            <p:nvPr/>
          </p:nvSpPr>
          <p:spPr>
            <a:xfrm>
              <a:off x="0" y="3519448"/>
              <a:ext cx="1866447" cy="1116548"/>
            </a:xfrm>
            <a:prstGeom prst="roundRect">
              <a:avLst/>
            </a:prstGeom>
            <a:solidFill>
              <a:srgbClr val="000D2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8" name="Rectangle: Rounded Corners 18">
              <a:extLst>
                <a:ext uri="{FF2B5EF4-FFF2-40B4-BE49-F238E27FC236}">
                  <a16:creationId xmlns:a16="http://schemas.microsoft.com/office/drawing/2014/main" id="{3BA7139C-4E56-F2FE-3DAB-7AA57F1B7998}"/>
                </a:ext>
              </a:extLst>
            </p:cNvPr>
            <p:cNvSpPr txBox="1"/>
            <p:nvPr/>
          </p:nvSpPr>
          <p:spPr>
            <a:xfrm>
              <a:off x="54505" y="3573953"/>
              <a:ext cx="1757437" cy="1007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Tasks</a:t>
              </a:r>
            </a:p>
          </p:txBody>
        </p:sp>
      </p:grpSp>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GENERATIVE AI</a:t>
            </a:r>
            <a:endParaRPr lang="en-IN" sz="48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7675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2" name="TextBox 1">
            <a:extLst>
              <a:ext uri="{FF2B5EF4-FFF2-40B4-BE49-F238E27FC236}">
                <a16:creationId xmlns:a16="http://schemas.microsoft.com/office/drawing/2014/main" id="{273EE846-B7E2-DD17-9ED0-C447F3DFF5F5}"/>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APPROACH</a:t>
            </a:r>
            <a:endParaRPr lang="en-IN" sz="4800" b="1" dirty="0">
              <a:solidFill>
                <a:schemeClr val="bg1"/>
              </a:solidFill>
              <a:latin typeface="Bahnschrift Condensed" panose="020B0502040204020203" pitchFamily="34" charset="0"/>
              <a:ea typeface="+mj-ea"/>
              <a:cs typeface="+mj-cs"/>
            </a:endParaRPr>
          </a:p>
        </p:txBody>
      </p:sp>
      <p:sp>
        <p:nvSpPr>
          <p:cNvPr id="6" name="Arrow: Right 5">
            <a:extLst>
              <a:ext uri="{FF2B5EF4-FFF2-40B4-BE49-F238E27FC236}">
                <a16:creationId xmlns:a16="http://schemas.microsoft.com/office/drawing/2014/main" id="{731B9FCF-DE4D-5C8F-0AAC-A7F285D312C2}"/>
              </a:ext>
            </a:extLst>
          </p:cNvPr>
          <p:cNvSpPr/>
          <p:nvPr/>
        </p:nvSpPr>
        <p:spPr>
          <a:xfrm>
            <a:off x="5030998" y="2180880"/>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grpSp>
        <p:nvGrpSpPr>
          <p:cNvPr id="10" name="Group 9">
            <a:extLst>
              <a:ext uri="{FF2B5EF4-FFF2-40B4-BE49-F238E27FC236}">
                <a16:creationId xmlns:a16="http://schemas.microsoft.com/office/drawing/2014/main" id="{EE981086-A2FC-C87A-36C8-39A6B1FDF479}"/>
              </a:ext>
            </a:extLst>
          </p:cNvPr>
          <p:cNvGrpSpPr/>
          <p:nvPr/>
        </p:nvGrpSpPr>
        <p:grpSpPr>
          <a:xfrm>
            <a:off x="5368658" y="2736481"/>
            <a:ext cx="1485062" cy="1485062"/>
            <a:chOff x="3903915" y="1814137"/>
            <a:chExt cx="1485062" cy="1485062"/>
          </a:xfrm>
        </p:grpSpPr>
        <p:sp>
          <p:nvSpPr>
            <p:cNvPr id="11" name="Oval 10">
              <a:extLst>
                <a:ext uri="{FF2B5EF4-FFF2-40B4-BE49-F238E27FC236}">
                  <a16:creationId xmlns:a16="http://schemas.microsoft.com/office/drawing/2014/main" id="{80851436-BC5C-17CA-A6D3-0A3005CAFCEF}"/>
                </a:ext>
              </a:extLst>
            </p:cNvPr>
            <p:cNvSpPr/>
            <p:nvPr/>
          </p:nvSpPr>
          <p:spPr>
            <a:xfrm>
              <a:off x="390391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2" name="Oval 6">
              <a:extLst>
                <a:ext uri="{FF2B5EF4-FFF2-40B4-BE49-F238E27FC236}">
                  <a16:creationId xmlns:a16="http://schemas.microsoft.com/office/drawing/2014/main" id="{C56A9087-D721-59B4-319F-9E89237CECFB}"/>
                </a:ext>
              </a:extLst>
            </p:cNvPr>
            <p:cNvSpPr txBox="1"/>
            <p:nvPr/>
          </p:nvSpPr>
          <p:spPr>
            <a:xfrm>
              <a:off x="412139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GenAI</a:t>
              </a:r>
            </a:p>
          </p:txBody>
        </p:sp>
      </p:grpSp>
      <p:sp>
        <p:nvSpPr>
          <p:cNvPr id="14" name="Arrow: Right 13">
            <a:extLst>
              <a:ext uri="{FF2B5EF4-FFF2-40B4-BE49-F238E27FC236}">
                <a16:creationId xmlns:a16="http://schemas.microsoft.com/office/drawing/2014/main" id="{56E83894-875F-BB3F-081E-796901632A8E}"/>
              </a:ext>
            </a:extLst>
          </p:cNvPr>
          <p:cNvSpPr/>
          <p:nvPr/>
        </p:nvSpPr>
        <p:spPr>
          <a:xfrm>
            <a:off x="8929288" y="2180880"/>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grpSp>
        <p:nvGrpSpPr>
          <p:cNvPr id="16" name="Group 15">
            <a:extLst>
              <a:ext uri="{FF2B5EF4-FFF2-40B4-BE49-F238E27FC236}">
                <a16:creationId xmlns:a16="http://schemas.microsoft.com/office/drawing/2014/main" id="{B40D4754-9547-F78E-C1DA-642C825D20EF}"/>
              </a:ext>
            </a:extLst>
          </p:cNvPr>
          <p:cNvGrpSpPr/>
          <p:nvPr/>
        </p:nvGrpSpPr>
        <p:grpSpPr>
          <a:xfrm>
            <a:off x="9236568" y="2754145"/>
            <a:ext cx="1485062" cy="1485062"/>
            <a:chOff x="7802204" y="1814137"/>
            <a:chExt cx="1485062" cy="1485062"/>
          </a:xfrm>
        </p:grpSpPr>
        <p:sp>
          <p:nvSpPr>
            <p:cNvPr id="17" name="Oval 16">
              <a:extLst>
                <a:ext uri="{FF2B5EF4-FFF2-40B4-BE49-F238E27FC236}">
                  <a16:creationId xmlns:a16="http://schemas.microsoft.com/office/drawing/2014/main" id="{B61C6E39-0517-BC50-B96F-DC6EA33655E4}"/>
                </a:ext>
              </a:extLst>
            </p:cNvPr>
            <p:cNvSpPr/>
            <p:nvPr/>
          </p:nvSpPr>
          <p:spPr>
            <a:xfrm>
              <a:off x="7802204"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8" name="Oval 10">
              <a:extLst>
                <a:ext uri="{FF2B5EF4-FFF2-40B4-BE49-F238E27FC236}">
                  <a16:creationId xmlns:a16="http://schemas.microsoft.com/office/drawing/2014/main" id="{77A70C7D-B4F1-2F0A-06CC-04CE4CB3EA9C}"/>
                </a:ext>
              </a:extLst>
            </p:cNvPr>
            <p:cNvSpPr txBox="1"/>
            <p:nvPr/>
          </p:nvSpPr>
          <p:spPr>
            <a:xfrm>
              <a:off x="8019686"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Chatbot</a:t>
              </a:r>
            </a:p>
          </p:txBody>
        </p:sp>
      </p:grpSp>
      <p:grpSp>
        <p:nvGrpSpPr>
          <p:cNvPr id="19" name="Group 18">
            <a:extLst>
              <a:ext uri="{FF2B5EF4-FFF2-40B4-BE49-F238E27FC236}">
                <a16:creationId xmlns:a16="http://schemas.microsoft.com/office/drawing/2014/main" id="{689EAEB0-1658-A4D7-6D97-E79BAADFA4AA}"/>
              </a:ext>
            </a:extLst>
          </p:cNvPr>
          <p:cNvGrpSpPr/>
          <p:nvPr/>
        </p:nvGrpSpPr>
        <p:grpSpPr>
          <a:xfrm>
            <a:off x="1025755" y="2198545"/>
            <a:ext cx="2970125" cy="2596263"/>
            <a:chOff x="748156" y="1258536"/>
            <a:chExt cx="2970125" cy="2596263"/>
          </a:xfrm>
        </p:grpSpPr>
        <p:sp>
          <p:nvSpPr>
            <p:cNvPr id="20" name="Arrow: Right 19">
              <a:extLst>
                <a:ext uri="{FF2B5EF4-FFF2-40B4-BE49-F238E27FC236}">
                  <a16:creationId xmlns:a16="http://schemas.microsoft.com/office/drawing/2014/main" id="{C6C8B333-14E1-C170-C665-6ED8EECD1DEE}"/>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1" name="Arrow: Right 4">
              <a:extLst>
                <a:ext uri="{FF2B5EF4-FFF2-40B4-BE49-F238E27FC236}">
                  <a16:creationId xmlns:a16="http://schemas.microsoft.com/office/drawing/2014/main" id="{13A06B73-A38E-69F4-0EC9-77ECE07A6BAE}"/>
                </a:ext>
              </a:extLst>
            </p:cNvPr>
            <p:cNvSpPr txBox="1"/>
            <p:nvPr/>
          </p:nvSpPr>
          <p:spPr>
            <a:xfrm>
              <a:off x="1518615" y="1746460"/>
              <a:ext cx="1447936" cy="14850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endParaRPr lang="en-GB" sz="2400" b="1" dirty="0">
                <a:solidFill>
                  <a:schemeClr val="tx1"/>
                </a:solidFill>
                <a:latin typeface="Bahnschrift Condensed" panose="020B0502040204020203" pitchFamily="34" charset="0"/>
                <a:ea typeface="+mj-ea"/>
                <a:cs typeface="+mj-cs"/>
              </a:endParaRPr>
            </a:p>
          </p:txBody>
        </p:sp>
      </p:grpSp>
      <p:grpSp>
        <p:nvGrpSpPr>
          <p:cNvPr id="22" name="Group 21">
            <a:extLst>
              <a:ext uri="{FF2B5EF4-FFF2-40B4-BE49-F238E27FC236}">
                <a16:creationId xmlns:a16="http://schemas.microsoft.com/office/drawing/2014/main" id="{7B5F22C4-B9AA-A903-AA37-132F53BC9334}"/>
              </a:ext>
            </a:extLst>
          </p:cNvPr>
          <p:cNvGrpSpPr/>
          <p:nvPr/>
        </p:nvGrpSpPr>
        <p:grpSpPr>
          <a:xfrm>
            <a:off x="1355469" y="2742188"/>
            <a:ext cx="1485062" cy="1485062"/>
            <a:chOff x="5625" y="1814137"/>
            <a:chExt cx="1485062" cy="1485062"/>
          </a:xfrm>
        </p:grpSpPr>
        <p:sp>
          <p:nvSpPr>
            <p:cNvPr id="23" name="Oval 22">
              <a:extLst>
                <a:ext uri="{FF2B5EF4-FFF2-40B4-BE49-F238E27FC236}">
                  <a16:creationId xmlns:a16="http://schemas.microsoft.com/office/drawing/2014/main" id="{5004BFE6-55CF-6E77-5C23-A363A9A04B46}"/>
                </a:ext>
              </a:extLst>
            </p:cNvPr>
            <p:cNvSpPr/>
            <p:nvPr/>
          </p:nvSpPr>
          <p:spPr>
            <a:xfrm>
              <a:off x="562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24" name="Oval 6">
              <a:extLst>
                <a:ext uri="{FF2B5EF4-FFF2-40B4-BE49-F238E27FC236}">
                  <a16:creationId xmlns:a16="http://schemas.microsoft.com/office/drawing/2014/main" id="{BC63FB3C-E0D7-8B00-EACF-63110BFD111A}"/>
                </a:ext>
              </a:extLst>
            </p:cNvPr>
            <p:cNvSpPr txBox="1"/>
            <p:nvPr/>
          </p:nvSpPr>
          <p:spPr>
            <a:xfrm>
              <a:off x="22310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Input</a:t>
              </a:r>
            </a:p>
          </p:txBody>
        </p:sp>
      </p:grpSp>
      <p:cxnSp>
        <p:nvCxnSpPr>
          <p:cNvPr id="26" name="Straight Connector 25">
            <a:extLst>
              <a:ext uri="{FF2B5EF4-FFF2-40B4-BE49-F238E27FC236}">
                <a16:creationId xmlns:a16="http://schemas.microsoft.com/office/drawing/2014/main" id="{7BA92429-3E2A-5660-1879-875E104A84FC}"/>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466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2" name="TextBox 1">
            <a:extLst>
              <a:ext uri="{FF2B5EF4-FFF2-40B4-BE49-F238E27FC236}">
                <a16:creationId xmlns:a16="http://schemas.microsoft.com/office/drawing/2014/main" id="{273EE846-B7E2-DD17-9ED0-C447F3DFF5F5}"/>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APPROACH</a:t>
            </a:r>
            <a:endParaRPr lang="en-IN" sz="4800" b="1" dirty="0">
              <a:solidFill>
                <a:schemeClr val="bg1"/>
              </a:solidFill>
              <a:latin typeface="Bahnschrift Condensed" panose="020B0502040204020203" pitchFamily="34" charset="0"/>
              <a:ea typeface="+mj-ea"/>
              <a:cs typeface="+mj-cs"/>
            </a:endParaRPr>
          </a:p>
        </p:txBody>
      </p:sp>
      <p:grpSp>
        <p:nvGrpSpPr>
          <p:cNvPr id="4" name="Group 3">
            <a:extLst>
              <a:ext uri="{FF2B5EF4-FFF2-40B4-BE49-F238E27FC236}">
                <a16:creationId xmlns:a16="http://schemas.microsoft.com/office/drawing/2014/main" id="{7DB50196-8E3F-54D3-27E2-CFBFF71B8571}"/>
              </a:ext>
            </a:extLst>
          </p:cNvPr>
          <p:cNvGrpSpPr/>
          <p:nvPr/>
        </p:nvGrpSpPr>
        <p:grpSpPr>
          <a:xfrm>
            <a:off x="5030998" y="2180880"/>
            <a:ext cx="2970125" cy="2596263"/>
            <a:chOff x="4646446" y="1258536"/>
            <a:chExt cx="2970125" cy="2596263"/>
          </a:xfrm>
        </p:grpSpPr>
        <p:sp>
          <p:nvSpPr>
            <p:cNvPr id="6" name="Arrow: Right 5">
              <a:extLst>
                <a:ext uri="{FF2B5EF4-FFF2-40B4-BE49-F238E27FC236}">
                  <a16:creationId xmlns:a16="http://schemas.microsoft.com/office/drawing/2014/main" id="{731B9FCF-DE4D-5C8F-0AAC-A7F285D312C2}"/>
                </a:ext>
              </a:extLst>
            </p:cNvPr>
            <p:cNvSpPr/>
            <p:nvPr/>
          </p:nvSpPr>
          <p:spPr>
            <a:xfrm>
              <a:off x="464644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7" name="Arrow: Right 4">
              <a:extLst>
                <a:ext uri="{FF2B5EF4-FFF2-40B4-BE49-F238E27FC236}">
                  <a16:creationId xmlns:a16="http://schemas.microsoft.com/office/drawing/2014/main" id="{DFD48A76-0311-C9C7-A20A-7778518BAEBF}"/>
                </a:ext>
              </a:extLst>
            </p:cNvPr>
            <p:cNvSpPr txBox="1"/>
            <p:nvPr/>
          </p:nvSpPr>
          <p:spPr>
            <a:xfrm>
              <a:off x="5388977" y="1647975"/>
              <a:ext cx="1447936"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Embeddings</a:t>
              </a:r>
            </a:p>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Database</a:t>
              </a:r>
            </a:p>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LLM </a:t>
              </a:r>
            </a:p>
          </p:txBody>
        </p:sp>
      </p:grpSp>
      <p:grpSp>
        <p:nvGrpSpPr>
          <p:cNvPr id="10" name="Group 9">
            <a:extLst>
              <a:ext uri="{FF2B5EF4-FFF2-40B4-BE49-F238E27FC236}">
                <a16:creationId xmlns:a16="http://schemas.microsoft.com/office/drawing/2014/main" id="{EE981086-A2FC-C87A-36C8-39A6B1FDF479}"/>
              </a:ext>
            </a:extLst>
          </p:cNvPr>
          <p:cNvGrpSpPr/>
          <p:nvPr/>
        </p:nvGrpSpPr>
        <p:grpSpPr>
          <a:xfrm>
            <a:off x="4288467" y="2736481"/>
            <a:ext cx="1485062" cy="1485062"/>
            <a:chOff x="3903915" y="1814137"/>
            <a:chExt cx="1485062" cy="1485062"/>
          </a:xfrm>
        </p:grpSpPr>
        <p:sp>
          <p:nvSpPr>
            <p:cNvPr id="11" name="Oval 10">
              <a:extLst>
                <a:ext uri="{FF2B5EF4-FFF2-40B4-BE49-F238E27FC236}">
                  <a16:creationId xmlns:a16="http://schemas.microsoft.com/office/drawing/2014/main" id="{80851436-BC5C-17CA-A6D3-0A3005CAFCEF}"/>
                </a:ext>
              </a:extLst>
            </p:cNvPr>
            <p:cNvSpPr/>
            <p:nvPr/>
          </p:nvSpPr>
          <p:spPr>
            <a:xfrm>
              <a:off x="390391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2" name="Oval 6">
              <a:extLst>
                <a:ext uri="{FF2B5EF4-FFF2-40B4-BE49-F238E27FC236}">
                  <a16:creationId xmlns:a16="http://schemas.microsoft.com/office/drawing/2014/main" id="{C56A9087-D721-59B4-319F-9E89237CECFB}"/>
                </a:ext>
              </a:extLst>
            </p:cNvPr>
            <p:cNvSpPr txBox="1"/>
            <p:nvPr/>
          </p:nvSpPr>
          <p:spPr>
            <a:xfrm>
              <a:off x="412139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GenAI</a:t>
              </a:r>
            </a:p>
          </p:txBody>
        </p:sp>
      </p:grpSp>
      <p:grpSp>
        <p:nvGrpSpPr>
          <p:cNvPr id="13" name="Group 12">
            <a:extLst>
              <a:ext uri="{FF2B5EF4-FFF2-40B4-BE49-F238E27FC236}">
                <a16:creationId xmlns:a16="http://schemas.microsoft.com/office/drawing/2014/main" id="{125D3F09-F3C6-B751-F761-FE3BB4189A47}"/>
              </a:ext>
            </a:extLst>
          </p:cNvPr>
          <p:cNvGrpSpPr/>
          <p:nvPr/>
        </p:nvGrpSpPr>
        <p:grpSpPr>
          <a:xfrm>
            <a:off x="8929288" y="2180880"/>
            <a:ext cx="2970125" cy="2596263"/>
            <a:chOff x="8544736" y="1258536"/>
            <a:chExt cx="2970125" cy="2596263"/>
          </a:xfrm>
        </p:grpSpPr>
        <p:sp>
          <p:nvSpPr>
            <p:cNvPr id="14" name="Arrow: Right 13">
              <a:extLst>
                <a:ext uri="{FF2B5EF4-FFF2-40B4-BE49-F238E27FC236}">
                  <a16:creationId xmlns:a16="http://schemas.microsoft.com/office/drawing/2014/main" id="{56E83894-875F-BB3F-081E-796901632A8E}"/>
                </a:ext>
              </a:extLst>
            </p:cNvPr>
            <p:cNvSpPr/>
            <p:nvPr/>
          </p:nvSpPr>
          <p:spPr>
            <a:xfrm>
              <a:off x="854473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5" name="Arrow: Right 8">
              <a:extLst>
                <a:ext uri="{FF2B5EF4-FFF2-40B4-BE49-F238E27FC236}">
                  <a16:creationId xmlns:a16="http://schemas.microsoft.com/office/drawing/2014/main" id="{5350104F-401A-4299-F4D6-A859387AFA00}"/>
                </a:ext>
              </a:extLst>
            </p:cNvPr>
            <p:cNvSpPr txBox="1"/>
            <p:nvPr/>
          </p:nvSpPr>
          <p:spPr>
            <a:xfrm>
              <a:off x="9287267" y="1647975"/>
              <a:ext cx="1447936"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Query and Inference</a:t>
              </a:r>
            </a:p>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GUI</a:t>
              </a:r>
            </a:p>
          </p:txBody>
        </p:sp>
      </p:grpSp>
      <p:grpSp>
        <p:nvGrpSpPr>
          <p:cNvPr id="16" name="Group 15">
            <a:extLst>
              <a:ext uri="{FF2B5EF4-FFF2-40B4-BE49-F238E27FC236}">
                <a16:creationId xmlns:a16="http://schemas.microsoft.com/office/drawing/2014/main" id="{B40D4754-9547-F78E-C1DA-642C825D20EF}"/>
              </a:ext>
            </a:extLst>
          </p:cNvPr>
          <p:cNvGrpSpPr/>
          <p:nvPr/>
        </p:nvGrpSpPr>
        <p:grpSpPr>
          <a:xfrm>
            <a:off x="8186756" y="2736481"/>
            <a:ext cx="1485062" cy="1485062"/>
            <a:chOff x="7802204" y="1814137"/>
            <a:chExt cx="1485062" cy="1485062"/>
          </a:xfrm>
        </p:grpSpPr>
        <p:sp>
          <p:nvSpPr>
            <p:cNvPr id="17" name="Oval 16">
              <a:extLst>
                <a:ext uri="{FF2B5EF4-FFF2-40B4-BE49-F238E27FC236}">
                  <a16:creationId xmlns:a16="http://schemas.microsoft.com/office/drawing/2014/main" id="{B61C6E39-0517-BC50-B96F-DC6EA33655E4}"/>
                </a:ext>
              </a:extLst>
            </p:cNvPr>
            <p:cNvSpPr/>
            <p:nvPr/>
          </p:nvSpPr>
          <p:spPr>
            <a:xfrm>
              <a:off x="7802204"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8" name="Oval 10">
              <a:extLst>
                <a:ext uri="{FF2B5EF4-FFF2-40B4-BE49-F238E27FC236}">
                  <a16:creationId xmlns:a16="http://schemas.microsoft.com/office/drawing/2014/main" id="{77A70C7D-B4F1-2F0A-06CC-04CE4CB3EA9C}"/>
                </a:ext>
              </a:extLst>
            </p:cNvPr>
            <p:cNvSpPr txBox="1"/>
            <p:nvPr/>
          </p:nvSpPr>
          <p:spPr>
            <a:xfrm>
              <a:off x="8019686"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Chatbot</a:t>
              </a:r>
            </a:p>
          </p:txBody>
        </p:sp>
      </p:grpSp>
      <p:grpSp>
        <p:nvGrpSpPr>
          <p:cNvPr id="19" name="Group 18">
            <a:extLst>
              <a:ext uri="{FF2B5EF4-FFF2-40B4-BE49-F238E27FC236}">
                <a16:creationId xmlns:a16="http://schemas.microsoft.com/office/drawing/2014/main" id="{689EAEB0-1658-A4D7-6D97-E79BAADFA4AA}"/>
              </a:ext>
            </a:extLst>
          </p:cNvPr>
          <p:cNvGrpSpPr/>
          <p:nvPr/>
        </p:nvGrpSpPr>
        <p:grpSpPr>
          <a:xfrm>
            <a:off x="1025755" y="2198545"/>
            <a:ext cx="2970125" cy="2596263"/>
            <a:chOff x="748156" y="1258536"/>
            <a:chExt cx="2970125" cy="2596263"/>
          </a:xfrm>
        </p:grpSpPr>
        <p:sp>
          <p:nvSpPr>
            <p:cNvPr id="20" name="Arrow: Right 19">
              <a:extLst>
                <a:ext uri="{FF2B5EF4-FFF2-40B4-BE49-F238E27FC236}">
                  <a16:creationId xmlns:a16="http://schemas.microsoft.com/office/drawing/2014/main" id="{C6C8B333-14E1-C170-C665-6ED8EECD1DEE}"/>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1" name="Arrow: Right 4">
              <a:extLst>
                <a:ext uri="{FF2B5EF4-FFF2-40B4-BE49-F238E27FC236}">
                  <a16:creationId xmlns:a16="http://schemas.microsoft.com/office/drawing/2014/main" id="{13A06B73-A38E-69F4-0EC9-77ECE07A6BAE}"/>
                </a:ext>
              </a:extLst>
            </p:cNvPr>
            <p:cNvSpPr txBox="1"/>
            <p:nvPr/>
          </p:nvSpPr>
          <p:spPr>
            <a:xfrm>
              <a:off x="1518615" y="1746460"/>
              <a:ext cx="1447936" cy="14850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Filter</a:t>
              </a:r>
            </a:p>
            <a:p>
              <a:pPr marL="171450" lvl="1" indent="-171450" algn="l" defTabSz="755650">
                <a:lnSpc>
                  <a:spcPct val="90000"/>
                </a:lnSpc>
                <a:spcBef>
                  <a:spcPct val="0"/>
                </a:spcBef>
                <a:spcAft>
                  <a:spcPct val="15000"/>
                </a:spcAft>
                <a:buChar char="•"/>
              </a:pPr>
              <a:r>
                <a:rPr lang="en-GB" sz="2400" b="1" dirty="0">
                  <a:solidFill>
                    <a:schemeClr val="tx1"/>
                  </a:solidFill>
                  <a:latin typeface="Bahnschrift Condensed" panose="020B0502040204020203" pitchFamily="34" charset="0"/>
                  <a:ea typeface="+mj-ea"/>
                  <a:cs typeface="+mj-cs"/>
                </a:rPr>
                <a:t>Preprocess</a:t>
              </a:r>
            </a:p>
          </p:txBody>
        </p:sp>
      </p:grpSp>
      <p:grpSp>
        <p:nvGrpSpPr>
          <p:cNvPr id="22" name="Group 21">
            <a:extLst>
              <a:ext uri="{FF2B5EF4-FFF2-40B4-BE49-F238E27FC236}">
                <a16:creationId xmlns:a16="http://schemas.microsoft.com/office/drawing/2014/main" id="{7B5F22C4-B9AA-A903-AA37-132F53BC9334}"/>
              </a:ext>
            </a:extLst>
          </p:cNvPr>
          <p:cNvGrpSpPr/>
          <p:nvPr/>
        </p:nvGrpSpPr>
        <p:grpSpPr>
          <a:xfrm>
            <a:off x="283224" y="2754146"/>
            <a:ext cx="1485062" cy="1485062"/>
            <a:chOff x="5625" y="1814137"/>
            <a:chExt cx="1485062" cy="1485062"/>
          </a:xfrm>
        </p:grpSpPr>
        <p:sp>
          <p:nvSpPr>
            <p:cNvPr id="23" name="Oval 22">
              <a:extLst>
                <a:ext uri="{FF2B5EF4-FFF2-40B4-BE49-F238E27FC236}">
                  <a16:creationId xmlns:a16="http://schemas.microsoft.com/office/drawing/2014/main" id="{5004BFE6-55CF-6E77-5C23-A363A9A04B46}"/>
                </a:ext>
              </a:extLst>
            </p:cNvPr>
            <p:cNvSpPr/>
            <p:nvPr/>
          </p:nvSpPr>
          <p:spPr>
            <a:xfrm>
              <a:off x="562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24" name="Oval 6">
              <a:extLst>
                <a:ext uri="{FF2B5EF4-FFF2-40B4-BE49-F238E27FC236}">
                  <a16:creationId xmlns:a16="http://schemas.microsoft.com/office/drawing/2014/main" id="{BC63FB3C-E0D7-8B00-EACF-63110BFD111A}"/>
                </a:ext>
              </a:extLst>
            </p:cNvPr>
            <p:cNvSpPr txBox="1"/>
            <p:nvPr/>
          </p:nvSpPr>
          <p:spPr>
            <a:xfrm>
              <a:off x="22310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400" b="1" dirty="0">
                  <a:solidFill>
                    <a:schemeClr val="bg1"/>
                  </a:solidFill>
                  <a:latin typeface="Bahnschrift Condensed" panose="020B0502040204020203" pitchFamily="34" charset="0"/>
                  <a:ea typeface="+mj-ea"/>
                  <a:cs typeface="+mj-cs"/>
                </a:rPr>
                <a:t>Input</a:t>
              </a:r>
            </a:p>
          </p:txBody>
        </p:sp>
      </p:grpSp>
      <p:cxnSp>
        <p:nvCxnSpPr>
          <p:cNvPr id="26" name="Straight Connector 25">
            <a:extLst>
              <a:ext uri="{FF2B5EF4-FFF2-40B4-BE49-F238E27FC236}">
                <a16:creationId xmlns:a16="http://schemas.microsoft.com/office/drawing/2014/main" id="{7BA92429-3E2A-5660-1879-875E104A84FC}"/>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854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n arrow hitting a bull's eye target">
            <a:extLst>
              <a:ext uri="{FF2B5EF4-FFF2-40B4-BE49-F238E27FC236}">
                <a16:creationId xmlns:a16="http://schemas.microsoft.com/office/drawing/2014/main" id="{25411553-DCC6-1F3A-BFEA-D2EDB591B7D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2">
            <a:extLst>
              <a:ext uri="{FF2B5EF4-FFF2-40B4-BE49-F238E27FC236}">
                <a16:creationId xmlns:a16="http://schemas.microsoft.com/office/drawing/2014/main" id="{B45CA865-72AC-7AB4-3E79-8C044F0E14A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Aim</a:t>
            </a:r>
            <a:endParaRPr lang="en-US" dirty="0"/>
          </a:p>
        </p:txBody>
      </p:sp>
      <p:sp>
        <p:nvSpPr>
          <p:cNvPr id="3" name="TextBox 2">
            <a:extLst>
              <a:ext uri="{FF2B5EF4-FFF2-40B4-BE49-F238E27FC236}">
                <a16:creationId xmlns:a16="http://schemas.microsoft.com/office/drawing/2014/main" id="{95B8DB99-179A-4262-394C-863609CFD501}"/>
              </a:ext>
            </a:extLst>
          </p:cNvPr>
          <p:cNvSpPr txBox="1"/>
          <p:nvPr/>
        </p:nvSpPr>
        <p:spPr bwMode="auto">
          <a:xfrm>
            <a:off x="954196" y="1041660"/>
            <a:ext cx="10945217" cy="344710"/>
          </a:xfrm>
          <a:prstGeom prst="rect">
            <a:avLst/>
          </a:prstGeom>
          <a:noFill/>
          <a:ln w="9525">
            <a:noFill/>
            <a:miter lim="800000"/>
            <a:headEnd/>
            <a:tailEnd/>
          </a:ln>
          <a:effectLst/>
        </p:spPr>
        <p:txBody>
          <a:bodyPr wrap="square" lIns="0" tIns="0" rIns="0" bIns="0" rtlCol="0" anchor="t" anchorCtr="0">
            <a:spAutoFit/>
          </a:bodyPr>
          <a:lstStyle/>
          <a:p>
            <a:pPr defTabSz="576000" eaLnBrk="0" fontAlgn="auto" hangingPunct="0">
              <a:lnSpc>
                <a:spcPct val="120000"/>
              </a:lnSpc>
              <a:spcBef>
                <a:spcPts val="0"/>
              </a:spcBef>
              <a:spcAft>
                <a:spcPts val="0"/>
              </a:spcAft>
              <a:buClr>
                <a:schemeClr val="tx2"/>
              </a:buClr>
            </a:pPr>
            <a:r>
              <a:rPr lang="en-GB" sz="2000" kern="0" dirty="0"/>
              <a:t>Utilize PTE’s data sources and use generative AI to provide solutions in the form of a chatbot.</a:t>
            </a:r>
          </a:p>
        </p:txBody>
      </p:sp>
      <p:grpSp>
        <p:nvGrpSpPr>
          <p:cNvPr id="5" name="Group 4">
            <a:extLst>
              <a:ext uri="{FF2B5EF4-FFF2-40B4-BE49-F238E27FC236}">
                <a16:creationId xmlns:a16="http://schemas.microsoft.com/office/drawing/2014/main" id="{A7EA448E-3222-238A-61AA-7050A6572F93}"/>
              </a:ext>
            </a:extLst>
          </p:cNvPr>
          <p:cNvGrpSpPr/>
          <p:nvPr/>
        </p:nvGrpSpPr>
        <p:grpSpPr>
          <a:xfrm>
            <a:off x="5030998" y="2180880"/>
            <a:ext cx="2970125" cy="2596263"/>
            <a:chOff x="4646446" y="1258536"/>
            <a:chExt cx="2970125" cy="2596263"/>
          </a:xfrm>
        </p:grpSpPr>
        <p:sp>
          <p:nvSpPr>
            <p:cNvPr id="6" name="Arrow: Right 5">
              <a:extLst>
                <a:ext uri="{FF2B5EF4-FFF2-40B4-BE49-F238E27FC236}">
                  <a16:creationId xmlns:a16="http://schemas.microsoft.com/office/drawing/2014/main" id="{5E48C621-EE5F-7DFB-3A2F-A8FF7BA8756D}"/>
                </a:ext>
              </a:extLst>
            </p:cNvPr>
            <p:cNvSpPr/>
            <p:nvPr/>
          </p:nvSpPr>
          <p:spPr>
            <a:xfrm>
              <a:off x="464644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7" name="Arrow: Right 4">
              <a:extLst>
                <a:ext uri="{FF2B5EF4-FFF2-40B4-BE49-F238E27FC236}">
                  <a16:creationId xmlns:a16="http://schemas.microsoft.com/office/drawing/2014/main" id="{79D00B70-9D15-3850-610A-E5E2D5A6004F}"/>
                </a:ext>
              </a:extLst>
            </p:cNvPr>
            <p:cNvSpPr txBox="1"/>
            <p:nvPr/>
          </p:nvSpPr>
          <p:spPr>
            <a:xfrm>
              <a:off x="5388977" y="1647975"/>
              <a:ext cx="1447936"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Embeddings</a:t>
              </a:r>
            </a:p>
            <a:p>
              <a:pPr marL="171450" lvl="1" indent="-171450" algn="l" defTabSz="755650">
                <a:lnSpc>
                  <a:spcPct val="90000"/>
                </a:lnSpc>
                <a:spcBef>
                  <a:spcPct val="0"/>
                </a:spcBef>
                <a:spcAft>
                  <a:spcPct val="15000"/>
                </a:spcAft>
                <a:buChar char="•"/>
              </a:pPr>
              <a:r>
                <a:rPr lang="en-GB" sz="1700" kern="1200" dirty="0"/>
                <a:t>Database</a:t>
              </a:r>
            </a:p>
            <a:p>
              <a:pPr marL="171450" lvl="1" indent="-171450" algn="l" defTabSz="755650">
                <a:lnSpc>
                  <a:spcPct val="90000"/>
                </a:lnSpc>
                <a:spcBef>
                  <a:spcPct val="0"/>
                </a:spcBef>
                <a:spcAft>
                  <a:spcPct val="15000"/>
                </a:spcAft>
                <a:buChar char="•"/>
              </a:pPr>
              <a:r>
                <a:rPr lang="en-GB" sz="1700" kern="1200" dirty="0"/>
                <a:t>LLM</a:t>
              </a:r>
            </a:p>
          </p:txBody>
        </p:sp>
      </p:grpSp>
      <p:grpSp>
        <p:nvGrpSpPr>
          <p:cNvPr id="8" name="Group 7">
            <a:extLst>
              <a:ext uri="{FF2B5EF4-FFF2-40B4-BE49-F238E27FC236}">
                <a16:creationId xmlns:a16="http://schemas.microsoft.com/office/drawing/2014/main" id="{2556A24D-ABA5-DC2A-247B-CA052D775031}"/>
              </a:ext>
            </a:extLst>
          </p:cNvPr>
          <p:cNvGrpSpPr/>
          <p:nvPr/>
        </p:nvGrpSpPr>
        <p:grpSpPr>
          <a:xfrm>
            <a:off x="4288467" y="2736481"/>
            <a:ext cx="1485062" cy="1485062"/>
            <a:chOff x="3903915" y="1814137"/>
            <a:chExt cx="1485062" cy="1485062"/>
          </a:xfrm>
        </p:grpSpPr>
        <p:sp>
          <p:nvSpPr>
            <p:cNvPr id="9" name="Oval 8">
              <a:extLst>
                <a:ext uri="{FF2B5EF4-FFF2-40B4-BE49-F238E27FC236}">
                  <a16:creationId xmlns:a16="http://schemas.microsoft.com/office/drawing/2014/main" id="{E7C2A187-1E57-0974-1F69-12CF07B51579}"/>
                </a:ext>
              </a:extLst>
            </p:cNvPr>
            <p:cNvSpPr/>
            <p:nvPr/>
          </p:nvSpPr>
          <p:spPr>
            <a:xfrm>
              <a:off x="390391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0" name="Oval 6">
              <a:extLst>
                <a:ext uri="{FF2B5EF4-FFF2-40B4-BE49-F238E27FC236}">
                  <a16:creationId xmlns:a16="http://schemas.microsoft.com/office/drawing/2014/main" id="{809273EE-542C-B9AD-8750-1793CC46F103}"/>
                </a:ext>
              </a:extLst>
            </p:cNvPr>
            <p:cNvSpPr txBox="1"/>
            <p:nvPr/>
          </p:nvSpPr>
          <p:spPr>
            <a:xfrm>
              <a:off x="412139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GenAI</a:t>
              </a:r>
            </a:p>
          </p:txBody>
        </p:sp>
      </p:grpSp>
      <p:grpSp>
        <p:nvGrpSpPr>
          <p:cNvPr id="11" name="Group 10">
            <a:extLst>
              <a:ext uri="{FF2B5EF4-FFF2-40B4-BE49-F238E27FC236}">
                <a16:creationId xmlns:a16="http://schemas.microsoft.com/office/drawing/2014/main" id="{7B0452E4-8D55-29F8-10B9-04CA65C3764C}"/>
              </a:ext>
            </a:extLst>
          </p:cNvPr>
          <p:cNvGrpSpPr/>
          <p:nvPr/>
        </p:nvGrpSpPr>
        <p:grpSpPr>
          <a:xfrm>
            <a:off x="8929288" y="2180880"/>
            <a:ext cx="2970125" cy="2596263"/>
            <a:chOff x="8544736" y="1258536"/>
            <a:chExt cx="2970125" cy="2596263"/>
          </a:xfrm>
        </p:grpSpPr>
        <p:sp>
          <p:nvSpPr>
            <p:cNvPr id="12" name="Arrow: Right 11">
              <a:extLst>
                <a:ext uri="{FF2B5EF4-FFF2-40B4-BE49-F238E27FC236}">
                  <a16:creationId xmlns:a16="http://schemas.microsoft.com/office/drawing/2014/main" id="{E5783465-2CE2-0A88-F5CA-AA7342514366}"/>
                </a:ext>
              </a:extLst>
            </p:cNvPr>
            <p:cNvSpPr/>
            <p:nvPr/>
          </p:nvSpPr>
          <p:spPr>
            <a:xfrm>
              <a:off x="854473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3" name="Arrow: Right 8">
              <a:extLst>
                <a:ext uri="{FF2B5EF4-FFF2-40B4-BE49-F238E27FC236}">
                  <a16:creationId xmlns:a16="http://schemas.microsoft.com/office/drawing/2014/main" id="{5BE29B22-69A5-C207-26D1-EB23F218706A}"/>
                </a:ext>
              </a:extLst>
            </p:cNvPr>
            <p:cNvSpPr txBox="1"/>
            <p:nvPr/>
          </p:nvSpPr>
          <p:spPr>
            <a:xfrm>
              <a:off x="9287267" y="1647975"/>
              <a:ext cx="1447936"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Query and Inference</a:t>
              </a:r>
            </a:p>
            <a:p>
              <a:pPr marL="171450" lvl="1" indent="-171450" algn="l" defTabSz="755650">
                <a:lnSpc>
                  <a:spcPct val="90000"/>
                </a:lnSpc>
                <a:spcBef>
                  <a:spcPct val="0"/>
                </a:spcBef>
                <a:spcAft>
                  <a:spcPct val="15000"/>
                </a:spcAft>
                <a:buChar char="•"/>
              </a:pPr>
              <a:r>
                <a:rPr lang="en-GB" sz="1700" kern="1200" dirty="0"/>
                <a:t>GUI</a:t>
              </a:r>
            </a:p>
          </p:txBody>
        </p:sp>
      </p:grpSp>
      <p:grpSp>
        <p:nvGrpSpPr>
          <p:cNvPr id="14" name="Group 13">
            <a:extLst>
              <a:ext uri="{FF2B5EF4-FFF2-40B4-BE49-F238E27FC236}">
                <a16:creationId xmlns:a16="http://schemas.microsoft.com/office/drawing/2014/main" id="{9D17B59C-0A3B-A848-953A-AC4A5E08B757}"/>
              </a:ext>
            </a:extLst>
          </p:cNvPr>
          <p:cNvGrpSpPr/>
          <p:nvPr/>
        </p:nvGrpSpPr>
        <p:grpSpPr>
          <a:xfrm>
            <a:off x="8186756" y="2736481"/>
            <a:ext cx="1485062" cy="1485062"/>
            <a:chOff x="7802204" y="1814137"/>
            <a:chExt cx="1485062" cy="1485062"/>
          </a:xfrm>
        </p:grpSpPr>
        <p:sp>
          <p:nvSpPr>
            <p:cNvPr id="15" name="Oval 14">
              <a:extLst>
                <a:ext uri="{FF2B5EF4-FFF2-40B4-BE49-F238E27FC236}">
                  <a16:creationId xmlns:a16="http://schemas.microsoft.com/office/drawing/2014/main" id="{84DC489B-C047-D36D-E848-570F742B7568}"/>
                </a:ext>
              </a:extLst>
            </p:cNvPr>
            <p:cNvSpPr/>
            <p:nvPr/>
          </p:nvSpPr>
          <p:spPr>
            <a:xfrm>
              <a:off x="7802204"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6" name="Oval 10">
              <a:extLst>
                <a:ext uri="{FF2B5EF4-FFF2-40B4-BE49-F238E27FC236}">
                  <a16:creationId xmlns:a16="http://schemas.microsoft.com/office/drawing/2014/main" id="{E8168011-B101-6117-7DD0-954467F371CD}"/>
                </a:ext>
              </a:extLst>
            </p:cNvPr>
            <p:cNvSpPr txBox="1"/>
            <p:nvPr/>
          </p:nvSpPr>
          <p:spPr>
            <a:xfrm>
              <a:off x="8019686"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Chatbot</a:t>
              </a:r>
            </a:p>
          </p:txBody>
        </p:sp>
      </p:grpSp>
      <p:grpSp>
        <p:nvGrpSpPr>
          <p:cNvPr id="17" name="Group 16">
            <a:extLst>
              <a:ext uri="{FF2B5EF4-FFF2-40B4-BE49-F238E27FC236}">
                <a16:creationId xmlns:a16="http://schemas.microsoft.com/office/drawing/2014/main" id="{8C43CCAD-13C4-1573-4E72-D12778B58055}"/>
              </a:ext>
            </a:extLst>
          </p:cNvPr>
          <p:cNvGrpSpPr/>
          <p:nvPr/>
        </p:nvGrpSpPr>
        <p:grpSpPr>
          <a:xfrm>
            <a:off x="1025755" y="2198545"/>
            <a:ext cx="2970125" cy="2596263"/>
            <a:chOff x="748156" y="1258536"/>
            <a:chExt cx="2970125" cy="2596263"/>
          </a:xfrm>
        </p:grpSpPr>
        <p:sp>
          <p:nvSpPr>
            <p:cNvPr id="18" name="Arrow: Right 17">
              <a:extLst>
                <a:ext uri="{FF2B5EF4-FFF2-40B4-BE49-F238E27FC236}">
                  <a16:creationId xmlns:a16="http://schemas.microsoft.com/office/drawing/2014/main" id="{0E9F32D6-1270-CA52-D729-A6693CCAE6E2}"/>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9" name="Arrow: Right 4">
              <a:extLst>
                <a:ext uri="{FF2B5EF4-FFF2-40B4-BE49-F238E27FC236}">
                  <a16:creationId xmlns:a16="http://schemas.microsoft.com/office/drawing/2014/main" id="{F2041E5D-6B94-2ADE-86DE-0FEE507D12C4}"/>
                </a:ext>
              </a:extLst>
            </p:cNvPr>
            <p:cNvSpPr txBox="1"/>
            <p:nvPr/>
          </p:nvSpPr>
          <p:spPr>
            <a:xfrm>
              <a:off x="1490688" y="1980298"/>
              <a:ext cx="1447936" cy="14850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Filter</a:t>
              </a:r>
            </a:p>
            <a:p>
              <a:pPr marL="171450" lvl="1" indent="-171450" algn="l" defTabSz="755650">
                <a:lnSpc>
                  <a:spcPct val="90000"/>
                </a:lnSpc>
                <a:spcBef>
                  <a:spcPct val="0"/>
                </a:spcBef>
                <a:spcAft>
                  <a:spcPct val="15000"/>
                </a:spcAft>
                <a:buChar char="•"/>
              </a:pPr>
              <a:r>
                <a:rPr lang="en-GB" sz="1700" kern="1200" dirty="0"/>
                <a:t>Preprocess</a:t>
              </a:r>
            </a:p>
            <a:p>
              <a:pPr marL="171450" lvl="1" indent="-171450" algn="l" defTabSz="755650">
                <a:lnSpc>
                  <a:spcPct val="90000"/>
                </a:lnSpc>
                <a:spcBef>
                  <a:spcPct val="0"/>
                </a:spcBef>
                <a:spcAft>
                  <a:spcPct val="15000"/>
                </a:spcAft>
                <a:buChar char="•"/>
              </a:pPr>
              <a:endParaRPr lang="en-GB" sz="1700" kern="1200" dirty="0"/>
            </a:p>
          </p:txBody>
        </p:sp>
      </p:grpSp>
      <p:grpSp>
        <p:nvGrpSpPr>
          <p:cNvPr id="20" name="Group 19">
            <a:extLst>
              <a:ext uri="{FF2B5EF4-FFF2-40B4-BE49-F238E27FC236}">
                <a16:creationId xmlns:a16="http://schemas.microsoft.com/office/drawing/2014/main" id="{9AE6FF15-A531-06DF-AE53-19741E20C7EA}"/>
              </a:ext>
            </a:extLst>
          </p:cNvPr>
          <p:cNvGrpSpPr/>
          <p:nvPr/>
        </p:nvGrpSpPr>
        <p:grpSpPr>
          <a:xfrm>
            <a:off x="283224" y="2754146"/>
            <a:ext cx="1485062" cy="1485062"/>
            <a:chOff x="5625" y="1814137"/>
            <a:chExt cx="1485062" cy="1485062"/>
          </a:xfrm>
        </p:grpSpPr>
        <p:sp>
          <p:nvSpPr>
            <p:cNvPr id="21" name="Oval 20">
              <a:extLst>
                <a:ext uri="{FF2B5EF4-FFF2-40B4-BE49-F238E27FC236}">
                  <a16:creationId xmlns:a16="http://schemas.microsoft.com/office/drawing/2014/main" id="{2D951546-4D75-5419-47C3-A1845D83C641}"/>
                </a:ext>
              </a:extLst>
            </p:cNvPr>
            <p:cNvSpPr/>
            <p:nvPr/>
          </p:nvSpPr>
          <p:spPr>
            <a:xfrm>
              <a:off x="5625" y="1814137"/>
              <a:ext cx="1485062" cy="14850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22" name="Oval 6">
              <a:extLst>
                <a:ext uri="{FF2B5EF4-FFF2-40B4-BE49-F238E27FC236}">
                  <a16:creationId xmlns:a16="http://schemas.microsoft.com/office/drawing/2014/main" id="{522A9DC6-8ECF-6CB4-F3D1-AEABB679E881}"/>
                </a:ext>
              </a:extLst>
            </p:cNvPr>
            <p:cNvSpPr txBox="1"/>
            <p:nvPr/>
          </p:nvSpPr>
          <p:spPr>
            <a:xfrm>
              <a:off x="223107" y="2031619"/>
              <a:ext cx="1050098" cy="1050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Input</a:t>
              </a:r>
            </a:p>
          </p:txBody>
        </p:sp>
      </p:grpSp>
    </p:spTree>
    <p:extLst>
      <p:ext uri="{BB962C8B-B14F-4D97-AF65-F5344CB8AC3E}">
        <p14:creationId xmlns:p14="http://schemas.microsoft.com/office/powerpoint/2010/main" val="361205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3922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2"/>
          <a:stretch>
            <a:fillRect/>
          </a:stretch>
        </p:blipFill>
        <p:spPr>
          <a:xfrm rot="5400000">
            <a:off x="293394" y="2373242"/>
            <a:ext cx="4191363" cy="4778154"/>
          </a:xfrm>
          <a:prstGeom prst="rect">
            <a:avLst/>
          </a:prstGeom>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2"/>
          <a:stretch>
            <a:fillRect/>
          </a:stretch>
        </p:blipFill>
        <p:spPr>
          <a:xfrm rot="16200000">
            <a:off x="7707242" y="-293395"/>
            <a:ext cx="4191363" cy="4778154"/>
          </a:xfrm>
          <a:prstGeom prst="rect">
            <a:avLst/>
          </a:prstGeom>
        </p:spPr>
      </p:pic>
      <p:cxnSp>
        <p:nvCxnSpPr>
          <p:cNvPr id="4" name="Straight Connector 3">
            <a:extLst>
              <a:ext uri="{FF2B5EF4-FFF2-40B4-BE49-F238E27FC236}">
                <a16:creationId xmlns:a16="http://schemas.microsoft.com/office/drawing/2014/main" id="{46DC4A0A-399A-1B56-2334-D37155C85010}"/>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B2FE2004-CE7D-32C1-C5E8-982333DE5EC9}"/>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LARGE LANGUAGE MODEL</a:t>
            </a:r>
            <a:endParaRPr lang="en-IN" sz="4800" b="1" dirty="0">
              <a:solidFill>
                <a:schemeClr val="bg1"/>
              </a:solidFill>
              <a:latin typeface="Bahnschrift Condensed" panose="020B0502040204020203" pitchFamily="34" charset="0"/>
              <a:ea typeface="+mj-ea"/>
              <a:cs typeface="+mj-cs"/>
            </a:endParaRPr>
          </a:p>
        </p:txBody>
      </p:sp>
      <p:sp>
        <p:nvSpPr>
          <p:cNvPr id="7" name="Content Placeholder 2">
            <a:extLst>
              <a:ext uri="{FF2B5EF4-FFF2-40B4-BE49-F238E27FC236}">
                <a16:creationId xmlns:a16="http://schemas.microsoft.com/office/drawing/2014/main" id="{F6B921CC-A2A2-C4CB-278D-3CAC03FB5E18}"/>
              </a:ext>
            </a:extLst>
          </p:cNvPr>
          <p:cNvSpPr>
            <a:spLocks noGrp="1"/>
          </p:cNvSpPr>
          <p:nvPr>
            <p:ph idx="1"/>
          </p:nvPr>
        </p:nvSpPr>
        <p:spPr>
          <a:xfrm>
            <a:off x="413695" y="1372333"/>
            <a:ext cx="10515600" cy="4351338"/>
          </a:xfrm>
        </p:spPr>
        <p:txBody>
          <a:bodyPr>
            <a:normAutofit/>
          </a:bodyPr>
          <a:lstStyle/>
          <a:p>
            <a:pPr eaLnBrk="0" fontAlgn="auto" hangingPunct="0">
              <a:lnSpc>
                <a:spcPct val="110000"/>
              </a:lnSpc>
              <a:spcAft>
                <a:spcPts val="600"/>
              </a:spcAft>
              <a:buSzTx/>
            </a:pPr>
            <a:r>
              <a:rPr lang="en-US" sz="3200" b="1" dirty="0">
                <a:solidFill>
                  <a:schemeClr val="bg1"/>
                </a:solidFill>
                <a:latin typeface="Bahnschrift Condensed" panose="020B0502040204020203" pitchFamily="34" charset="0"/>
                <a:ea typeface="+mj-ea"/>
                <a:cs typeface="+mj-cs"/>
              </a:rPr>
              <a:t>Gen-AI Transformer model</a:t>
            </a:r>
          </a:p>
          <a:p>
            <a:pPr eaLnBrk="0" fontAlgn="auto" hangingPunct="0">
              <a:lnSpc>
                <a:spcPct val="110000"/>
              </a:lnSpc>
              <a:spcAft>
                <a:spcPts val="600"/>
              </a:spcAft>
              <a:buSzTx/>
            </a:pPr>
            <a:r>
              <a:rPr lang="en-US" sz="3200" b="1" dirty="0">
                <a:solidFill>
                  <a:schemeClr val="bg1"/>
                </a:solidFill>
                <a:latin typeface="Bahnschrift Condensed" panose="020B0502040204020203" pitchFamily="34" charset="0"/>
                <a:ea typeface="+mj-ea"/>
                <a:cs typeface="+mj-cs"/>
              </a:rPr>
              <a:t>Trained on large datasets</a:t>
            </a:r>
          </a:p>
          <a:p>
            <a:pPr eaLnBrk="0" fontAlgn="auto" hangingPunct="0">
              <a:lnSpc>
                <a:spcPct val="110000"/>
              </a:lnSpc>
              <a:spcAft>
                <a:spcPts val="600"/>
              </a:spcAft>
              <a:buSzTx/>
            </a:pPr>
            <a:r>
              <a:rPr lang="en-US" sz="3200" b="1" dirty="0">
                <a:solidFill>
                  <a:schemeClr val="bg1"/>
                </a:solidFill>
                <a:latin typeface="Bahnschrift Condensed" panose="020B0502040204020203" pitchFamily="34" charset="0"/>
                <a:ea typeface="+mj-ea"/>
                <a:cs typeface="+mj-cs"/>
              </a:rPr>
              <a:t>Understand natural language</a:t>
            </a:r>
          </a:p>
          <a:p>
            <a:pPr marL="0" marR="0" indent="0" defTabSz="576000" eaLnBrk="0" fontAlgn="auto" latinLnBrk="0" hangingPunct="0">
              <a:lnSpc>
                <a:spcPct val="110000"/>
              </a:lnSpc>
              <a:spcBef>
                <a:spcPts val="0"/>
              </a:spcBef>
              <a:spcAft>
                <a:spcPts val="600"/>
              </a:spcAft>
              <a:buClr>
                <a:schemeClr val="tx2"/>
              </a:buClr>
              <a:buSzTx/>
              <a:buNone/>
              <a:tabLst/>
            </a:pPr>
            <a:endParaRPr lang="en-US" sz="3200" b="1" dirty="0">
              <a:solidFill>
                <a:schemeClr val="bg1"/>
              </a:solidFill>
              <a:latin typeface="Bahnschrift Condensed" panose="020B0502040204020203" pitchFamily="34" charset="0"/>
              <a:ea typeface="+mj-ea"/>
              <a:cs typeface="+mj-cs"/>
            </a:endParaRPr>
          </a:p>
          <a:p>
            <a:pPr marL="252000" indent="-252000" defTabSz="576000" eaLnBrk="0" fontAlgn="auto"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13" name="Picture 12">
            <a:extLst>
              <a:ext uri="{FF2B5EF4-FFF2-40B4-BE49-F238E27FC236}">
                <a16:creationId xmlns:a16="http://schemas.microsoft.com/office/drawing/2014/main" id="{F361C137-6CA9-F986-90C9-75937214BD6B}"/>
              </a:ext>
            </a:extLst>
          </p:cNvPr>
          <p:cNvPicPr>
            <a:picLocks noChangeAspect="1"/>
          </p:cNvPicPr>
          <p:nvPr/>
        </p:nvPicPr>
        <p:blipFill>
          <a:blip r:embed="rId3">
            <a:alphaModFix amt="19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17620" y="1895944"/>
            <a:ext cx="4259580" cy="306157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35181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2"/>
          <a:stretch>
            <a:fillRect/>
          </a:stretch>
        </p:blipFill>
        <p:spPr>
          <a:xfrm rot="5400000">
            <a:off x="293394" y="2373242"/>
            <a:ext cx="4191363" cy="4778154"/>
          </a:xfrm>
          <a:prstGeom prst="rect">
            <a:avLst/>
          </a:prstGeom>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2"/>
          <a:stretch>
            <a:fillRect/>
          </a:stretch>
        </p:blipFill>
        <p:spPr>
          <a:xfrm rot="16200000">
            <a:off x="7707242" y="-293395"/>
            <a:ext cx="4191363" cy="4778154"/>
          </a:xfrm>
          <a:prstGeom prst="rect">
            <a:avLst/>
          </a:prstGeom>
        </p:spPr>
      </p:pic>
      <p:cxnSp>
        <p:nvCxnSpPr>
          <p:cNvPr id="4" name="Straight Connector 3">
            <a:extLst>
              <a:ext uri="{FF2B5EF4-FFF2-40B4-BE49-F238E27FC236}">
                <a16:creationId xmlns:a16="http://schemas.microsoft.com/office/drawing/2014/main" id="{46DC4A0A-399A-1B56-2334-D37155C85010}"/>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B2FE2004-CE7D-32C1-C5E8-982333DE5EC9}"/>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LARGE LANGUAGE MODEL</a:t>
            </a:r>
            <a:endParaRPr lang="en-IN" sz="4800" b="1" dirty="0">
              <a:solidFill>
                <a:schemeClr val="bg1"/>
              </a:solidFill>
              <a:latin typeface="Bahnschrift Condensed" panose="020B0502040204020203" pitchFamily="34" charset="0"/>
              <a:ea typeface="+mj-ea"/>
              <a:cs typeface="+mj-cs"/>
            </a:endParaRPr>
          </a:p>
        </p:txBody>
      </p:sp>
      <p:sp>
        <p:nvSpPr>
          <p:cNvPr id="7" name="Content Placeholder 2">
            <a:extLst>
              <a:ext uri="{FF2B5EF4-FFF2-40B4-BE49-F238E27FC236}">
                <a16:creationId xmlns:a16="http://schemas.microsoft.com/office/drawing/2014/main" id="{F6B921CC-A2A2-C4CB-278D-3CAC03FB5E18}"/>
              </a:ext>
            </a:extLst>
          </p:cNvPr>
          <p:cNvSpPr>
            <a:spLocks noGrp="1"/>
          </p:cNvSpPr>
          <p:nvPr>
            <p:ph idx="1"/>
          </p:nvPr>
        </p:nvSpPr>
        <p:spPr>
          <a:xfrm>
            <a:off x="413695" y="1372333"/>
            <a:ext cx="10515600" cy="4351338"/>
          </a:xfrm>
        </p:spPr>
        <p:txBody>
          <a:bodyPr>
            <a:normAutofit/>
          </a:bodyPr>
          <a:lstStyle/>
          <a:p>
            <a:pPr eaLnBrk="0" fontAlgn="auto" hangingPunct="0">
              <a:lnSpc>
                <a:spcPct val="110000"/>
              </a:lnSpc>
              <a:spcAft>
                <a:spcPts val="600"/>
              </a:spcAft>
              <a:buSzTx/>
            </a:pPr>
            <a:r>
              <a:rPr lang="en-GB" sz="3200" b="1" dirty="0">
                <a:solidFill>
                  <a:schemeClr val="bg1"/>
                </a:solidFill>
                <a:latin typeface="Bahnschrift Condensed" panose="020B0502040204020203" pitchFamily="34" charset="0"/>
                <a:ea typeface="+mj-ea"/>
                <a:cs typeface="+mj-cs"/>
              </a:rPr>
              <a:t>Applications of LLM:</a:t>
            </a:r>
          </a:p>
          <a:p>
            <a:pPr marL="609585" eaLnBrk="0" fontAlgn="auto" hangingPunct="0">
              <a:lnSpc>
                <a:spcPct val="110000"/>
              </a:lnSpc>
              <a:spcAft>
                <a:spcPts val="600"/>
              </a:spcAft>
            </a:pPr>
            <a:r>
              <a:rPr lang="en-GB" sz="3200" b="1" dirty="0">
                <a:solidFill>
                  <a:schemeClr val="bg1"/>
                </a:solidFill>
                <a:latin typeface="Bahnschrift Condensed" panose="020B0502040204020203" pitchFamily="34" charset="0"/>
                <a:ea typeface="+mj-ea"/>
                <a:cs typeface="+mj-cs"/>
              </a:rPr>
              <a:t>Chatbots</a:t>
            </a:r>
          </a:p>
          <a:p>
            <a:pPr marL="609585" eaLnBrk="0" fontAlgn="auto" hangingPunct="0">
              <a:lnSpc>
                <a:spcPct val="110000"/>
              </a:lnSpc>
              <a:spcAft>
                <a:spcPts val="600"/>
              </a:spcAft>
            </a:pPr>
            <a:r>
              <a:rPr lang="en-GB" sz="3200" b="1" dirty="0">
                <a:solidFill>
                  <a:schemeClr val="bg1"/>
                </a:solidFill>
                <a:latin typeface="Bahnschrift Condensed" panose="020B0502040204020203" pitchFamily="34" charset="0"/>
                <a:ea typeface="+mj-ea"/>
                <a:cs typeface="+mj-cs"/>
              </a:rPr>
              <a:t>Code Generation</a:t>
            </a:r>
          </a:p>
          <a:p>
            <a:pPr marL="609585" eaLnBrk="0" fontAlgn="auto" hangingPunct="0">
              <a:lnSpc>
                <a:spcPct val="110000"/>
              </a:lnSpc>
              <a:spcAft>
                <a:spcPts val="600"/>
              </a:spcAft>
            </a:pPr>
            <a:r>
              <a:rPr lang="en-GB" sz="3200" b="1" dirty="0">
                <a:solidFill>
                  <a:schemeClr val="bg1"/>
                </a:solidFill>
                <a:latin typeface="Bahnschrift Condensed" panose="020B0502040204020203" pitchFamily="34" charset="0"/>
                <a:ea typeface="+mj-ea"/>
                <a:cs typeface="+mj-cs"/>
              </a:rPr>
              <a:t>Automation</a:t>
            </a:r>
          </a:p>
          <a:p>
            <a:pPr marL="0" marR="0" indent="0" defTabSz="576000" eaLnBrk="0" fontAlgn="auto" latinLnBrk="0" hangingPunct="0">
              <a:lnSpc>
                <a:spcPct val="110000"/>
              </a:lnSpc>
              <a:spcBef>
                <a:spcPts val="0"/>
              </a:spcBef>
              <a:spcAft>
                <a:spcPts val="600"/>
              </a:spcAft>
              <a:buClr>
                <a:schemeClr val="tx2"/>
              </a:buClr>
              <a:buSzTx/>
              <a:buNone/>
              <a:tabLst/>
            </a:pPr>
            <a:endParaRPr lang="en-US" sz="3200" b="1" dirty="0">
              <a:solidFill>
                <a:schemeClr val="bg1"/>
              </a:solidFill>
              <a:latin typeface="Bahnschrift Condensed" panose="020B0502040204020203" pitchFamily="34" charset="0"/>
              <a:ea typeface="+mj-ea"/>
              <a:cs typeface="+mj-cs"/>
            </a:endParaRPr>
          </a:p>
          <a:p>
            <a:pPr marL="252000" indent="-252000" defTabSz="576000" eaLnBrk="0" fontAlgn="auto"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12" name="Picture 11">
            <a:extLst>
              <a:ext uri="{FF2B5EF4-FFF2-40B4-BE49-F238E27FC236}">
                <a16:creationId xmlns:a16="http://schemas.microsoft.com/office/drawing/2014/main" id="{02320F53-EB39-5EF4-0313-F9067E80E385}"/>
              </a:ext>
            </a:extLst>
          </p:cNvPr>
          <p:cNvPicPr>
            <a:picLocks noChangeAspect="1"/>
          </p:cNvPicPr>
          <p:nvPr/>
        </p:nvPicPr>
        <p:blipFill>
          <a:blip r:embed="rId3">
            <a:alphaModFix amt="19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17620" y="1895944"/>
            <a:ext cx="4259580" cy="306157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52179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01DC61B-BA17-A503-6E0E-B208DEF269C0}"/>
              </a:ext>
            </a:extLst>
          </p:cNvPr>
          <p:cNvPicPr>
            <a:picLocks noChangeAspect="1"/>
          </p:cNvPicPr>
          <p:nvPr/>
        </p:nvPicPr>
        <p:blipFill>
          <a:blip r:embed="rId3"/>
          <a:stretch>
            <a:fillRect/>
          </a:stretch>
        </p:blipFill>
        <p:spPr>
          <a:xfrm>
            <a:off x="0" y="0"/>
            <a:ext cx="12192000" cy="6857999"/>
          </a:xfrm>
          <a:prstGeom prst="rect">
            <a:avLst/>
          </a:prstGeom>
        </p:spPr>
      </p:pic>
      <p:pic>
        <p:nvPicPr>
          <p:cNvPr id="14" name="Picture 13">
            <a:extLst>
              <a:ext uri="{FF2B5EF4-FFF2-40B4-BE49-F238E27FC236}">
                <a16:creationId xmlns:a16="http://schemas.microsoft.com/office/drawing/2014/main" id="{D67F7DA2-E83D-8B7E-15AB-87082E4DD63D}"/>
              </a:ext>
            </a:extLst>
          </p:cNvPr>
          <p:cNvPicPr>
            <a:picLocks noChangeAspect="1"/>
          </p:cNvPicPr>
          <p:nvPr/>
        </p:nvPicPr>
        <p:blipFill>
          <a:blip r:embed="rId4"/>
          <a:stretch>
            <a:fillRect/>
          </a:stretch>
        </p:blipFill>
        <p:spPr>
          <a:xfrm>
            <a:off x="149058" y="1797597"/>
            <a:ext cx="7026249" cy="2149026"/>
          </a:xfrm>
          <a:prstGeom prst="rect">
            <a:avLst/>
          </a:prstGeom>
        </p:spPr>
      </p:pic>
      <p:sp>
        <p:nvSpPr>
          <p:cNvPr id="16" name="TextBox 15">
            <a:extLst>
              <a:ext uri="{FF2B5EF4-FFF2-40B4-BE49-F238E27FC236}">
                <a16:creationId xmlns:a16="http://schemas.microsoft.com/office/drawing/2014/main" id="{E88127FF-A0A8-B276-B108-553CD568DB25}"/>
              </a:ext>
            </a:extLst>
          </p:cNvPr>
          <p:cNvSpPr txBox="1"/>
          <p:nvPr/>
        </p:nvSpPr>
        <p:spPr>
          <a:xfrm>
            <a:off x="489858" y="2413336"/>
            <a:ext cx="8028500" cy="1323439"/>
          </a:xfrm>
          <a:prstGeom prst="rect">
            <a:avLst/>
          </a:prstGeom>
          <a:noFill/>
        </p:spPr>
        <p:txBody>
          <a:bodyPr wrap="square">
            <a:spAutoFit/>
          </a:bodyPr>
          <a:lstStyle/>
          <a:p>
            <a:r>
              <a:rPr lang="en-GB" sz="8000" b="1" dirty="0">
                <a:solidFill>
                  <a:schemeClr val="bg1"/>
                </a:solidFill>
                <a:latin typeface="Bahnschrift Condensed" panose="020B0502040204020203" pitchFamily="34" charset="0"/>
                <a:ea typeface="+mj-ea"/>
                <a:cs typeface="+mj-cs"/>
              </a:rPr>
              <a:t>RAG FORCE ONE</a:t>
            </a:r>
            <a:endParaRPr lang="en-IN" sz="80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50499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D0BA69-6943-C47E-14E7-C84BE639CE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28D7FE-3BBA-388A-8F00-9B7590635D2E}"/>
              </a:ext>
            </a:extLst>
          </p:cNvPr>
          <p:cNvSpPr>
            <a:spLocks noGrp="1"/>
          </p:cNvSpPr>
          <p:nvPr>
            <p:ph type="title"/>
          </p:nvPr>
        </p:nvSpPr>
        <p:spPr>
          <a:xfrm>
            <a:off x="335360" y="215026"/>
            <a:ext cx="9613068" cy="720000"/>
          </a:xfrm>
        </p:spPr>
        <p:txBody>
          <a:bodyPr/>
          <a:lstStyle/>
          <a:p>
            <a:r>
              <a:rPr lang="de-DE" dirty="0"/>
              <a:t>Input</a:t>
            </a:r>
            <a:endParaRPr lang="en-US" dirty="0"/>
          </a:p>
        </p:txBody>
      </p:sp>
      <p:sp>
        <p:nvSpPr>
          <p:cNvPr id="17" name="Content Placeholder 16">
            <a:extLst>
              <a:ext uri="{FF2B5EF4-FFF2-40B4-BE49-F238E27FC236}">
                <a16:creationId xmlns:a16="http://schemas.microsoft.com/office/drawing/2014/main" id="{645946C9-7599-E4BD-0BAF-738950043953}"/>
              </a:ext>
            </a:extLst>
          </p:cNvPr>
          <p:cNvSpPr>
            <a:spLocks noGrp="1"/>
          </p:cNvSpPr>
          <p:nvPr>
            <p:ph sz="quarter" idx="13"/>
          </p:nvPr>
        </p:nvSpPr>
        <p:spPr>
          <a:xfrm>
            <a:off x="336000" y="1223058"/>
            <a:ext cx="11520000" cy="5113337"/>
          </a:xfrm>
        </p:spPr>
        <p:txBody>
          <a:bodyPr/>
          <a:lstStyle/>
          <a:p>
            <a:r>
              <a:rPr lang="en-GB" b="1" dirty="0"/>
              <a:t>Filter:</a:t>
            </a:r>
            <a:r>
              <a:rPr lang="en-GB" dirty="0"/>
              <a:t> Choose documents.</a:t>
            </a:r>
          </a:p>
          <a:p>
            <a:r>
              <a:rPr lang="en-GB" b="1" dirty="0"/>
              <a:t>Preprocess</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2" name="Picture 2">
            <a:extLst>
              <a:ext uri="{FF2B5EF4-FFF2-40B4-BE49-F238E27FC236}">
                <a16:creationId xmlns:a16="http://schemas.microsoft.com/office/drawing/2014/main" id="{F6348163-4F80-A1E3-5CD1-CE29F5663E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9364"/>
          <a:stretch/>
        </p:blipFill>
        <p:spPr bwMode="auto">
          <a:xfrm>
            <a:off x="3111540" y="2283618"/>
            <a:ext cx="4839195" cy="11453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5B1BA27-9324-1670-B076-B736204C0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6708"/>
          <a:stretch/>
        </p:blipFill>
        <p:spPr bwMode="auto">
          <a:xfrm>
            <a:off x="2368971" y="3959174"/>
            <a:ext cx="1815269" cy="19442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70BA133-FFB7-A347-098B-7C98417A4F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02" r="32017"/>
          <a:stretch/>
        </p:blipFill>
        <p:spPr bwMode="auto">
          <a:xfrm>
            <a:off x="4729309" y="3967844"/>
            <a:ext cx="1880100" cy="19442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39043AA-949B-8A4E-D655-AFCAA60D2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774"/>
          <a:stretch/>
        </p:blipFill>
        <p:spPr bwMode="auto">
          <a:xfrm>
            <a:off x="7105573" y="3889699"/>
            <a:ext cx="1757161" cy="19442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6878C5A-2FE5-80B4-A83A-9BC1FF08A34E}"/>
              </a:ext>
            </a:extLst>
          </p:cNvPr>
          <p:cNvSpPr/>
          <p:nvPr/>
        </p:nvSpPr>
        <p:spPr bwMode="auto">
          <a:xfrm>
            <a:off x="4990463" y="3877574"/>
            <a:ext cx="1296144" cy="360040"/>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8" name="Rectangle 7">
            <a:extLst>
              <a:ext uri="{FF2B5EF4-FFF2-40B4-BE49-F238E27FC236}">
                <a16:creationId xmlns:a16="http://schemas.microsoft.com/office/drawing/2014/main" id="{4A6A9DFF-31E9-6945-71D9-773403F60D56}"/>
              </a:ext>
            </a:extLst>
          </p:cNvPr>
          <p:cNvSpPr/>
          <p:nvPr/>
        </p:nvSpPr>
        <p:spPr bwMode="auto">
          <a:xfrm>
            <a:off x="2614199" y="3849954"/>
            <a:ext cx="1296144" cy="360040"/>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9" name="Rectangle 8">
            <a:extLst>
              <a:ext uri="{FF2B5EF4-FFF2-40B4-BE49-F238E27FC236}">
                <a16:creationId xmlns:a16="http://schemas.microsoft.com/office/drawing/2014/main" id="{57468B36-E0A5-B391-7000-C530D85B1449}"/>
              </a:ext>
            </a:extLst>
          </p:cNvPr>
          <p:cNvSpPr/>
          <p:nvPr/>
        </p:nvSpPr>
        <p:spPr bwMode="auto">
          <a:xfrm>
            <a:off x="7482125" y="3742208"/>
            <a:ext cx="1296144" cy="360040"/>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10" name="TextBox 9">
            <a:extLst>
              <a:ext uri="{FF2B5EF4-FFF2-40B4-BE49-F238E27FC236}">
                <a16:creationId xmlns:a16="http://schemas.microsoft.com/office/drawing/2014/main" id="{8DC47CCE-9BF9-98B8-D643-2AFEE13508DF}"/>
              </a:ext>
            </a:extLst>
          </p:cNvPr>
          <p:cNvSpPr txBox="1"/>
          <p:nvPr/>
        </p:nvSpPr>
        <p:spPr bwMode="auto">
          <a:xfrm>
            <a:off x="2560570" y="3783370"/>
            <a:ext cx="1168590"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Original Document</a:t>
            </a:r>
          </a:p>
        </p:txBody>
      </p:sp>
      <p:sp>
        <p:nvSpPr>
          <p:cNvPr id="11" name="Rectangle 10">
            <a:extLst>
              <a:ext uri="{FF2B5EF4-FFF2-40B4-BE49-F238E27FC236}">
                <a16:creationId xmlns:a16="http://schemas.microsoft.com/office/drawing/2014/main" id="{7EE274E2-D5A0-45C7-B46F-DB42422D39DA}"/>
              </a:ext>
            </a:extLst>
          </p:cNvPr>
          <p:cNvSpPr/>
          <p:nvPr/>
        </p:nvSpPr>
        <p:spPr bwMode="auto">
          <a:xfrm>
            <a:off x="4990463" y="3851268"/>
            <a:ext cx="1296144" cy="360040"/>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12" name="TextBox 11">
            <a:extLst>
              <a:ext uri="{FF2B5EF4-FFF2-40B4-BE49-F238E27FC236}">
                <a16:creationId xmlns:a16="http://schemas.microsoft.com/office/drawing/2014/main" id="{7A66E728-FC4D-B825-184B-E1760D982AFD}"/>
              </a:ext>
            </a:extLst>
          </p:cNvPr>
          <p:cNvSpPr txBox="1"/>
          <p:nvPr/>
        </p:nvSpPr>
        <p:spPr bwMode="auto">
          <a:xfrm>
            <a:off x="4957960" y="3757064"/>
            <a:ext cx="1184620"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Splitting Document</a:t>
            </a:r>
          </a:p>
        </p:txBody>
      </p:sp>
      <p:sp>
        <p:nvSpPr>
          <p:cNvPr id="13" name="TextBox 12">
            <a:extLst>
              <a:ext uri="{FF2B5EF4-FFF2-40B4-BE49-F238E27FC236}">
                <a16:creationId xmlns:a16="http://schemas.microsoft.com/office/drawing/2014/main" id="{366928D7-A877-8322-7DE4-30E403B85688}"/>
              </a:ext>
            </a:extLst>
          </p:cNvPr>
          <p:cNvSpPr txBox="1"/>
          <p:nvPr/>
        </p:nvSpPr>
        <p:spPr bwMode="auto">
          <a:xfrm>
            <a:off x="7366727" y="3747228"/>
            <a:ext cx="1263166"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Semantic Clustering</a:t>
            </a:r>
          </a:p>
        </p:txBody>
      </p:sp>
      <p:cxnSp>
        <p:nvCxnSpPr>
          <p:cNvPr id="15" name="Straight Arrow Connector 14">
            <a:extLst>
              <a:ext uri="{FF2B5EF4-FFF2-40B4-BE49-F238E27FC236}">
                <a16:creationId xmlns:a16="http://schemas.microsoft.com/office/drawing/2014/main" id="{55B9C392-72C3-36CD-0AA4-DCCED5A3B8F9}"/>
              </a:ext>
            </a:extLst>
          </p:cNvPr>
          <p:cNvCxnSpPr>
            <a:cxnSpLocks/>
          </p:cNvCxnSpPr>
          <p:nvPr/>
        </p:nvCxnSpPr>
        <p:spPr>
          <a:xfrm>
            <a:off x="4184240" y="4881353"/>
            <a:ext cx="5450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B45914BB-C9CF-83BC-0364-26C24C009578}"/>
              </a:ext>
            </a:extLst>
          </p:cNvPr>
          <p:cNvCxnSpPr>
            <a:cxnSpLocks/>
          </p:cNvCxnSpPr>
          <p:nvPr/>
        </p:nvCxnSpPr>
        <p:spPr>
          <a:xfrm>
            <a:off x="6560504" y="4867880"/>
            <a:ext cx="5450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E32F7592-38D5-E9FD-F019-C6739FBCF65F}"/>
              </a:ext>
            </a:extLst>
          </p:cNvPr>
          <p:cNvSpPr/>
          <p:nvPr/>
        </p:nvSpPr>
        <p:spPr bwMode="auto">
          <a:xfrm>
            <a:off x="3715188" y="2008880"/>
            <a:ext cx="697878" cy="200786"/>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20" name="Rectangle 19">
            <a:extLst>
              <a:ext uri="{FF2B5EF4-FFF2-40B4-BE49-F238E27FC236}">
                <a16:creationId xmlns:a16="http://schemas.microsoft.com/office/drawing/2014/main" id="{4B05C060-5CD2-98FF-03D3-8D0140EEDB81}"/>
              </a:ext>
            </a:extLst>
          </p:cNvPr>
          <p:cNvSpPr/>
          <p:nvPr/>
        </p:nvSpPr>
        <p:spPr bwMode="auto">
          <a:xfrm>
            <a:off x="5019379" y="2637667"/>
            <a:ext cx="619155" cy="200786"/>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21" name="Rectangle 20">
            <a:extLst>
              <a:ext uri="{FF2B5EF4-FFF2-40B4-BE49-F238E27FC236}">
                <a16:creationId xmlns:a16="http://schemas.microsoft.com/office/drawing/2014/main" id="{627ED905-3696-475C-BE35-739255914970}"/>
              </a:ext>
            </a:extLst>
          </p:cNvPr>
          <p:cNvSpPr/>
          <p:nvPr/>
        </p:nvSpPr>
        <p:spPr bwMode="auto">
          <a:xfrm>
            <a:off x="6239843" y="2627132"/>
            <a:ext cx="499439" cy="241050"/>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cxnSp>
        <p:nvCxnSpPr>
          <p:cNvPr id="22" name="Straight Arrow Connector 21">
            <a:extLst>
              <a:ext uri="{FF2B5EF4-FFF2-40B4-BE49-F238E27FC236}">
                <a16:creationId xmlns:a16="http://schemas.microsoft.com/office/drawing/2014/main" id="{126B51FF-11BE-4FFA-4DBE-591ACBEAAEAB}"/>
              </a:ext>
            </a:extLst>
          </p:cNvPr>
          <p:cNvCxnSpPr>
            <a:cxnSpLocks/>
          </p:cNvCxnSpPr>
          <p:nvPr/>
        </p:nvCxnSpPr>
        <p:spPr>
          <a:xfrm>
            <a:off x="3838335" y="2771148"/>
            <a:ext cx="4788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1AB050D-D171-7AA5-F58D-CCB04BC1D94F}"/>
              </a:ext>
            </a:extLst>
          </p:cNvPr>
          <p:cNvCxnSpPr>
            <a:cxnSpLocks/>
          </p:cNvCxnSpPr>
          <p:nvPr/>
        </p:nvCxnSpPr>
        <p:spPr>
          <a:xfrm>
            <a:off x="5134479" y="2771148"/>
            <a:ext cx="4788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F9BC40C-DE93-1524-1CB8-9DC50279A436}"/>
              </a:ext>
            </a:extLst>
          </p:cNvPr>
          <p:cNvCxnSpPr>
            <a:cxnSpLocks/>
          </p:cNvCxnSpPr>
          <p:nvPr/>
        </p:nvCxnSpPr>
        <p:spPr>
          <a:xfrm>
            <a:off x="6260470" y="2771148"/>
            <a:ext cx="4788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74E1B8AC-0D03-6211-50BB-1151C1427420}"/>
              </a:ext>
            </a:extLst>
          </p:cNvPr>
          <p:cNvSpPr/>
          <p:nvPr/>
        </p:nvSpPr>
        <p:spPr bwMode="auto">
          <a:xfrm>
            <a:off x="3015547" y="3011253"/>
            <a:ext cx="923635" cy="280305"/>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28" name="Rectangle 27">
            <a:extLst>
              <a:ext uri="{FF2B5EF4-FFF2-40B4-BE49-F238E27FC236}">
                <a16:creationId xmlns:a16="http://schemas.microsoft.com/office/drawing/2014/main" id="{2AFC00B6-D1FD-604E-2D06-D6A1B0970232}"/>
              </a:ext>
            </a:extLst>
          </p:cNvPr>
          <p:cNvSpPr/>
          <p:nvPr/>
        </p:nvSpPr>
        <p:spPr bwMode="auto">
          <a:xfrm>
            <a:off x="4450970" y="3023500"/>
            <a:ext cx="923635" cy="280305"/>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29" name="Rectangle 28">
            <a:extLst>
              <a:ext uri="{FF2B5EF4-FFF2-40B4-BE49-F238E27FC236}">
                <a16:creationId xmlns:a16="http://schemas.microsoft.com/office/drawing/2014/main" id="{F796900A-EE3E-94D3-BA47-8D0EF2765DBB}"/>
              </a:ext>
            </a:extLst>
          </p:cNvPr>
          <p:cNvSpPr/>
          <p:nvPr/>
        </p:nvSpPr>
        <p:spPr bwMode="auto">
          <a:xfrm>
            <a:off x="5504487" y="3126485"/>
            <a:ext cx="923635" cy="280305"/>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30" name="Rectangle 29">
            <a:extLst>
              <a:ext uri="{FF2B5EF4-FFF2-40B4-BE49-F238E27FC236}">
                <a16:creationId xmlns:a16="http://schemas.microsoft.com/office/drawing/2014/main" id="{12BD5F71-81A4-9CE8-7F64-01878A613026}"/>
              </a:ext>
            </a:extLst>
          </p:cNvPr>
          <p:cNvSpPr/>
          <p:nvPr/>
        </p:nvSpPr>
        <p:spPr bwMode="auto">
          <a:xfrm>
            <a:off x="6833038" y="3126485"/>
            <a:ext cx="1117697" cy="280305"/>
          </a:xfrm>
          <a:prstGeom prst="rect">
            <a:avLst/>
          </a:prstGeom>
          <a:solidFill>
            <a:schemeClr val="bg1"/>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31" name="TextBox 30">
            <a:extLst>
              <a:ext uri="{FF2B5EF4-FFF2-40B4-BE49-F238E27FC236}">
                <a16:creationId xmlns:a16="http://schemas.microsoft.com/office/drawing/2014/main" id="{A58B9774-E30B-B505-D839-3C4F0565DADA}"/>
              </a:ext>
            </a:extLst>
          </p:cNvPr>
          <p:cNvSpPr txBox="1"/>
          <p:nvPr/>
        </p:nvSpPr>
        <p:spPr bwMode="auto">
          <a:xfrm>
            <a:off x="3146229" y="3126485"/>
            <a:ext cx="642805"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Document</a:t>
            </a:r>
          </a:p>
        </p:txBody>
      </p:sp>
      <p:sp>
        <p:nvSpPr>
          <p:cNvPr id="32" name="TextBox 31">
            <a:extLst>
              <a:ext uri="{FF2B5EF4-FFF2-40B4-BE49-F238E27FC236}">
                <a16:creationId xmlns:a16="http://schemas.microsoft.com/office/drawing/2014/main" id="{4E42EC9E-8959-CAC8-ADC4-45A720A27F2D}"/>
              </a:ext>
            </a:extLst>
          </p:cNvPr>
          <p:cNvSpPr txBox="1"/>
          <p:nvPr/>
        </p:nvSpPr>
        <p:spPr bwMode="auto">
          <a:xfrm>
            <a:off x="4425326" y="3111501"/>
            <a:ext cx="533800"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Chunker</a:t>
            </a:r>
          </a:p>
        </p:txBody>
      </p:sp>
      <p:sp>
        <p:nvSpPr>
          <p:cNvPr id="33" name="TextBox 32">
            <a:extLst>
              <a:ext uri="{FF2B5EF4-FFF2-40B4-BE49-F238E27FC236}">
                <a16:creationId xmlns:a16="http://schemas.microsoft.com/office/drawing/2014/main" id="{C01135CC-19E1-932F-0A19-F9AEE5AC2DCC}"/>
              </a:ext>
            </a:extLst>
          </p:cNvPr>
          <p:cNvSpPr txBox="1"/>
          <p:nvPr/>
        </p:nvSpPr>
        <p:spPr bwMode="auto">
          <a:xfrm>
            <a:off x="5693356" y="3119331"/>
            <a:ext cx="479298"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Chunks</a:t>
            </a:r>
          </a:p>
        </p:txBody>
      </p:sp>
      <p:sp>
        <p:nvSpPr>
          <p:cNvPr id="34" name="TextBox 33">
            <a:extLst>
              <a:ext uri="{FF2B5EF4-FFF2-40B4-BE49-F238E27FC236}">
                <a16:creationId xmlns:a16="http://schemas.microsoft.com/office/drawing/2014/main" id="{E1654CD4-64EF-A595-198C-743C1883C4E7}"/>
              </a:ext>
            </a:extLst>
          </p:cNvPr>
          <p:cNvSpPr txBox="1"/>
          <p:nvPr/>
        </p:nvSpPr>
        <p:spPr bwMode="auto">
          <a:xfrm>
            <a:off x="6827089" y="3120356"/>
            <a:ext cx="1049967" cy="184474"/>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GB" sz="1100" i="1" kern="0" baseline="0" dirty="0">
                <a:latin typeface="+mn-lt"/>
                <a:ea typeface="+mn-ea"/>
                <a:cs typeface="+mn-cs"/>
              </a:rPr>
              <a:t>Vector Database</a:t>
            </a:r>
          </a:p>
        </p:txBody>
      </p:sp>
    </p:spTree>
    <p:extLst>
      <p:ext uri="{BB962C8B-B14F-4D97-AF65-F5344CB8AC3E}">
        <p14:creationId xmlns:p14="http://schemas.microsoft.com/office/powerpoint/2010/main" val="25402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31" grpId="0"/>
      <p:bldP spid="32"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INPUT</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bg1"/>
                </a:solidFill>
                <a:latin typeface="Bahnschrift Condensed" panose="020B0502040204020203" pitchFamily="34" charset="0"/>
                <a:ea typeface="+mj-ea"/>
                <a:cs typeface="+mj-cs"/>
              </a:rPr>
              <a:t>Filter: Choose documents</a:t>
            </a:r>
            <a:br>
              <a:rPr lang="en-GB" sz="3200" b="1" dirty="0">
                <a:solidFill>
                  <a:schemeClr val="bg1"/>
                </a:solidFill>
                <a:latin typeface="Bahnschrift Condensed" panose="020B0502040204020203" pitchFamily="34" charset="0"/>
                <a:ea typeface="+mj-ea"/>
                <a:cs typeface="+mj-cs"/>
              </a:rPr>
            </a:br>
            <a:br>
              <a:rPr lang="en-GB" sz="3200" b="1" dirty="0">
                <a:solidFill>
                  <a:schemeClr val="bg1"/>
                </a:solidFill>
                <a:latin typeface="Bahnschrift Condensed" panose="020B0502040204020203" pitchFamily="34" charset="0"/>
                <a:ea typeface="+mj-ea"/>
                <a:cs typeface="+mj-cs"/>
              </a:rPr>
            </a:br>
            <a:endParaRPr lang="en-GB" sz="3200" b="1" dirty="0">
              <a:solidFill>
                <a:schemeClr val="bg1"/>
              </a:solidFill>
              <a:latin typeface="Bahnschrift Condensed" panose="020B0502040204020203" pitchFamily="34" charset="0"/>
              <a:ea typeface="+mj-ea"/>
              <a:cs typeface="+mj-cs"/>
            </a:endParaRPr>
          </a:p>
          <a:p>
            <a:endParaRPr lang="en-GB" sz="3200" b="1" dirty="0">
              <a:solidFill>
                <a:schemeClr val="bg1"/>
              </a:solidFill>
              <a:latin typeface="Bahnschrift Condensed" panose="020B0502040204020203" pitchFamily="34" charset="0"/>
              <a:ea typeface="+mj-ea"/>
              <a:cs typeface="+mj-cs"/>
            </a:endParaRPr>
          </a:p>
          <a:p>
            <a:r>
              <a:rPr lang="en-GB" sz="3200" b="1" dirty="0">
                <a:solidFill>
                  <a:schemeClr val="bg1"/>
                </a:solidFill>
                <a:latin typeface="Bahnschrift Condensed" panose="020B0502040204020203" pitchFamily="34" charset="0"/>
                <a:ea typeface="+mj-ea"/>
                <a:cs typeface="+mj-cs"/>
              </a:rPr>
              <a:t>Preprocess:</a:t>
            </a: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5" name="Picture 2">
            <a:extLst>
              <a:ext uri="{FF2B5EF4-FFF2-40B4-BE49-F238E27FC236}">
                <a16:creationId xmlns:a16="http://schemas.microsoft.com/office/drawing/2014/main" id="{4A6AB48C-F391-B6DF-8959-4BD0D19CBA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9364"/>
          <a:stretch/>
        </p:blipFill>
        <p:spPr bwMode="auto">
          <a:xfrm>
            <a:off x="2803329" y="2936174"/>
            <a:ext cx="6737770" cy="159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6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INPUT</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bg1"/>
                </a:solidFill>
                <a:latin typeface="Bahnschrift Condensed" panose="020B0502040204020203" pitchFamily="34" charset="0"/>
                <a:ea typeface="+mj-ea"/>
                <a:cs typeface="+mj-cs"/>
              </a:rPr>
              <a:t>Example:</a:t>
            </a: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6" name="Picture 2">
            <a:extLst>
              <a:ext uri="{FF2B5EF4-FFF2-40B4-BE49-F238E27FC236}">
                <a16:creationId xmlns:a16="http://schemas.microsoft.com/office/drawing/2014/main" id="{F1288E0C-FD1B-CA5B-4BF7-5F270DF42B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708"/>
          <a:stretch/>
        </p:blipFill>
        <p:spPr bwMode="auto">
          <a:xfrm>
            <a:off x="583806" y="2277177"/>
            <a:ext cx="3204371" cy="3431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39BA9D1-4897-FDC3-7804-E1F25A26A7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02" r="32017"/>
          <a:stretch/>
        </p:blipFill>
        <p:spPr bwMode="auto">
          <a:xfrm>
            <a:off x="4238211" y="2279882"/>
            <a:ext cx="3391483" cy="3507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63735E5-EF30-7813-C160-9A03B1ECA4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774"/>
          <a:stretch/>
        </p:blipFill>
        <p:spPr bwMode="auto">
          <a:xfrm>
            <a:off x="8079728" y="2279882"/>
            <a:ext cx="3180377" cy="351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45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VECTOR EMBEDDINGS</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3200" b="1" dirty="0">
                <a:solidFill>
                  <a:schemeClr val="bg1"/>
                </a:solidFill>
                <a:latin typeface="Bahnschrift Condensed" panose="020B0502040204020203" pitchFamily="34" charset="0"/>
                <a:ea typeface="+mj-ea"/>
                <a:cs typeface="+mj-cs"/>
              </a:rPr>
              <a:t>What are vector embeddings?</a:t>
            </a:r>
          </a:p>
          <a:p>
            <a:pPr lvl="1"/>
            <a:r>
              <a:rPr lang="en-US" sz="3200" b="1" dirty="0">
                <a:solidFill>
                  <a:schemeClr val="bg1"/>
                </a:solidFill>
                <a:latin typeface="Bahnschrift Condensed" panose="020B0502040204020203" pitchFamily="34" charset="0"/>
                <a:ea typeface="+mj-ea"/>
                <a:cs typeface="+mj-cs"/>
              </a:rPr>
              <a:t>Mathematical representations of words/phrases</a:t>
            </a:r>
            <a:endParaRPr lang="de-DE" sz="3200" b="1" dirty="0">
              <a:solidFill>
                <a:schemeClr val="bg1"/>
              </a:solidFill>
              <a:latin typeface="Bahnschrift Condensed" panose="020B0502040204020203" pitchFamily="34" charset="0"/>
              <a:ea typeface="+mj-ea"/>
              <a:cs typeface="+mj-cs"/>
            </a:endParaRPr>
          </a:p>
          <a:p>
            <a:endParaRPr lang="de-DE" sz="3200" b="1" dirty="0">
              <a:solidFill>
                <a:schemeClr val="bg1"/>
              </a:solidFill>
              <a:latin typeface="Bahnschrift Condensed" panose="020B0502040204020203" pitchFamily="34" charset="0"/>
              <a:ea typeface="+mj-ea"/>
              <a:cs typeface="+mj-cs"/>
            </a:endParaRPr>
          </a:p>
          <a:p>
            <a:endParaRPr lang="de-DE" sz="3200" b="1" dirty="0">
              <a:solidFill>
                <a:schemeClr val="bg1"/>
              </a:solidFill>
              <a:latin typeface="Bahnschrift Condensed" panose="020B0502040204020203" pitchFamily="34" charset="0"/>
              <a:ea typeface="+mj-ea"/>
              <a:cs typeface="+mj-cs"/>
            </a:endParaRP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3" name="Picture 2">
            <a:extLst>
              <a:ext uri="{FF2B5EF4-FFF2-40B4-BE49-F238E27FC236}">
                <a16:creationId xmlns:a16="http://schemas.microsoft.com/office/drawing/2014/main" id="{A91F1465-B6A9-833E-EA59-984D31B51D76}"/>
              </a:ext>
            </a:extLst>
          </p:cNvPr>
          <p:cNvPicPr>
            <a:picLocks noChangeAspect="1"/>
          </p:cNvPicPr>
          <p:nvPr/>
        </p:nvPicPr>
        <p:blipFill>
          <a:blip r:embed="rId3"/>
          <a:stretch>
            <a:fillRect/>
          </a:stretch>
        </p:blipFill>
        <p:spPr>
          <a:xfrm>
            <a:off x="2161354" y="2679598"/>
            <a:ext cx="5534797" cy="3381847"/>
          </a:xfrm>
          <a:prstGeom prst="rect">
            <a:avLst/>
          </a:prstGeom>
        </p:spPr>
      </p:pic>
    </p:spTree>
    <p:extLst>
      <p:ext uri="{BB962C8B-B14F-4D97-AF65-F5344CB8AC3E}">
        <p14:creationId xmlns:p14="http://schemas.microsoft.com/office/powerpoint/2010/main" val="131314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VECTOR EMBEDDINGS</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3200" b="1" dirty="0">
                <a:solidFill>
                  <a:schemeClr val="bg1"/>
                </a:solidFill>
                <a:latin typeface="Bahnschrift Condensed" panose="020B0502040204020203" pitchFamily="34" charset="0"/>
                <a:ea typeface="+mj-ea"/>
                <a:cs typeface="+mj-cs"/>
              </a:rPr>
              <a:t>Why vectors?</a:t>
            </a:r>
          </a:p>
          <a:p>
            <a:pPr lvl="1"/>
            <a:r>
              <a:rPr lang="de-DE" sz="3600" b="1" dirty="0">
                <a:solidFill>
                  <a:schemeClr val="bg1"/>
                </a:solidFill>
                <a:latin typeface="Bahnschrift Condensed" panose="020B0502040204020203" pitchFamily="34" charset="0"/>
                <a:ea typeface="+mj-ea"/>
                <a:cs typeface="+mj-cs"/>
              </a:rPr>
              <a:t>Language of the machines!</a:t>
            </a:r>
          </a:p>
          <a:p>
            <a:pPr lvl="1"/>
            <a:r>
              <a:rPr lang="en-US" sz="3600" b="1" dirty="0">
                <a:solidFill>
                  <a:schemeClr val="bg1"/>
                </a:solidFill>
                <a:latin typeface="Bahnschrift Condensed" panose="020B0502040204020203" pitchFamily="34" charset="0"/>
                <a:ea typeface="+mj-ea"/>
                <a:cs typeface="+mj-cs"/>
              </a:rPr>
              <a:t>Efficient storage and computation!</a:t>
            </a:r>
          </a:p>
          <a:p>
            <a:endParaRPr lang="en-GB" sz="3200" b="1" dirty="0">
              <a:solidFill>
                <a:schemeClr val="bg1"/>
              </a:solidFill>
              <a:latin typeface="Bahnschrift Condensed" panose="020B0502040204020203" pitchFamily="34" charset="0"/>
              <a:ea typeface="+mj-ea"/>
              <a:cs typeface="+mj-cs"/>
            </a:endParaRP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pic>
        <p:nvPicPr>
          <p:cNvPr id="2" name="Picture 1">
            <a:extLst>
              <a:ext uri="{FF2B5EF4-FFF2-40B4-BE49-F238E27FC236}">
                <a16:creationId xmlns:a16="http://schemas.microsoft.com/office/drawing/2014/main" id="{722E8EF9-6639-3C6D-D98C-E32F1AF24EEF}"/>
              </a:ext>
            </a:extLst>
          </p:cNvPr>
          <p:cNvPicPr>
            <a:picLocks noChangeAspect="1"/>
          </p:cNvPicPr>
          <p:nvPr/>
        </p:nvPicPr>
        <p:blipFill rotWithShape="1">
          <a:blip r:embed="rId3"/>
          <a:srcRect t="45400"/>
          <a:stretch/>
        </p:blipFill>
        <p:spPr>
          <a:xfrm>
            <a:off x="7504361" y="1536184"/>
            <a:ext cx="3172727" cy="3169768"/>
          </a:xfrm>
          <a:prstGeom prst="rect">
            <a:avLst/>
          </a:prstGeom>
        </p:spPr>
      </p:pic>
    </p:spTree>
    <p:extLst>
      <p:ext uri="{BB962C8B-B14F-4D97-AF65-F5344CB8AC3E}">
        <p14:creationId xmlns:p14="http://schemas.microsoft.com/office/powerpoint/2010/main" val="33218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Retrieval Augmented Generation</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3200" b="1" dirty="0">
              <a:solidFill>
                <a:schemeClr val="bg1"/>
              </a:solidFill>
              <a:latin typeface="Bahnschrift Condensed" panose="020B0502040204020203" pitchFamily="34" charset="0"/>
              <a:ea typeface="+mj-ea"/>
              <a:cs typeface="+mj-cs"/>
            </a:endParaRP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grpSp>
        <p:nvGrpSpPr>
          <p:cNvPr id="3" name="Group 2">
            <a:extLst>
              <a:ext uri="{FF2B5EF4-FFF2-40B4-BE49-F238E27FC236}">
                <a16:creationId xmlns:a16="http://schemas.microsoft.com/office/drawing/2014/main" id="{8787ED0C-FCB2-DE38-A467-5AC71124ABB0}"/>
              </a:ext>
            </a:extLst>
          </p:cNvPr>
          <p:cNvGrpSpPr/>
          <p:nvPr/>
        </p:nvGrpSpPr>
        <p:grpSpPr>
          <a:xfrm>
            <a:off x="4516068" y="2763263"/>
            <a:ext cx="3434640" cy="2596263"/>
            <a:chOff x="4646446" y="1258536"/>
            <a:chExt cx="2970125" cy="2596263"/>
          </a:xfrm>
        </p:grpSpPr>
        <p:sp>
          <p:nvSpPr>
            <p:cNvPr id="5" name="Arrow: Right 4">
              <a:extLst>
                <a:ext uri="{FF2B5EF4-FFF2-40B4-BE49-F238E27FC236}">
                  <a16:creationId xmlns:a16="http://schemas.microsoft.com/office/drawing/2014/main" id="{08734551-E40D-86EF-90FA-3EDE9E0FFC06}"/>
                </a:ext>
              </a:extLst>
            </p:cNvPr>
            <p:cNvSpPr/>
            <p:nvPr/>
          </p:nvSpPr>
          <p:spPr>
            <a:xfrm>
              <a:off x="464644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6" name="Arrow: Right 4">
              <a:extLst>
                <a:ext uri="{FF2B5EF4-FFF2-40B4-BE49-F238E27FC236}">
                  <a16:creationId xmlns:a16="http://schemas.microsoft.com/office/drawing/2014/main" id="{D6F39931-36F6-5E81-A1FE-1FB34E09EE06}"/>
                </a:ext>
              </a:extLst>
            </p:cNvPr>
            <p:cNvSpPr txBox="1"/>
            <p:nvPr/>
          </p:nvSpPr>
          <p:spPr>
            <a:xfrm>
              <a:off x="4650732" y="1637616"/>
              <a:ext cx="2223718"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3200" b="1" dirty="0">
                  <a:solidFill>
                    <a:schemeClr val="tx1">
                      <a:lumMod val="75000"/>
                      <a:lumOff val="25000"/>
                    </a:schemeClr>
                  </a:solidFill>
                  <a:latin typeface="Bahnschrift Condensed" panose="020B0502040204020203" pitchFamily="34" charset="0"/>
                  <a:ea typeface="+mj-ea"/>
                  <a:cs typeface="+mj-cs"/>
                </a:rPr>
                <a:t>Augment it to </a:t>
              </a:r>
              <a:br>
                <a:rPr lang="en-GB" sz="3200" b="1" dirty="0">
                  <a:solidFill>
                    <a:schemeClr val="tx1">
                      <a:lumMod val="75000"/>
                      <a:lumOff val="25000"/>
                    </a:schemeClr>
                  </a:solidFill>
                  <a:latin typeface="Bahnschrift Condensed" panose="020B0502040204020203" pitchFamily="34" charset="0"/>
                  <a:ea typeface="+mj-ea"/>
                  <a:cs typeface="+mj-cs"/>
                </a:rPr>
              </a:br>
              <a:r>
                <a:rPr lang="en-GB" sz="3200" b="1" dirty="0">
                  <a:solidFill>
                    <a:schemeClr val="tx1">
                      <a:lumMod val="75000"/>
                      <a:lumOff val="25000"/>
                    </a:schemeClr>
                  </a:solidFill>
                  <a:latin typeface="Bahnschrift Condensed" panose="020B0502040204020203" pitchFamily="34" charset="0"/>
                  <a:ea typeface="+mj-ea"/>
                  <a:cs typeface="+mj-cs"/>
                </a:rPr>
                <a:t>your question</a:t>
              </a:r>
            </a:p>
          </p:txBody>
        </p:sp>
      </p:grpSp>
      <p:grpSp>
        <p:nvGrpSpPr>
          <p:cNvPr id="7" name="Group 6">
            <a:extLst>
              <a:ext uri="{FF2B5EF4-FFF2-40B4-BE49-F238E27FC236}">
                <a16:creationId xmlns:a16="http://schemas.microsoft.com/office/drawing/2014/main" id="{EA19F2A3-02BE-33DF-36AD-378AF8A1018F}"/>
              </a:ext>
            </a:extLst>
          </p:cNvPr>
          <p:cNvGrpSpPr/>
          <p:nvPr/>
        </p:nvGrpSpPr>
        <p:grpSpPr>
          <a:xfrm>
            <a:off x="8526473" y="2763262"/>
            <a:ext cx="3114807" cy="2596263"/>
            <a:chOff x="8544735" y="1258536"/>
            <a:chExt cx="2970126" cy="2596263"/>
          </a:xfrm>
        </p:grpSpPr>
        <p:sp>
          <p:nvSpPr>
            <p:cNvPr id="8" name="Arrow: Right 7">
              <a:extLst>
                <a:ext uri="{FF2B5EF4-FFF2-40B4-BE49-F238E27FC236}">
                  <a16:creationId xmlns:a16="http://schemas.microsoft.com/office/drawing/2014/main" id="{4CA775C9-49DE-7FF3-8A80-93ACB64334F7}"/>
                </a:ext>
              </a:extLst>
            </p:cNvPr>
            <p:cNvSpPr/>
            <p:nvPr/>
          </p:nvSpPr>
          <p:spPr>
            <a:xfrm>
              <a:off x="854473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9" name="Arrow: Right 8">
              <a:extLst>
                <a:ext uri="{FF2B5EF4-FFF2-40B4-BE49-F238E27FC236}">
                  <a16:creationId xmlns:a16="http://schemas.microsoft.com/office/drawing/2014/main" id="{0089779D-75CF-237A-FCE0-DB504A60EFAB}"/>
                </a:ext>
              </a:extLst>
            </p:cNvPr>
            <p:cNvSpPr txBox="1"/>
            <p:nvPr/>
          </p:nvSpPr>
          <p:spPr>
            <a:xfrm>
              <a:off x="8544735" y="1665640"/>
              <a:ext cx="2263445"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3200" b="1" dirty="0">
                  <a:solidFill>
                    <a:schemeClr val="tx1">
                      <a:lumMod val="75000"/>
                      <a:lumOff val="25000"/>
                    </a:schemeClr>
                  </a:solidFill>
                  <a:latin typeface="Bahnschrift Condensed" panose="020B0502040204020203" pitchFamily="34" charset="0"/>
                  <a:ea typeface="+mj-ea"/>
                  <a:cs typeface="+mj-cs"/>
                </a:rPr>
                <a:t>Generate answers from the LLM</a:t>
              </a:r>
            </a:p>
          </p:txBody>
        </p:sp>
      </p:grpSp>
      <p:grpSp>
        <p:nvGrpSpPr>
          <p:cNvPr id="10" name="Group 9">
            <a:extLst>
              <a:ext uri="{FF2B5EF4-FFF2-40B4-BE49-F238E27FC236}">
                <a16:creationId xmlns:a16="http://schemas.microsoft.com/office/drawing/2014/main" id="{0D266445-39F1-AB4D-ABF1-0BB3546E749A}"/>
              </a:ext>
            </a:extLst>
          </p:cNvPr>
          <p:cNvGrpSpPr/>
          <p:nvPr/>
        </p:nvGrpSpPr>
        <p:grpSpPr>
          <a:xfrm>
            <a:off x="695400" y="2780928"/>
            <a:ext cx="3434640" cy="2596263"/>
            <a:chOff x="748156" y="1258536"/>
            <a:chExt cx="2970125" cy="2596263"/>
          </a:xfrm>
        </p:grpSpPr>
        <p:sp>
          <p:nvSpPr>
            <p:cNvPr id="11" name="Arrow: Right 10">
              <a:extLst>
                <a:ext uri="{FF2B5EF4-FFF2-40B4-BE49-F238E27FC236}">
                  <a16:creationId xmlns:a16="http://schemas.microsoft.com/office/drawing/2014/main" id="{7AC5EF53-3B3A-89AD-1FB6-E6C40A7901FF}"/>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Arrow: Right 4">
              <a:extLst>
                <a:ext uri="{FF2B5EF4-FFF2-40B4-BE49-F238E27FC236}">
                  <a16:creationId xmlns:a16="http://schemas.microsoft.com/office/drawing/2014/main" id="{E0EACE76-A8C0-D177-E42F-1A46BA1BB776}"/>
                </a:ext>
              </a:extLst>
            </p:cNvPr>
            <p:cNvSpPr txBox="1"/>
            <p:nvPr/>
          </p:nvSpPr>
          <p:spPr>
            <a:xfrm>
              <a:off x="771874" y="1814136"/>
              <a:ext cx="2466042" cy="14850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3200" b="1" dirty="0">
                  <a:solidFill>
                    <a:schemeClr val="tx1">
                      <a:lumMod val="75000"/>
                      <a:lumOff val="25000"/>
                    </a:schemeClr>
                  </a:solidFill>
                  <a:latin typeface="Bahnschrift Condensed" panose="020B0502040204020203" pitchFamily="34" charset="0"/>
                  <a:ea typeface="+mj-ea"/>
                  <a:cs typeface="+mj-cs"/>
                </a:rPr>
                <a:t>Retrieve </a:t>
              </a:r>
              <a:br>
                <a:rPr lang="en-GB" sz="3200" b="1" dirty="0">
                  <a:solidFill>
                    <a:schemeClr val="tx1">
                      <a:lumMod val="75000"/>
                      <a:lumOff val="25000"/>
                    </a:schemeClr>
                  </a:solidFill>
                  <a:latin typeface="Bahnschrift Condensed" panose="020B0502040204020203" pitchFamily="34" charset="0"/>
                  <a:ea typeface="+mj-ea"/>
                  <a:cs typeface="+mj-cs"/>
                </a:rPr>
              </a:br>
              <a:r>
                <a:rPr lang="en-GB" sz="3200" b="1" dirty="0">
                  <a:solidFill>
                    <a:schemeClr val="tx1">
                      <a:lumMod val="75000"/>
                      <a:lumOff val="25000"/>
                    </a:schemeClr>
                  </a:solidFill>
                  <a:latin typeface="Bahnschrift Condensed" panose="020B0502040204020203" pitchFamily="34" charset="0"/>
                  <a:ea typeface="+mj-ea"/>
                  <a:cs typeface="+mj-cs"/>
                </a:rPr>
                <a:t>information from vector database</a:t>
              </a:r>
            </a:p>
          </p:txBody>
        </p:sp>
      </p:grpSp>
      <p:sp>
        <p:nvSpPr>
          <p:cNvPr id="13" name="Content Placeholder 2">
            <a:extLst>
              <a:ext uri="{FF2B5EF4-FFF2-40B4-BE49-F238E27FC236}">
                <a16:creationId xmlns:a16="http://schemas.microsoft.com/office/drawing/2014/main" id="{883A2D61-17A1-0903-28F1-CFAA2E7B032B}"/>
              </a:ext>
            </a:extLst>
          </p:cNvPr>
          <p:cNvSpPr txBox="1">
            <a:spLocks/>
          </p:cNvSpPr>
          <p:nvPr/>
        </p:nvSpPr>
        <p:spPr>
          <a:xfrm>
            <a:off x="566095" y="15247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sp>
        <p:nvSpPr>
          <p:cNvPr id="14" name="Content Placeholder 2">
            <a:extLst>
              <a:ext uri="{FF2B5EF4-FFF2-40B4-BE49-F238E27FC236}">
                <a16:creationId xmlns:a16="http://schemas.microsoft.com/office/drawing/2014/main" id="{2032895C-98B6-B0C6-97B7-861CB70CAC26}"/>
              </a:ext>
            </a:extLst>
          </p:cNvPr>
          <p:cNvSpPr txBox="1">
            <a:spLocks/>
          </p:cNvSpPr>
          <p:nvPr/>
        </p:nvSpPr>
        <p:spPr>
          <a:xfrm>
            <a:off x="489895" y="14485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bg1"/>
                </a:solidFill>
                <a:latin typeface="Bahnschrift Condensed" panose="020B0502040204020203" pitchFamily="34" charset="0"/>
                <a:ea typeface="+mj-ea"/>
                <a:cs typeface="+mj-cs"/>
              </a:rPr>
              <a:t>RAG involves the following high-level steps:</a:t>
            </a:r>
          </a:p>
        </p:txBody>
      </p:sp>
    </p:spTree>
    <p:extLst>
      <p:ext uri="{BB962C8B-B14F-4D97-AF65-F5344CB8AC3E}">
        <p14:creationId xmlns:p14="http://schemas.microsoft.com/office/powerpoint/2010/main" val="375923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3"/>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Retrieval Augmented Generation</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3200" b="1" dirty="0">
              <a:solidFill>
                <a:schemeClr val="bg1"/>
              </a:solidFill>
              <a:latin typeface="Bahnschrift Condensed" panose="020B0502040204020203" pitchFamily="34" charset="0"/>
              <a:ea typeface="+mj-ea"/>
              <a:cs typeface="+mj-cs"/>
            </a:endParaRP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sp>
        <p:nvSpPr>
          <p:cNvPr id="13" name="Content Placeholder 2">
            <a:extLst>
              <a:ext uri="{FF2B5EF4-FFF2-40B4-BE49-F238E27FC236}">
                <a16:creationId xmlns:a16="http://schemas.microsoft.com/office/drawing/2014/main" id="{883A2D61-17A1-0903-28F1-CFAA2E7B032B}"/>
              </a:ext>
            </a:extLst>
          </p:cNvPr>
          <p:cNvSpPr txBox="1">
            <a:spLocks/>
          </p:cNvSpPr>
          <p:nvPr/>
        </p:nvSpPr>
        <p:spPr>
          <a:xfrm>
            <a:off x="566095" y="15247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sp>
        <p:nvSpPr>
          <p:cNvPr id="14" name="Content Placeholder 2">
            <a:extLst>
              <a:ext uri="{FF2B5EF4-FFF2-40B4-BE49-F238E27FC236}">
                <a16:creationId xmlns:a16="http://schemas.microsoft.com/office/drawing/2014/main" id="{2032895C-98B6-B0C6-97B7-861CB70CAC26}"/>
              </a:ext>
            </a:extLst>
          </p:cNvPr>
          <p:cNvSpPr txBox="1">
            <a:spLocks/>
          </p:cNvSpPr>
          <p:nvPr/>
        </p:nvSpPr>
        <p:spPr>
          <a:xfrm>
            <a:off x="566095" y="14485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de-DE" sz="3600" b="1" dirty="0">
                <a:solidFill>
                  <a:schemeClr val="bg1"/>
                </a:solidFill>
                <a:latin typeface="Bahnschrift Condensed" panose="020B0502040204020203" pitchFamily="34" charset="0"/>
                <a:ea typeface="+mj-ea"/>
                <a:cs typeface="+mj-cs"/>
              </a:rPr>
              <a:t>No model training</a:t>
            </a:r>
          </a:p>
          <a:p>
            <a:pPr marL="0" indent="0">
              <a:spcAft>
                <a:spcPts val="600"/>
              </a:spcAft>
              <a:buNone/>
            </a:pPr>
            <a:endParaRPr lang="de-DE" sz="3600" b="1" dirty="0">
              <a:solidFill>
                <a:schemeClr val="bg1"/>
              </a:solidFill>
              <a:latin typeface="Bahnschrift Condensed" panose="020B0502040204020203" pitchFamily="34" charset="0"/>
              <a:ea typeface="+mj-ea"/>
              <a:cs typeface="+mj-cs"/>
            </a:endParaRPr>
          </a:p>
          <a:p>
            <a:pPr>
              <a:spcAft>
                <a:spcPts val="600"/>
              </a:spcAft>
            </a:pPr>
            <a:r>
              <a:rPr lang="de-DE" sz="3600" b="1" dirty="0">
                <a:solidFill>
                  <a:schemeClr val="bg1"/>
                </a:solidFill>
                <a:latin typeface="Bahnschrift Condensed" panose="020B0502040204020203" pitchFamily="34" charset="0"/>
                <a:ea typeface="+mj-ea"/>
                <a:cs typeface="+mj-cs"/>
              </a:rPr>
              <a:t>Very less computational power required</a:t>
            </a:r>
          </a:p>
          <a:p>
            <a:pPr>
              <a:spcAft>
                <a:spcPts val="600"/>
              </a:spcAft>
            </a:pPr>
            <a:endParaRPr lang="de-DE" sz="3600" b="1" dirty="0">
              <a:solidFill>
                <a:schemeClr val="bg1"/>
              </a:solidFill>
              <a:latin typeface="Bahnschrift Condensed" panose="020B0502040204020203" pitchFamily="34" charset="0"/>
              <a:ea typeface="+mj-ea"/>
              <a:cs typeface="+mj-cs"/>
            </a:endParaRPr>
          </a:p>
          <a:p>
            <a:pPr>
              <a:spcAft>
                <a:spcPts val="600"/>
              </a:spcAft>
            </a:pPr>
            <a:r>
              <a:rPr lang="de-DE" sz="3600" b="1" dirty="0">
                <a:solidFill>
                  <a:schemeClr val="bg1"/>
                </a:solidFill>
                <a:latin typeface="Bahnschrift Condensed" panose="020B0502040204020203" pitchFamily="34" charset="0"/>
                <a:ea typeface="+mj-ea"/>
                <a:cs typeface="+mj-cs"/>
              </a:rPr>
              <a:t>Less data required</a:t>
            </a:r>
          </a:p>
        </p:txBody>
      </p:sp>
    </p:spTree>
    <p:extLst>
      <p:ext uri="{BB962C8B-B14F-4D97-AF65-F5344CB8AC3E}">
        <p14:creationId xmlns:p14="http://schemas.microsoft.com/office/powerpoint/2010/main" val="207387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99A022-13AF-84F2-846D-3453D88451EB}"/>
              </a:ext>
            </a:extLst>
          </p:cNvPr>
          <p:cNvSpPr>
            <a:spLocks noGrp="1"/>
          </p:cNvSpPr>
          <p:nvPr>
            <p:ph sz="quarter" idx="13"/>
          </p:nvPr>
        </p:nvSpPr>
        <p:spPr/>
        <p:txBody>
          <a:bodyPr>
            <a:normAutofit fontScale="92500" lnSpcReduction="10000"/>
          </a:bodyPr>
          <a:lstStyle/>
          <a:p>
            <a:pPr>
              <a:spcAft>
                <a:spcPts val="600"/>
              </a:spcAft>
            </a:pPr>
            <a:r>
              <a:rPr lang="de-DE" dirty="0"/>
              <a:t>This does </a:t>
            </a:r>
            <a:r>
              <a:rPr lang="de-DE" b="1" dirty="0"/>
              <a:t>not require any model training.</a:t>
            </a:r>
          </a:p>
          <a:p>
            <a:pPr marL="0" indent="0">
              <a:spcAft>
                <a:spcPts val="600"/>
              </a:spcAft>
              <a:buNone/>
            </a:pPr>
            <a:endParaRPr lang="de-DE" dirty="0"/>
          </a:p>
          <a:p>
            <a:pPr>
              <a:spcAft>
                <a:spcPts val="600"/>
              </a:spcAft>
            </a:pPr>
            <a:r>
              <a:rPr lang="de-DE" dirty="0"/>
              <a:t>Very </a:t>
            </a:r>
            <a:r>
              <a:rPr lang="de-DE" b="1" dirty="0"/>
              <a:t>less computational power </a:t>
            </a:r>
            <a:r>
              <a:rPr lang="de-DE" dirty="0"/>
              <a:t>needed as compared to training full models.</a:t>
            </a:r>
          </a:p>
          <a:p>
            <a:pPr>
              <a:spcAft>
                <a:spcPts val="600"/>
              </a:spcAft>
            </a:pPr>
            <a:endParaRPr lang="de-DE" dirty="0"/>
          </a:p>
          <a:p>
            <a:pPr>
              <a:spcAft>
                <a:spcPts val="600"/>
              </a:spcAft>
            </a:pPr>
            <a:r>
              <a:rPr lang="de-DE" b="1" dirty="0"/>
              <a:t>Less data </a:t>
            </a:r>
            <a:r>
              <a:rPr lang="de-DE" dirty="0"/>
              <a:t>required because the application does not need to be trained from scratch.</a:t>
            </a:r>
          </a:p>
          <a:p>
            <a:pPr>
              <a:spcAft>
                <a:spcPts val="600"/>
              </a:spcAft>
            </a:pPr>
            <a:endParaRPr lang="de-DE" dirty="0"/>
          </a:p>
          <a:p>
            <a:pPr>
              <a:spcAft>
                <a:spcPts val="600"/>
              </a:spcAft>
            </a:pPr>
            <a:r>
              <a:rPr lang="de-DE" b="1" dirty="0"/>
              <a:t>Fewer hallucinations</a:t>
            </a:r>
            <a:r>
              <a:rPr lang="de-DE" dirty="0"/>
              <a:t>, due to defined context and prompts.</a:t>
            </a:r>
          </a:p>
          <a:p>
            <a:pPr>
              <a:spcAft>
                <a:spcPts val="600"/>
              </a:spcAft>
            </a:pPr>
            <a:endParaRPr lang="de-DE" dirty="0"/>
          </a:p>
          <a:p>
            <a:pPr>
              <a:spcAft>
                <a:spcPts val="600"/>
              </a:spcAft>
            </a:pPr>
            <a:r>
              <a:rPr lang="de-DE" b="1" dirty="0"/>
              <a:t>Data Privacy</a:t>
            </a:r>
            <a:r>
              <a:rPr lang="de-DE" dirty="0"/>
              <a:t>, as no external cloud connections.</a:t>
            </a:r>
          </a:p>
          <a:p>
            <a:pPr>
              <a:spcAft>
                <a:spcPts val="600"/>
              </a:spcAft>
            </a:pPr>
            <a:endParaRPr lang="de-DE" dirty="0"/>
          </a:p>
          <a:p>
            <a:pPr>
              <a:spcAft>
                <a:spcPts val="600"/>
              </a:spcAft>
            </a:pPr>
            <a:endParaRPr lang="de-DE" dirty="0"/>
          </a:p>
          <a:p>
            <a:pPr>
              <a:spcAft>
                <a:spcPts val="600"/>
              </a:spcAft>
            </a:pPr>
            <a:endParaRPr lang="de-DE" dirty="0"/>
          </a:p>
          <a:p>
            <a:pPr>
              <a:spcAft>
                <a:spcPts val="600"/>
              </a:spcAft>
            </a:pPr>
            <a:endParaRPr lang="en-US" dirty="0"/>
          </a:p>
          <a:p>
            <a:endParaRPr lang="en-US" dirty="0"/>
          </a:p>
        </p:txBody>
      </p:sp>
      <p:sp>
        <p:nvSpPr>
          <p:cNvPr id="3" name="Title 2">
            <a:extLst>
              <a:ext uri="{FF2B5EF4-FFF2-40B4-BE49-F238E27FC236}">
                <a16:creationId xmlns:a16="http://schemas.microsoft.com/office/drawing/2014/main" id="{221FBCEE-B968-CF5C-2753-13E3C9ADFD53}"/>
              </a:ext>
            </a:extLst>
          </p:cNvPr>
          <p:cNvSpPr>
            <a:spLocks noGrp="1"/>
          </p:cNvSpPr>
          <p:nvPr>
            <p:ph type="title"/>
          </p:nvPr>
        </p:nvSpPr>
        <p:spPr/>
        <p:txBody>
          <a:bodyPr/>
          <a:lstStyle/>
          <a:p>
            <a:r>
              <a:rPr lang="de-DE" dirty="0"/>
              <a:t>Why RAG? </a:t>
            </a:r>
            <a:endParaRPr lang="en-US" dirty="0"/>
          </a:p>
        </p:txBody>
      </p:sp>
      <p:sp>
        <p:nvSpPr>
          <p:cNvPr id="4" name="Date Placeholder 3">
            <a:extLst>
              <a:ext uri="{FF2B5EF4-FFF2-40B4-BE49-F238E27FC236}">
                <a16:creationId xmlns:a16="http://schemas.microsoft.com/office/drawing/2014/main" id="{18DE6238-3B4E-483E-5407-45EBA141DC79}"/>
              </a:ext>
            </a:extLst>
          </p:cNvPr>
          <p:cNvSpPr>
            <a:spLocks noGrp="1"/>
          </p:cNvSpPr>
          <p:nvPr>
            <p:ph type="dt" sz="half" idx="14"/>
          </p:nvPr>
        </p:nvSpPr>
        <p:spPr/>
        <p:txBody>
          <a:bodyPr/>
          <a:lstStyle/>
          <a:p>
            <a:r>
              <a:rPr lang="en-US" b="1"/>
              <a:t> </a:t>
            </a:r>
            <a:endParaRPr lang="en-US" b="1" dirty="0"/>
          </a:p>
        </p:txBody>
      </p:sp>
      <p:sp>
        <p:nvSpPr>
          <p:cNvPr id="5" name="Footer Placeholder 4">
            <a:extLst>
              <a:ext uri="{FF2B5EF4-FFF2-40B4-BE49-F238E27FC236}">
                <a16:creationId xmlns:a16="http://schemas.microsoft.com/office/drawing/2014/main" id="{8F796B44-8F14-39E7-D017-4C97E7C39064}"/>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89909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4"/>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Retrieval Augmented Generation</a:t>
            </a:r>
            <a:endParaRPr lang="en-IN" sz="4800" b="1" dirty="0">
              <a:solidFill>
                <a:schemeClr val="bg1"/>
              </a:solidFill>
              <a:latin typeface="Bahnschrift Condensed" panose="020B0502040204020203" pitchFamily="34" charset="0"/>
              <a:ea typeface="+mj-ea"/>
              <a:cs typeface="+mj-cs"/>
            </a:endParaRPr>
          </a:p>
        </p:txBody>
      </p:sp>
      <p:sp>
        <p:nvSpPr>
          <p:cNvPr id="4" name="Content Placeholder 2">
            <a:extLst>
              <a:ext uri="{FF2B5EF4-FFF2-40B4-BE49-F238E27FC236}">
                <a16:creationId xmlns:a16="http://schemas.microsoft.com/office/drawing/2014/main" id="{B1923C58-9E15-317F-039B-EECE71ABCEBF}"/>
              </a:ext>
            </a:extLst>
          </p:cNvPr>
          <p:cNvSpPr txBox="1">
            <a:spLocks/>
          </p:cNvSpPr>
          <p:nvPr/>
        </p:nvSpPr>
        <p:spPr>
          <a:xfrm>
            <a:off x="520375" y="182191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3200" b="1" dirty="0">
              <a:solidFill>
                <a:schemeClr val="bg1"/>
              </a:solidFill>
              <a:latin typeface="Bahnschrift Condensed" panose="020B0502040204020203" pitchFamily="34" charset="0"/>
              <a:ea typeface="+mj-ea"/>
              <a:cs typeface="+mj-cs"/>
            </a:endParaRPr>
          </a:p>
          <a:p>
            <a:pPr marL="0" indent="0" defTabSz="576000" eaLnBrk="0" hangingPunct="0">
              <a:lnSpc>
                <a:spcPct val="110000"/>
              </a:lnSpc>
              <a:spcBef>
                <a:spcPts val="0"/>
              </a:spcBef>
              <a:spcAft>
                <a:spcPts val="600"/>
              </a:spcAft>
              <a:buClr>
                <a:schemeClr val="tx2"/>
              </a:buClr>
              <a:buFont typeface="Arial" panose="020B0604020202020204" pitchFamily="34" charset="0"/>
              <a:buNone/>
            </a:pPr>
            <a:endParaRPr lang="en-US" sz="3200" b="1" dirty="0">
              <a:solidFill>
                <a:schemeClr val="bg1"/>
              </a:solidFill>
              <a:latin typeface="Bahnschrift Condensed" panose="020B0502040204020203" pitchFamily="34" charset="0"/>
              <a:ea typeface="+mj-ea"/>
              <a:cs typeface="+mj-cs"/>
            </a:endParaRPr>
          </a:p>
          <a:p>
            <a:pPr marL="252000" indent="-252000" defTabSz="576000" eaLnBrk="0" hangingPunct="0">
              <a:lnSpc>
                <a:spcPct val="110000"/>
              </a:lnSpc>
              <a:spcBef>
                <a:spcPts val="0"/>
              </a:spcBef>
              <a:spcAft>
                <a:spcPts val="600"/>
              </a:spcAft>
              <a:buClr>
                <a:schemeClr val="tx2"/>
              </a:buClr>
              <a:buFont typeface="Arial" panose="020B0604020202020204" pitchFamily="34" charset="0"/>
              <a:buChar char="‒"/>
            </a:pPr>
            <a:endParaRPr lang="en-GB" sz="3200" b="1" dirty="0">
              <a:solidFill>
                <a:schemeClr val="bg1"/>
              </a:solidFill>
              <a:latin typeface="Bahnschrift Condensed" panose="020B0502040204020203" pitchFamily="34" charset="0"/>
              <a:ea typeface="+mj-ea"/>
              <a:cs typeface="+mj-cs"/>
            </a:endParaRPr>
          </a:p>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sp>
        <p:nvSpPr>
          <p:cNvPr id="13" name="Content Placeholder 2">
            <a:extLst>
              <a:ext uri="{FF2B5EF4-FFF2-40B4-BE49-F238E27FC236}">
                <a16:creationId xmlns:a16="http://schemas.microsoft.com/office/drawing/2014/main" id="{883A2D61-17A1-0903-28F1-CFAA2E7B032B}"/>
              </a:ext>
            </a:extLst>
          </p:cNvPr>
          <p:cNvSpPr txBox="1">
            <a:spLocks/>
          </p:cNvSpPr>
          <p:nvPr/>
        </p:nvSpPr>
        <p:spPr>
          <a:xfrm>
            <a:off x="672775" y="197431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endParaRPr lang="en-GB" sz="3200" b="1" dirty="0">
              <a:solidFill>
                <a:schemeClr val="bg1"/>
              </a:solidFill>
              <a:latin typeface="Bahnschrift Condensed" panose="020B0502040204020203" pitchFamily="34" charset="0"/>
              <a:ea typeface="+mj-ea"/>
              <a:cs typeface="+mj-cs"/>
            </a:endParaRPr>
          </a:p>
        </p:txBody>
      </p:sp>
      <p:cxnSp>
        <p:nvCxnSpPr>
          <p:cNvPr id="2" name="Straight Arrow Connector 1">
            <a:extLst>
              <a:ext uri="{FF2B5EF4-FFF2-40B4-BE49-F238E27FC236}">
                <a16:creationId xmlns:a16="http://schemas.microsoft.com/office/drawing/2014/main" id="{B257DE70-945C-DF00-AC4E-A3E250928AA5}"/>
              </a:ext>
            </a:extLst>
          </p:cNvPr>
          <p:cNvCxnSpPr>
            <a:cxnSpLocks/>
          </p:cNvCxnSpPr>
          <p:nvPr/>
        </p:nvCxnSpPr>
        <p:spPr>
          <a:xfrm flipV="1">
            <a:off x="6261133" y="4550121"/>
            <a:ext cx="0" cy="101951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764709-79C6-6CBC-5C2E-1A55C305AC98}"/>
              </a:ext>
            </a:extLst>
          </p:cNvPr>
          <p:cNvCxnSpPr>
            <a:cxnSpLocks/>
            <a:endCxn id="38" idx="0"/>
          </p:cNvCxnSpPr>
          <p:nvPr/>
        </p:nvCxnSpPr>
        <p:spPr>
          <a:xfrm>
            <a:off x="6261133" y="4612666"/>
            <a:ext cx="0" cy="101951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6" name="Monitor">
            <a:extLst>
              <a:ext uri="{FF2B5EF4-FFF2-40B4-BE49-F238E27FC236}">
                <a16:creationId xmlns:a16="http://schemas.microsoft.com/office/drawing/2014/main" id="{834E0D6F-34F5-81E3-E142-D39C0B9C0F4E}"/>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6654" y="3369486"/>
            <a:ext cx="1374374" cy="1374374"/>
          </a:xfrm>
          <a:prstGeom prst="rect">
            <a:avLst/>
          </a:prstGeom>
        </p:spPr>
      </p:pic>
      <p:sp>
        <p:nvSpPr>
          <p:cNvPr id="17" name="Rectangle 16">
            <a:extLst>
              <a:ext uri="{FF2B5EF4-FFF2-40B4-BE49-F238E27FC236}">
                <a16:creationId xmlns:a16="http://schemas.microsoft.com/office/drawing/2014/main" id="{6F5465D7-26F0-A45F-9EBD-467E88349BC2}"/>
              </a:ext>
            </a:extLst>
          </p:cNvPr>
          <p:cNvSpPr/>
          <p:nvPr/>
        </p:nvSpPr>
        <p:spPr bwMode="auto">
          <a:xfrm>
            <a:off x="3005267" y="1286515"/>
            <a:ext cx="6862795" cy="1287851"/>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18" name="Rectangle 17">
            <a:extLst>
              <a:ext uri="{FF2B5EF4-FFF2-40B4-BE49-F238E27FC236}">
                <a16:creationId xmlns:a16="http://schemas.microsoft.com/office/drawing/2014/main" id="{BE1A08A1-E79A-FD39-B9EB-80AAFD1DA20C}"/>
              </a:ext>
            </a:extLst>
          </p:cNvPr>
          <p:cNvSpPr/>
          <p:nvPr/>
        </p:nvSpPr>
        <p:spPr bwMode="auto">
          <a:xfrm>
            <a:off x="3005268" y="2684602"/>
            <a:ext cx="6862793" cy="3558697"/>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19" name="Rectangle 18">
            <a:extLst>
              <a:ext uri="{FF2B5EF4-FFF2-40B4-BE49-F238E27FC236}">
                <a16:creationId xmlns:a16="http://schemas.microsoft.com/office/drawing/2014/main" id="{234D17CF-0025-DCF3-5C0E-45264D938A53}"/>
              </a:ext>
            </a:extLst>
          </p:cNvPr>
          <p:cNvSpPr/>
          <p:nvPr/>
        </p:nvSpPr>
        <p:spPr bwMode="auto">
          <a:xfrm>
            <a:off x="9949153" y="2684602"/>
            <a:ext cx="2007142" cy="3558696"/>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20" name="Rectangle 19">
            <a:extLst>
              <a:ext uri="{FF2B5EF4-FFF2-40B4-BE49-F238E27FC236}">
                <a16:creationId xmlns:a16="http://schemas.microsoft.com/office/drawing/2014/main" id="{65217991-48A9-D5F9-004C-B6E468AB5980}"/>
              </a:ext>
            </a:extLst>
          </p:cNvPr>
          <p:cNvSpPr/>
          <p:nvPr/>
        </p:nvSpPr>
        <p:spPr bwMode="auto">
          <a:xfrm>
            <a:off x="5616127" y="3580872"/>
            <a:ext cx="1210450" cy="973813"/>
          </a:xfrm>
          <a:prstGeom prst="rect">
            <a:avLst/>
          </a:prstGeom>
          <a:solidFill>
            <a:schemeClr val="accent1">
              <a:lumMod val="40000"/>
              <a:lumOff val="60000"/>
            </a:schemeClr>
          </a:solidFill>
          <a:ln w="9525">
            <a:solidFill>
              <a:schemeClr val="accent1"/>
            </a:solidFill>
            <a:miter lim="800000"/>
            <a:headEnd/>
            <a:tailEnd/>
          </a:ln>
        </p:spPr>
        <p:txBody>
          <a:bodyPr wrap="square" lIns="72000" tIns="72000" rIns="72000" bIns="72000" rtlCol="0" anchor="ctr"/>
          <a:lstStyle/>
          <a:p>
            <a:pPr algn="ctr" defTabSz="576000" eaLnBrk="0" hangingPunct="0">
              <a:lnSpc>
                <a:spcPct val="120000"/>
              </a:lnSpc>
            </a:pPr>
            <a:r>
              <a:rPr lang="en-US" sz="2800" b="1" dirty="0">
                <a:solidFill>
                  <a:schemeClr val="tx1">
                    <a:lumMod val="75000"/>
                    <a:lumOff val="25000"/>
                  </a:schemeClr>
                </a:solidFill>
                <a:latin typeface="Bahnschrift Condensed" panose="020B0502040204020203" pitchFamily="34" charset="0"/>
                <a:ea typeface="+mj-ea"/>
                <a:cs typeface="+mj-cs"/>
              </a:rPr>
              <a:t>Backend</a:t>
            </a:r>
            <a:endParaRPr lang="en-US" sz="3200" b="1" dirty="0">
              <a:solidFill>
                <a:schemeClr val="tx1">
                  <a:lumMod val="75000"/>
                  <a:lumOff val="25000"/>
                </a:schemeClr>
              </a:solidFill>
              <a:latin typeface="Bahnschrift Condensed" panose="020B0502040204020203" pitchFamily="34" charset="0"/>
              <a:ea typeface="+mj-ea"/>
              <a:cs typeface="+mj-cs"/>
            </a:endParaRPr>
          </a:p>
        </p:txBody>
      </p:sp>
      <p:cxnSp>
        <p:nvCxnSpPr>
          <p:cNvPr id="21" name="Straight Arrow Connector 20">
            <a:extLst>
              <a:ext uri="{FF2B5EF4-FFF2-40B4-BE49-F238E27FC236}">
                <a16:creationId xmlns:a16="http://schemas.microsoft.com/office/drawing/2014/main" id="{33190794-FE37-72EB-4F0A-629B06406C97}"/>
              </a:ext>
            </a:extLst>
          </p:cNvPr>
          <p:cNvCxnSpPr>
            <a:cxnSpLocks/>
            <a:stCxn id="16" idx="3"/>
            <a:endCxn id="20" idx="1"/>
          </p:cNvCxnSpPr>
          <p:nvPr/>
        </p:nvCxnSpPr>
        <p:spPr>
          <a:xfrm>
            <a:off x="2501028" y="4056673"/>
            <a:ext cx="3115099" cy="11106"/>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2143DD6-37B6-4B4B-A05B-C774FDA46B14}"/>
              </a:ext>
            </a:extLst>
          </p:cNvPr>
          <p:cNvCxnSpPr>
            <a:cxnSpLocks/>
          </p:cNvCxnSpPr>
          <p:nvPr/>
        </p:nvCxnSpPr>
        <p:spPr>
          <a:xfrm flipH="1" flipV="1">
            <a:off x="2387362" y="4254538"/>
            <a:ext cx="3228765" cy="553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647EB3-55CF-8F68-1086-80CA15CDAB2D}"/>
              </a:ext>
            </a:extLst>
          </p:cNvPr>
          <p:cNvSpPr txBox="1"/>
          <p:nvPr/>
        </p:nvSpPr>
        <p:spPr bwMode="auto">
          <a:xfrm>
            <a:off x="3193606" y="3776249"/>
            <a:ext cx="1856961"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1. Submit a query</a:t>
            </a:r>
          </a:p>
        </p:txBody>
      </p:sp>
      <p:sp>
        <p:nvSpPr>
          <p:cNvPr id="24" name="TextBox 23">
            <a:extLst>
              <a:ext uri="{FF2B5EF4-FFF2-40B4-BE49-F238E27FC236}">
                <a16:creationId xmlns:a16="http://schemas.microsoft.com/office/drawing/2014/main" id="{65DADD15-E937-73C2-E58D-22C5E579FAD2}"/>
              </a:ext>
            </a:extLst>
          </p:cNvPr>
          <p:cNvSpPr txBox="1"/>
          <p:nvPr/>
        </p:nvSpPr>
        <p:spPr bwMode="auto">
          <a:xfrm>
            <a:off x="3213073" y="4337692"/>
            <a:ext cx="1519031"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8. Generated answer</a:t>
            </a:r>
          </a:p>
        </p:txBody>
      </p:sp>
      <p:cxnSp>
        <p:nvCxnSpPr>
          <p:cNvPr id="25" name="Straight Arrow Connector 24">
            <a:extLst>
              <a:ext uri="{FF2B5EF4-FFF2-40B4-BE49-F238E27FC236}">
                <a16:creationId xmlns:a16="http://schemas.microsoft.com/office/drawing/2014/main" id="{CA3F24E4-4235-6EE4-D94F-2E9059423CDA}"/>
              </a:ext>
            </a:extLst>
          </p:cNvPr>
          <p:cNvCxnSpPr>
            <a:cxnSpLocks/>
          </p:cNvCxnSpPr>
          <p:nvPr/>
        </p:nvCxnSpPr>
        <p:spPr>
          <a:xfrm>
            <a:off x="6024481" y="2574366"/>
            <a:ext cx="0" cy="1006506"/>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45C9B-A452-DB4F-639F-7CCBC79FED07}"/>
              </a:ext>
            </a:extLst>
          </p:cNvPr>
          <p:cNvCxnSpPr>
            <a:cxnSpLocks/>
          </p:cNvCxnSpPr>
          <p:nvPr/>
        </p:nvCxnSpPr>
        <p:spPr>
          <a:xfrm flipV="1">
            <a:off x="6312266" y="2582006"/>
            <a:ext cx="0" cy="1017982"/>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25DA70C-5B36-BE97-2991-177E2F5F349A}"/>
              </a:ext>
            </a:extLst>
          </p:cNvPr>
          <p:cNvSpPr txBox="1"/>
          <p:nvPr/>
        </p:nvSpPr>
        <p:spPr bwMode="auto">
          <a:xfrm>
            <a:off x="4666292" y="3216619"/>
            <a:ext cx="1645974"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7. Generated answer</a:t>
            </a:r>
          </a:p>
        </p:txBody>
      </p:sp>
      <p:sp>
        <p:nvSpPr>
          <p:cNvPr id="28" name="TextBox 27">
            <a:extLst>
              <a:ext uri="{FF2B5EF4-FFF2-40B4-BE49-F238E27FC236}">
                <a16:creationId xmlns:a16="http://schemas.microsoft.com/office/drawing/2014/main" id="{79528262-3253-7543-252E-B210375190A0}"/>
              </a:ext>
            </a:extLst>
          </p:cNvPr>
          <p:cNvSpPr txBox="1"/>
          <p:nvPr/>
        </p:nvSpPr>
        <p:spPr bwMode="auto">
          <a:xfrm>
            <a:off x="6486401" y="2939389"/>
            <a:ext cx="1856961"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6. Documents as context</a:t>
            </a:r>
          </a:p>
        </p:txBody>
      </p:sp>
      <p:sp>
        <p:nvSpPr>
          <p:cNvPr id="29" name="TextBox 28">
            <a:extLst>
              <a:ext uri="{FF2B5EF4-FFF2-40B4-BE49-F238E27FC236}">
                <a16:creationId xmlns:a16="http://schemas.microsoft.com/office/drawing/2014/main" id="{34927C28-713A-1484-1B13-7CA2737D7231}"/>
              </a:ext>
            </a:extLst>
          </p:cNvPr>
          <p:cNvSpPr txBox="1"/>
          <p:nvPr/>
        </p:nvSpPr>
        <p:spPr bwMode="auto">
          <a:xfrm>
            <a:off x="5009605" y="5151958"/>
            <a:ext cx="1361280"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2. Query in text</a:t>
            </a:r>
          </a:p>
        </p:txBody>
      </p:sp>
      <p:sp>
        <p:nvSpPr>
          <p:cNvPr id="30" name="Rectangle 29">
            <a:extLst>
              <a:ext uri="{FF2B5EF4-FFF2-40B4-BE49-F238E27FC236}">
                <a16:creationId xmlns:a16="http://schemas.microsoft.com/office/drawing/2014/main" id="{8CE8C23C-FD2E-2EEB-2596-DE0540E1E818}"/>
              </a:ext>
            </a:extLst>
          </p:cNvPr>
          <p:cNvSpPr/>
          <p:nvPr/>
        </p:nvSpPr>
        <p:spPr>
          <a:xfrm>
            <a:off x="3025395" y="1245973"/>
            <a:ext cx="1747594" cy="584775"/>
          </a:xfrm>
          <a:prstGeom prst="rect">
            <a:avLst/>
          </a:prstGeom>
          <a:noFill/>
        </p:spPr>
        <p:txBody>
          <a:bodyPr wrap="none" lIns="91440" tIns="45720" rIns="91440" bIns="45720">
            <a:spAutoFit/>
          </a:bodyPr>
          <a:lstStyle/>
          <a:p>
            <a:pPr algn="ctr"/>
            <a:r>
              <a:rPr lang="en-US" sz="3200" b="1" dirty="0">
                <a:solidFill>
                  <a:schemeClr val="bg1"/>
                </a:solidFill>
                <a:latin typeface="Bahnschrift Condensed" panose="020B0502040204020203" pitchFamily="34" charset="0"/>
                <a:ea typeface="+mj-ea"/>
                <a:cs typeface="+mj-cs"/>
              </a:rPr>
              <a:t>LLM Models</a:t>
            </a:r>
          </a:p>
        </p:txBody>
      </p:sp>
      <p:sp>
        <p:nvSpPr>
          <p:cNvPr id="31" name="Rectangle 30">
            <a:extLst>
              <a:ext uri="{FF2B5EF4-FFF2-40B4-BE49-F238E27FC236}">
                <a16:creationId xmlns:a16="http://schemas.microsoft.com/office/drawing/2014/main" id="{B1B76D7E-CC37-6B59-2A28-1C3BE2EF983C}"/>
              </a:ext>
            </a:extLst>
          </p:cNvPr>
          <p:cNvSpPr/>
          <p:nvPr/>
        </p:nvSpPr>
        <p:spPr>
          <a:xfrm>
            <a:off x="9954515" y="2684602"/>
            <a:ext cx="1455848" cy="584775"/>
          </a:xfrm>
          <a:prstGeom prst="rect">
            <a:avLst/>
          </a:prstGeom>
          <a:noFill/>
        </p:spPr>
        <p:txBody>
          <a:bodyPr wrap="none" lIns="91440" tIns="45720" rIns="91440" bIns="45720">
            <a:spAutoFit/>
          </a:bodyPr>
          <a:lstStyle/>
          <a:p>
            <a:pPr algn="ctr"/>
            <a:r>
              <a:rPr lang="en-US" sz="3200" b="1" dirty="0">
                <a:solidFill>
                  <a:schemeClr val="bg1"/>
                </a:solidFill>
                <a:latin typeface="Bahnschrift Condensed" panose="020B0502040204020203" pitchFamily="34" charset="0"/>
                <a:ea typeface="+mj-ea"/>
                <a:cs typeface="+mj-cs"/>
              </a:rPr>
              <a:t>Retriever</a:t>
            </a:r>
          </a:p>
        </p:txBody>
      </p:sp>
      <p:pic>
        <p:nvPicPr>
          <p:cNvPr id="34" name="Picture 6" descr="Llama2 LLM: The Open Source, Lightweight and Low-Latency LLM | by Pankaj  Pandey | Medium">
            <a:extLst>
              <a:ext uri="{FF2B5EF4-FFF2-40B4-BE49-F238E27FC236}">
                <a16:creationId xmlns:a16="http://schemas.microsoft.com/office/drawing/2014/main" id="{FB4F297E-29C7-79AF-DEFE-9D03A4BBB8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654" r="18287" b="13944"/>
          <a:stretch/>
        </p:blipFill>
        <p:spPr bwMode="auto">
          <a:xfrm>
            <a:off x="5851123" y="1757566"/>
            <a:ext cx="661255" cy="5922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Aleph Alpha Raises More Than USD500M in Series B Financing">
            <a:extLst>
              <a:ext uri="{FF2B5EF4-FFF2-40B4-BE49-F238E27FC236}">
                <a16:creationId xmlns:a16="http://schemas.microsoft.com/office/drawing/2014/main" id="{15927CE4-5D5C-4214-B672-D6DC47954AE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122" t="11920" r="6978" b="13101"/>
          <a:stretch/>
        </p:blipFill>
        <p:spPr bwMode="auto">
          <a:xfrm>
            <a:off x="6958852" y="1844358"/>
            <a:ext cx="1006016" cy="51010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25268A1A-3D86-777A-2859-6EC6B3ADB241}"/>
              </a:ext>
            </a:extLst>
          </p:cNvPr>
          <p:cNvSpPr/>
          <p:nvPr/>
        </p:nvSpPr>
        <p:spPr bwMode="auto">
          <a:xfrm>
            <a:off x="4766975" y="5632177"/>
            <a:ext cx="2988315" cy="384065"/>
          </a:xfrm>
          <a:prstGeom prst="rect">
            <a:avLst/>
          </a:prstGeom>
          <a:solidFill>
            <a:schemeClr val="tx2">
              <a:lumMod val="60000"/>
              <a:lumOff val="40000"/>
              <a:alpha val="45000"/>
            </a:schemeClr>
          </a:solidFill>
          <a:ln w="9525">
            <a:solidFill>
              <a:schemeClr val="accent1">
                <a:alpha val="0"/>
              </a:schemeClr>
            </a:solidFill>
            <a:miter lim="800000"/>
            <a:headEnd/>
            <a:tailEnd/>
          </a:ln>
        </p:spPr>
        <p:txBody>
          <a:bodyPr wrap="square" lIns="72000" tIns="72000" rIns="72000" bIns="72000" rtlCol="0" anchor="ctr"/>
          <a:lstStyle/>
          <a:p>
            <a:pPr algn="ctr" defTabSz="576000" eaLnBrk="0" hangingPunct="0">
              <a:lnSpc>
                <a:spcPct val="120000"/>
              </a:lnSpc>
            </a:pPr>
            <a:r>
              <a:rPr lang="en-US" b="1" dirty="0">
                <a:solidFill>
                  <a:schemeClr val="bg1"/>
                </a:solidFill>
                <a:latin typeface="Bahnschrift Condensed" panose="020B0502040204020203" pitchFamily="34" charset="0"/>
              </a:rPr>
              <a:t>Embedding Model</a:t>
            </a:r>
          </a:p>
        </p:txBody>
      </p:sp>
      <p:sp>
        <p:nvSpPr>
          <p:cNvPr id="39" name="Rectangle 38">
            <a:extLst>
              <a:ext uri="{FF2B5EF4-FFF2-40B4-BE49-F238E27FC236}">
                <a16:creationId xmlns:a16="http://schemas.microsoft.com/office/drawing/2014/main" id="{D18A79F2-CE48-8BFA-B8C6-E341E53CB7A5}"/>
              </a:ext>
            </a:extLst>
          </p:cNvPr>
          <p:cNvSpPr/>
          <p:nvPr/>
        </p:nvSpPr>
        <p:spPr bwMode="auto">
          <a:xfrm>
            <a:off x="10062206" y="3794391"/>
            <a:ext cx="1760794" cy="593099"/>
          </a:xfrm>
          <a:prstGeom prst="rect">
            <a:avLst/>
          </a:prstGeom>
          <a:noFill/>
          <a:ln w="19050">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defTabSz="576000" eaLnBrk="0" hangingPunct="0">
              <a:lnSpc>
                <a:spcPct val="120000"/>
              </a:lnSpc>
            </a:pPr>
            <a:endParaRPr lang="en-IN" sz="1600" baseline="0" dirty="0">
              <a:solidFill>
                <a:schemeClr val="bg1"/>
              </a:solidFill>
              <a:latin typeface="+mn-lt"/>
              <a:ea typeface="+mn-ea"/>
              <a:cs typeface="+mn-cs"/>
            </a:endParaRPr>
          </a:p>
        </p:txBody>
      </p:sp>
      <p:sp>
        <p:nvSpPr>
          <p:cNvPr id="40" name="Thought Bubble: Cloud 39">
            <a:extLst>
              <a:ext uri="{FF2B5EF4-FFF2-40B4-BE49-F238E27FC236}">
                <a16:creationId xmlns:a16="http://schemas.microsoft.com/office/drawing/2014/main" id="{E70239EC-ED3D-7CA3-890E-FA4EE7EE98A8}"/>
              </a:ext>
            </a:extLst>
          </p:cNvPr>
          <p:cNvSpPr/>
          <p:nvPr/>
        </p:nvSpPr>
        <p:spPr bwMode="auto">
          <a:xfrm>
            <a:off x="1185078" y="4795717"/>
            <a:ext cx="1570593" cy="1137759"/>
          </a:xfrm>
          <a:prstGeom prst="cloudCallou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41" name="TextBox 40">
            <a:extLst>
              <a:ext uri="{FF2B5EF4-FFF2-40B4-BE49-F238E27FC236}">
                <a16:creationId xmlns:a16="http://schemas.microsoft.com/office/drawing/2014/main" id="{A19263BC-3B0B-51A2-4DD3-1696173AF418}"/>
              </a:ext>
            </a:extLst>
          </p:cNvPr>
          <p:cNvSpPr txBox="1"/>
          <p:nvPr/>
        </p:nvSpPr>
        <p:spPr bwMode="auto">
          <a:xfrm>
            <a:off x="1493520" y="4967629"/>
            <a:ext cx="979025" cy="559320"/>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GB" sz="1600" b="1" dirty="0">
                <a:solidFill>
                  <a:schemeClr val="bg1"/>
                </a:solidFill>
                <a:latin typeface="Bahnschrift Condensed" panose="020B0502040204020203" pitchFamily="34" charset="0"/>
                <a:ea typeface="+mj-ea"/>
                <a:cs typeface="+mj-cs"/>
              </a:rPr>
              <a:t>Sure, here is the output…</a:t>
            </a:r>
          </a:p>
        </p:txBody>
      </p:sp>
      <p:sp>
        <p:nvSpPr>
          <p:cNvPr id="42" name="TextBox 41">
            <a:extLst>
              <a:ext uri="{FF2B5EF4-FFF2-40B4-BE49-F238E27FC236}">
                <a16:creationId xmlns:a16="http://schemas.microsoft.com/office/drawing/2014/main" id="{C06295EA-7922-2D6B-EEE4-AC219AE8B991}"/>
              </a:ext>
            </a:extLst>
          </p:cNvPr>
          <p:cNvSpPr txBox="1"/>
          <p:nvPr/>
        </p:nvSpPr>
        <p:spPr bwMode="auto">
          <a:xfrm>
            <a:off x="1290578" y="3599988"/>
            <a:ext cx="830085" cy="1093248"/>
          </a:xfrm>
          <a:prstGeom prst="rect">
            <a:avLst/>
          </a:prstGeom>
          <a:noFill/>
          <a:ln w="9525">
            <a:noFill/>
            <a:miter lim="800000"/>
            <a:headEnd/>
            <a:tailEnd/>
          </a:ln>
          <a:effectLst/>
        </p:spPr>
        <p:txBody>
          <a:bodyPr wrap="square" lIns="0" tIns="0" rIns="0" bIns="0" rtlCol="0" anchor="t" anchorCtr="0">
            <a:spAutoFit/>
          </a:bodyPr>
          <a:lstStyle/>
          <a:p>
            <a:pPr algn="ctr" defTabSz="576000" eaLnBrk="0" hangingPunct="0">
              <a:lnSpc>
                <a:spcPct val="120000"/>
              </a:lnSpc>
              <a:buClr>
                <a:schemeClr val="tx2"/>
              </a:buClr>
            </a:pPr>
            <a:r>
              <a:rPr lang="en-GB" sz="1200" b="1" dirty="0">
                <a:solidFill>
                  <a:schemeClr val="bg1"/>
                </a:solidFill>
                <a:latin typeface="Bahnschrift Condensed" panose="020B0502040204020203" pitchFamily="34" charset="0"/>
              </a:rPr>
              <a:t>Can you write me test script to test LTE </a:t>
            </a:r>
            <a:r>
              <a:rPr lang="en-GB" sz="1200" b="1" dirty="0" err="1">
                <a:solidFill>
                  <a:schemeClr val="bg1"/>
                </a:solidFill>
                <a:latin typeface="Bahnschrift Condensed" panose="020B0502040204020203" pitchFamily="34" charset="0"/>
              </a:rPr>
              <a:t>attch</a:t>
            </a:r>
            <a:r>
              <a:rPr lang="en-GB" sz="1200" b="1" dirty="0">
                <a:solidFill>
                  <a:schemeClr val="bg1"/>
                </a:solidFill>
                <a:latin typeface="Bahnschrift Condensed" panose="020B0502040204020203" pitchFamily="34" charset="0"/>
              </a:rPr>
              <a:t>?</a:t>
            </a:r>
          </a:p>
          <a:p>
            <a:pPr marR="0" algn="ctr" defTabSz="576000" eaLnBrk="0" fontAlgn="auto" latinLnBrk="0" hangingPunct="0">
              <a:lnSpc>
                <a:spcPct val="120000"/>
              </a:lnSpc>
              <a:spcBef>
                <a:spcPts val="0"/>
              </a:spcBef>
              <a:spcAft>
                <a:spcPts val="0"/>
              </a:spcAft>
              <a:buClr>
                <a:schemeClr val="tx2"/>
              </a:buClr>
              <a:buSzTx/>
              <a:tabLst/>
            </a:pPr>
            <a:endParaRPr lang="en-GB" sz="1200" kern="0" baseline="0" dirty="0">
              <a:solidFill>
                <a:schemeClr val="tx2"/>
              </a:solidFill>
            </a:endParaRPr>
          </a:p>
        </p:txBody>
      </p:sp>
      <p:sp>
        <p:nvSpPr>
          <p:cNvPr id="43" name="TextBox 42">
            <a:extLst>
              <a:ext uri="{FF2B5EF4-FFF2-40B4-BE49-F238E27FC236}">
                <a16:creationId xmlns:a16="http://schemas.microsoft.com/office/drawing/2014/main" id="{E4CF92F3-9679-C87F-5882-DE0F2DBE734A}"/>
              </a:ext>
            </a:extLst>
          </p:cNvPr>
          <p:cNvSpPr txBox="1"/>
          <p:nvPr/>
        </p:nvSpPr>
        <p:spPr bwMode="auto">
          <a:xfrm>
            <a:off x="6958852" y="3807063"/>
            <a:ext cx="2824599"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4. Send query for document retrieval </a:t>
            </a:r>
          </a:p>
        </p:txBody>
      </p:sp>
      <p:sp>
        <p:nvSpPr>
          <p:cNvPr id="44" name="TextBox 43">
            <a:extLst>
              <a:ext uri="{FF2B5EF4-FFF2-40B4-BE49-F238E27FC236}">
                <a16:creationId xmlns:a16="http://schemas.microsoft.com/office/drawing/2014/main" id="{7B7D804F-ED21-C155-0131-EB4D40291A53}"/>
              </a:ext>
            </a:extLst>
          </p:cNvPr>
          <p:cNvSpPr txBox="1"/>
          <p:nvPr/>
        </p:nvSpPr>
        <p:spPr bwMode="auto">
          <a:xfrm>
            <a:off x="6480636" y="5151958"/>
            <a:ext cx="2285314"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3. Query in vector embeddings</a:t>
            </a:r>
          </a:p>
        </p:txBody>
      </p:sp>
      <p:sp>
        <p:nvSpPr>
          <p:cNvPr id="47" name="Rectangle 46">
            <a:extLst>
              <a:ext uri="{FF2B5EF4-FFF2-40B4-BE49-F238E27FC236}">
                <a16:creationId xmlns:a16="http://schemas.microsoft.com/office/drawing/2014/main" id="{2788CD76-1DF8-84AB-334A-339DAF96430C}"/>
              </a:ext>
            </a:extLst>
          </p:cNvPr>
          <p:cNvSpPr/>
          <p:nvPr/>
        </p:nvSpPr>
        <p:spPr bwMode="auto">
          <a:xfrm>
            <a:off x="853255" y="2684602"/>
            <a:ext cx="2007142" cy="3558696"/>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48" name="Rectangle 47">
            <a:extLst>
              <a:ext uri="{FF2B5EF4-FFF2-40B4-BE49-F238E27FC236}">
                <a16:creationId xmlns:a16="http://schemas.microsoft.com/office/drawing/2014/main" id="{8A0DA781-FE51-F3D6-F780-AD3775286225}"/>
              </a:ext>
            </a:extLst>
          </p:cNvPr>
          <p:cNvSpPr/>
          <p:nvPr/>
        </p:nvSpPr>
        <p:spPr>
          <a:xfrm>
            <a:off x="1198928" y="2691331"/>
            <a:ext cx="1229825" cy="584775"/>
          </a:xfrm>
          <a:prstGeom prst="rect">
            <a:avLst/>
          </a:prstGeom>
          <a:noFill/>
        </p:spPr>
        <p:txBody>
          <a:bodyPr wrap="none" lIns="91440" tIns="45720" rIns="91440" bIns="45720">
            <a:spAutoFit/>
          </a:bodyPr>
          <a:lstStyle/>
          <a:p>
            <a:pPr algn="ctr"/>
            <a:r>
              <a:rPr lang="en-US" sz="3200" b="1" dirty="0">
                <a:solidFill>
                  <a:schemeClr val="bg1"/>
                </a:solidFill>
                <a:latin typeface="Bahnschrift Condensed" panose="020B0502040204020203" pitchFamily="34" charset="0"/>
                <a:ea typeface="+mj-ea"/>
                <a:cs typeface="+mj-cs"/>
              </a:rPr>
              <a:t>Chatbot</a:t>
            </a:r>
          </a:p>
        </p:txBody>
      </p:sp>
      <p:sp>
        <p:nvSpPr>
          <p:cNvPr id="49" name="Rectangle 48">
            <a:extLst>
              <a:ext uri="{FF2B5EF4-FFF2-40B4-BE49-F238E27FC236}">
                <a16:creationId xmlns:a16="http://schemas.microsoft.com/office/drawing/2014/main" id="{0695D8F3-3736-7F39-0720-FBD9ED2124A1}"/>
              </a:ext>
            </a:extLst>
          </p:cNvPr>
          <p:cNvSpPr/>
          <p:nvPr/>
        </p:nvSpPr>
        <p:spPr>
          <a:xfrm>
            <a:off x="3019158" y="2676962"/>
            <a:ext cx="1863011" cy="584775"/>
          </a:xfrm>
          <a:prstGeom prst="rect">
            <a:avLst/>
          </a:prstGeom>
          <a:noFill/>
        </p:spPr>
        <p:txBody>
          <a:bodyPr wrap="none" lIns="91440" tIns="45720" rIns="91440" bIns="45720">
            <a:spAutoFit/>
          </a:bodyPr>
          <a:lstStyle/>
          <a:p>
            <a:pPr algn="ctr"/>
            <a:r>
              <a:rPr lang="en-US" sz="3200" b="1" dirty="0">
                <a:solidFill>
                  <a:schemeClr val="bg1"/>
                </a:solidFill>
                <a:latin typeface="Bahnschrift Condensed" panose="020B0502040204020203" pitchFamily="34" charset="0"/>
                <a:ea typeface="+mj-ea"/>
                <a:cs typeface="+mj-cs"/>
              </a:rPr>
              <a:t>Source Code</a:t>
            </a:r>
          </a:p>
        </p:txBody>
      </p:sp>
      <p:cxnSp>
        <p:nvCxnSpPr>
          <p:cNvPr id="50" name="Straight Arrow Connector 49">
            <a:extLst>
              <a:ext uri="{FF2B5EF4-FFF2-40B4-BE49-F238E27FC236}">
                <a16:creationId xmlns:a16="http://schemas.microsoft.com/office/drawing/2014/main" id="{6875BDF1-0416-ACB0-BF9B-96729B5476F4}"/>
              </a:ext>
            </a:extLst>
          </p:cNvPr>
          <p:cNvCxnSpPr>
            <a:cxnSpLocks/>
          </p:cNvCxnSpPr>
          <p:nvPr/>
        </p:nvCxnSpPr>
        <p:spPr>
          <a:xfrm>
            <a:off x="6826577" y="4048218"/>
            <a:ext cx="3228765" cy="1196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D2C675B-7FC3-4A2B-FCBB-5EF9C631AEC4}"/>
              </a:ext>
            </a:extLst>
          </p:cNvPr>
          <p:cNvCxnSpPr>
            <a:cxnSpLocks/>
          </p:cNvCxnSpPr>
          <p:nvPr/>
        </p:nvCxnSpPr>
        <p:spPr>
          <a:xfrm flipH="1" flipV="1">
            <a:off x="6826577" y="4246938"/>
            <a:ext cx="3228765" cy="553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4A70E4-38DD-A54C-702E-C03DD77A25E0}"/>
              </a:ext>
            </a:extLst>
          </p:cNvPr>
          <p:cNvSpPr txBox="1"/>
          <p:nvPr/>
        </p:nvSpPr>
        <p:spPr bwMode="auto">
          <a:xfrm>
            <a:off x="6971448" y="4271141"/>
            <a:ext cx="2158989" cy="230897"/>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400" b="1" dirty="0">
                <a:solidFill>
                  <a:schemeClr val="bg1"/>
                </a:solidFill>
                <a:latin typeface="Bahnschrift Condensed" panose="020B0502040204020203" pitchFamily="34" charset="0"/>
              </a:rPr>
              <a:t>5. Get retrieved documents</a:t>
            </a:r>
          </a:p>
        </p:txBody>
      </p:sp>
      <p:pic>
        <p:nvPicPr>
          <p:cNvPr id="93" name="Picture 92">
            <a:extLst>
              <a:ext uri="{FF2B5EF4-FFF2-40B4-BE49-F238E27FC236}">
                <a16:creationId xmlns:a16="http://schemas.microsoft.com/office/drawing/2014/main" id="{764A3A43-54CC-712A-EEA3-7570F18287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86945" y="3863020"/>
            <a:ext cx="1384680" cy="478476"/>
          </a:xfrm>
          <a:prstGeom prst="rect">
            <a:avLst/>
          </a:prstGeom>
        </p:spPr>
      </p:pic>
      <p:pic>
        <p:nvPicPr>
          <p:cNvPr id="97" name="Picture 96">
            <a:extLst>
              <a:ext uri="{FF2B5EF4-FFF2-40B4-BE49-F238E27FC236}">
                <a16:creationId xmlns:a16="http://schemas.microsoft.com/office/drawing/2014/main" id="{BE08619F-A872-AE17-1BBA-75C8C6FED7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775" y="1849614"/>
            <a:ext cx="1506870" cy="408110"/>
          </a:xfrm>
          <a:prstGeom prst="rect">
            <a:avLst/>
          </a:prstGeom>
        </p:spPr>
      </p:pic>
    </p:spTree>
    <p:extLst>
      <p:ext uri="{BB962C8B-B14F-4D97-AF65-F5344CB8AC3E}">
        <p14:creationId xmlns:p14="http://schemas.microsoft.com/office/powerpoint/2010/main" val="26380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par>
                                <p:cTn id="70" presetID="1" presetClass="entr" presetSubtype="0" fill="hold" nodeType="withEffect">
                                  <p:stCondLst>
                                    <p:cond delay="0"/>
                                  </p:stCondLst>
                                  <p:childTnLst>
                                    <p:set>
                                      <p:cBhvr>
                                        <p:cTn id="71" dur="1" fill="hold">
                                          <p:stCondLst>
                                            <p:cond delay="0"/>
                                          </p:stCondLst>
                                        </p:cTn>
                                        <p:tgtEl>
                                          <p:spTgt spid="9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par>
                                <p:cTn id="94" presetID="10" presetClass="entr" presetSubtype="0" fill="hold"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1" presetClass="entr" presetSubtype="0" fill="hold" nodeType="withEffect">
                                  <p:stCondLst>
                                    <p:cond delay="0"/>
                                  </p:stCondLst>
                                  <p:childTnLst>
                                    <p:set>
                                      <p:cBhvr>
                                        <p:cTn id="101" dur="1" fill="hold">
                                          <p:stCondLst>
                                            <p:cond delay="0"/>
                                          </p:stCondLst>
                                        </p:cTn>
                                        <p:tgtEl>
                                          <p:spTgt spid="9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childTnLst>
                                </p:cTn>
                              </p:par>
                              <p:par>
                                <p:cTn id="107" presetID="10"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500"/>
                                        <p:tgtEl>
                                          <p:spTgt spid="2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par>
                                <p:cTn id="115" presetID="10" presetClass="entr" presetSubtype="0" fill="hold" nodeType="with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fade">
                                      <p:cBhvr>
                                        <p:cTn id="117" dur="500"/>
                                        <p:tgtEl>
                                          <p:spTgt spid="2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p:bldP spid="24" grpId="0"/>
      <p:bldP spid="27" grpId="0"/>
      <p:bldP spid="28" grpId="0"/>
      <p:bldP spid="29" grpId="0"/>
      <p:bldP spid="30" grpId="0"/>
      <p:bldP spid="31" grpId="0"/>
      <p:bldP spid="38" grpId="0" animBg="1"/>
      <p:bldP spid="39" grpId="0" animBg="1"/>
      <p:bldP spid="40" grpId="0" animBg="1"/>
      <p:bldP spid="41" grpId="0"/>
      <p:bldP spid="42" grpId="0"/>
      <p:bldP spid="43" grpId="0"/>
      <p:bldP spid="44" grpId="0"/>
      <p:bldP spid="47" grpId="0" animBg="1"/>
      <p:bldP spid="48" grpId="0"/>
      <p:bldP spid="49"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7145ADAD-C772-AABE-3A44-3F3AF09239F0}"/>
              </a:ext>
            </a:extLst>
          </p:cNvPr>
          <p:cNvCxnSpPr>
            <a:cxnSpLocks/>
          </p:cNvCxnSpPr>
          <p:nvPr/>
        </p:nvCxnSpPr>
        <p:spPr>
          <a:xfrm flipV="1">
            <a:off x="6154453" y="4100541"/>
            <a:ext cx="0" cy="101951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CA8A656-5523-68CE-51B7-393761662F33}"/>
              </a:ext>
            </a:extLst>
          </p:cNvPr>
          <p:cNvCxnSpPr>
            <a:cxnSpLocks/>
            <a:endCxn id="51" idx="0"/>
          </p:cNvCxnSpPr>
          <p:nvPr/>
        </p:nvCxnSpPr>
        <p:spPr>
          <a:xfrm>
            <a:off x="5866421" y="4100541"/>
            <a:ext cx="0" cy="101951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7" name="Monitor">
            <a:extLst>
              <a:ext uri="{FF2B5EF4-FFF2-40B4-BE49-F238E27FC236}">
                <a16:creationId xmlns:a16="http://schemas.microsoft.com/office/drawing/2014/main" id="{6773B02F-CB54-47CE-8DD9-2DB89006C3D9}"/>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3520" y="3092657"/>
            <a:ext cx="1027162" cy="1027162"/>
          </a:xfrm>
          <a:prstGeom prst="rect">
            <a:avLst/>
          </a:prstGeom>
        </p:spPr>
      </p:pic>
      <p:sp>
        <p:nvSpPr>
          <p:cNvPr id="8" name="Rectangle 7">
            <a:extLst>
              <a:ext uri="{FF2B5EF4-FFF2-40B4-BE49-F238E27FC236}">
                <a16:creationId xmlns:a16="http://schemas.microsoft.com/office/drawing/2014/main" id="{FA49A12D-233A-44BD-8EDF-494BD5272093}"/>
              </a:ext>
            </a:extLst>
          </p:cNvPr>
          <p:cNvSpPr/>
          <p:nvPr/>
        </p:nvSpPr>
        <p:spPr bwMode="auto">
          <a:xfrm>
            <a:off x="2898587" y="836935"/>
            <a:ext cx="6862795" cy="1287851"/>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9" name="Rectangle 8">
            <a:extLst>
              <a:ext uri="{FF2B5EF4-FFF2-40B4-BE49-F238E27FC236}">
                <a16:creationId xmlns:a16="http://schemas.microsoft.com/office/drawing/2014/main" id="{111326C7-6711-42A7-AEDD-E35BEA2CC4E9}"/>
              </a:ext>
            </a:extLst>
          </p:cNvPr>
          <p:cNvSpPr/>
          <p:nvPr/>
        </p:nvSpPr>
        <p:spPr bwMode="auto">
          <a:xfrm>
            <a:off x="2898588" y="2235022"/>
            <a:ext cx="6862793" cy="3558697"/>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10" name="Rectangle 9">
            <a:extLst>
              <a:ext uri="{FF2B5EF4-FFF2-40B4-BE49-F238E27FC236}">
                <a16:creationId xmlns:a16="http://schemas.microsoft.com/office/drawing/2014/main" id="{93D0B8FB-6015-44A4-80CC-68620B06CB42}"/>
              </a:ext>
            </a:extLst>
          </p:cNvPr>
          <p:cNvSpPr/>
          <p:nvPr/>
        </p:nvSpPr>
        <p:spPr bwMode="auto">
          <a:xfrm>
            <a:off x="9842473" y="2235022"/>
            <a:ext cx="2007142" cy="3558696"/>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16" name="Rectangle 15">
            <a:extLst>
              <a:ext uri="{FF2B5EF4-FFF2-40B4-BE49-F238E27FC236}">
                <a16:creationId xmlns:a16="http://schemas.microsoft.com/office/drawing/2014/main" id="{3D16C597-3B6F-41A2-B35F-21D3C439A7AE}"/>
              </a:ext>
            </a:extLst>
          </p:cNvPr>
          <p:cNvSpPr/>
          <p:nvPr/>
        </p:nvSpPr>
        <p:spPr bwMode="auto">
          <a:xfrm>
            <a:off x="5509447" y="3131292"/>
            <a:ext cx="1210450" cy="973813"/>
          </a:xfrm>
          <a:prstGeom prst="rect">
            <a:avLst/>
          </a:prstGeom>
          <a:solidFill>
            <a:schemeClr val="accent1">
              <a:lumMod val="40000"/>
              <a:lumOff val="60000"/>
            </a:schemeClr>
          </a:solidFill>
          <a:ln w="9525">
            <a:solidFill>
              <a:schemeClr val="accent1"/>
            </a:solidFill>
            <a:miter lim="800000"/>
            <a:headEnd/>
            <a:tailEnd/>
          </a:ln>
        </p:spPr>
        <p:txBody>
          <a:bodyPr wrap="square" lIns="72000" tIns="72000" rIns="72000" bIns="72000" rtlCol="0" anchor="ctr"/>
          <a:lstStyle/>
          <a:p>
            <a:pPr algn="ctr" defTabSz="576000" eaLnBrk="0" hangingPunct="0">
              <a:lnSpc>
                <a:spcPct val="120000"/>
              </a:lnSpc>
            </a:pPr>
            <a:r>
              <a:rPr lang="en-US" dirty="0"/>
              <a:t>Backend</a:t>
            </a:r>
            <a:endParaRPr lang="en-US" sz="1600" dirty="0"/>
          </a:p>
        </p:txBody>
      </p:sp>
      <p:cxnSp>
        <p:nvCxnSpPr>
          <p:cNvPr id="28" name="Straight Arrow Connector 27">
            <a:extLst>
              <a:ext uri="{FF2B5EF4-FFF2-40B4-BE49-F238E27FC236}">
                <a16:creationId xmlns:a16="http://schemas.microsoft.com/office/drawing/2014/main" id="{D48E5A49-13D8-4F53-A45E-28A3DC9D30FC}"/>
              </a:ext>
            </a:extLst>
          </p:cNvPr>
          <p:cNvCxnSpPr>
            <a:cxnSpLocks/>
            <a:stCxn id="7" idx="3"/>
            <a:endCxn id="16" idx="1"/>
          </p:cNvCxnSpPr>
          <p:nvPr/>
        </p:nvCxnSpPr>
        <p:spPr>
          <a:xfrm>
            <a:off x="2280682" y="3606238"/>
            <a:ext cx="3228765" cy="1196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506919C-95B7-4E65-9EEF-322C4EEBB436}"/>
              </a:ext>
            </a:extLst>
          </p:cNvPr>
          <p:cNvCxnSpPr>
            <a:cxnSpLocks/>
          </p:cNvCxnSpPr>
          <p:nvPr/>
        </p:nvCxnSpPr>
        <p:spPr>
          <a:xfrm flipH="1" flipV="1">
            <a:off x="2280682" y="3804958"/>
            <a:ext cx="3228765" cy="553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6A68929-5386-4BE3-8738-3378E29213E5}"/>
              </a:ext>
            </a:extLst>
          </p:cNvPr>
          <p:cNvSpPr txBox="1"/>
          <p:nvPr/>
        </p:nvSpPr>
        <p:spPr bwMode="auto">
          <a:xfrm>
            <a:off x="3086926" y="3326669"/>
            <a:ext cx="1856961"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1</a:t>
            </a:r>
            <a:r>
              <a:rPr lang="en-US" sz="1200" b="1" kern="0" baseline="0" dirty="0">
                <a:latin typeface="+mn-lt"/>
                <a:ea typeface="+mn-ea"/>
                <a:cs typeface="+mn-cs"/>
              </a:rPr>
              <a:t>. Submit a query</a:t>
            </a:r>
          </a:p>
        </p:txBody>
      </p:sp>
      <p:sp>
        <p:nvSpPr>
          <p:cNvPr id="31" name="TextBox 30">
            <a:extLst>
              <a:ext uri="{FF2B5EF4-FFF2-40B4-BE49-F238E27FC236}">
                <a16:creationId xmlns:a16="http://schemas.microsoft.com/office/drawing/2014/main" id="{08BA2B57-E174-413F-A864-88E77872DE1F}"/>
              </a:ext>
            </a:extLst>
          </p:cNvPr>
          <p:cNvSpPr txBox="1"/>
          <p:nvPr/>
        </p:nvSpPr>
        <p:spPr bwMode="auto">
          <a:xfrm>
            <a:off x="3106393" y="3888112"/>
            <a:ext cx="1519031"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8</a:t>
            </a:r>
            <a:r>
              <a:rPr lang="en-US" sz="1200" b="1" kern="0" baseline="0" dirty="0">
                <a:latin typeface="+mn-lt"/>
                <a:ea typeface="+mn-ea"/>
                <a:cs typeface="+mn-cs"/>
              </a:rPr>
              <a:t>. Generated answer</a:t>
            </a:r>
          </a:p>
        </p:txBody>
      </p:sp>
      <p:cxnSp>
        <p:nvCxnSpPr>
          <p:cNvPr id="32" name="Straight Arrow Connector 31">
            <a:extLst>
              <a:ext uri="{FF2B5EF4-FFF2-40B4-BE49-F238E27FC236}">
                <a16:creationId xmlns:a16="http://schemas.microsoft.com/office/drawing/2014/main" id="{4B9A6180-FF72-47E2-88A3-AA186E736109}"/>
              </a:ext>
            </a:extLst>
          </p:cNvPr>
          <p:cNvCxnSpPr>
            <a:cxnSpLocks/>
          </p:cNvCxnSpPr>
          <p:nvPr/>
        </p:nvCxnSpPr>
        <p:spPr>
          <a:xfrm>
            <a:off x="5917801" y="2124786"/>
            <a:ext cx="0" cy="1006506"/>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ADCA63-12C7-441F-81D1-C0419ABAB784}"/>
              </a:ext>
            </a:extLst>
          </p:cNvPr>
          <p:cNvCxnSpPr>
            <a:cxnSpLocks/>
          </p:cNvCxnSpPr>
          <p:nvPr/>
        </p:nvCxnSpPr>
        <p:spPr>
          <a:xfrm flipV="1">
            <a:off x="6205586" y="2132426"/>
            <a:ext cx="0" cy="1017982"/>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3D7A498-EB58-4EA5-B6FB-B1AE124F2BD4}"/>
              </a:ext>
            </a:extLst>
          </p:cNvPr>
          <p:cNvSpPr txBox="1"/>
          <p:nvPr/>
        </p:nvSpPr>
        <p:spPr bwMode="auto">
          <a:xfrm>
            <a:off x="4375499" y="2697794"/>
            <a:ext cx="1645974"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7</a:t>
            </a:r>
            <a:r>
              <a:rPr lang="en-US" sz="1200" b="1" kern="0" baseline="0" dirty="0">
                <a:latin typeface="+mn-lt"/>
                <a:ea typeface="+mn-ea"/>
                <a:cs typeface="+mn-cs"/>
              </a:rPr>
              <a:t>. Generated answer</a:t>
            </a:r>
          </a:p>
        </p:txBody>
      </p:sp>
      <p:sp>
        <p:nvSpPr>
          <p:cNvPr id="35" name="TextBox 34">
            <a:extLst>
              <a:ext uri="{FF2B5EF4-FFF2-40B4-BE49-F238E27FC236}">
                <a16:creationId xmlns:a16="http://schemas.microsoft.com/office/drawing/2014/main" id="{A1A360ED-A2D2-4B51-87B0-6FEC5F624E6B}"/>
              </a:ext>
            </a:extLst>
          </p:cNvPr>
          <p:cNvSpPr txBox="1"/>
          <p:nvPr/>
        </p:nvSpPr>
        <p:spPr bwMode="auto">
          <a:xfrm>
            <a:off x="6379721" y="2489809"/>
            <a:ext cx="1856961"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6. Documents as context</a:t>
            </a:r>
            <a:endParaRPr lang="en-US" sz="1200" b="1" kern="0" baseline="0" dirty="0">
              <a:latin typeface="+mn-lt"/>
              <a:ea typeface="+mn-ea"/>
              <a:cs typeface="+mn-cs"/>
            </a:endParaRPr>
          </a:p>
        </p:txBody>
      </p:sp>
      <p:sp>
        <p:nvSpPr>
          <p:cNvPr id="36" name="TextBox 35">
            <a:extLst>
              <a:ext uri="{FF2B5EF4-FFF2-40B4-BE49-F238E27FC236}">
                <a16:creationId xmlns:a16="http://schemas.microsoft.com/office/drawing/2014/main" id="{270A08BA-DDEE-4873-B0E3-4434761DB7FD}"/>
              </a:ext>
            </a:extLst>
          </p:cNvPr>
          <p:cNvSpPr txBox="1"/>
          <p:nvPr/>
        </p:nvSpPr>
        <p:spPr bwMode="auto">
          <a:xfrm>
            <a:off x="4691141" y="4518049"/>
            <a:ext cx="1361280"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2. Query in text</a:t>
            </a:r>
            <a:endParaRPr lang="en-US" sz="1200" b="1" kern="0" baseline="0" dirty="0">
              <a:latin typeface="+mn-lt"/>
              <a:ea typeface="+mn-ea"/>
              <a:cs typeface="+mn-cs"/>
            </a:endParaRPr>
          </a:p>
        </p:txBody>
      </p:sp>
      <p:sp>
        <p:nvSpPr>
          <p:cNvPr id="38" name="Rectangle 37">
            <a:extLst>
              <a:ext uri="{FF2B5EF4-FFF2-40B4-BE49-F238E27FC236}">
                <a16:creationId xmlns:a16="http://schemas.microsoft.com/office/drawing/2014/main" id="{1A82A199-C990-40BD-8114-9E296FA90AB1}"/>
              </a:ext>
            </a:extLst>
          </p:cNvPr>
          <p:cNvSpPr/>
          <p:nvPr/>
        </p:nvSpPr>
        <p:spPr>
          <a:xfrm>
            <a:off x="2806228" y="820073"/>
            <a:ext cx="1441420" cy="369332"/>
          </a:xfrm>
          <a:prstGeom prst="rect">
            <a:avLst/>
          </a:prstGeom>
          <a:noFill/>
        </p:spPr>
        <p:txBody>
          <a:bodyPr wrap="none" lIns="91440" tIns="45720" rIns="91440" bIns="45720">
            <a:spAutoFit/>
          </a:bodyPr>
          <a:lstStyle/>
          <a:p>
            <a:pPr algn="ctr"/>
            <a:r>
              <a:rPr lang="en-US" sz="1800" b="0" cap="none" spc="0" dirty="0">
                <a:ln w="0"/>
                <a:solidFill>
                  <a:schemeClr val="accent1"/>
                </a:solidFill>
                <a:effectLst>
                  <a:outerShdw blurRad="38100" dist="25400" dir="5400000" algn="ctr" rotWithShape="0">
                    <a:srgbClr val="6E747A">
                      <a:alpha val="43000"/>
                    </a:srgbClr>
                  </a:outerShdw>
                </a:effectLst>
              </a:rPr>
              <a:t>LLM Models</a:t>
            </a:r>
          </a:p>
        </p:txBody>
      </p:sp>
      <p:sp>
        <p:nvSpPr>
          <p:cNvPr id="40" name="Rectangle 39">
            <a:extLst>
              <a:ext uri="{FF2B5EF4-FFF2-40B4-BE49-F238E27FC236}">
                <a16:creationId xmlns:a16="http://schemas.microsoft.com/office/drawing/2014/main" id="{233893C5-4087-4571-8B37-9AEFBCF2E364}"/>
              </a:ext>
            </a:extLst>
          </p:cNvPr>
          <p:cNvSpPr/>
          <p:nvPr/>
        </p:nvSpPr>
        <p:spPr>
          <a:xfrm>
            <a:off x="9877611" y="2235022"/>
            <a:ext cx="1120821" cy="369332"/>
          </a:xfrm>
          <a:prstGeom prst="rect">
            <a:avLst/>
          </a:prstGeom>
          <a:noFill/>
        </p:spPr>
        <p:txBody>
          <a:bodyPr wrap="none" lIns="91440" tIns="45720" rIns="91440" bIns="45720">
            <a:spAutoFit/>
          </a:bodyPr>
          <a:lstStyle/>
          <a:p>
            <a:pPr algn="ctr"/>
            <a:r>
              <a:rPr lang="en-US" sz="1800" b="0" cap="none" spc="0" dirty="0">
                <a:ln w="0"/>
                <a:solidFill>
                  <a:schemeClr val="accent1"/>
                </a:solidFill>
                <a:effectLst>
                  <a:outerShdw blurRad="38100" dist="25400" dir="5400000" algn="ctr" rotWithShape="0">
                    <a:srgbClr val="6E747A">
                      <a:alpha val="43000"/>
                    </a:srgbClr>
                  </a:outerShdw>
                </a:effectLst>
              </a:rPr>
              <a:t>Retriever</a:t>
            </a:r>
          </a:p>
        </p:txBody>
      </p:sp>
      <p:pic>
        <p:nvPicPr>
          <p:cNvPr id="41" name="Picture 2" descr="OpenAI Logo PNG Images with Transparent Background">
            <a:extLst>
              <a:ext uri="{FF2B5EF4-FFF2-40B4-BE49-F238E27FC236}">
                <a16:creationId xmlns:a16="http://schemas.microsoft.com/office/drawing/2014/main" id="{F43D21DE-9E08-4F84-A688-B368D8C30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968" y="1387590"/>
            <a:ext cx="546627" cy="4799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55C3A56D-DB79-48BC-ACAC-184F5DB395B0}"/>
              </a:ext>
            </a:extLst>
          </p:cNvPr>
          <p:cNvPicPr>
            <a:picLocks noChangeAspect="1"/>
          </p:cNvPicPr>
          <p:nvPr/>
        </p:nvPicPr>
        <p:blipFill>
          <a:blip r:embed="rId7"/>
          <a:stretch>
            <a:fillRect/>
          </a:stretch>
        </p:blipFill>
        <p:spPr>
          <a:xfrm>
            <a:off x="10326941" y="3413305"/>
            <a:ext cx="1189060" cy="476559"/>
          </a:xfrm>
          <a:prstGeom prst="rect">
            <a:avLst/>
          </a:prstGeom>
        </p:spPr>
      </p:pic>
      <p:pic>
        <p:nvPicPr>
          <p:cNvPr id="45" name="Picture 6" descr="Llama2 LLM: The Open Source, Lightweight and Low-Latency LLM | by Pankaj  Pandey | Medium">
            <a:extLst>
              <a:ext uri="{FF2B5EF4-FFF2-40B4-BE49-F238E27FC236}">
                <a16:creationId xmlns:a16="http://schemas.microsoft.com/office/drawing/2014/main" id="{2DBCBAA2-4D0C-4C4E-B6E0-94D6FA8EDF3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654" r="18287" b="13944"/>
          <a:stretch/>
        </p:blipFill>
        <p:spPr bwMode="auto">
          <a:xfrm>
            <a:off x="5744443" y="1307986"/>
            <a:ext cx="661255" cy="59220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Testing Mixtral 8x7B with MMLU and W&amp;B | ml-news – Weights &amp; Biases">
            <a:extLst>
              <a:ext uri="{FF2B5EF4-FFF2-40B4-BE49-F238E27FC236}">
                <a16:creationId xmlns:a16="http://schemas.microsoft.com/office/drawing/2014/main" id="{646ECBFF-B99C-4A54-8D8A-13373058E9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8354" y="1366643"/>
            <a:ext cx="1395310" cy="46154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 descr="Aleph Alpha Raises More Than USD500M in Series B Financing">
            <a:extLst>
              <a:ext uri="{FF2B5EF4-FFF2-40B4-BE49-F238E27FC236}">
                <a16:creationId xmlns:a16="http://schemas.microsoft.com/office/drawing/2014/main" id="{8151CDC3-F2B6-45A2-8B69-976EF0C97D6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4122" t="11920" r="6978" b="13101"/>
          <a:stretch/>
        </p:blipFill>
        <p:spPr bwMode="auto">
          <a:xfrm>
            <a:off x="8561966" y="1372520"/>
            <a:ext cx="1006016" cy="51010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4" descr="1,174 Bard Logo Royalty-Free Images, Stock Photos &amp; Pictures | Shutterstock">
            <a:extLst>
              <a:ext uri="{FF2B5EF4-FFF2-40B4-BE49-F238E27FC236}">
                <a16:creationId xmlns:a16="http://schemas.microsoft.com/office/drawing/2014/main" id="{FFD3C0D3-EA04-427B-A685-29AD16B4E7F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1425" r="3490" b="10745"/>
          <a:stretch/>
        </p:blipFill>
        <p:spPr bwMode="auto">
          <a:xfrm>
            <a:off x="4392875" y="1491404"/>
            <a:ext cx="904288" cy="316017"/>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92314633-4AA7-4820-87C6-F45F3E08D863}"/>
              </a:ext>
            </a:extLst>
          </p:cNvPr>
          <p:cNvSpPr/>
          <p:nvPr/>
        </p:nvSpPr>
        <p:spPr bwMode="auto">
          <a:xfrm>
            <a:off x="4372263" y="5120052"/>
            <a:ext cx="2988315" cy="384065"/>
          </a:xfrm>
          <a:prstGeom prst="rect">
            <a:avLst/>
          </a:prstGeom>
          <a:solidFill>
            <a:schemeClr val="accent2">
              <a:lumMod val="75000"/>
              <a:alpha val="45000"/>
            </a:schemeClr>
          </a:solidFill>
          <a:ln w="9525">
            <a:solidFill>
              <a:schemeClr val="accent1">
                <a:alpha val="0"/>
              </a:schemeClr>
            </a:solidFill>
            <a:miter lim="800000"/>
            <a:headEnd/>
            <a:tailEnd/>
          </a:ln>
        </p:spPr>
        <p:txBody>
          <a:bodyPr wrap="square" lIns="72000" tIns="72000" rIns="72000" bIns="72000" rtlCol="0" anchor="ctr"/>
          <a:lstStyle/>
          <a:p>
            <a:pPr algn="ctr" defTabSz="576000" eaLnBrk="0" hangingPunct="0">
              <a:lnSpc>
                <a:spcPct val="120000"/>
              </a:lnSpc>
            </a:pPr>
            <a:r>
              <a:rPr lang="en-US" baseline="0" dirty="0">
                <a:latin typeface="+mn-lt"/>
                <a:ea typeface="+mn-ea"/>
                <a:cs typeface="+mn-cs"/>
              </a:rPr>
              <a:t>Embedding Model</a:t>
            </a:r>
          </a:p>
        </p:txBody>
      </p:sp>
      <p:sp>
        <p:nvSpPr>
          <p:cNvPr id="60" name="Title 1">
            <a:extLst>
              <a:ext uri="{FF2B5EF4-FFF2-40B4-BE49-F238E27FC236}">
                <a16:creationId xmlns:a16="http://schemas.microsoft.com/office/drawing/2014/main" id="{FC811069-34EC-47F1-BBC8-0960BA2CA150}"/>
              </a:ext>
            </a:extLst>
          </p:cNvPr>
          <p:cNvSpPr txBox="1">
            <a:spLocks/>
          </p:cNvSpPr>
          <p:nvPr/>
        </p:nvSpPr>
        <p:spPr>
          <a:xfrm>
            <a:off x="335360" y="273596"/>
            <a:ext cx="3771288" cy="720000"/>
          </a:xfrm>
          <a:prstGeom prst="rect">
            <a:avLst/>
          </a:prstGeom>
        </p:spPr>
        <p:txBody>
          <a:bodyPr/>
          <a:lst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en-US" kern="0" dirty="0"/>
              <a:t>RAG: </a:t>
            </a:r>
            <a:r>
              <a:rPr lang="en-US" b="0" kern="0" dirty="0"/>
              <a:t>Flow Diagram</a:t>
            </a:r>
          </a:p>
        </p:txBody>
      </p:sp>
      <p:sp>
        <p:nvSpPr>
          <p:cNvPr id="55" name="Rectangle 54">
            <a:extLst>
              <a:ext uri="{FF2B5EF4-FFF2-40B4-BE49-F238E27FC236}">
                <a16:creationId xmlns:a16="http://schemas.microsoft.com/office/drawing/2014/main" id="{C9EFE929-95B1-473C-A65A-D46FBA7D6BB7}"/>
              </a:ext>
            </a:extLst>
          </p:cNvPr>
          <p:cNvSpPr/>
          <p:nvPr/>
        </p:nvSpPr>
        <p:spPr bwMode="auto">
          <a:xfrm>
            <a:off x="9955526" y="3344811"/>
            <a:ext cx="1760794" cy="593099"/>
          </a:xfrm>
          <a:prstGeom prst="rect">
            <a:avLst/>
          </a:prstGeom>
          <a:noFill/>
          <a:ln w="19050">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defTabSz="576000" eaLnBrk="0" hangingPunct="0">
              <a:lnSpc>
                <a:spcPct val="120000"/>
              </a:lnSpc>
            </a:pPr>
            <a:endParaRPr lang="en-IN" sz="1600" baseline="0" dirty="0">
              <a:solidFill>
                <a:schemeClr val="bg1"/>
              </a:solidFill>
              <a:latin typeface="+mn-lt"/>
              <a:ea typeface="+mn-ea"/>
              <a:cs typeface="+mn-cs"/>
            </a:endParaRPr>
          </a:p>
        </p:txBody>
      </p:sp>
      <p:sp>
        <p:nvSpPr>
          <p:cNvPr id="59" name="Thought Bubble: Cloud 58">
            <a:extLst>
              <a:ext uri="{FF2B5EF4-FFF2-40B4-BE49-F238E27FC236}">
                <a16:creationId xmlns:a16="http://schemas.microsoft.com/office/drawing/2014/main" id="{0F35EBAE-7021-2D4D-197C-0F851E68BA20}"/>
              </a:ext>
            </a:extLst>
          </p:cNvPr>
          <p:cNvSpPr/>
          <p:nvPr/>
        </p:nvSpPr>
        <p:spPr bwMode="auto">
          <a:xfrm>
            <a:off x="1078398" y="4346137"/>
            <a:ext cx="1570593" cy="1137759"/>
          </a:xfrm>
          <a:prstGeom prst="cloudCallou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en-GB" sz="1600" baseline="0" dirty="0">
              <a:solidFill>
                <a:schemeClr val="bg1"/>
              </a:solidFill>
              <a:latin typeface="+mn-lt"/>
              <a:ea typeface="+mn-ea"/>
              <a:cs typeface="+mn-cs"/>
            </a:endParaRPr>
          </a:p>
        </p:txBody>
      </p:sp>
      <p:sp>
        <p:nvSpPr>
          <p:cNvPr id="54" name="TextBox 53">
            <a:extLst>
              <a:ext uri="{FF2B5EF4-FFF2-40B4-BE49-F238E27FC236}">
                <a16:creationId xmlns:a16="http://schemas.microsoft.com/office/drawing/2014/main" id="{2AF2B4EC-99BA-5644-649C-019EC1C5E2E2}"/>
              </a:ext>
            </a:extLst>
          </p:cNvPr>
          <p:cNvSpPr txBox="1"/>
          <p:nvPr/>
        </p:nvSpPr>
        <p:spPr bwMode="auto">
          <a:xfrm>
            <a:off x="1338704" y="4458779"/>
            <a:ext cx="1027161" cy="751809"/>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GB" kern="0" baseline="0" dirty="0">
                <a:solidFill>
                  <a:schemeClr val="bg1"/>
                </a:solidFill>
                <a:latin typeface="+mn-lt"/>
                <a:ea typeface="+mn-ea"/>
                <a:cs typeface="+mn-cs"/>
              </a:rPr>
              <a:t>Hi, I am your chatbot assistant.</a:t>
            </a:r>
          </a:p>
        </p:txBody>
      </p:sp>
      <p:sp>
        <p:nvSpPr>
          <p:cNvPr id="62" name="TextBox 61">
            <a:extLst>
              <a:ext uri="{FF2B5EF4-FFF2-40B4-BE49-F238E27FC236}">
                <a16:creationId xmlns:a16="http://schemas.microsoft.com/office/drawing/2014/main" id="{EF174711-D489-2248-B640-51E59A138244}"/>
              </a:ext>
            </a:extLst>
          </p:cNvPr>
          <p:cNvSpPr txBox="1"/>
          <p:nvPr/>
        </p:nvSpPr>
        <p:spPr bwMode="auto">
          <a:xfrm>
            <a:off x="1486309" y="3347450"/>
            <a:ext cx="527674" cy="234744"/>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GB" kern="0" baseline="0" dirty="0">
                <a:solidFill>
                  <a:schemeClr val="tx2"/>
                </a:solidFill>
                <a:latin typeface="+mn-lt"/>
                <a:ea typeface="+mn-ea"/>
                <a:cs typeface="+mn-cs"/>
              </a:rPr>
              <a:t>Hi</a:t>
            </a:r>
          </a:p>
        </p:txBody>
      </p:sp>
      <p:sp>
        <p:nvSpPr>
          <p:cNvPr id="17" name="TextBox 16">
            <a:extLst>
              <a:ext uri="{FF2B5EF4-FFF2-40B4-BE49-F238E27FC236}">
                <a16:creationId xmlns:a16="http://schemas.microsoft.com/office/drawing/2014/main" id="{6C19093D-EA44-6220-22B7-27ADCEB66AA4}"/>
              </a:ext>
            </a:extLst>
          </p:cNvPr>
          <p:cNvSpPr txBox="1"/>
          <p:nvPr/>
        </p:nvSpPr>
        <p:spPr bwMode="auto">
          <a:xfrm>
            <a:off x="6852172" y="3357483"/>
            <a:ext cx="2824599"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4. Send query for document retrieval </a:t>
            </a:r>
            <a:endParaRPr lang="en-US" sz="1200" b="1" kern="0" baseline="0" dirty="0">
              <a:latin typeface="+mn-lt"/>
              <a:ea typeface="+mn-ea"/>
              <a:cs typeface="+mn-cs"/>
            </a:endParaRPr>
          </a:p>
        </p:txBody>
      </p:sp>
      <p:sp>
        <p:nvSpPr>
          <p:cNvPr id="69" name="TextBox 68">
            <a:extLst>
              <a:ext uri="{FF2B5EF4-FFF2-40B4-BE49-F238E27FC236}">
                <a16:creationId xmlns:a16="http://schemas.microsoft.com/office/drawing/2014/main" id="{9A09B4A6-B7D7-1E36-C2DB-FF18DB4E5F62}"/>
              </a:ext>
            </a:extLst>
          </p:cNvPr>
          <p:cNvSpPr txBox="1"/>
          <p:nvPr/>
        </p:nvSpPr>
        <p:spPr bwMode="auto">
          <a:xfrm>
            <a:off x="6373956" y="4702378"/>
            <a:ext cx="2285314" cy="20127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3. Query in vector embeddings</a:t>
            </a:r>
            <a:endParaRPr lang="en-US" sz="1200" b="1" kern="0" baseline="0" dirty="0">
              <a:latin typeface="+mn-lt"/>
              <a:ea typeface="+mn-ea"/>
              <a:cs typeface="+mn-cs"/>
            </a:endParaRPr>
          </a:p>
        </p:txBody>
      </p:sp>
      <p:sp>
        <p:nvSpPr>
          <p:cNvPr id="75" name="Rectangle 74">
            <a:extLst>
              <a:ext uri="{FF2B5EF4-FFF2-40B4-BE49-F238E27FC236}">
                <a16:creationId xmlns:a16="http://schemas.microsoft.com/office/drawing/2014/main" id="{89E8C460-1DE9-65AF-C701-FEED17A9A0C1}"/>
              </a:ext>
            </a:extLst>
          </p:cNvPr>
          <p:cNvSpPr/>
          <p:nvPr/>
        </p:nvSpPr>
        <p:spPr bwMode="auto">
          <a:xfrm>
            <a:off x="746575" y="2235022"/>
            <a:ext cx="2007142" cy="3558696"/>
          </a:xfrm>
          <a:prstGeom prst="rect">
            <a:avLst/>
          </a:prstGeom>
          <a:noFill/>
          <a:ln w="9525">
            <a:solidFill>
              <a:schemeClr val="tx2"/>
            </a:solidFill>
            <a:miter lim="800000"/>
            <a:headEnd/>
            <a:tailEnd/>
          </a:ln>
        </p:spPr>
        <p:txBody>
          <a:bodyPr wrap="square" lIns="72000" tIns="72000" rIns="72000" bIns="72000" rtlCol="0" anchor="ctr"/>
          <a:lstStyle/>
          <a:p>
            <a:pPr algn="ctr" defTabSz="576000" eaLnBrk="0" hangingPunct="0">
              <a:lnSpc>
                <a:spcPct val="120000"/>
              </a:lnSpc>
            </a:pPr>
            <a:endParaRPr lang="en-US" sz="1600" baseline="0" dirty="0">
              <a:solidFill>
                <a:schemeClr val="bg1"/>
              </a:solidFill>
              <a:latin typeface="+mn-lt"/>
              <a:ea typeface="+mn-ea"/>
              <a:cs typeface="+mn-cs"/>
            </a:endParaRPr>
          </a:p>
        </p:txBody>
      </p:sp>
      <p:sp>
        <p:nvSpPr>
          <p:cNvPr id="76" name="Rectangle 75">
            <a:extLst>
              <a:ext uri="{FF2B5EF4-FFF2-40B4-BE49-F238E27FC236}">
                <a16:creationId xmlns:a16="http://schemas.microsoft.com/office/drawing/2014/main" id="{E30D8609-01D7-2247-8F1C-3ED0C76A7C19}"/>
              </a:ext>
            </a:extLst>
          </p:cNvPr>
          <p:cNvSpPr/>
          <p:nvPr/>
        </p:nvSpPr>
        <p:spPr>
          <a:xfrm>
            <a:off x="845835" y="2235022"/>
            <a:ext cx="992580" cy="369332"/>
          </a:xfrm>
          <a:prstGeom prst="rect">
            <a:avLst/>
          </a:prstGeom>
          <a:noFill/>
        </p:spPr>
        <p:txBody>
          <a:bodyPr wrap="none" lIns="91440" tIns="45720" rIns="91440" bIns="45720">
            <a:spAutoFit/>
          </a:bodyPr>
          <a:lstStyle/>
          <a:p>
            <a:pPr algn="ctr"/>
            <a:r>
              <a:rPr lang="en-US" sz="1800" b="0" cap="none" spc="0" dirty="0">
                <a:ln w="0"/>
                <a:solidFill>
                  <a:schemeClr val="accent1"/>
                </a:solidFill>
                <a:effectLst>
                  <a:outerShdw blurRad="38100" dist="25400" dir="5400000" algn="ctr" rotWithShape="0">
                    <a:srgbClr val="6E747A">
                      <a:alpha val="43000"/>
                    </a:srgbClr>
                  </a:outerShdw>
                </a:effectLst>
              </a:rPr>
              <a:t>Chatbot</a:t>
            </a:r>
          </a:p>
        </p:txBody>
      </p:sp>
      <p:sp>
        <p:nvSpPr>
          <p:cNvPr id="87" name="Rectangle 86">
            <a:extLst>
              <a:ext uri="{FF2B5EF4-FFF2-40B4-BE49-F238E27FC236}">
                <a16:creationId xmlns:a16="http://schemas.microsoft.com/office/drawing/2014/main" id="{B8533D3C-CC15-6076-B624-D3EF8F4C3894}"/>
              </a:ext>
            </a:extLst>
          </p:cNvPr>
          <p:cNvSpPr/>
          <p:nvPr/>
        </p:nvSpPr>
        <p:spPr>
          <a:xfrm>
            <a:off x="2944081" y="2235022"/>
            <a:ext cx="1531188" cy="369332"/>
          </a:xfrm>
          <a:prstGeom prst="rect">
            <a:avLst/>
          </a:prstGeom>
          <a:noFill/>
        </p:spPr>
        <p:txBody>
          <a:bodyPr wrap="none" lIns="91440" tIns="45720" rIns="91440" bIns="45720">
            <a:spAutoFit/>
          </a:bodyPr>
          <a:lstStyle/>
          <a:p>
            <a:pPr algn="ctr"/>
            <a:r>
              <a:rPr lang="en-US" sz="1800" b="0" cap="none" spc="0" dirty="0">
                <a:ln w="0"/>
                <a:solidFill>
                  <a:schemeClr val="accent1"/>
                </a:solidFill>
                <a:effectLst>
                  <a:outerShdw blurRad="38100" dist="25400" dir="5400000" algn="ctr" rotWithShape="0">
                    <a:srgbClr val="6E747A">
                      <a:alpha val="43000"/>
                    </a:srgbClr>
                  </a:outerShdw>
                </a:effectLst>
              </a:rPr>
              <a:t>Source Code</a:t>
            </a:r>
          </a:p>
        </p:txBody>
      </p:sp>
      <p:cxnSp>
        <p:nvCxnSpPr>
          <p:cNvPr id="99" name="Straight Arrow Connector 98">
            <a:extLst>
              <a:ext uri="{FF2B5EF4-FFF2-40B4-BE49-F238E27FC236}">
                <a16:creationId xmlns:a16="http://schemas.microsoft.com/office/drawing/2014/main" id="{9E94F2AF-1D25-132B-F028-C7692CEE5135}"/>
              </a:ext>
            </a:extLst>
          </p:cNvPr>
          <p:cNvCxnSpPr>
            <a:cxnSpLocks/>
          </p:cNvCxnSpPr>
          <p:nvPr/>
        </p:nvCxnSpPr>
        <p:spPr>
          <a:xfrm>
            <a:off x="6719897" y="3598638"/>
            <a:ext cx="3228765" cy="1196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5998F1B-E763-4825-97F0-76FF1B18BCD5}"/>
              </a:ext>
            </a:extLst>
          </p:cNvPr>
          <p:cNvCxnSpPr>
            <a:cxnSpLocks/>
          </p:cNvCxnSpPr>
          <p:nvPr/>
        </p:nvCxnSpPr>
        <p:spPr>
          <a:xfrm flipH="1" flipV="1">
            <a:off x="6719897" y="3797358"/>
            <a:ext cx="3228765" cy="553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11177A2-7E2F-D52F-65F7-E0731F372366}"/>
              </a:ext>
            </a:extLst>
          </p:cNvPr>
          <p:cNvSpPr txBox="1"/>
          <p:nvPr/>
        </p:nvSpPr>
        <p:spPr bwMode="auto">
          <a:xfrm>
            <a:off x="6864768" y="3821561"/>
            <a:ext cx="2158989" cy="204541"/>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sz="1200" b="1" kern="0" dirty="0">
                <a:latin typeface="+mn-lt"/>
              </a:rPr>
              <a:t>5. Get retrieved documents</a:t>
            </a:r>
            <a:endParaRPr lang="en-US" sz="1200" b="1" kern="0" baseline="0" dirty="0">
              <a:latin typeface="+mn-lt"/>
              <a:ea typeface="+mn-ea"/>
              <a:cs typeface="+mn-cs"/>
            </a:endParaRPr>
          </a:p>
        </p:txBody>
      </p:sp>
    </p:spTree>
    <p:extLst>
      <p:ext uri="{BB962C8B-B14F-4D97-AF65-F5344CB8AC3E}">
        <p14:creationId xmlns:p14="http://schemas.microsoft.com/office/powerpoint/2010/main" val="252502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500"/>
                                        <p:tgtEl>
                                          <p:spTgt spid="7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par>
                                <p:cTn id="70" presetID="10" presetClass="entr" presetSubtype="0" fill="hold"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fade">
                                      <p:cBhvr>
                                        <p:cTn id="77" dur="500"/>
                                        <p:tgtEl>
                                          <p:spTgt spid="101"/>
                                        </p:tgtEl>
                                      </p:cBhvr>
                                    </p:animEffect>
                                  </p:childTnLst>
                                </p:cTn>
                              </p:par>
                              <p:par>
                                <p:cTn id="78" presetID="10" presetClass="entr" presetSubtype="0" fill="hold"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fade">
                                      <p:cBhvr>
                                        <p:cTn id="80" dur="500"/>
                                        <p:tgtEl>
                                          <p:spTgt spid="10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fade">
                                      <p:cBhvr>
                                        <p:cTn id="91" dur="500"/>
                                        <p:tgtEl>
                                          <p:spTgt spid="8"/>
                                        </p:tgtEl>
                                      </p:cBhvr>
                                    </p:animEffect>
                                  </p:childTnLst>
                                </p:cTn>
                              </p:par>
                              <p:par>
                                <p:cTn id="92" presetID="10" presetClass="entr" presetSubtype="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par>
                                <p:cTn id="95" presetID="10" presetClass="entr" presetSubtype="0"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500"/>
                                        <p:tgtEl>
                                          <p:spTgt spid="4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500"/>
                                        <p:tgtEl>
                                          <p:spTgt spid="34"/>
                                        </p:tgtEl>
                                      </p:cBhvr>
                                    </p:animEffect>
                                  </p:childTnLst>
                                </p:cTn>
                              </p:par>
                              <p:par>
                                <p:cTn id="115" presetID="10"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500"/>
                                        <p:tgtEl>
                                          <p:spTgt spid="31"/>
                                        </p:tgtEl>
                                      </p:cBhvr>
                                    </p:animEffect>
                                  </p:childTnLst>
                                </p:cTn>
                              </p:par>
                              <p:par>
                                <p:cTn id="123" presetID="10"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fade">
                                      <p:cBhvr>
                                        <p:cTn id="125" dur="500"/>
                                        <p:tgtEl>
                                          <p:spTgt spid="2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9"/>
                                        </p:tgtEl>
                                        <p:attrNameLst>
                                          <p:attrName>style.visibility</p:attrName>
                                        </p:attrNameLst>
                                      </p:cBhvr>
                                      <p:to>
                                        <p:strVal val="visible"/>
                                      </p:to>
                                    </p:set>
                                    <p:animEffect transition="in" filter="fade">
                                      <p:cBhvr>
                                        <p:cTn id="128" dur="500"/>
                                        <p:tgtEl>
                                          <p:spTgt spid="5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6" grpId="0" animBg="1"/>
      <p:bldP spid="30" grpId="0"/>
      <p:bldP spid="31" grpId="0"/>
      <p:bldP spid="34" grpId="0"/>
      <p:bldP spid="35" grpId="0"/>
      <p:bldP spid="36" grpId="0"/>
      <p:bldP spid="38" grpId="0"/>
      <p:bldP spid="40" grpId="0"/>
      <p:bldP spid="51" grpId="0" animBg="1"/>
      <p:bldP spid="55" grpId="0" animBg="1"/>
      <p:bldP spid="59" grpId="0" animBg="1"/>
      <p:bldP spid="54" grpId="0"/>
      <p:bldP spid="62" grpId="0"/>
      <p:bldP spid="17" grpId="0"/>
      <p:bldP spid="69" grpId="0"/>
      <p:bldP spid="75" grpId="0" animBg="1"/>
      <p:bldP spid="76" grpId="0"/>
      <p:bldP spid="87" grpId="0"/>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E603-734F-E15F-62F9-A9F47E5CD89F}"/>
              </a:ext>
            </a:extLst>
          </p:cNvPr>
          <p:cNvSpPr>
            <a:spLocks noGrp="1"/>
          </p:cNvSpPr>
          <p:nvPr>
            <p:ph type="title"/>
          </p:nvPr>
        </p:nvSpPr>
        <p:spPr/>
        <p:txBody>
          <a:bodyPr/>
          <a:lstStyle/>
          <a:p>
            <a:r>
              <a:rPr lang="en-GB" dirty="0"/>
              <a:t>Team</a:t>
            </a:r>
            <a:endParaRPr lang="en-IN" dirty="0"/>
          </a:p>
        </p:txBody>
      </p:sp>
      <p:sp>
        <p:nvSpPr>
          <p:cNvPr id="3" name="Content Placeholder 2">
            <a:extLst>
              <a:ext uri="{FF2B5EF4-FFF2-40B4-BE49-F238E27FC236}">
                <a16:creationId xmlns:a16="http://schemas.microsoft.com/office/drawing/2014/main" id="{67C51969-02B8-6060-EB5A-3012B6C96E34}"/>
              </a:ext>
            </a:extLst>
          </p:cNvPr>
          <p:cNvSpPr>
            <a:spLocks noGrp="1"/>
          </p:cNvSpPr>
          <p:nvPr>
            <p:ph idx="1"/>
          </p:nvPr>
        </p:nvSpPr>
        <p:spPr/>
        <p:txBody>
          <a:bodyPr/>
          <a:lstStyle/>
          <a:p>
            <a:r>
              <a:rPr lang="en-GB" dirty="0"/>
              <a:t>Shubham Mishr</a:t>
            </a:r>
            <a:r>
              <a:rPr lang="en-IN" dirty="0"/>
              <a:t>a</a:t>
            </a:r>
          </a:p>
          <a:p>
            <a:r>
              <a:rPr lang="en-IN" dirty="0"/>
              <a:t>Melvin Matthew</a:t>
            </a:r>
          </a:p>
          <a:p>
            <a:r>
              <a:rPr lang="en-IN" dirty="0"/>
              <a:t>M. Farid Haroon</a:t>
            </a:r>
          </a:p>
        </p:txBody>
      </p:sp>
    </p:spTree>
    <p:extLst>
      <p:ext uri="{BB962C8B-B14F-4D97-AF65-F5344CB8AC3E}">
        <p14:creationId xmlns:p14="http://schemas.microsoft.com/office/powerpoint/2010/main" val="4076112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USE CASES</a:t>
            </a: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370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USE CASES</a:t>
            </a:r>
            <a:endParaRPr lang="en-IN" sz="4800" b="1" dirty="0">
              <a:solidFill>
                <a:schemeClr val="bg1"/>
              </a:solidFill>
              <a:latin typeface="Bahnschrift Condensed" panose="020B0502040204020203" pitchFamily="34" charset="0"/>
              <a:ea typeface="+mj-ea"/>
              <a:cs typeface="+mj-cs"/>
            </a:endParaRPr>
          </a:p>
        </p:txBody>
      </p:sp>
      <p:grpSp>
        <p:nvGrpSpPr>
          <p:cNvPr id="13" name="Group 12">
            <a:extLst>
              <a:ext uri="{FF2B5EF4-FFF2-40B4-BE49-F238E27FC236}">
                <a16:creationId xmlns:a16="http://schemas.microsoft.com/office/drawing/2014/main" id="{16E9BEDA-6094-ABD5-E539-E10152530B33}"/>
              </a:ext>
            </a:extLst>
          </p:cNvPr>
          <p:cNvGrpSpPr/>
          <p:nvPr/>
        </p:nvGrpSpPr>
        <p:grpSpPr>
          <a:xfrm>
            <a:off x="957904" y="2657439"/>
            <a:ext cx="4528495" cy="3072801"/>
            <a:chOff x="0" y="169333"/>
            <a:chExt cx="2539999" cy="1524000"/>
          </a:xfrm>
          <a:solidFill>
            <a:srgbClr val="002E5F"/>
          </a:solidFill>
        </p:grpSpPr>
        <p:sp>
          <p:nvSpPr>
            <p:cNvPr id="14" name="Rectangle 13">
              <a:extLst>
                <a:ext uri="{FF2B5EF4-FFF2-40B4-BE49-F238E27FC236}">
                  <a16:creationId xmlns:a16="http://schemas.microsoft.com/office/drawing/2014/main" id="{A55D0B9D-99A8-DDF3-9045-910FE8DC2A05}"/>
                </a:ext>
              </a:extLst>
            </p:cNvPr>
            <p:cNvSpPr/>
            <p:nvPr/>
          </p:nvSpPr>
          <p:spPr>
            <a:xfrm>
              <a:off x="0" y="169333"/>
              <a:ext cx="2539999" cy="1524000"/>
            </a:xfrm>
            <a:prstGeom prst="rect">
              <a:avLst/>
            </a:prstGeom>
            <a:grp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endParaRPr lang="en-GB"/>
            </a:p>
          </p:txBody>
        </p:sp>
        <p:sp>
          <p:nvSpPr>
            <p:cNvPr id="15" name="TextBox 14">
              <a:extLst>
                <a:ext uri="{FF2B5EF4-FFF2-40B4-BE49-F238E27FC236}">
                  <a16:creationId xmlns:a16="http://schemas.microsoft.com/office/drawing/2014/main" id="{9BE0B704-40AB-02AC-5EB7-BDFA62B0122F}"/>
                </a:ext>
              </a:extLst>
            </p:cNvPr>
            <p:cNvSpPr txBox="1"/>
            <p:nvPr/>
          </p:nvSpPr>
          <p:spPr>
            <a:xfrm>
              <a:off x="0" y="169333"/>
              <a:ext cx="2539999" cy="1524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3200" b="1" dirty="0">
                  <a:solidFill>
                    <a:schemeClr val="bg1"/>
                  </a:solidFill>
                  <a:latin typeface="Bahnschrift Condensed" panose="020B0502040204020203" pitchFamily="34" charset="0"/>
                  <a:ea typeface="+mj-ea"/>
                  <a:cs typeface="+mj-cs"/>
                </a:rPr>
                <a:t>Test Program Development</a:t>
              </a:r>
            </a:p>
          </p:txBody>
        </p:sp>
      </p:grpSp>
      <p:sp>
        <p:nvSpPr>
          <p:cNvPr id="34" name="Content Placeholder 2">
            <a:extLst>
              <a:ext uri="{FF2B5EF4-FFF2-40B4-BE49-F238E27FC236}">
                <a16:creationId xmlns:a16="http://schemas.microsoft.com/office/drawing/2014/main" id="{C4B9B4CC-6108-87F9-146C-B1D8F9CFEF4C}"/>
              </a:ext>
            </a:extLst>
          </p:cNvPr>
          <p:cNvSpPr txBox="1">
            <a:spLocks/>
          </p:cNvSpPr>
          <p:nvPr/>
        </p:nvSpPr>
        <p:spPr>
          <a:xfrm>
            <a:off x="718495" y="16771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Bahnschrift Condensed" panose="020B0502040204020203" pitchFamily="34" charset="0"/>
                <a:ea typeface="+mj-ea"/>
                <a:cs typeface="+mj-cs"/>
              </a:rPr>
              <a:t>PROGRAMMING</a:t>
            </a:r>
          </a:p>
        </p:txBody>
      </p:sp>
      <p:grpSp>
        <p:nvGrpSpPr>
          <p:cNvPr id="35" name="Group 34">
            <a:extLst>
              <a:ext uri="{FF2B5EF4-FFF2-40B4-BE49-F238E27FC236}">
                <a16:creationId xmlns:a16="http://schemas.microsoft.com/office/drawing/2014/main" id="{B88BEC37-17A1-8BC0-39A9-A319FD7DF529}"/>
              </a:ext>
            </a:extLst>
          </p:cNvPr>
          <p:cNvGrpSpPr/>
          <p:nvPr/>
        </p:nvGrpSpPr>
        <p:grpSpPr>
          <a:xfrm>
            <a:off x="6332219" y="2657439"/>
            <a:ext cx="4528495" cy="3072801"/>
            <a:chOff x="0" y="169333"/>
            <a:chExt cx="2539999" cy="1524000"/>
          </a:xfrm>
          <a:solidFill>
            <a:srgbClr val="002E5F"/>
          </a:solidFill>
        </p:grpSpPr>
        <p:sp>
          <p:nvSpPr>
            <p:cNvPr id="36" name="Rectangle 35">
              <a:extLst>
                <a:ext uri="{FF2B5EF4-FFF2-40B4-BE49-F238E27FC236}">
                  <a16:creationId xmlns:a16="http://schemas.microsoft.com/office/drawing/2014/main" id="{BCB7804D-5A09-5FF7-501A-81325A74E5C2}"/>
                </a:ext>
              </a:extLst>
            </p:cNvPr>
            <p:cNvSpPr/>
            <p:nvPr/>
          </p:nvSpPr>
          <p:spPr>
            <a:xfrm>
              <a:off x="0" y="169333"/>
              <a:ext cx="2539999" cy="1524000"/>
            </a:xfrm>
            <a:prstGeom prst="rect">
              <a:avLst/>
            </a:prstGeom>
            <a:grp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endParaRPr lang="en-GB"/>
            </a:p>
          </p:txBody>
        </p:sp>
        <p:sp>
          <p:nvSpPr>
            <p:cNvPr id="37" name="TextBox 36">
              <a:extLst>
                <a:ext uri="{FF2B5EF4-FFF2-40B4-BE49-F238E27FC236}">
                  <a16:creationId xmlns:a16="http://schemas.microsoft.com/office/drawing/2014/main" id="{9EE303BF-EC6E-72F0-856F-2AADF3B74FCB}"/>
                </a:ext>
              </a:extLst>
            </p:cNvPr>
            <p:cNvSpPr txBox="1"/>
            <p:nvPr/>
          </p:nvSpPr>
          <p:spPr>
            <a:xfrm>
              <a:off x="0" y="169333"/>
              <a:ext cx="2539999" cy="1524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3200" b="1" dirty="0">
                  <a:solidFill>
                    <a:schemeClr val="bg1"/>
                  </a:solidFill>
                  <a:latin typeface="Bahnschrift Condensed" panose="020B0502040204020203" pitchFamily="34" charset="0"/>
                  <a:ea typeface="+mj-ea"/>
                  <a:cs typeface="+mj-cs"/>
                </a:rPr>
                <a:t>Code Translation</a:t>
              </a:r>
            </a:p>
          </p:txBody>
        </p:sp>
      </p:grpSp>
    </p:spTree>
    <p:extLst>
      <p:ext uri="{BB962C8B-B14F-4D97-AF65-F5344CB8AC3E}">
        <p14:creationId xmlns:p14="http://schemas.microsoft.com/office/powerpoint/2010/main" val="302443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USE CASES</a:t>
            </a:r>
            <a:endParaRPr lang="en-IN" sz="4800" b="1" dirty="0">
              <a:solidFill>
                <a:schemeClr val="bg1"/>
              </a:solidFill>
              <a:latin typeface="Bahnschrift Condensed" panose="020B0502040204020203" pitchFamily="34" charset="0"/>
              <a:ea typeface="+mj-ea"/>
              <a:cs typeface="+mj-cs"/>
            </a:endParaRPr>
          </a:p>
        </p:txBody>
      </p:sp>
      <p:grpSp>
        <p:nvGrpSpPr>
          <p:cNvPr id="22" name="Group 21">
            <a:extLst>
              <a:ext uri="{FF2B5EF4-FFF2-40B4-BE49-F238E27FC236}">
                <a16:creationId xmlns:a16="http://schemas.microsoft.com/office/drawing/2014/main" id="{F7CB3397-4DCA-9378-DBC8-FFEDE8168FFA}"/>
              </a:ext>
            </a:extLst>
          </p:cNvPr>
          <p:cNvGrpSpPr/>
          <p:nvPr/>
        </p:nvGrpSpPr>
        <p:grpSpPr>
          <a:xfrm>
            <a:off x="2104503" y="2287586"/>
            <a:ext cx="3707512" cy="2058764"/>
            <a:chOff x="0" y="1947333"/>
            <a:chExt cx="2539999" cy="1524000"/>
          </a:xfrm>
        </p:grpSpPr>
        <p:sp>
          <p:nvSpPr>
            <p:cNvPr id="23" name="Rectangle 22">
              <a:extLst>
                <a:ext uri="{FF2B5EF4-FFF2-40B4-BE49-F238E27FC236}">
                  <a16:creationId xmlns:a16="http://schemas.microsoft.com/office/drawing/2014/main" id="{8777A55F-D16C-79F6-C5B5-2AA4777C4F15}"/>
                </a:ext>
              </a:extLst>
            </p:cNvPr>
            <p:cNvSpPr/>
            <p:nvPr/>
          </p:nvSpPr>
          <p:spPr>
            <a:xfrm>
              <a:off x="0"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132511"/>
                <a:satOff val="-35133"/>
                <a:lumOff val="20011"/>
                <a:alphaOff val="0"/>
              </a:schemeClr>
            </a:effectRef>
            <a:fontRef idx="minor">
              <a:schemeClr val="lt1"/>
            </a:fontRef>
          </p:style>
          <p:txBody>
            <a:bodyPr/>
            <a:lstStyle/>
            <a:p>
              <a:endParaRPr lang="en-GB"/>
            </a:p>
          </p:txBody>
        </p:sp>
        <p:sp>
          <p:nvSpPr>
            <p:cNvPr id="24" name="TextBox 23">
              <a:extLst>
                <a:ext uri="{FF2B5EF4-FFF2-40B4-BE49-F238E27FC236}">
                  <a16:creationId xmlns:a16="http://schemas.microsoft.com/office/drawing/2014/main" id="{E0427A29-F56D-186C-522E-1AC7C5B7B4E1}"/>
                </a:ext>
              </a:extLst>
            </p:cNvPr>
            <p:cNvSpPr txBox="1"/>
            <p:nvPr/>
          </p:nvSpPr>
          <p:spPr>
            <a:xfrm>
              <a:off x="0"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3200" b="1" dirty="0">
                  <a:solidFill>
                    <a:schemeClr val="bg1"/>
                  </a:solidFill>
                  <a:latin typeface="Bahnschrift Condensed" panose="020B0502040204020203" pitchFamily="34" charset="0"/>
                  <a:ea typeface="+mj-ea"/>
                  <a:cs typeface="+mj-cs"/>
                </a:rPr>
                <a:t>Knowledge Center </a:t>
              </a:r>
              <a:endParaRPr lang="en-US" sz="3200" b="1" dirty="0">
                <a:solidFill>
                  <a:schemeClr val="bg1"/>
                </a:solidFill>
                <a:latin typeface="Bahnschrift Condensed" panose="020B0502040204020203" pitchFamily="34" charset="0"/>
                <a:ea typeface="+mj-ea"/>
                <a:cs typeface="+mj-cs"/>
              </a:endParaRPr>
            </a:p>
          </p:txBody>
        </p:sp>
      </p:grpSp>
      <p:grpSp>
        <p:nvGrpSpPr>
          <p:cNvPr id="25" name="Group 24">
            <a:extLst>
              <a:ext uri="{FF2B5EF4-FFF2-40B4-BE49-F238E27FC236}">
                <a16:creationId xmlns:a16="http://schemas.microsoft.com/office/drawing/2014/main" id="{1C200B3D-2CBD-5867-65C8-71F59F5C5C81}"/>
              </a:ext>
            </a:extLst>
          </p:cNvPr>
          <p:cNvGrpSpPr/>
          <p:nvPr/>
        </p:nvGrpSpPr>
        <p:grpSpPr>
          <a:xfrm>
            <a:off x="6168008" y="2287586"/>
            <a:ext cx="3707512" cy="2058764"/>
            <a:chOff x="2794000" y="1947333"/>
            <a:chExt cx="2539999" cy="1524000"/>
          </a:xfrm>
        </p:grpSpPr>
        <p:sp>
          <p:nvSpPr>
            <p:cNvPr id="26" name="Rectangle 25">
              <a:extLst>
                <a:ext uri="{FF2B5EF4-FFF2-40B4-BE49-F238E27FC236}">
                  <a16:creationId xmlns:a16="http://schemas.microsoft.com/office/drawing/2014/main" id="{389E9B14-CBE9-8054-B399-773513DF879D}"/>
                </a:ext>
              </a:extLst>
            </p:cNvPr>
            <p:cNvSpPr/>
            <p:nvPr/>
          </p:nvSpPr>
          <p:spPr>
            <a:xfrm>
              <a:off x="2794000"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176681"/>
                <a:satOff val="-46845"/>
                <a:lumOff val="26681"/>
                <a:alphaOff val="0"/>
              </a:schemeClr>
            </a:effectRef>
            <a:fontRef idx="minor">
              <a:schemeClr val="lt1"/>
            </a:fontRef>
          </p:style>
          <p:txBody>
            <a:bodyPr/>
            <a:lstStyle/>
            <a:p>
              <a:endParaRPr lang="en-GB"/>
            </a:p>
          </p:txBody>
        </p:sp>
        <p:sp>
          <p:nvSpPr>
            <p:cNvPr id="27" name="TextBox 26">
              <a:extLst>
                <a:ext uri="{FF2B5EF4-FFF2-40B4-BE49-F238E27FC236}">
                  <a16:creationId xmlns:a16="http://schemas.microsoft.com/office/drawing/2014/main" id="{668AAED7-9179-5215-ACA9-7AE87C5B9847}"/>
                </a:ext>
              </a:extLst>
            </p:cNvPr>
            <p:cNvSpPr txBox="1"/>
            <p:nvPr/>
          </p:nvSpPr>
          <p:spPr>
            <a:xfrm>
              <a:off x="2794000"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3200" b="1" dirty="0">
                  <a:solidFill>
                    <a:schemeClr val="bg1"/>
                  </a:solidFill>
                  <a:latin typeface="Bahnschrift Condensed" panose="020B0502040204020203" pitchFamily="34" charset="0"/>
                  <a:ea typeface="+mj-ea"/>
                  <a:cs typeface="+mj-cs"/>
                </a:rPr>
                <a:t>Documentation </a:t>
              </a:r>
            </a:p>
          </p:txBody>
        </p:sp>
      </p:grpSp>
      <p:grpSp>
        <p:nvGrpSpPr>
          <p:cNvPr id="28" name="Group 27">
            <a:extLst>
              <a:ext uri="{FF2B5EF4-FFF2-40B4-BE49-F238E27FC236}">
                <a16:creationId xmlns:a16="http://schemas.microsoft.com/office/drawing/2014/main" id="{CF34AA48-F668-222A-F169-E8B4381901F7}"/>
              </a:ext>
            </a:extLst>
          </p:cNvPr>
          <p:cNvGrpSpPr/>
          <p:nvPr/>
        </p:nvGrpSpPr>
        <p:grpSpPr>
          <a:xfrm>
            <a:off x="2104503" y="4540474"/>
            <a:ext cx="3707512" cy="2058764"/>
            <a:chOff x="5587999" y="1947333"/>
            <a:chExt cx="2539999" cy="1524000"/>
          </a:xfrm>
        </p:grpSpPr>
        <p:sp>
          <p:nvSpPr>
            <p:cNvPr id="29" name="Rectangle 28">
              <a:extLst>
                <a:ext uri="{FF2B5EF4-FFF2-40B4-BE49-F238E27FC236}">
                  <a16:creationId xmlns:a16="http://schemas.microsoft.com/office/drawing/2014/main" id="{DA8C8F3B-263D-66C7-1FF8-BFF73983D0E2}"/>
                </a:ext>
              </a:extLst>
            </p:cNvPr>
            <p:cNvSpPr/>
            <p:nvPr/>
          </p:nvSpPr>
          <p:spPr>
            <a:xfrm>
              <a:off x="5587999"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220851"/>
                <a:satOff val="-58556"/>
                <a:lumOff val="33352"/>
                <a:alphaOff val="0"/>
              </a:schemeClr>
            </a:effectRef>
            <a:fontRef idx="minor">
              <a:schemeClr val="lt1"/>
            </a:fontRef>
          </p:style>
          <p:txBody>
            <a:bodyPr/>
            <a:lstStyle/>
            <a:p>
              <a:endParaRPr lang="en-GB"/>
            </a:p>
          </p:txBody>
        </p:sp>
        <p:sp>
          <p:nvSpPr>
            <p:cNvPr id="30" name="TextBox 29">
              <a:extLst>
                <a:ext uri="{FF2B5EF4-FFF2-40B4-BE49-F238E27FC236}">
                  <a16:creationId xmlns:a16="http://schemas.microsoft.com/office/drawing/2014/main" id="{2C8682B0-CF84-1A30-2874-A74A13FCE19D}"/>
                </a:ext>
              </a:extLst>
            </p:cNvPr>
            <p:cNvSpPr txBox="1"/>
            <p:nvPr/>
          </p:nvSpPr>
          <p:spPr>
            <a:xfrm>
              <a:off x="5587999"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lnSpc>
                  <a:spcPct val="90000"/>
                </a:lnSpc>
                <a:spcBef>
                  <a:spcPct val="0"/>
                </a:spcBef>
                <a:spcAft>
                  <a:spcPct val="35000"/>
                </a:spcAft>
              </a:pPr>
              <a:r>
                <a:rPr lang="en-US" sz="3200" b="1" dirty="0">
                  <a:solidFill>
                    <a:schemeClr val="bg1"/>
                  </a:solidFill>
                  <a:latin typeface="Bahnschrift Condensed" panose="020B0502040204020203" pitchFamily="34" charset="0"/>
                  <a:ea typeface="+mj-ea"/>
                  <a:cs typeface="+mj-cs"/>
                </a:rPr>
                <a:t>Extract Requirements</a:t>
              </a:r>
            </a:p>
          </p:txBody>
        </p:sp>
      </p:grpSp>
      <p:grpSp>
        <p:nvGrpSpPr>
          <p:cNvPr id="31" name="Group 30">
            <a:extLst>
              <a:ext uri="{FF2B5EF4-FFF2-40B4-BE49-F238E27FC236}">
                <a16:creationId xmlns:a16="http://schemas.microsoft.com/office/drawing/2014/main" id="{3D68E18A-39ED-E052-015D-DE36F5DC6670}"/>
              </a:ext>
            </a:extLst>
          </p:cNvPr>
          <p:cNvGrpSpPr/>
          <p:nvPr/>
        </p:nvGrpSpPr>
        <p:grpSpPr>
          <a:xfrm>
            <a:off x="6168008" y="4540474"/>
            <a:ext cx="3707512" cy="2058764"/>
            <a:chOff x="2794000" y="3725333"/>
            <a:chExt cx="2539999" cy="1524000"/>
          </a:xfrm>
        </p:grpSpPr>
        <p:sp>
          <p:nvSpPr>
            <p:cNvPr id="32" name="Rectangle 31">
              <a:extLst>
                <a:ext uri="{FF2B5EF4-FFF2-40B4-BE49-F238E27FC236}">
                  <a16:creationId xmlns:a16="http://schemas.microsoft.com/office/drawing/2014/main" id="{87E71481-3776-4AC2-5C1C-F72CCAA74412}"/>
                </a:ext>
              </a:extLst>
            </p:cNvPr>
            <p:cNvSpPr/>
            <p:nvPr/>
          </p:nvSpPr>
          <p:spPr>
            <a:xfrm>
              <a:off x="2794000" y="3725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265021"/>
                <a:satOff val="-70267"/>
                <a:lumOff val="40022"/>
                <a:alphaOff val="0"/>
              </a:schemeClr>
            </a:effectRef>
            <a:fontRef idx="minor">
              <a:schemeClr val="lt1"/>
            </a:fontRef>
          </p:style>
          <p:txBody>
            <a:bodyPr/>
            <a:lstStyle/>
            <a:p>
              <a:endParaRPr lang="en-GB"/>
            </a:p>
          </p:txBody>
        </p:sp>
        <p:sp>
          <p:nvSpPr>
            <p:cNvPr id="33" name="TextBox 32">
              <a:extLst>
                <a:ext uri="{FF2B5EF4-FFF2-40B4-BE49-F238E27FC236}">
                  <a16:creationId xmlns:a16="http://schemas.microsoft.com/office/drawing/2014/main" id="{02FEDBB2-0A20-5B0B-ED32-917C7A3DC67C}"/>
                </a:ext>
              </a:extLst>
            </p:cNvPr>
            <p:cNvSpPr txBox="1"/>
            <p:nvPr/>
          </p:nvSpPr>
          <p:spPr>
            <a:xfrm>
              <a:off x="2794000" y="3725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3200" b="1" dirty="0">
                  <a:solidFill>
                    <a:schemeClr val="bg1"/>
                  </a:solidFill>
                  <a:latin typeface="Bahnschrift Condensed" panose="020B0502040204020203" pitchFamily="34" charset="0"/>
                  <a:ea typeface="+mj-ea"/>
                  <a:cs typeface="+mj-cs"/>
                </a:rPr>
                <a:t>Document Summarizer</a:t>
              </a:r>
            </a:p>
          </p:txBody>
        </p:sp>
      </p:grpSp>
      <p:sp>
        <p:nvSpPr>
          <p:cNvPr id="2" name="Content Placeholder 2">
            <a:extLst>
              <a:ext uri="{FF2B5EF4-FFF2-40B4-BE49-F238E27FC236}">
                <a16:creationId xmlns:a16="http://schemas.microsoft.com/office/drawing/2014/main" id="{032B4B89-C856-95DC-738B-C102BE8DA7C4}"/>
              </a:ext>
            </a:extLst>
          </p:cNvPr>
          <p:cNvSpPr txBox="1">
            <a:spLocks/>
          </p:cNvSpPr>
          <p:nvPr/>
        </p:nvSpPr>
        <p:spPr>
          <a:xfrm>
            <a:off x="718495" y="16771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Bahnschrift Condensed" panose="020B0502040204020203" pitchFamily="34" charset="0"/>
                <a:ea typeface="+mj-ea"/>
                <a:cs typeface="+mj-cs"/>
              </a:rPr>
              <a:t>CHATBOT</a:t>
            </a:r>
          </a:p>
        </p:txBody>
      </p:sp>
    </p:spTree>
    <p:extLst>
      <p:ext uri="{BB962C8B-B14F-4D97-AF65-F5344CB8AC3E}">
        <p14:creationId xmlns:p14="http://schemas.microsoft.com/office/powerpoint/2010/main" val="8976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3967349" y="3131794"/>
            <a:ext cx="5614987" cy="1323439"/>
          </a:xfrm>
          <a:prstGeom prst="rect">
            <a:avLst/>
          </a:prstGeom>
          <a:noFill/>
        </p:spPr>
        <p:txBody>
          <a:bodyPr wrap="square">
            <a:spAutoFit/>
          </a:bodyPr>
          <a:lstStyle/>
          <a:p>
            <a:r>
              <a:rPr lang="en-GB" sz="8000" b="1" dirty="0">
                <a:solidFill>
                  <a:schemeClr val="bg1"/>
                </a:solidFill>
                <a:latin typeface="Bahnschrift Condensed" panose="020B0502040204020203" pitchFamily="34" charset="0"/>
                <a:ea typeface="+mj-ea"/>
                <a:cs typeface="+mj-cs"/>
              </a:rPr>
              <a:t>QUESTIONS?</a:t>
            </a:r>
            <a:endParaRPr lang="en-IN" sz="8000" b="1" dirty="0">
              <a:solidFill>
                <a:schemeClr val="bg1"/>
              </a:solidFill>
              <a:latin typeface="Bahnschrift Condensed" panose="020B0502040204020203" pitchFamily="34" charset="0"/>
              <a:ea typeface="+mj-ea"/>
              <a:cs typeface="+mj-cs"/>
            </a:endParaRP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1038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DEMO</a:t>
            </a:r>
            <a:endParaRPr lang="en-IN" sz="48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1297483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NEXT STEPS</a:t>
            </a:r>
            <a:endParaRPr lang="en-IN" sz="4800" b="1" dirty="0">
              <a:solidFill>
                <a:schemeClr val="bg1"/>
              </a:solidFill>
              <a:latin typeface="Bahnschrift Condensed" panose="020B0502040204020203" pitchFamily="34" charset="0"/>
              <a:ea typeface="+mj-ea"/>
              <a:cs typeface="+mj-cs"/>
            </a:endParaRPr>
          </a:p>
        </p:txBody>
      </p:sp>
      <p:grpSp>
        <p:nvGrpSpPr>
          <p:cNvPr id="2" name="Group 1">
            <a:extLst>
              <a:ext uri="{FF2B5EF4-FFF2-40B4-BE49-F238E27FC236}">
                <a16:creationId xmlns:a16="http://schemas.microsoft.com/office/drawing/2014/main" id="{7ABC5D38-2AD4-C5F6-050A-0ED9C3164981}"/>
              </a:ext>
            </a:extLst>
          </p:cNvPr>
          <p:cNvGrpSpPr/>
          <p:nvPr/>
        </p:nvGrpSpPr>
        <p:grpSpPr>
          <a:xfrm>
            <a:off x="313342" y="2977828"/>
            <a:ext cx="11089232" cy="1942745"/>
            <a:chOff x="0" y="903"/>
            <a:chExt cx="11089232" cy="1942745"/>
          </a:xfrm>
        </p:grpSpPr>
        <p:sp>
          <p:nvSpPr>
            <p:cNvPr id="3" name="Callout: Up Arrow 2">
              <a:extLst>
                <a:ext uri="{FF2B5EF4-FFF2-40B4-BE49-F238E27FC236}">
                  <a16:creationId xmlns:a16="http://schemas.microsoft.com/office/drawing/2014/main" id="{64863351-90B3-5789-7326-205734E26231}"/>
                </a:ext>
              </a:extLst>
            </p:cNvPr>
            <p:cNvSpPr/>
            <p:nvPr/>
          </p:nvSpPr>
          <p:spPr>
            <a:xfrm rot="10800000">
              <a:off x="0" y="903"/>
              <a:ext cx="11089232" cy="1942745"/>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Callout: Up Arrow 4">
              <a:extLst>
                <a:ext uri="{FF2B5EF4-FFF2-40B4-BE49-F238E27FC236}">
                  <a16:creationId xmlns:a16="http://schemas.microsoft.com/office/drawing/2014/main" id="{A14F3DF5-F66D-3E7C-C5E4-AEDAABCFDABE}"/>
                </a:ext>
              </a:extLst>
            </p:cNvPr>
            <p:cNvSpPr txBox="1"/>
            <p:nvPr/>
          </p:nvSpPr>
          <p:spPr>
            <a:xfrm>
              <a:off x="0" y="903"/>
              <a:ext cx="11089232" cy="68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Prototype Deployment</a:t>
              </a:r>
            </a:p>
          </p:txBody>
        </p:sp>
      </p:grpSp>
      <p:grpSp>
        <p:nvGrpSpPr>
          <p:cNvPr id="5" name="Group 4">
            <a:extLst>
              <a:ext uri="{FF2B5EF4-FFF2-40B4-BE49-F238E27FC236}">
                <a16:creationId xmlns:a16="http://schemas.microsoft.com/office/drawing/2014/main" id="{993381A1-9E22-E79D-9671-248EC0F1D4F1}"/>
              </a:ext>
            </a:extLst>
          </p:cNvPr>
          <p:cNvGrpSpPr/>
          <p:nvPr/>
        </p:nvGrpSpPr>
        <p:grpSpPr>
          <a:xfrm>
            <a:off x="324351" y="1052736"/>
            <a:ext cx="11089232" cy="1942745"/>
            <a:chOff x="0" y="903"/>
            <a:chExt cx="11089232" cy="1942745"/>
          </a:xfrm>
        </p:grpSpPr>
        <p:sp>
          <p:nvSpPr>
            <p:cNvPr id="6" name="Callout: Up Arrow 5">
              <a:extLst>
                <a:ext uri="{FF2B5EF4-FFF2-40B4-BE49-F238E27FC236}">
                  <a16:creationId xmlns:a16="http://schemas.microsoft.com/office/drawing/2014/main" id="{D21BE2F1-445A-C9D5-B405-591ADA47B6B8}"/>
                </a:ext>
              </a:extLst>
            </p:cNvPr>
            <p:cNvSpPr/>
            <p:nvPr/>
          </p:nvSpPr>
          <p:spPr>
            <a:xfrm rot="10800000">
              <a:off x="0" y="903"/>
              <a:ext cx="11089232" cy="1942745"/>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7" name="Callout: Up Arrow 4">
              <a:extLst>
                <a:ext uri="{FF2B5EF4-FFF2-40B4-BE49-F238E27FC236}">
                  <a16:creationId xmlns:a16="http://schemas.microsoft.com/office/drawing/2014/main" id="{83BFE562-4BDC-B84E-F949-7FBBDB7BAD47}"/>
                </a:ext>
              </a:extLst>
            </p:cNvPr>
            <p:cNvSpPr txBox="1"/>
            <p:nvPr/>
          </p:nvSpPr>
          <p:spPr>
            <a:xfrm>
              <a:off x="0" y="903"/>
              <a:ext cx="11089232" cy="68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Improvement</a:t>
              </a:r>
            </a:p>
          </p:txBody>
        </p:sp>
      </p:grpSp>
      <p:grpSp>
        <p:nvGrpSpPr>
          <p:cNvPr id="8" name="Group 7">
            <a:extLst>
              <a:ext uri="{FF2B5EF4-FFF2-40B4-BE49-F238E27FC236}">
                <a16:creationId xmlns:a16="http://schemas.microsoft.com/office/drawing/2014/main" id="{1E09C471-F1F4-6A32-3CAE-3AAEBE2F61D1}"/>
              </a:ext>
            </a:extLst>
          </p:cNvPr>
          <p:cNvGrpSpPr/>
          <p:nvPr/>
        </p:nvGrpSpPr>
        <p:grpSpPr>
          <a:xfrm>
            <a:off x="324351" y="4920573"/>
            <a:ext cx="11089232" cy="1263163"/>
            <a:chOff x="0" y="3848500"/>
            <a:chExt cx="11089232" cy="1263163"/>
          </a:xfrm>
        </p:grpSpPr>
        <p:sp>
          <p:nvSpPr>
            <p:cNvPr id="9" name="Rectangle 8">
              <a:extLst>
                <a:ext uri="{FF2B5EF4-FFF2-40B4-BE49-F238E27FC236}">
                  <a16:creationId xmlns:a16="http://schemas.microsoft.com/office/drawing/2014/main" id="{774DF3F6-A869-9F06-C65D-7CA5A3D1C93F}"/>
                </a:ext>
              </a:extLst>
            </p:cNvPr>
            <p:cNvSpPr/>
            <p:nvPr/>
          </p:nvSpPr>
          <p:spPr>
            <a:xfrm>
              <a:off x="0" y="3848500"/>
              <a:ext cx="11089232" cy="126316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10" name="TextBox 9">
              <a:extLst>
                <a:ext uri="{FF2B5EF4-FFF2-40B4-BE49-F238E27FC236}">
                  <a16:creationId xmlns:a16="http://schemas.microsoft.com/office/drawing/2014/main" id="{01E02782-BAF3-104E-9B93-A3577C02D056}"/>
                </a:ext>
              </a:extLst>
            </p:cNvPr>
            <p:cNvSpPr txBox="1"/>
            <p:nvPr/>
          </p:nvSpPr>
          <p:spPr>
            <a:xfrm>
              <a:off x="0" y="3848500"/>
              <a:ext cx="11089232" cy="682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3200" b="1" dirty="0">
                  <a:solidFill>
                    <a:schemeClr val="bg1"/>
                  </a:solidFill>
                  <a:latin typeface="Bahnschrift Condensed" panose="020B0502040204020203" pitchFamily="34" charset="0"/>
                  <a:ea typeface="+mj-ea"/>
                  <a:cs typeface="+mj-cs"/>
                </a:rPr>
                <a:t>Future Plans</a:t>
              </a:r>
            </a:p>
          </p:txBody>
        </p:sp>
      </p:grpSp>
      <p:grpSp>
        <p:nvGrpSpPr>
          <p:cNvPr id="11" name="Group 10">
            <a:extLst>
              <a:ext uri="{FF2B5EF4-FFF2-40B4-BE49-F238E27FC236}">
                <a16:creationId xmlns:a16="http://schemas.microsoft.com/office/drawing/2014/main" id="{4B9F858E-BE21-D6D9-96CA-2FEF7905E01F}"/>
              </a:ext>
            </a:extLst>
          </p:cNvPr>
          <p:cNvGrpSpPr/>
          <p:nvPr/>
        </p:nvGrpSpPr>
        <p:grpSpPr>
          <a:xfrm>
            <a:off x="324351" y="5562640"/>
            <a:ext cx="5544615" cy="581055"/>
            <a:chOff x="0" y="4505345"/>
            <a:chExt cx="5544615" cy="581055"/>
          </a:xfrm>
        </p:grpSpPr>
        <p:sp>
          <p:nvSpPr>
            <p:cNvPr id="12" name="Rectangle 11">
              <a:extLst>
                <a:ext uri="{FF2B5EF4-FFF2-40B4-BE49-F238E27FC236}">
                  <a16:creationId xmlns:a16="http://schemas.microsoft.com/office/drawing/2014/main" id="{CFB58574-B05F-122B-883B-4E94227BC211}"/>
                </a:ext>
              </a:extLst>
            </p:cNvPr>
            <p:cNvSpPr/>
            <p:nvPr/>
          </p:nvSpPr>
          <p:spPr>
            <a:xfrm>
              <a:off x="0" y="4505345"/>
              <a:ext cx="5544615" cy="58105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3" name="TextBox 12">
              <a:extLst>
                <a:ext uri="{FF2B5EF4-FFF2-40B4-BE49-F238E27FC236}">
                  <a16:creationId xmlns:a16="http://schemas.microsoft.com/office/drawing/2014/main" id="{7EBAA5AB-80B3-DCC7-A43E-2E9BD545C948}"/>
                </a:ext>
              </a:extLst>
            </p:cNvPr>
            <p:cNvSpPr txBox="1"/>
            <p:nvPr/>
          </p:nvSpPr>
          <p:spPr>
            <a:xfrm>
              <a:off x="0" y="4505345"/>
              <a:ext cx="5544615" cy="5810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Generate Code</a:t>
              </a:r>
            </a:p>
          </p:txBody>
        </p:sp>
      </p:grpSp>
      <p:grpSp>
        <p:nvGrpSpPr>
          <p:cNvPr id="14" name="Group 13">
            <a:extLst>
              <a:ext uri="{FF2B5EF4-FFF2-40B4-BE49-F238E27FC236}">
                <a16:creationId xmlns:a16="http://schemas.microsoft.com/office/drawing/2014/main" id="{B4951204-22FB-2E83-78DD-9FEC054780F8}"/>
              </a:ext>
            </a:extLst>
          </p:cNvPr>
          <p:cNvGrpSpPr/>
          <p:nvPr/>
        </p:nvGrpSpPr>
        <p:grpSpPr>
          <a:xfrm>
            <a:off x="5868967" y="5562640"/>
            <a:ext cx="5544615" cy="581055"/>
            <a:chOff x="5544616" y="4505345"/>
            <a:chExt cx="5544615" cy="581055"/>
          </a:xfrm>
        </p:grpSpPr>
        <p:sp>
          <p:nvSpPr>
            <p:cNvPr id="15" name="Rectangle 14">
              <a:extLst>
                <a:ext uri="{FF2B5EF4-FFF2-40B4-BE49-F238E27FC236}">
                  <a16:creationId xmlns:a16="http://schemas.microsoft.com/office/drawing/2014/main" id="{20F12909-2875-4393-99C4-D4D04FDE5DE9}"/>
                </a:ext>
              </a:extLst>
            </p:cNvPr>
            <p:cNvSpPr/>
            <p:nvPr/>
          </p:nvSpPr>
          <p:spPr>
            <a:xfrm>
              <a:off x="5544616" y="4505345"/>
              <a:ext cx="5544615" cy="58105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6" name="TextBox 15">
              <a:extLst>
                <a:ext uri="{FF2B5EF4-FFF2-40B4-BE49-F238E27FC236}">
                  <a16:creationId xmlns:a16="http://schemas.microsoft.com/office/drawing/2014/main" id="{9A3BA048-B172-567D-430E-C86250A848C1}"/>
                </a:ext>
              </a:extLst>
            </p:cNvPr>
            <p:cNvSpPr txBox="1"/>
            <p:nvPr/>
          </p:nvSpPr>
          <p:spPr>
            <a:xfrm>
              <a:off x="5544616" y="4505345"/>
              <a:ext cx="5544615" cy="5810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Create Documentation</a:t>
              </a:r>
            </a:p>
          </p:txBody>
        </p:sp>
      </p:grpSp>
      <p:grpSp>
        <p:nvGrpSpPr>
          <p:cNvPr id="17" name="Group 16">
            <a:extLst>
              <a:ext uri="{FF2B5EF4-FFF2-40B4-BE49-F238E27FC236}">
                <a16:creationId xmlns:a16="http://schemas.microsoft.com/office/drawing/2014/main" id="{3DE29789-6507-C723-752A-026B0F0B1AD8}"/>
              </a:ext>
            </a:extLst>
          </p:cNvPr>
          <p:cNvGrpSpPr/>
          <p:nvPr/>
        </p:nvGrpSpPr>
        <p:grpSpPr>
          <a:xfrm>
            <a:off x="324351" y="3663900"/>
            <a:ext cx="5544615" cy="580881"/>
            <a:chOff x="0" y="2606605"/>
            <a:chExt cx="5544615" cy="580881"/>
          </a:xfrm>
        </p:grpSpPr>
        <p:sp>
          <p:nvSpPr>
            <p:cNvPr id="18" name="Rectangle 17">
              <a:extLst>
                <a:ext uri="{FF2B5EF4-FFF2-40B4-BE49-F238E27FC236}">
                  <a16:creationId xmlns:a16="http://schemas.microsoft.com/office/drawing/2014/main" id="{18C8CD60-3767-CE1E-3F11-E4656C730703}"/>
                </a:ext>
              </a:extLst>
            </p:cNvPr>
            <p:cNvSpPr/>
            <p:nvPr/>
          </p:nvSpPr>
          <p:spPr>
            <a:xfrm>
              <a:off x="0" y="2606605"/>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9" name="TextBox 18">
              <a:extLst>
                <a:ext uri="{FF2B5EF4-FFF2-40B4-BE49-F238E27FC236}">
                  <a16:creationId xmlns:a16="http://schemas.microsoft.com/office/drawing/2014/main" id="{56F948D3-C8C9-06E5-B984-2C3B9E68B719}"/>
                </a:ext>
              </a:extLst>
            </p:cNvPr>
            <p:cNvSpPr txBox="1"/>
            <p:nvPr/>
          </p:nvSpPr>
          <p:spPr>
            <a:xfrm>
              <a:off x="0" y="2606605"/>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GUI</a:t>
              </a:r>
            </a:p>
          </p:txBody>
        </p:sp>
      </p:grpSp>
      <p:grpSp>
        <p:nvGrpSpPr>
          <p:cNvPr id="20" name="Group 19">
            <a:extLst>
              <a:ext uri="{FF2B5EF4-FFF2-40B4-BE49-F238E27FC236}">
                <a16:creationId xmlns:a16="http://schemas.microsoft.com/office/drawing/2014/main" id="{37AAB0FD-0024-A259-2BE8-A677C8F22CDF}"/>
              </a:ext>
            </a:extLst>
          </p:cNvPr>
          <p:cNvGrpSpPr/>
          <p:nvPr/>
        </p:nvGrpSpPr>
        <p:grpSpPr>
          <a:xfrm>
            <a:off x="5868967" y="3663900"/>
            <a:ext cx="5544615" cy="580881"/>
            <a:chOff x="5544616" y="2606605"/>
            <a:chExt cx="5544615" cy="580881"/>
          </a:xfrm>
        </p:grpSpPr>
        <p:sp>
          <p:nvSpPr>
            <p:cNvPr id="21" name="Rectangle 20">
              <a:extLst>
                <a:ext uri="{FF2B5EF4-FFF2-40B4-BE49-F238E27FC236}">
                  <a16:creationId xmlns:a16="http://schemas.microsoft.com/office/drawing/2014/main" id="{C5CA59FF-8626-8B6D-02B8-837FE29AEF80}"/>
                </a:ext>
              </a:extLst>
            </p:cNvPr>
            <p:cNvSpPr/>
            <p:nvPr/>
          </p:nvSpPr>
          <p:spPr>
            <a:xfrm>
              <a:off x="5544616" y="2606605"/>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2" name="TextBox 21">
              <a:extLst>
                <a:ext uri="{FF2B5EF4-FFF2-40B4-BE49-F238E27FC236}">
                  <a16:creationId xmlns:a16="http://schemas.microsoft.com/office/drawing/2014/main" id="{416DD4A4-8116-8D3A-1E09-1310D1E7BAF9}"/>
                </a:ext>
              </a:extLst>
            </p:cNvPr>
            <p:cNvSpPr txBox="1"/>
            <p:nvPr/>
          </p:nvSpPr>
          <p:spPr>
            <a:xfrm>
              <a:off x="5544616" y="2606605"/>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CLOUD SERVICES</a:t>
              </a:r>
            </a:p>
          </p:txBody>
        </p:sp>
      </p:grpSp>
      <p:grpSp>
        <p:nvGrpSpPr>
          <p:cNvPr id="23" name="Group 22">
            <a:extLst>
              <a:ext uri="{FF2B5EF4-FFF2-40B4-BE49-F238E27FC236}">
                <a16:creationId xmlns:a16="http://schemas.microsoft.com/office/drawing/2014/main" id="{7CDB1A5C-746A-CF14-7556-A681E16265A5}"/>
              </a:ext>
            </a:extLst>
          </p:cNvPr>
          <p:cNvGrpSpPr/>
          <p:nvPr/>
        </p:nvGrpSpPr>
        <p:grpSpPr>
          <a:xfrm>
            <a:off x="324351" y="1740102"/>
            <a:ext cx="5544615" cy="580881"/>
            <a:chOff x="0" y="682807"/>
            <a:chExt cx="5544615" cy="580881"/>
          </a:xfrm>
        </p:grpSpPr>
        <p:sp>
          <p:nvSpPr>
            <p:cNvPr id="24" name="Rectangle 23">
              <a:extLst>
                <a:ext uri="{FF2B5EF4-FFF2-40B4-BE49-F238E27FC236}">
                  <a16:creationId xmlns:a16="http://schemas.microsoft.com/office/drawing/2014/main" id="{EA01442F-1A1D-5101-FBB5-FF296F8CEA22}"/>
                </a:ext>
              </a:extLst>
            </p:cNvPr>
            <p:cNvSpPr/>
            <p:nvPr/>
          </p:nvSpPr>
          <p:spPr>
            <a:xfrm>
              <a:off x="0" y="682807"/>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5" name="TextBox 24">
              <a:extLst>
                <a:ext uri="{FF2B5EF4-FFF2-40B4-BE49-F238E27FC236}">
                  <a16:creationId xmlns:a16="http://schemas.microsoft.com/office/drawing/2014/main" id="{F41C5FA5-409A-40B6-2308-34E7288A1B7C}"/>
                </a:ext>
              </a:extLst>
            </p:cNvPr>
            <p:cNvSpPr txBox="1"/>
            <p:nvPr/>
          </p:nvSpPr>
          <p:spPr>
            <a:xfrm>
              <a:off x="0" y="682807"/>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RAG Pipeline</a:t>
              </a:r>
            </a:p>
          </p:txBody>
        </p:sp>
      </p:grpSp>
      <p:grpSp>
        <p:nvGrpSpPr>
          <p:cNvPr id="26" name="Group 25">
            <a:extLst>
              <a:ext uri="{FF2B5EF4-FFF2-40B4-BE49-F238E27FC236}">
                <a16:creationId xmlns:a16="http://schemas.microsoft.com/office/drawing/2014/main" id="{358156FC-8B58-FFD6-8B46-F6BA13EA3F12}"/>
              </a:ext>
            </a:extLst>
          </p:cNvPr>
          <p:cNvGrpSpPr/>
          <p:nvPr/>
        </p:nvGrpSpPr>
        <p:grpSpPr>
          <a:xfrm>
            <a:off x="5868967" y="1740102"/>
            <a:ext cx="5544615" cy="580881"/>
            <a:chOff x="5544616" y="682807"/>
            <a:chExt cx="5544615" cy="580881"/>
          </a:xfrm>
        </p:grpSpPr>
        <p:sp>
          <p:nvSpPr>
            <p:cNvPr id="27" name="Rectangle 26">
              <a:extLst>
                <a:ext uri="{FF2B5EF4-FFF2-40B4-BE49-F238E27FC236}">
                  <a16:creationId xmlns:a16="http://schemas.microsoft.com/office/drawing/2014/main" id="{D0C21A60-4D9A-9B16-8594-4A0514B354A1}"/>
                </a:ext>
              </a:extLst>
            </p:cNvPr>
            <p:cNvSpPr/>
            <p:nvPr/>
          </p:nvSpPr>
          <p:spPr>
            <a:xfrm>
              <a:off x="5544616" y="682807"/>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8" name="TextBox 27">
              <a:extLst>
                <a:ext uri="{FF2B5EF4-FFF2-40B4-BE49-F238E27FC236}">
                  <a16:creationId xmlns:a16="http://schemas.microsoft.com/office/drawing/2014/main" id="{136218A1-F299-C93A-4532-FC5E79B4C6C2}"/>
                </a:ext>
              </a:extLst>
            </p:cNvPr>
            <p:cNvSpPr txBox="1"/>
            <p:nvPr/>
          </p:nvSpPr>
          <p:spPr>
            <a:xfrm>
              <a:off x="5544616" y="682807"/>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200" b="1" dirty="0">
                  <a:solidFill>
                    <a:schemeClr val="tx1">
                      <a:lumMod val="75000"/>
                      <a:lumOff val="25000"/>
                    </a:schemeClr>
                  </a:solidFill>
                  <a:latin typeface="Bahnschrift Condensed" panose="020B0502040204020203" pitchFamily="34" charset="0"/>
                  <a:ea typeface="+mj-ea"/>
                  <a:cs typeface="+mj-cs"/>
                </a:rPr>
                <a:t>Performance</a:t>
              </a:r>
            </a:p>
          </p:txBody>
        </p:sp>
      </p:grpSp>
    </p:spTree>
    <p:extLst>
      <p:ext uri="{BB962C8B-B14F-4D97-AF65-F5344CB8AC3E}">
        <p14:creationId xmlns:p14="http://schemas.microsoft.com/office/powerpoint/2010/main" val="402701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6FB99B7-979C-CD64-7FAA-A16DCB312FD4}"/>
              </a:ext>
            </a:extLst>
          </p:cNvPr>
          <p:cNvGrpSpPr/>
          <p:nvPr/>
        </p:nvGrpSpPr>
        <p:grpSpPr>
          <a:xfrm>
            <a:off x="313342" y="2977828"/>
            <a:ext cx="11089232" cy="1942745"/>
            <a:chOff x="0" y="903"/>
            <a:chExt cx="11089232" cy="1942745"/>
          </a:xfrm>
        </p:grpSpPr>
        <p:sp>
          <p:nvSpPr>
            <p:cNvPr id="44" name="Callout: Up Arrow 43">
              <a:extLst>
                <a:ext uri="{FF2B5EF4-FFF2-40B4-BE49-F238E27FC236}">
                  <a16:creationId xmlns:a16="http://schemas.microsoft.com/office/drawing/2014/main" id="{27F9FDBC-8B45-64D9-E37E-FAFB256DCCBB}"/>
                </a:ext>
              </a:extLst>
            </p:cNvPr>
            <p:cNvSpPr/>
            <p:nvPr/>
          </p:nvSpPr>
          <p:spPr>
            <a:xfrm rot="10800000">
              <a:off x="0" y="903"/>
              <a:ext cx="11089232" cy="1942745"/>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5" name="Callout: Up Arrow 4">
              <a:extLst>
                <a:ext uri="{FF2B5EF4-FFF2-40B4-BE49-F238E27FC236}">
                  <a16:creationId xmlns:a16="http://schemas.microsoft.com/office/drawing/2014/main" id="{C8CB44DA-5A57-477E-5AFE-7EF6630BF9B6}"/>
                </a:ext>
              </a:extLst>
            </p:cNvPr>
            <p:cNvSpPr txBox="1"/>
            <p:nvPr/>
          </p:nvSpPr>
          <p:spPr>
            <a:xfrm>
              <a:off x="0" y="903"/>
              <a:ext cx="11089232" cy="68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Prototype Deployment</a:t>
              </a:r>
            </a:p>
          </p:txBody>
        </p:sp>
      </p:grpSp>
      <p:grpSp>
        <p:nvGrpSpPr>
          <p:cNvPr id="34" name="Group 33">
            <a:extLst>
              <a:ext uri="{FF2B5EF4-FFF2-40B4-BE49-F238E27FC236}">
                <a16:creationId xmlns:a16="http://schemas.microsoft.com/office/drawing/2014/main" id="{42E4E887-0BE5-65B7-F322-86C26FC0CDCD}"/>
              </a:ext>
            </a:extLst>
          </p:cNvPr>
          <p:cNvGrpSpPr/>
          <p:nvPr/>
        </p:nvGrpSpPr>
        <p:grpSpPr>
          <a:xfrm>
            <a:off x="324351" y="1052736"/>
            <a:ext cx="11089232" cy="1942745"/>
            <a:chOff x="0" y="903"/>
            <a:chExt cx="11089232" cy="1942745"/>
          </a:xfrm>
        </p:grpSpPr>
        <p:sp>
          <p:nvSpPr>
            <p:cNvPr id="35" name="Callout: Up Arrow 34">
              <a:extLst>
                <a:ext uri="{FF2B5EF4-FFF2-40B4-BE49-F238E27FC236}">
                  <a16:creationId xmlns:a16="http://schemas.microsoft.com/office/drawing/2014/main" id="{6A874DAF-BBB6-FBD7-BDD6-1B8E018183F8}"/>
                </a:ext>
              </a:extLst>
            </p:cNvPr>
            <p:cNvSpPr/>
            <p:nvPr/>
          </p:nvSpPr>
          <p:spPr>
            <a:xfrm rot="10800000">
              <a:off x="0" y="903"/>
              <a:ext cx="11089232" cy="1942745"/>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36" name="Callout: Up Arrow 4">
              <a:extLst>
                <a:ext uri="{FF2B5EF4-FFF2-40B4-BE49-F238E27FC236}">
                  <a16:creationId xmlns:a16="http://schemas.microsoft.com/office/drawing/2014/main" id="{E7C06031-103F-A997-59B0-6DC68C611FB0}"/>
                </a:ext>
              </a:extLst>
            </p:cNvPr>
            <p:cNvSpPr txBox="1"/>
            <p:nvPr/>
          </p:nvSpPr>
          <p:spPr>
            <a:xfrm>
              <a:off x="0" y="903"/>
              <a:ext cx="11089232" cy="68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Improvement</a:t>
              </a:r>
            </a:p>
          </p:txBody>
        </p:sp>
      </p:grpSp>
      <p:sp>
        <p:nvSpPr>
          <p:cNvPr id="2" name="Title 1">
            <a:extLst>
              <a:ext uri="{FF2B5EF4-FFF2-40B4-BE49-F238E27FC236}">
                <a16:creationId xmlns:a16="http://schemas.microsoft.com/office/drawing/2014/main" id="{EBFAF530-1E90-B9ED-478F-64B145F89987}"/>
              </a:ext>
            </a:extLst>
          </p:cNvPr>
          <p:cNvSpPr>
            <a:spLocks noGrp="1"/>
          </p:cNvSpPr>
          <p:nvPr>
            <p:ph type="title"/>
          </p:nvPr>
        </p:nvSpPr>
        <p:spPr/>
        <p:txBody>
          <a:bodyPr/>
          <a:lstStyle/>
          <a:p>
            <a:r>
              <a:rPr lang="en-GB" dirty="0"/>
              <a:t>Next Steps</a:t>
            </a:r>
          </a:p>
        </p:txBody>
      </p:sp>
      <p:grpSp>
        <p:nvGrpSpPr>
          <p:cNvPr id="5" name="Group 4">
            <a:extLst>
              <a:ext uri="{FF2B5EF4-FFF2-40B4-BE49-F238E27FC236}">
                <a16:creationId xmlns:a16="http://schemas.microsoft.com/office/drawing/2014/main" id="{0234F265-319E-DA39-8C21-F4D482102FAC}"/>
              </a:ext>
            </a:extLst>
          </p:cNvPr>
          <p:cNvGrpSpPr/>
          <p:nvPr/>
        </p:nvGrpSpPr>
        <p:grpSpPr>
          <a:xfrm>
            <a:off x="324351" y="4920573"/>
            <a:ext cx="11089232" cy="1263163"/>
            <a:chOff x="0" y="3848500"/>
            <a:chExt cx="11089232" cy="1263163"/>
          </a:xfrm>
        </p:grpSpPr>
        <p:sp>
          <p:nvSpPr>
            <p:cNvPr id="24" name="Rectangle 23">
              <a:extLst>
                <a:ext uri="{FF2B5EF4-FFF2-40B4-BE49-F238E27FC236}">
                  <a16:creationId xmlns:a16="http://schemas.microsoft.com/office/drawing/2014/main" id="{0E683A79-094D-56FA-4C6A-64A08632E942}"/>
                </a:ext>
              </a:extLst>
            </p:cNvPr>
            <p:cNvSpPr/>
            <p:nvPr/>
          </p:nvSpPr>
          <p:spPr>
            <a:xfrm>
              <a:off x="0" y="3848500"/>
              <a:ext cx="11089232" cy="126316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25" name="TextBox 24">
              <a:extLst>
                <a:ext uri="{FF2B5EF4-FFF2-40B4-BE49-F238E27FC236}">
                  <a16:creationId xmlns:a16="http://schemas.microsoft.com/office/drawing/2014/main" id="{3101D5EF-814A-D65A-1AAD-9AC6A8DCA982}"/>
                </a:ext>
              </a:extLst>
            </p:cNvPr>
            <p:cNvSpPr txBox="1"/>
            <p:nvPr/>
          </p:nvSpPr>
          <p:spPr>
            <a:xfrm>
              <a:off x="0" y="3848500"/>
              <a:ext cx="11089232" cy="682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Future Plans</a:t>
              </a:r>
            </a:p>
          </p:txBody>
        </p:sp>
      </p:grpSp>
      <p:grpSp>
        <p:nvGrpSpPr>
          <p:cNvPr id="6" name="Group 5">
            <a:extLst>
              <a:ext uri="{FF2B5EF4-FFF2-40B4-BE49-F238E27FC236}">
                <a16:creationId xmlns:a16="http://schemas.microsoft.com/office/drawing/2014/main" id="{D018EFC3-FCCD-41AC-21C0-A95D76199570}"/>
              </a:ext>
            </a:extLst>
          </p:cNvPr>
          <p:cNvGrpSpPr/>
          <p:nvPr/>
        </p:nvGrpSpPr>
        <p:grpSpPr>
          <a:xfrm>
            <a:off x="324351" y="5562640"/>
            <a:ext cx="5544615" cy="581055"/>
            <a:chOff x="0" y="4505345"/>
            <a:chExt cx="5544615" cy="581055"/>
          </a:xfrm>
        </p:grpSpPr>
        <p:sp>
          <p:nvSpPr>
            <p:cNvPr id="22" name="Rectangle 21">
              <a:extLst>
                <a:ext uri="{FF2B5EF4-FFF2-40B4-BE49-F238E27FC236}">
                  <a16:creationId xmlns:a16="http://schemas.microsoft.com/office/drawing/2014/main" id="{28A78E2D-01E2-67B9-B58C-1F94DF59A5BB}"/>
                </a:ext>
              </a:extLst>
            </p:cNvPr>
            <p:cNvSpPr/>
            <p:nvPr/>
          </p:nvSpPr>
          <p:spPr>
            <a:xfrm>
              <a:off x="0" y="4505345"/>
              <a:ext cx="5544615" cy="58105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3" name="TextBox 22">
              <a:extLst>
                <a:ext uri="{FF2B5EF4-FFF2-40B4-BE49-F238E27FC236}">
                  <a16:creationId xmlns:a16="http://schemas.microsoft.com/office/drawing/2014/main" id="{3FD731CB-1901-2EA0-9A47-3713D75428DA}"/>
                </a:ext>
              </a:extLst>
            </p:cNvPr>
            <p:cNvSpPr txBox="1"/>
            <p:nvPr/>
          </p:nvSpPr>
          <p:spPr>
            <a:xfrm>
              <a:off x="0" y="4505345"/>
              <a:ext cx="5544615" cy="5810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Generate Code</a:t>
              </a:r>
            </a:p>
          </p:txBody>
        </p:sp>
      </p:grpSp>
      <p:grpSp>
        <p:nvGrpSpPr>
          <p:cNvPr id="7" name="Group 6">
            <a:extLst>
              <a:ext uri="{FF2B5EF4-FFF2-40B4-BE49-F238E27FC236}">
                <a16:creationId xmlns:a16="http://schemas.microsoft.com/office/drawing/2014/main" id="{543EC953-32AA-0D60-C356-3ED3096ADBB0}"/>
              </a:ext>
            </a:extLst>
          </p:cNvPr>
          <p:cNvGrpSpPr/>
          <p:nvPr/>
        </p:nvGrpSpPr>
        <p:grpSpPr>
          <a:xfrm>
            <a:off x="5868967" y="5562640"/>
            <a:ext cx="5544615" cy="581055"/>
            <a:chOff x="5544616" y="4505345"/>
            <a:chExt cx="5544615" cy="581055"/>
          </a:xfrm>
        </p:grpSpPr>
        <p:sp>
          <p:nvSpPr>
            <p:cNvPr id="20" name="Rectangle 19">
              <a:extLst>
                <a:ext uri="{FF2B5EF4-FFF2-40B4-BE49-F238E27FC236}">
                  <a16:creationId xmlns:a16="http://schemas.microsoft.com/office/drawing/2014/main" id="{16FBA542-373F-1CE3-D420-224CF09E3B84}"/>
                </a:ext>
              </a:extLst>
            </p:cNvPr>
            <p:cNvSpPr/>
            <p:nvPr/>
          </p:nvSpPr>
          <p:spPr>
            <a:xfrm>
              <a:off x="5544616" y="4505345"/>
              <a:ext cx="5544615" cy="58105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1" name="TextBox 20">
              <a:extLst>
                <a:ext uri="{FF2B5EF4-FFF2-40B4-BE49-F238E27FC236}">
                  <a16:creationId xmlns:a16="http://schemas.microsoft.com/office/drawing/2014/main" id="{E9985646-499E-8546-0480-F1E65B7485C4}"/>
                </a:ext>
              </a:extLst>
            </p:cNvPr>
            <p:cNvSpPr txBox="1"/>
            <p:nvPr/>
          </p:nvSpPr>
          <p:spPr>
            <a:xfrm>
              <a:off x="5544616" y="4505345"/>
              <a:ext cx="5544615" cy="5810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Create Documentation</a:t>
              </a:r>
            </a:p>
          </p:txBody>
        </p:sp>
      </p:grpSp>
      <p:grpSp>
        <p:nvGrpSpPr>
          <p:cNvPr id="8" name="Group 7">
            <a:extLst>
              <a:ext uri="{FF2B5EF4-FFF2-40B4-BE49-F238E27FC236}">
                <a16:creationId xmlns:a16="http://schemas.microsoft.com/office/drawing/2014/main" id="{5D770A75-B29B-A9ED-283A-ADF527728638}"/>
              </a:ext>
            </a:extLst>
          </p:cNvPr>
          <p:cNvGrpSpPr/>
          <p:nvPr/>
        </p:nvGrpSpPr>
        <p:grpSpPr>
          <a:xfrm>
            <a:off x="324351" y="3663900"/>
            <a:ext cx="5544615" cy="580881"/>
            <a:chOff x="0" y="2606605"/>
            <a:chExt cx="5544615" cy="580881"/>
          </a:xfrm>
        </p:grpSpPr>
        <p:sp>
          <p:nvSpPr>
            <p:cNvPr id="18" name="Rectangle 17">
              <a:extLst>
                <a:ext uri="{FF2B5EF4-FFF2-40B4-BE49-F238E27FC236}">
                  <a16:creationId xmlns:a16="http://schemas.microsoft.com/office/drawing/2014/main" id="{4D56E04D-246C-9C5F-A7D4-BF6DAA960161}"/>
                </a:ext>
              </a:extLst>
            </p:cNvPr>
            <p:cNvSpPr/>
            <p:nvPr/>
          </p:nvSpPr>
          <p:spPr>
            <a:xfrm>
              <a:off x="0" y="2606605"/>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9" name="TextBox 18">
              <a:extLst>
                <a:ext uri="{FF2B5EF4-FFF2-40B4-BE49-F238E27FC236}">
                  <a16:creationId xmlns:a16="http://schemas.microsoft.com/office/drawing/2014/main" id="{B8DDCECA-190E-0380-31C2-FEFE77780CF9}"/>
                </a:ext>
              </a:extLst>
            </p:cNvPr>
            <p:cNvSpPr txBox="1"/>
            <p:nvPr/>
          </p:nvSpPr>
          <p:spPr>
            <a:xfrm>
              <a:off x="0" y="2606605"/>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GUI</a:t>
              </a:r>
            </a:p>
          </p:txBody>
        </p:sp>
      </p:grpSp>
      <p:grpSp>
        <p:nvGrpSpPr>
          <p:cNvPr id="9" name="Group 8">
            <a:extLst>
              <a:ext uri="{FF2B5EF4-FFF2-40B4-BE49-F238E27FC236}">
                <a16:creationId xmlns:a16="http://schemas.microsoft.com/office/drawing/2014/main" id="{7405A154-4EA0-0E90-4A39-FBA939E4FB70}"/>
              </a:ext>
            </a:extLst>
          </p:cNvPr>
          <p:cNvGrpSpPr/>
          <p:nvPr/>
        </p:nvGrpSpPr>
        <p:grpSpPr>
          <a:xfrm>
            <a:off x="5868967" y="3663900"/>
            <a:ext cx="5544615" cy="580881"/>
            <a:chOff x="5544616" y="2606605"/>
            <a:chExt cx="5544615" cy="580881"/>
          </a:xfrm>
        </p:grpSpPr>
        <p:sp>
          <p:nvSpPr>
            <p:cNvPr id="16" name="Rectangle 15">
              <a:extLst>
                <a:ext uri="{FF2B5EF4-FFF2-40B4-BE49-F238E27FC236}">
                  <a16:creationId xmlns:a16="http://schemas.microsoft.com/office/drawing/2014/main" id="{473C11D7-1577-700D-89CC-FBDE5C232526}"/>
                </a:ext>
              </a:extLst>
            </p:cNvPr>
            <p:cNvSpPr/>
            <p:nvPr/>
          </p:nvSpPr>
          <p:spPr>
            <a:xfrm>
              <a:off x="5544616" y="2606605"/>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7" name="TextBox 16">
              <a:extLst>
                <a:ext uri="{FF2B5EF4-FFF2-40B4-BE49-F238E27FC236}">
                  <a16:creationId xmlns:a16="http://schemas.microsoft.com/office/drawing/2014/main" id="{0E63D634-B65C-497F-166A-43C111511921}"/>
                </a:ext>
              </a:extLst>
            </p:cNvPr>
            <p:cNvSpPr txBox="1"/>
            <p:nvPr/>
          </p:nvSpPr>
          <p:spPr>
            <a:xfrm>
              <a:off x="5544616" y="2606605"/>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HICP</a:t>
              </a:r>
            </a:p>
          </p:txBody>
        </p:sp>
      </p:grpSp>
      <p:grpSp>
        <p:nvGrpSpPr>
          <p:cNvPr id="10" name="Group 9">
            <a:extLst>
              <a:ext uri="{FF2B5EF4-FFF2-40B4-BE49-F238E27FC236}">
                <a16:creationId xmlns:a16="http://schemas.microsoft.com/office/drawing/2014/main" id="{9C796903-CEE5-7CDD-3FB6-FB5A1901774A}"/>
              </a:ext>
            </a:extLst>
          </p:cNvPr>
          <p:cNvGrpSpPr/>
          <p:nvPr/>
        </p:nvGrpSpPr>
        <p:grpSpPr>
          <a:xfrm>
            <a:off x="324351" y="1740102"/>
            <a:ext cx="5544615" cy="580881"/>
            <a:chOff x="0" y="682807"/>
            <a:chExt cx="5544615" cy="580881"/>
          </a:xfrm>
        </p:grpSpPr>
        <p:sp>
          <p:nvSpPr>
            <p:cNvPr id="14" name="Rectangle 13">
              <a:extLst>
                <a:ext uri="{FF2B5EF4-FFF2-40B4-BE49-F238E27FC236}">
                  <a16:creationId xmlns:a16="http://schemas.microsoft.com/office/drawing/2014/main" id="{289F197D-C720-C94D-9633-E7903B280059}"/>
                </a:ext>
              </a:extLst>
            </p:cNvPr>
            <p:cNvSpPr/>
            <p:nvPr/>
          </p:nvSpPr>
          <p:spPr>
            <a:xfrm>
              <a:off x="0" y="682807"/>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5" name="TextBox 14">
              <a:extLst>
                <a:ext uri="{FF2B5EF4-FFF2-40B4-BE49-F238E27FC236}">
                  <a16:creationId xmlns:a16="http://schemas.microsoft.com/office/drawing/2014/main" id="{39966A74-B926-0EB8-3758-56075537146F}"/>
                </a:ext>
              </a:extLst>
            </p:cNvPr>
            <p:cNvSpPr txBox="1"/>
            <p:nvPr/>
          </p:nvSpPr>
          <p:spPr>
            <a:xfrm>
              <a:off x="0" y="682807"/>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RAG Pipeline</a:t>
              </a:r>
            </a:p>
          </p:txBody>
        </p:sp>
      </p:grpSp>
      <p:grpSp>
        <p:nvGrpSpPr>
          <p:cNvPr id="11" name="Group 10">
            <a:extLst>
              <a:ext uri="{FF2B5EF4-FFF2-40B4-BE49-F238E27FC236}">
                <a16:creationId xmlns:a16="http://schemas.microsoft.com/office/drawing/2014/main" id="{7A5BBE83-974A-809C-3359-4A3FE7AE8C27}"/>
              </a:ext>
            </a:extLst>
          </p:cNvPr>
          <p:cNvGrpSpPr/>
          <p:nvPr/>
        </p:nvGrpSpPr>
        <p:grpSpPr>
          <a:xfrm>
            <a:off x="5868967" y="1740102"/>
            <a:ext cx="5544615" cy="580881"/>
            <a:chOff x="5544616" y="682807"/>
            <a:chExt cx="5544615" cy="580881"/>
          </a:xfrm>
        </p:grpSpPr>
        <p:sp>
          <p:nvSpPr>
            <p:cNvPr id="12" name="Rectangle 11">
              <a:extLst>
                <a:ext uri="{FF2B5EF4-FFF2-40B4-BE49-F238E27FC236}">
                  <a16:creationId xmlns:a16="http://schemas.microsoft.com/office/drawing/2014/main" id="{3E27B4C0-3D37-D4AD-058A-80317342B94E}"/>
                </a:ext>
              </a:extLst>
            </p:cNvPr>
            <p:cNvSpPr/>
            <p:nvPr/>
          </p:nvSpPr>
          <p:spPr>
            <a:xfrm>
              <a:off x="5544616" y="682807"/>
              <a:ext cx="5544615" cy="5808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3" name="TextBox 12">
              <a:extLst>
                <a:ext uri="{FF2B5EF4-FFF2-40B4-BE49-F238E27FC236}">
                  <a16:creationId xmlns:a16="http://schemas.microsoft.com/office/drawing/2014/main" id="{386359C3-10B8-E157-4A45-392CC49EE20A}"/>
                </a:ext>
              </a:extLst>
            </p:cNvPr>
            <p:cNvSpPr txBox="1"/>
            <p:nvPr/>
          </p:nvSpPr>
          <p:spPr>
            <a:xfrm>
              <a:off x="5544616" y="682807"/>
              <a:ext cx="5544615" cy="580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GB" sz="3700" kern="1200" dirty="0"/>
                <a:t>Performance</a:t>
              </a:r>
            </a:p>
          </p:txBody>
        </p:sp>
      </p:grpSp>
    </p:spTree>
    <p:extLst>
      <p:ext uri="{BB962C8B-B14F-4D97-AF65-F5344CB8AC3E}">
        <p14:creationId xmlns:p14="http://schemas.microsoft.com/office/powerpoint/2010/main" val="239733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86F6AC2-DF93-6544-7A7A-5818D940527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B9947-7C9C-50FF-6D25-ADA1FB01C835}"/>
              </a:ext>
            </a:extLst>
          </p:cNvPr>
          <p:cNvSpPr>
            <a:spLocks noGrp="1"/>
          </p:cNvSpPr>
          <p:nvPr>
            <p:ph sz="quarter" idx="13"/>
          </p:nvPr>
        </p:nvSpPr>
        <p:spPr/>
        <p:txBody>
          <a:bodyPr/>
          <a:lstStyle/>
          <a:p>
            <a:endParaRPr lang="de-DE" dirty="0"/>
          </a:p>
          <a:p>
            <a:pPr marL="0" indent="0">
              <a:buNone/>
            </a:pPr>
            <a:endParaRPr lang="de-DE" dirty="0"/>
          </a:p>
        </p:txBody>
      </p:sp>
      <p:sp>
        <p:nvSpPr>
          <p:cNvPr id="3" name="Title 2">
            <a:extLst>
              <a:ext uri="{FF2B5EF4-FFF2-40B4-BE49-F238E27FC236}">
                <a16:creationId xmlns:a16="http://schemas.microsoft.com/office/drawing/2014/main" id="{2ED28ED2-3540-16C3-7314-AA5DF1B476FB}"/>
              </a:ext>
            </a:extLst>
          </p:cNvPr>
          <p:cNvSpPr>
            <a:spLocks noGrp="1"/>
          </p:cNvSpPr>
          <p:nvPr>
            <p:ph type="title"/>
          </p:nvPr>
        </p:nvSpPr>
        <p:spPr/>
        <p:txBody>
          <a:bodyPr/>
          <a:lstStyle/>
          <a:p>
            <a:r>
              <a:rPr lang="de-DE" dirty="0"/>
              <a:t>Use Cases</a:t>
            </a:r>
            <a:endParaRPr lang="en-US" dirty="0"/>
          </a:p>
        </p:txBody>
      </p:sp>
      <p:grpSp>
        <p:nvGrpSpPr>
          <p:cNvPr id="7" name="Group 6">
            <a:extLst>
              <a:ext uri="{FF2B5EF4-FFF2-40B4-BE49-F238E27FC236}">
                <a16:creationId xmlns:a16="http://schemas.microsoft.com/office/drawing/2014/main" id="{02C02D58-AD26-24EB-4B1B-A71E06E7B3A1}"/>
              </a:ext>
            </a:extLst>
          </p:cNvPr>
          <p:cNvGrpSpPr/>
          <p:nvPr/>
        </p:nvGrpSpPr>
        <p:grpSpPr>
          <a:xfrm>
            <a:off x="2032001" y="1052736"/>
            <a:ext cx="2539999" cy="1524000"/>
            <a:chOff x="0" y="169333"/>
            <a:chExt cx="2539999" cy="1524000"/>
          </a:xfrm>
          <a:solidFill>
            <a:srgbClr val="0A8276"/>
          </a:solidFill>
        </p:grpSpPr>
        <p:sp>
          <p:nvSpPr>
            <p:cNvPr id="26" name="Rectangle 25">
              <a:extLst>
                <a:ext uri="{FF2B5EF4-FFF2-40B4-BE49-F238E27FC236}">
                  <a16:creationId xmlns:a16="http://schemas.microsoft.com/office/drawing/2014/main" id="{A0B754EE-5C0C-4207-1346-2B91E9AF9E04}"/>
                </a:ext>
              </a:extLst>
            </p:cNvPr>
            <p:cNvSpPr/>
            <p:nvPr/>
          </p:nvSpPr>
          <p:spPr>
            <a:xfrm>
              <a:off x="0" y="169333"/>
              <a:ext cx="2539999" cy="1524000"/>
            </a:xfrm>
            <a:prstGeom prst="rect">
              <a:avLst/>
            </a:prstGeom>
            <a:grp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endParaRPr lang="en-GB"/>
            </a:p>
          </p:txBody>
        </p:sp>
        <p:sp>
          <p:nvSpPr>
            <p:cNvPr id="27" name="TextBox 26">
              <a:extLst>
                <a:ext uri="{FF2B5EF4-FFF2-40B4-BE49-F238E27FC236}">
                  <a16:creationId xmlns:a16="http://schemas.microsoft.com/office/drawing/2014/main" id="{15E3362D-FCF6-632B-B793-B0CDC8CA0E8C}"/>
                </a:ext>
              </a:extLst>
            </p:cNvPr>
            <p:cNvSpPr txBox="1"/>
            <p:nvPr/>
          </p:nvSpPr>
          <p:spPr>
            <a:xfrm>
              <a:off x="0" y="169333"/>
              <a:ext cx="2539999" cy="1524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Test Program Development</a:t>
              </a:r>
            </a:p>
          </p:txBody>
        </p:sp>
      </p:grpSp>
      <p:grpSp>
        <p:nvGrpSpPr>
          <p:cNvPr id="8" name="Group 7">
            <a:extLst>
              <a:ext uri="{FF2B5EF4-FFF2-40B4-BE49-F238E27FC236}">
                <a16:creationId xmlns:a16="http://schemas.microsoft.com/office/drawing/2014/main" id="{72FB49A2-1843-3E2D-0490-D7046B5EA560}"/>
              </a:ext>
            </a:extLst>
          </p:cNvPr>
          <p:cNvGrpSpPr/>
          <p:nvPr/>
        </p:nvGrpSpPr>
        <p:grpSpPr>
          <a:xfrm>
            <a:off x="4826001" y="1052736"/>
            <a:ext cx="2539999" cy="1524000"/>
            <a:chOff x="2794000" y="169333"/>
            <a:chExt cx="2539999" cy="1524000"/>
          </a:xfrm>
        </p:grpSpPr>
        <p:sp>
          <p:nvSpPr>
            <p:cNvPr id="24" name="Rectangle 23">
              <a:extLst>
                <a:ext uri="{FF2B5EF4-FFF2-40B4-BE49-F238E27FC236}">
                  <a16:creationId xmlns:a16="http://schemas.microsoft.com/office/drawing/2014/main" id="{D4D32F97-1B55-67F4-31EF-084E1C304075}"/>
                </a:ext>
              </a:extLst>
            </p:cNvPr>
            <p:cNvSpPr/>
            <p:nvPr/>
          </p:nvSpPr>
          <p:spPr>
            <a:xfrm>
              <a:off x="2794000" y="169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44170"/>
                <a:satOff val="-11711"/>
                <a:lumOff val="6670"/>
                <a:alphaOff val="0"/>
              </a:schemeClr>
            </a:effectRef>
            <a:fontRef idx="minor">
              <a:schemeClr val="lt1"/>
            </a:fontRef>
          </p:style>
          <p:txBody>
            <a:bodyPr/>
            <a:lstStyle/>
            <a:p>
              <a:endParaRPr lang="en-GB"/>
            </a:p>
          </p:txBody>
        </p:sp>
        <p:sp>
          <p:nvSpPr>
            <p:cNvPr id="25" name="TextBox 24">
              <a:extLst>
                <a:ext uri="{FF2B5EF4-FFF2-40B4-BE49-F238E27FC236}">
                  <a16:creationId xmlns:a16="http://schemas.microsoft.com/office/drawing/2014/main" id="{34EC882C-7F6E-AE27-94F0-782FE6C3F0A7}"/>
                </a:ext>
              </a:extLst>
            </p:cNvPr>
            <p:cNvSpPr txBox="1"/>
            <p:nvPr/>
          </p:nvSpPr>
          <p:spPr>
            <a:xfrm>
              <a:off x="2794000" y="169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Code Translation</a:t>
              </a:r>
            </a:p>
          </p:txBody>
        </p:sp>
      </p:grpSp>
      <p:grpSp>
        <p:nvGrpSpPr>
          <p:cNvPr id="9" name="Group 8">
            <a:extLst>
              <a:ext uri="{FF2B5EF4-FFF2-40B4-BE49-F238E27FC236}">
                <a16:creationId xmlns:a16="http://schemas.microsoft.com/office/drawing/2014/main" id="{EB25C66A-F9F3-72AF-3B3F-EAEE304111B9}"/>
              </a:ext>
            </a:extLst>
          </p:cNvPr>
          <p:cNvGrpSpPr/>
          <p:nvPr/>
        </p:nvGrpSpPr>
        <p:grpSpPr>
          <a:xfrm>
            <a:off x="7620000" y="1052736"/>
            <a:ext cx="2539999" cy="1524000"/>
            <a:chOff x="5587999" y="169333"/>
            <a:chExt cx="2539999" cy="1524000"/>
          </a:xfrm>
        </p:grpSpPr>
        <p:sp>
          <p:nvSpPr>
            <p:cNvPr id="22" name="Rectangle 21">
              <a:extLst>
                <a:ext uri="{FF2B5EF4-FFF2-40B4-BE49-F238E27FC236}">
                  <a16:creationId xmlns:a16="http://schemas.microsoft.com/office/drawing/2014/main" id="{7CD60B81-1545-DF28-EB20-14F5876BCE3A}"/>
                </a:ext>
              </a:extLst>
            </p:cNvPr>
            <p:cNvSpPr/>
            <p:nvPr/>
          </p:nvSpPr>
          <p:spPr>
            <a:xfrm>
              <a:off x="5587999" y="169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88340"/>
                <a:satOff val="-23422"/>
                <a:lumOff val="13341"/>
                <a:alphaOff val="0"/>
              </a:schemeClr>
            </a:effectRef>
            <a:fontRef idx="minor">
              <a:schemeClr val="lt1"/>
            </a:fontRef>
          </p:style>
          <p:txBody>
            <a:bodyPr/>
            <a:lstStyle/>
            <a:p>
              <a:endParaRPr lang="en-GB"/>
            </a:p>
          </p:txBody>
        </p:sp>
        <p:sp>
          <p:nvSpPr>
            <p:cNvPr id="23" name="TextBox 22">
              <a:extLst>
                <a:ext uri="{FF2B5EF4-FFF2-40B4-BE49-F238E27FC236}">
                  <a16:creationId xmlns:a16="http://schemas.microsoft.com/office/drawing/2014/main" id="{0AFD78E7-89D6-B38C-F653-B972B7D48A36}"/>
                </a:ext>
              </a:extLst>
            </p:cNvPr>
            <p:cNvSpPr txBox="1"/>
            <p:nvPr/>
          </p:nvSpPr>
          <p:spPr>
            <a:xfrm>
              <a:off x="5587999" y="169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Modifying Existing </a:t>
              </a:r>
              <a:r>
                <a:rPr lang="en-US" sz="1700" dirty="0"/>
                <a:t>T</a:t>
              </a:r>
              <a:r>
                <a:rPr lang="en-US" sz="1700" kern="1200" dirty="0"/>
                <a:t>ools</a:t>
              </a:r>
            </a:p>
          </p:txBody>
        </p:sp>
      </p:grpSp>
      <p:grpSp>
        <p:nvGrpSpPr>
          <p:cNvPr id="10" name="Group 9">
            <a:extLst>
              <a:ext uri="{FF2B5EF4-FFF2-40B4-BE49-F238E27FC236}">
                <a16:creationId xmlns:a16="http://schemas.microsoft.com/office/drawing/2014/main" id="{0411BB2F-3A46-AE89-89B7-15678DE8E5F2}"/>
              </a:ext>
            </a:extLst>
          </p:cNvPr>
          <p:cNvGrpSpPr/>
          <p:nvPr/>
        </p:nvGrpSpPr>
        <p:grpSpPr>
          <a:xfrm>
            <a:off x="3374008" y="2830736"/>
            <a:ext cx="2539999" cy="1524000"/>
            <a:chOff x="0" y="1947333"/>
            <a:chExt cx="2539999" cy="1524000"/>
          </a:xfrm>
        </p:grpSpPr>
        <p:sp>
          <p:nvSpPr>
            <p:cNvPr id="20" name="Rectangle 19">
              <a:extLst>
                <a:ext uri="{FF2B5EF4-FFF2-40B4-BE49-F238E27FC236}">
                  <a16:creationId xmlns:a16="http://schemas.microsoft.com/office/drawing/2014/main" id="{B9784062-DA21-5B08-7A49-9CA6297D3779}"/>
                </a:ext>
              </a:extLst>
            </p:cNvPr>
            <p:cNvSpPr/>
            <p:nvPr/>
          </p:nvSpPr>
          <p:spPr>
            <a:xfrm>
              <a:off x="0"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132511"/>
                <a:satOff val="-35133"/>
                <a:lumOff val="20011"/>
                <a:alphaOff val="0"/>
              </a:schemeClr>
            </a:effectRef>
            <a:fontRef idx="minor">
              <a:schemeClr val="lt1"/>
            </a:fontRef>
          </p:style>
          <p:txBody>
            <a:bodyPr/>
            <a:lstStyle/>
            <a:p>
              <a:endParaRPr lang="en-GB"/>
            </a:p>
          </p:txBody>
        </p:sp>
        <p:sp>
          <p:nvSpPr>
            <p:cNvPr id="21" name="TextBox 20">
              <a:extLst>
                <a:ext uri="{FF2B5EF4-FFF2-40B4-BE49-F238E27FC236}">
                  <a16:creationId xmlns:a16="http://schemas.microsoft.com/office/drawing/2014/main" id="{7D418201-8ABB-B776-01AD-FEFC46E6A541}"/>
                </a:ext>
              </a:extLst>
            </p:cNvPr>
            <p:cNvSpPr txBox="1"/>
            <p:nvPr/>
          </p:nvSpPr>
          <p:spPr>
            <a:xfrm>
              <a:off x="0"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PTE Confluence AI</a:t>
              </a:r>
              <a:endParaRPr lang="en-US" sz="1700" kern="1200" dirty="0"/>
            </a:p>
          </p:txBody>
        </p:sp>
      </p:grpSp>
      <p:grpSp>
        <p:nvGrpSpPr>
          <p:cNvPr id="11" name="Group 10">
            <a:extLst>
              <a:ext uri="{FF2B5EF4-FFF2-40B4-BE49-F238E27FC236}">
                <a16:creationId xmlns:a16="http://schemas.microsoft.com/office/drawing/2014/main" id="{A26C14A9-B440-4D7F-2B56-DFD875893C2D}"/>
              </a:ext>
            </a:extLst>
          </p:cNvPr>
          <p:cNvGrpSpPr/>
          <p:nvPr/>
        </p:nvGrpSpPr>
        <p:grpSpPr>
          <a:xfrm>
            <a:off x="6168008" y="2830736"/>
            <a:ext cx="2539999" cy="1524000"/>
            <a:chOff x="2794000" y="1947333"/>
            <a:chExt cx="2539999" cy="1524000"/>
          </a:xfrm>
        </p:grpSpPr>
        <p:sp>
          <p:nvSpPr>
            <p:cNvPr id="18" name="Rectangle 17">
              <a:extLst>
                <a:ext uri="{FF2B5EF4-FFF2-40B4-BE49-F238E27FC236}">
                  <a16:creationId xmlns:a16="http://schemas.microsoft.com/office/drawing/2014/main" id="{AB699BD8-7126-4CD3-F1FC-CC7DFBD6762B}"/>
                </a:ext>
              </a:extLst>
            </p:cNvPr>
            <p:cNvSpPr/>
            <p:nvPr/>
          </p:nvSpPr>
          <p:spPr>
            <a:xfrm>
              <a:off x="2794000"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176681"/>
                <a:satOff val="-46845"/>
                <a:lumOff val="26681"/>
                <a:alphaOff val="0"/>
              </a:schemeClr>
            </a:effectRef>
            <a:fontRef idx="minor">
              <a:schemeClr val="lt1"/>
            </a:fontRef>
          </p:style>
          <p:txBody>
            <a:bodyPr/>
            <a:lstStyle/>
            <a:p>
              <a:endParaRPr lang="en-GB"/>
            </a:p>
          </p:txBody>
        </p:sp>
        <p:sp>
          <p:nvSpPr>
            <p:cNvPr id="19" name="TextBox 18">
              <a:extLst>
                <a:ext uri="{FF2B5EF4-FFF2-40B4-BE49-F238E27FC236}">
                  <a16:creationId xmlns:a16="http://schemas.microsoft.com/office/drawing/2014/main" id="{7F0FAA73-D228-D2C5-9808-0ECA47DB5660}"/>
                </a:ext>
              </a:extLst>
            </p:cNvPr>
            <p:cNvSpPr txBox="1"/>
            <p:nvPr/>
          </p:nvSpPr>
          <p:spPr>
            <a:xfrm>
              <a:off x="2794000"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Documentation AI</a:t>
              </a:r>
            </a:p>
          </p:txBody>
        </p:sp>
      </p:grpSp>
      <p:grpSp>
        <p:nvGrpSpPr>
          <p:cNvPr id="12" name="Group 11">
            <a:extLst>
              <a:ext uri="{FF2B5EF4-FFF2-40B4-BE49-F238E27FC236}">
                <a16:creationId xmlns:a16="http://schemas.microsoft.com/office/drawing/2014/main" id="{63E3706D-A6AF-334F-A944-384DE91DF4D2}"/>
              </a:ext>
            </a:extLst>
          </p:cNvPr>
          <p:cNvGrpSpPr/>
          <p:nvPr/>
        </p:nvGrpSpPr>
        <p:grpSpPr>
          <a:xfrm>
            <a:off x="3374007" y="4570414"/>
            <a:ext cx="2539999" cy="1524000"/>
            <a:chOff x="5587999" y="1947333"/>
            <a:chExt cx="2539999" cy="1524000"/>
          </a:xfrm>
        </p:grpSpPr>
        <p:sp>
          <p:nvSpPr>
            <p:cNvPr id="16" name="Rectangle 15">
              <a:extLst>
                <a:ext uri="{FF2B5EF4-FFF2-40B4-BE49-F238E27FC236}">
                  <a16:creationId xmlns:a16="http://schemas.microsoft.com/office/drawing/2014/main" id="{64EB6107-AD33-0B38-4CD5-B17AFB9E5368}"/>
                </a:ext>
              </a:extLst>
            </p:cNvPr>
            <p:cNvSpPr/>
            <p:nvPr/>
          </p:nvSpPr>
          <p:spPr>
            <a:xfrm>
              <a:off x="5587999" y="1947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220851"/>
                <a:satOff val="-58556"/>
                <a:lumOff val="33352"/>
                <a:alphaOff val="0"/>
              </a:schemeClr>
            </a:effectRef>
            <a:fontRef idx="minor">
              <a:schemeClr val="lt1"/>
            </a:fontRef>
          </p:style>
          <p:txBody>
            <a:bodyPr/>
            <a:lstStyle/>
            <a:p>
              <a:endParaRPr lang="en-GB"/>
            </a:p>
          </p:txBody>
        </p:sp>
        <p:sp>
          <p:nvSpPr>
            <p:cNvPr id="17" name="TextBox 16">
              <a:extLst>
                <a:ext uri="{FF2B5EF4-FFF2-40B4-BE49-F238E27FC236}">
                  <a16:creationId xmlns:a16="http://schemas.microsoft.com/office/drawing/2014/main" id="{47FBE847-E469-EE8F-7D1E-797A9C546EFF}"/>
                </a:ext>
              </a:extLst>
            </p:cNvPr>
            <p:cNvSpPr txBox="1"/>
            <p:nvPr/>
          </p:nvSpPr>
          <p:spPr>
            <a:xfrm>
              <a:off x="5587999" y="1947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Extract Jama Requirements</a:t>
              </a:r>
            </a:p>
          </p:txBody>
        </p:sp>
      </p:grpSp>
      <p:grpSp>
        <p:nvGrpSpPr>
          <p:cNvPr id="13" name="Group 12">
            <a:extLst>
              <a:ext uri="{FF2B5EF4-FFF2-40B4-BE49-F238E27FC236}">
                <a16:creationId xmlns:a16="http://schemas.microsoft.com/office/drawing/2014/main" id="{350869B2-E52F-4590-903B-72BA96E66D23}"/>
              </a:ext>
            </a:extLst>
          </p:cNvPr>
          <p:cNvGrpSpPr/>
          <p:nvPr/>
        </p:nvGrpSpPr>
        <p:grpSpPr>
          <a:xfrm>
            <a:off x="6168008" y="4608736"/>
            <a:ext cx="2539999" cy="1524000"/>
            <a:chOff x="2794000" y="3725333"/>
            <a:chExt cx="2539999" cy="1524000"/>
          </a:xfrm>
        </p:grpSpPr>
        <p:sp>
          <p:nvSpPr>
            <p:cNvPr id="14" name="Rectangle 13">
              <a:extLst>
                <a:ext uri="{FF2B5EF4-FFF2-40B4-BE49-F238E27FC236}">
                  <a16:creationId xmlns:a16="http://schemas.microsoft.com/office/drawing/2014/main" id="{714D6D58-5FA8-AAFF-9749-81A40CB1ECEE}"/>
                </a:ext>
              </a:extLst>
            </p:cNvPr>
            <p:cNvSpPr/>
            <p:nvPr/>
          </p:nvSpPr>
          <p:spPr>
            <a:xfrm>
              <a:off x="2794000" y="3725333"/>
              <a:ext cx="2539999" cy="1524000"/>
            </a:xfrm>
            <a:prstGeom prst="rect">
              <a:avLst/>
            </a:prstGeom>
            <a:solidFill>
              <a:schemeClr val="tx2"/>
            </a:solidFill>
          </p:spPr>
          <p:style>
            <a:lnRef idx="0">
              <a:schemeClr val="lt1">
                <a:hueOff val="0"/>
                <a:satOff val="0"/>
                <a:lumOff val="0"/>
                <a:alphaOff val="0"/>
              </a:schemeClr>
            </a:lnRef>
            <a:fillRef idx="3">
              <a:scrgbClr r="0" g="0" b="0"/>
            </a:fillRef>
            <a:effectRef idx="2">
              <a:schemeClr val="accent1">
                <a:shade val="80000"/>
                <a:hueOff val="-265021"/>
                <a:satOff val="-70267"/>
                <a:lumOff val="40022"/>
                <a:alphaOff val="0"/>
              </a:schemeClr>
            </a:effectRef>
            <a:fontRef idx="minor">
              <a:schemeClr val="lt1"/>
            </a:fontRef>
          </p:style>
          <p:txBody>
            <a:bodyPr/>
            <a:lstStyle/>
            <a:p>
              <a:endParaRPr lang="en-GB"/>
            </a:p>
          </p:txBody>
        </p:sp>
        <p:sp>
          <p:nvSpPr>
            <p:cNvPr id="15" name="TextBox 14">
              <a:extLst>
                <a:ext uri="{FF2B5EF4-FFF2-40B4-BE49-F238E27FC236}">
                  <a16:creationId xmlns:a16="http://schemas.microsoft.com/office/drawing/2014/main" id="{EAE67DF0-EA55-8F99-7E6A-7CBF7A86BF04}"/>
                </a:ext>
              </a:extLst>
            </p:cNvPr>
            <p:cNvSpPr txBox="1"/>
            <p:nvPr/>
          </p:nvSpPr>
          <p:spPr>
            <a:xfrm>
              <a:off x="2794000" y="3725333"/>
              <a:ext cx="2539999" cy="1524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Document Summarizer</a:t>
              </a:r>
            </a:p>
          </p:txBody>
        </p:sp>
      </p:grpSp>
      <p:grpSp>
        <p:nvGrpSpPr>
          <p:cNvPr id="28" name="Group 27">
            <a:extLst>
              <a:ext uri="{FF2B5EF4-FFF2-40B4-BE49-F238E27FC236}">
                <a16:creationId xmlns:a16="http://schemas.microsoft.com/office/drawing/2014/main" id="{B00B1404-6013-3AAC-A39B-9C7AA923759E}"/>
              </a:ext>
            </a:extLst>
          </p:cNvPr>
          <p:cNvGrpSpPr/>
          <p:nvPr/>
        </p:nvGrpSpPr>
        <p:grpSpPr>
          <a:xfrm>
            <a:off x="188697" y="1347856"/>
            <a:ext cx="1716304" cy="933760"/>
            <a:chOff x="748156" y="1258536"/>
            <a:chExt cx="2970125" cy="2596263"/>
          </a:xfrm>
        </p:grpSpPr>
        <p:sp>
          <p:nvSpPr>
            <p:cNvPr id="29" name="Arrow: Right 28">
              <a:extLst>
                <a:ext uri="{FF2B5EF4-FFF2-40B4-BE49-F238E27FC236}">
                  <a16:creationId xmlns:a16="http://schemas.microsoft.com/office/drawing/2014/main" id="{7F7E90AA-180E-1B87-6C5E-2B16060533B7}"/>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0" name="Arrow: Right 4">
              <a:extLst>
                <a:ext uri="{FF2B5EF4-FFF2-40B4-BE49-F238E27FC236}">
                  <a16:creationId xmlns:a16="http://schemas.microsoft.com/office/drawing/2014/main" id="{1FEE4A6E-0995-542A-B4E5-1C78EBDDC59D}"/>
                </a:ext>
              </a:extLst>
            </p:cNvPr>
            <p:cNvSpPr txBox="1"/>
            <p:nvPr/>
          </p:nvSpPr>
          <p:spPr>
            <a:xfrm>
              <a:off x="1001962" y="1647975"/>
              <a:ext cx="2444177" cy="18173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1700" kern="1200" dirty="0"/>
                <a:t>Programming</a:t>
              </a:r>
            </a:p>
          </p:txBody>
        </p:sp>
      </p:grpSp>
      <p:grpSp>
        <p:nvGrpSpPr>
          <p:cNvPr id="31" name="Group 30">
            <a:extLst>
              <a:ext uri="{FF2B5EF4-FFF2-40B4-BE49-F238E27FC236}">
                <a16:creationId xmlns:a16="http://schemas.microsoft.com/office/drawing/2014/main" id="{171FA131-91F7-A0B5-FF8B-F26E2876A2E5}"/>
              </a:ext>
            </a:extLst>
          </p:cNvPr>
          <p:cNvGrpSpPr/>
          <p:nvPr/>
        </p:nvGrpSpPr>
        <p:grpSpPr>
          <a:xfrm>
            <a:off x="177970" y="3125856"/>
            <a:ext cx="1716304" cy="933760"/>
            <a:chOff x="748156" y="1258536"/>
            <a:chExt cx="2970125" cy="2596263"/>
          </a:xfrm>
        </p:grpSpPr>
        <p:sp>
          <p:nvSpPr>
            <p:cNvPr id="32" name="Arrow: Right 31">
              <a:extLst>
                <a:ext uri="{FF2B5EF4-FFF2-40B4-BE49-F238E27FC236}">
                  <a16:creationId xmlns:a16="http://schemas.microsoft.com/office/drawing/2014/main" id="{A0DBAC5A-E56B-0204-D258-1B9B001C430B}"/>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3" name="Arrow: Right 4">
              <a:extLst>
                <a:ext uri="{FF2B5EF4-FFF2-40B4-BE49-F238E27FC236}">
                  <a16:creationId xmlns:a16="http://schemas.microsoft.com/office/drawing/2014/main" id="{B553356E-330A-6077-A2BB-6C1B211C5386}"/>
                </a:ext>
              </a:extLst>
            </p:cNvPr>
            <p:cNvSpPr txBox="1"/>
            <p:nvPr/>
          </p:nvSpPr>
          <p:spPr>
            <a:xfrm>
              <a:off x="1188650" y="1647975"/>
              <a:ext cx="1763365" cy="18173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1700" kern="1200" dirty="0"/>
                <a:t>Chatbot</a:t>
              </a:r>
            </a:p>
          </p:txBody>
        </p:sp>
      </p:grpSp>
      <p:grpSp>
        <p:nvGrpSpPr>
          <p:cNvPr id="34" name="Group 33">
            <a:extLst>
              <a:ext uri="{FF2B5EF4-FFF2-40B4-BE49-F238E27FC236}">
                <a16:creationId xmlns:a16="http://schemas.microsoft.com/office/drawing/2014/main" id="{CFBF2AB8-E8E5-7DF8-5B97-E52EB5147EB2}"/>
              </a:ext>
            </a:extLst>
          </p:cNvPr>
          <p:cNvGrpSpPr/>
          <p:nvPr/>
        </p:nvGrpSpPr>
        <p:grpSpPr>
          <a:xfrm>
            <a:off x="198787" y="4865534"/>
            <a:ext cx="1716304" cy="933760"/>
            <a:chOff x="748156" y="1258536"/>
            <a:chExt cx="2970125" cy="2596263"/>
          </a:xfrm>
        </p:grpSpPr>
        <p:sp>
          <p:nvSpPr>
            <p:cNvPr id="35" name="Arrow: Right 34">
              <a:extLst>
                <a:ext uri="{FF2B5EF4-FFF2-40B4-BE49-F238E27FC236}">
                  <a16:creationId xmlns:a16="http://schemas.microsoft.com/office/drawing/2014/main" id="{9714E14E-866E-2FE8-323F-D65A2BED03CF}"/>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6" name="Arrow: Right 4">
              <a:extLst>
                <a:ext uri="{FF2B5EF4-FFF2-40B4-BE49-F238E27FC236}">
                  <a16:creationId xmlns:a16="http://schemas.microsoft.com/office/drawing/2014/main" id="{B933ADEF-869A-C0DE-4CCB-09561546C20F}"/>
                </a:ext>
              </a:extLst>
            </p:cNvPr>
            <p:cNvSpPr txBox="1"/>
            <p:nvPr/>
          </p:nvSpPr>
          <p:spPr>
            <a:xfrm>
              <a:off x="965709" y="1647975"/>
              <a:ext cx="2137203" cy="18173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US" sz="1700" kern="1200" dirty="0"/>
                <a:t>Summarizer</a:t>
              </a:r>
              <a:endParaRPr lang="en-GB" sz="1700" kern="1200" dirty="0"/>
            </a:p>
          </p:txBody>
        </p:sp>
      </p:grpSp>
    </p:spTree>
    <p:extLst>
      <p:ext uri="{BB962C8B-B14F-4D97-AF65-F5344CB8AC3E}">
        <p14:creationId xmlns:p14="http://schemas.microsoft.com/office/powerpoint/2010/main" val="376233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EE432-CF83-E2B7-BAA4-E9AC282D496F}"/>
              </a:ext>
            </a:extLst>
          </p:cNvPr>
          <p:cNvSpPr>
            <a:spLocks noGrp="1"/>
          </p:cNvSpPr>
          <p:nvPr>
            <p:ph sz="quarter" idx="13"/>
          </p:nvPr>
        </p:nvSpPr>
        <p:spPr/>
        <p:txBody>
          <a:bodyPr/>
          <a:lstStyle/>
          <a:p>
            <a:r>
              <a:rPr lang="en-US" dirty="0"/>
              <a:t>To obtain more accurate text generation relevant to your specific data. </a:t>
            </a:r>
          </a:p>
          <a:p>
            <a:endParaRPr lang="en-US" dirty="0"/>
          </a:p>
          <a:p>
            <a:r>
              <a:rPr lang="en-US" dirty="0"/>
              <a:t>RAG involves the following high-level steps:</a:t>
            </a:r>
          </a:p>
          <a:p>
            <a:pPr marL="0" indent="0">
              <a:buNone/>
            </a:pPr>
            <a:endParaRPr lang="en-US" dirty="0"/>
          </a:p>
          <a:p>
            <a:endParaRPr lang="en-GB" dirty="0"/>
          </a:p>
        </p:txBody>
      </p:sp>
      <p:sp>
        <p:nvSpPr>
          <p:cNvPr id="3" name="Title 2">
            <a:extLst>
              <a:ext uri="{FF2B5EF4-FFF2-40B4-BE49-F238E27FC236}">
                <a16:creationId xmlns:a16="http://schemas.microsoft.com/office/drawing/2014/main" id="{0DCFD410-323D-A4F9-3D29-A60DB547C10E}"/>
              </a:ext>
            </a:extLst>
          </p:cNvPr>
          <p:cNvSpPr>
            <a:spLocks noGrp="1"/>
          </p:cNvSpPr>
          <p:nvPr>
            <p:ph type="title"/>
          </p:nvPr>
        </p:nvSpPr>
        <p:spPr/>
        <p:txBody>
          <a:bodyPr/>
          <a:lstStyle/>
          <a:p>
            <a:r>
              <a:rPr lang="en-US" dirty="0"/>
              <a:t>RAG : </a:t>
            </a:r>
            <a:r>
              <a:rPr lang="en-IN" b="0" dirty="0"/>
              <a:t>Retrieval-Augmented Generation </a:t>
            </a:r>
            <a:endParaRPr lang="en-GB" dirty="0"/>
          </a:p>
        </p:txBody>
      </p:sp>
      <p:grpSp>
        <p:nvGrpSpPr>
          <p:cNvPr id="6" name="Group 5">
            <a:extLst>
              <a:ext uri="{FF2B5EF4-FFF2-40B4-BE49-F238E27FC236}">
                <a16:creationId xmlns:a16="http://schemas.microsoft.com/office/drawing/2014/main" id="{FCAD6525-2674-3F00-80E9-6323A0884C32}"/>
              </a:ext>
            </a:extLst>
          </p:cNvPr>
          <p:cNvGrpSpPr/>
          <p:nvPr/>
        </p:nvGrpSpPr>
        <p:grpSpPr>
          <a:xfrm>
            <a:off x="4516068" y="2763263"/>
            <a:ext cx="2970125" cy="2596263"/>
            <a:chOff x="4646446" y="1258536"/>
            <a:chExt cx="2970125" cy="2596263"/>
          </a:xfrm>
        </p:grpSpPr>
        <p:sp>
          <p:nvSpPr>
            <p:cNvPr id="7" name="Arrow: Right 6">
              <a:extLst>
                <a:ext uri="{FF2B5EF4-FFF2-40B4-BE49-F238E27FC236}">
                  <a16:creationId xmlns:a16="http://schemas.microsoft.com/office/drawing/2014/main" id="{46F88D39-527D-E345-977B-6141C11D3ADC}"/>
                </a:ext>
              </a:extLst>
            </p:cNvPr>
            <p:cNvSpPr/>
            <p:nvPr/>
          </p:nvSpPr>
          <p:spPr>
            <a:xfrm>
              <a:off x="464644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8" name="Arrow: Right 4">
              <a:extLst>
                <a:ext uri="{FF2B5EF4-FFF2-40B4-BE49-F238E27FC236}">
                  <a16:creationId xmlns:a16="http://schemas.microsoft.com/office/drawing/2014/main" id="{E64BE0A1-BB8C-FCBA-BEA5-BD6988A0AD99}"/>
                </a:ext>
              </a:extLst>
            </p:cNvPr>
            <p:cNvSpPr txBox="1"/>
            <p:nvPr/>
          </p:nvSpPr>
          <p:spPr>
            <a:xfrm>
              <a:off x="4650732" y="1637616"/>
              <a:ext cx="2223718"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2400" kern="1200" dirty="0"/>
                <a:t>Augment it to your question</a:t>
              </a:r>
            </a:p>
          </p:txBody>
        </p:sp>
      </p:grpSp>
      <p:grpSp>
        <p:nvGrpSpPr>
          <p:cNvPr id="9" name="Group 8">
            <a:extLst>
              <a:ext uri="{FF2B5EF4-FFF2-40B4-BE49-F238E27FC236}">
                <a16:creationId xmlns:a16="http://schemas.microsoft.com/office/drawing/2014/main" id="{6A730018-4E60-F16B-B43A-82A0136CF998}"/>
              </a:ext>
            </a:extLst>
          </p:cNvPr>
          <p:cNvGrpSpPr/>
          <p:nvPr/>
        </p:nvGrpSpPr>
        <p:grpSpPr>
          <a:xfrm>
            <a:off x="8526475" y="2763262"/>
            <a:ext cx="2970125" cy="2596263"/>
            <a:chOff x="8544736" y="1258536"/>
            <a:chExt cx="2970125" cy="2596263"/>
          </a:xfrm>
        </p:grpSpPr>
        <p:sp>
          <p:nvSpPr>
            <p:cNvPr id="10" name="Arrow: Right 9">
              <a:extLst>
                <a:ext uri="{FF2B5EF4-FFF2-40B4-BE49-F238E27FC236}">
                  <a16:creationId xmlns:a16="http://schemas.microsoft.com/office/drawing/2014/main" id="{3B0EEE97-8D3D-E270-7273-29C8D34EB151}"/>
                </a:ext>
              </a:extLst>
            </p:cNvPr>
            <p:cNvSpPr/>
            <p:nvPr/>
          </p:nvSpPr>
          <p:spPr>
            <a:xfrm>
              <a:off x="854473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1" name="Arrow: Right 8">
              <a:extLst>
                <a:ext uri="{FF2B5EF4-FFF2-40B4-BE49-F238E27FC236}">
                  <a16:creationId xmlns:a16="http://schemas.microsoft.com/office/drawing/2014/main" id="{9566CC90-E458-112A-BD18-A67DE8874564}"/>
                </a:ext>
              </a:extLst>
            </p:cNvPr>
            <p:cNvSpPr txBox="1"/>
            <p:nvPr/>
          </p:nvSpPr>
          <p:spPr>
            <a:xfrm>
              <a:off x="8544736" y="1665640"/>
              <a:ext cx="1912100" cy="1817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2400" kern="1200" dirty="0"/>
                <a:t>Generate answers from the LLM</a:t>
              </a:r>
            </a:p>
          </p:txBody>
        </p:sp>
      </p:grpSp>
      <p:grpSp>
        <p:nvGrpSpPr>
          <p:cNvPr id="12" name="Group 11">
            <a:extLst>
              <a:ext uri="{FF2B5EF4-FFF2-40B4-BE49-F238E27FC236}">
                <a16:creationId xmlns:a16="http://schemas.microsoft.com/office/drawing/2014/main" id="{2C088D24-CA30-F548-08D5-8B9605DA4FA6}"/>
              </a:ext>
            </a:extLst>
          </p:cNvPr>
          <p:cNvGrpSpPr/>
          <p:nvPr/>
        </p:nvGrpSpPr>
        <p:grpSpPr>
          <a:xfrm>
            <a:off x="695400" y="2780928"/>
            <a:ext cx="2970125" cy="2596263"/>
            <a:chOff x="748156" y="1258536"/>
            <a:chExt cx="2970125" cy="2596263"/>
          </a:xfrm>
        </p:grpSpPr>
        <p:sp>
          <p:nvSpPr>
            <p:cNvPr id="13" name="Arrow: Right 12">
              <a:extLst>
                <a:ext uri="{FF2B5EF4-FFF2-40B4-BE49-F238E27FC236}">
                  <a16:creationId xmlns:a16="http://schemas.microsoft.com/office/drawing/2014/main" id="{3C6388AD-9B6F-EEF8-F03E-700D8B4AE436}"/>
                </a:ext>
              </a:extLst>
            </p:cNvPr>
            <p:cNvSpPr/>
            <p:nvPr/>
          </p:nvSpPr>
          <p:spPr>
            <a:xfrm>
              <a:off x="748156" y="1258536"/>
              <a:ext cx="2970125" cy="2596263"/>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4" name="Arrow: Right 4">
              <a:extLst>
                <a:ext uri="{FF2B5EF4-FFF2-40B4-BE49-F238E27FC236}">
                  <a16:creationId xmlns:a16="http://schemas.microsoft.com/office/drawing/2014/main" id="{724E689F-FCDE-6AB6-418C-E01B862E1877}"/>
                </a:ext>
              </a:extLst>
            </p:cNvPr>
            <p:cNvSpPr txBox="1"/>
            <p:nvPr/>
          </p:nvSpPr>
          <p:spPr>
            <a:xfrm>
              <a:off x="771874" y="1814136"/>
              <a:ext cx="2280538" cy="14850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180" tIns="10795" rIns="21590" bIns="10795" numCol="1" spcCol="1270" anchor="ctr" anchorCtr="0">
              <a:noAutofit/>
            </a:bodyPr>
            <a:lstStyle/>
            <a:p>
              <a:pPr marL="0" lvl="1" algn="l" defTabSz="755650">
                <a:lnSpc>
                  <a:spcPct val="90000"/>
                </a:lnSpc>
                <a:spcBef>
                  <a:spcPct val="0"/>
                </a:spcBef>
                <a:spcAft>
                  <a:spcPct val="15000"/>
                </a:spcAft>
              </a:pPr>
              <a:r>
                <a:rPr lang="en-GB" sz="2400" kern="1200" dirty="0"/>
                <a:t>Retrieve information from vector database</a:t>
              </a:r>
            </a:p>
          </p:txBody>
        </p:sp>
      </p:grpSp>
    </p:spTree>
    <p:extLst>
      <p:ext uri="{BB962C8B-B14F-4D97-AF65-F5344CB8AC3E}">
        <p14:creationId xmlns:p14="http://schemas.microsoft.com/office/powerpoint/2010/main" val="33957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MARKET STRATEGY</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CONCLUSION</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582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2CCB3B63-634F-13DB-66D3-8054070F3B9F}"/>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9993992F-7F39-26D7-4D66-7C62F8677B2E}"/>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TEAM</a:t>
            </a:r>
            <a:endParaRPr lang="en-IN" sz="4800" b="1" dirty="0">
              <a:solidFill>
                <a:schemeClr val="bg1"/>
              </a:solidFill>
              <a:latin typeface="Bahnschrift Condensed" panose="020B0502040204020203" pitchFamily="34" charset="0"/>
              <a:ea typeface="+mj-ea"/>
              <a:cs typeface="+mj-cs"/>
            </a:endParaRPr>
          </a:p>
        </p:txBody>
      </p:sp>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pic>
        <p:nvPicPr>
          <p:cNvPr id="29" name="Picture 28">
            <a:extLst>
              <a:ext uri="{FF2B5EF4-FFF2-40B4-BE49-F238E27FC236}">
                <a16:creationId xmlns:a16="http://schemas.microsoft.com/office/drawing/2014/main" id="{06C619F3-7474-C4FF-262A-76F22912E3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38" name="Content Placeholder 2">
            <a:extLst>
              <a:ext uri="{FF2B5EF4-FFF2-40B4-BE49-F238E27FC236}">
                <a16:creationId xmlns:a16="http://schemas.microsoft.com/office/drawing/2014/main" id="{F6340C36-A302-D429-EC2A-047CAFFB402A}"/>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SHUBHAM MISHRA</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MELVIN MATTHEW</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M. FARID HAROON</a:t>
            </a:r>
          </a:p>
        </p:txBody>
      </p:sp>
    </p:spTree>
    <p:extLst>
      <p:ext uri="{BB962C8B-B14F-4D97-AF65-F5344CB8AC3E}">
        <p14:creationId xmlns:p14="http://schemas.microsoft.com/office/powerpoint/2010/main" val="3663565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MARKET STRATEGY</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MARKET STRATEGY</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CONCLUSION</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4821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3"/>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ALTERNATIVE SOLUTION</a:t>
            </a:r>
            <a:endParaRPr lang="en-IN" sz="48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1407277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3"/>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RAG VS FINE-TUNING</a:t>
            </a:r>
            <a:endParaRPr lang="en-IN" sz="4800" b="1" dirty="0">
              <a:solidFill>
                <a:schemeClr val="bg1"/>
              </a:solidFill>
              <a:latin typeface="Bahnschrift Condensed" panose="020B0502040204020203" pitchFamily="34" charset="0"/>
              <a:ea typeface="+mj-ea"/>
              <a:cs typeface="+mj-cs"/>
            </a:endParaRPr>
          </a:p>
        </p:txBody>
      </p:sp>
      <p:graphicFrame>
        <p:nvGraphicFramePr>
          <p:cNvPr id="2" name="Table 1">
            <a:extLst>
              <a:ext uri="{FF2B5EF4-FFF2-40B4-BE49-F238E27FC236}">
                <a16:creationId xmlns:a16="http://schemas.microsoft.com/office/drawing/2014/main" id="{FF1359C2-E38C-BA38-26A3-FA999D45C25F}"/>
              </a:ext>
            </a:extLst>
          </p:cNvPr>
          <p:cNvGraphicFramePr>
            <a:graphicFrameLocks noGrp="1"/>
          </p:cNvGraphicFramePr>
          <p:nvPr>
            <p:extLst>
              <p:ext uri="{D42A27DB-BD31-4B8C-83A1-F6EECF244321}">
                <p14:modId xmlns:p14="http://schemas.microsoft.com/office/powerpoint/2010/main" val="1781737509"/>
              </p:ext>
            </p:extLst>
          </p:nvPr>
        </p:nvGraphicFramePr>
        <p:xfrm>
          <a:off x="568960" y="1176866"/>
          <a:ext cx="10114281" cy="5071536"/>
        </p:xfrm>
        <a:graphic>
          <a:graphicData uri="http://schemas.openxmlformats.org/drawingml/2006/table">
            <a:tbl>
              <a:tblPr firstRow="1" bandRow="1">
                <a:tableStyleId>{FABFCF23-3B69-468F-B69F-88F6DE6A72F2}</a:tableStyleId>
              </a:tblPr>
              <a:tblGrid>
                <a:gridCol w="3371427">
                  <a:extLst>
                    <a:ext uri="{9D8B030D-6E8A-4147-A177-3AD203B41FA5}">
                      <a16:colId xmlns:a16="http://schemas.microsoft.com/office/drawing/2014/main" val="664728251"/>
                    </a:ext>
                  </a:extLst>
                </a:gridCol>
                <a:gridCol w="3371427">
                  <a:extLst>
                    <a:ext uri="{9D8B030D-6E8A-4147-A177-3AD203B41FA5}">
                      <a16:colId xmlns:a16="http://schemas.microsoft.com/office/drawing/2014/main" val="2959075102"/>
                    </a:ext>
                  </a:extLst>
                </a:gridCol>
                <a:gridCol w="3371427">
                  <a:extLst>
                    <a:ext uri="{9D8B030D-6E8A-4147-A177-3AD203B41FA5}">
                      <a16:colId xmlns:a16="http://schemas.microsoft.com/office/drawing/2014/main" val="4094124999"/>
                    </a:ext>
                  </a:extLst>
                </a:gridCol>
              </a:tblGrid>
              <a:tr h="633942">
                <a:tc>
                  <a:txBody>
                    <a:bodyPr/>
                    <a:lstStyle/>
                    <a:p>
                      <a:pPr algn="ctr"/>
                      <a:r>
                        <a:rPr lang="en-GB" sz="2400" b="1" kern="1200" dirty="0">
                          <a:solidFill>
                            <a:schemeClr val="tx1"/>
                          </a:solidFill>
                          <a:latin typeface="Bahnschrift Condensed" panose="020B0502040204020203" pitchFamily="34" charset="0"/>
                          <a:ea typeface="+mj-ea"/>
                          <a:cs typeface="+mj-cs"/>
                        </a:rPr>
                        <a:t>ASPECT </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b="0" kern="1200" dirty="0">
                          <a:solidFill>
                            <a:schemeClr val="tx1"/>
                          </a:solidFill>
                          <a:latin typeface="Bahnschrift Condensed" panose="020B0502040204020203" pitchFamily="34" charset="0"/>
                          <a:ea typeface="+mj-ea"/>
                          <a:cs typeface="+mj-cs"/>
                        </a:rPr>
                        <a:t>RAG</a:t>
                      </a:r>
                      <a:endParaRPr lang="en-IN" sz="2400" b="0"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b="0" kern="1200" dirty="0">
                          <a:solidFill>
                            <a:schemeClr val="tx1"/>
                          </a:solidFill>
                          <a:latin typeface="Bahnschrift Condensed" panose="020B0502040204020203" pitchFamily="34" charset="0"/>
                          <a:ea typeface="+mj-ea"/>
                          <a:cs typeface="+mj-cs"/>
                        </a:rPr>
                        <a:t>FINE-TUNING</a:t>
                      </a:r>
                      <a:endParaRPr lang="en-IN" sz="2400" b="0"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865528"/>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DYNAMIC DATA</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231791"/>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STATIC DATA </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073745"/>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INTERNAL DATA</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173135"/>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REDUCE HALLUCINATIONS</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646121"/>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TRANSPERANCY IN GENERATION</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985731"/>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FINE TUNING SMALLER MODEL</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9315720"/>
                  </a:ext>
                </a:extLst>
              </a:tr>
              <a:tr h="633942">
                <a:tc>
                  <a:txBody>
                    <a:bodyPr/>
                    <a:lstStyle/>
                    <a:p>
                      <a:pPr algn="ctr"/>
                      <a:r>
                        <a:rPr lang="en-GB" sz="2400" b="1" kern="1200" dirty="0">
                          <a:solidFill>
                            <a:schemeClr val="tx1"/>
                          </a:solidFill>
                          <a:latin typeface="Bahnschrift Condensed" panose="020B0502040204020203" pitchFamily="34" charset="0"/>
                          <a:ea typeface="+mj-ea"/>
                          <a:cs typeface="+mj-cs"/>
                        </a:rPr>
                        <a:t>BRAND VOICE IN GENERATION</a:t>
                      </a: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b="1" kern="1200" dirty="0">
                        <a:solidFill>
                          <a:schemeClr val="tx1"/>
                        </a:solidFill>
                        <a:latin typeface="Bahnschrift Condensed" panose="020B0502040204020203" pitchFamily="34" charset="0"/>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120989"/>
                  </a:ext>
                </a:extLst>
              </a:tr>
            </a:tbl>
          </a:graphicData>
        </a:graphic>
      </p:graphicFrame>
      <p:pic>
        <p:nvPicPr>
          <p:cNvPr id="4" name="Picture 3">
            <a:extLst>
              <a:ext uri="{FF2B5EF4-FFF2-40B4-BE49-F238E27FC236}">
                <a16:creationId xmlns:a16="http://schemas.microsoft.com/office/drawing/2014/main" id="{EAE64DEF-BFD9-A236-B7BA-388A83F6DB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1687" y="1855020"/>
            <a:ext cx="520573" cy="482384"/>
          </a:xfrm>
          <a:prstGeom prst="rect">
            <a:avLst/>
          </a:prstGeom>
        </p:spPr>
      </p:pic>
      <p:pic>
        <p:nvPicPr>
          <p:cNvPr id="5" name="Picture 4">
            <a:extLst>
              <a:ext uri="{FF2B5EF4-FFF2-40B4-BE49-F238E27FC236}">
                <a16:creationId xmlns:a16="http://schemas.microsoft.com/office/drawing/2014/main" id="{71EA3481-2E29-EE8A-68A3-360EDB2B2A4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20248" y="3788978"/>
            <a:ext cx="520573" cy="482384"/>
          </a:xfrm>
          <a:prstGeom prst="rect">
            <a:avLst/>
          </a:prstGeom>
        </p:spPr>
      </p:pic>
      <p:pic>
        <p:nvPicPr>
          <p:cNvPr id="6" name="Picture 5">
            <a:extLst>
              <a:ext uri="{FF2B5EF4-FFF2-40B4-BE49-F238E27FC236}">
                <a16:creationId xmlns:a16="http://schemas.microsoft.com/office/drawing/2014/main" id="{5CC80254-231F-029F-9736-CD2AD09FFF5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1688" y="2470145"/>
            <a:ext cx="520573" cy="482384"/>
          </a:xfrm>
          <a:prstGeom prst="rect">
            <a:avLst/>
          </a:prstGeom>
        </p:spPr>
      </p:pic>
      <p:pic>
        <p:nvPicPr>
          <p:cNvPr id="7" name="Picture 6">
            <a:extLst>
              <a:ext uri="{FF2B5EF4-FFF2-40B4-BE49-F238E27FC236}">
                <a16:creationId xmlns:a16="http://schemas.microsoft.com/office/drawing/2014/main" id="{8AD1C2CB-1723-3A1A-23DF-D9EFE3F170E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1687" y="3122812"/>
            <a:ext cx="520573" cy="482384"/>
          </a:xfrm>
          <a:prstGeom prst="rect">
            <a:avLst/>
          </a:prstGeom>
        </p:spPr>
      </p:pic>
      <p:pic>
        <p:nvPicPr>
          <p:cNvPr id="8" name="Picture 7">
            <a:extLst>
              <a:ext uri="{FF2B5EF4-FFF2-40B4-BE49-F238E27FC236}">
                <a16:creationId xmlns:a16="http://schemas.microsoft.com/office/drawing/2014/main" id="{EEF40DE3-9A80-8C04-7560-61B8DD8BDF7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1686" y="3835168"/>
            <a:ext cx="520573" cy="482384"/>
          </a:xfrm>
          <a:prstGeom prst="rect">
            <a:avLst/>
          </a:prstGeom>
        </p:spPr>
      </p:pic>
      <p:pic>
        <p:nvPicPr>
          <p:cNvPr id="9" name="Picture 8">
            <a:extLst>
              <a:ext uri="{FF2B5EF4-FFF2-40B4-BE49-F238E27FC236}">
                <a16:creationId xmlns:a16="http://schemas.microsoft.com/office/drawing/2014/main" id="{C4F6290F-E52E-A071-A3FC-8A82928461A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1686" y="4406335"/>
            <a:ext cx="520573" cy="482384"/>
          </a:xfrm>
          <a:prstGeom prst="rect">
            <a:avLst/>
          </a:prstGeom>
        </p:spPr>
      </p:pic>
      <p:pic>
        <p:nvPicPr>
          <p:cNvPr id="10" name="Picture 9">
            <a:extLst>
              <a:ext uri="{FF2B5EF4-FFF2-40B4-BE49-F238E27FC236}">
                <a16:creationId xmlns:a16="http://schemas.microsoft.com/office/drawing/2014/main" id="{F197C818-1329-9687-8AB1-E193B8B6BF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04349" y="5638720"/>
            <a:ext cx="520573" cy="482384"/>
          </a:xfrm>
          <a:prstGeom prst="rect">
            <a:avLst/>
          </a:prstGeom>
        </p:spPr>
      </p:pic>
      <p:pic>
        <p:nvPicPr>
          <p:cNvPr id="11" name="Picture 10">
            <a:extLst>
              <a:ext uri="{FF2B5EF4-FFF2-40B4-BE49-F238E27FC236}">
                <a16:creationId xmlns:a16="http://schemas.microsoft.com/office/drawing/2014/main" id="{48E00379-870F-6A71-391C-4FAE9CEF376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55395" y="5054291"/>
            <a:ext cx="520573" cy="482384"/>
          </a:xfrm>
          <a:prstGeom prst="rect">
            <a:avLst/>
          </a:prstGeom>
        </p:spPr>
      </p:pic>
      <p:pic>
        <p:nvPicPr>
          <p:cNvPr id="13" name="Picture 12">
            <a:extLst>
              <a:ext uri="{FF2B5EF4-FFF2-40B4-BE49-F238E27FC236}">
                <a16:creationId xmlns:a16="http://schemas.microsoft.com/office/drawing/2014/main" id="{5EFC0302-CBD6-385E-BD87-6C9187937AB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05501" y="1928646"/>
            <a:ext cx="435320" cy="435320"/>
          </a:xfrm>
          <a:prstGeom prst="rect">
            <a:avLst/>
          </a:prstGeom>
        </p:spPr>
      </p:pic>
      <p:pic>
        <p:nvPicPr>
          <p:cNvPr id="15" name="Picture 14">
            <a:extLst>
              <a:ext uri="{FF2B5EF4-FFF2-40B4-BE49-F238E27FC236}">
                <a16:creationId xmlns:a16="http://schemas.microsoft.com/office/drawing/2014/main" id="{A4D2F9DE-946C-DA88-5044-08BD06751C8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481686" y="5748256"/>
            <a:ext cx="435320" cy="435320"/>
          </a:xfrm>
          <a:prstGeom prst="rect">
            <a:avLst/>
          </a:prstGeom>
        </p:spPr>
      </p:pic>
      <p:pic>
        <p:nvPicPr>
          <p:cNvPr id="16" name="Picture 15">
            <a:extLst>
              <a:ext uri="{FF2B5EF4-FFF2-40B4-BE49-F238E27FC236}">
                <a16:creationId xmlns:a16="http://schemas.microsoft.com/office/drawing/2014/main" id="{8B99DF02-5A8C-9DC2-2039-6AC722BB624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05501" y="2541120"/>
            <a:ext cx="435320" cy="435320"/>
          </a:xfrm>
          <a:prstGeom prst="rect">
            <a:avLst/>
          </a:prstGeom>
        </p:spPr>
      </p:pic>
      <p:pic>
        <p:nvPicPr>
          <p:cNvPr id="17" name="Picture 16">
            <a:extLst>
              <a:ext uri="{FF2B5EF4-FFF2-40B4-BE49-F238E27FC236}">
                <a16:creationId xmlns:a16="http://schemas.microsoft.com/office/drawing/2014/main" id="{B1451054-B357-694C-512D-149B3DECCF6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05501" y="3177133"/>
            <a:ext cx="435320" cy="435320"/>
          </a:xfrm>
          <a:prstGeom prst="rect">
            <a:avLst/>
          </a:prstGeom>
        </p:spPr>
      </p:pic>
      <p:pic>
        <p:nvPicPr>
          <p:cNvPr id="18" name="Picture 17">
            <a:extLst>
              <a:ext uri="{FF2B5EF4-FFF2-40B4-BE49-F238E27FC236}">
                <a16:creationId xmlns:a16="http://schemas.microsoft.com/office/drawing/2014/main" id="{B56093D4-0811-F672-9583-520DBEB417C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481686" y="5092193"/>
            <a:ext cx="435320" cy="435320"/>
          </a:xfrm>
          <a:prstGeom prst="rect">
            <a:avLst/>
          </a:prstGeom>
        </p:spPr>
      </p:pic>
      <p:pic>
        <p:nvPicPr>
          <p:cNvPr id="19" name="Picture 18">
            <a:extLst>
              <a:ext uri="{FF2B5EF4-FFF2-40B4-BE49-F238E27FC236}">
                <a16:creationId xmlns:a16="http://schemas.microsoft.com/office/drawing/2014/main" id="{D03EB11E-F2EB-C1B8-5882-71B27CA10AB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05501" y="4453399"/>
            <a:ext cx="435320" cy="435320"/>
          </a:xfrm>
          <a:prstGeom prst="rect">
            <a:avLst/>
          </a:prstGeom>
        </p:spPr>
      </p:pic>
    </p:spTree>
    <p:extLst>
      <p:ext uri="{BB962C8B-B14F-4D97-AF65-F5344CB8AC3E}">
        <p14:creationId xmlns:p14="http://schemas.microsoft.com/office/powerpoint/2010/main" val="384258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CONCLUSION</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MARKET STRATEGY</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CONCLUSION</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8155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MARKET STRATEGY</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CONCLUSION</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223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433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D68EA-8464-0F6D-4E88-B77D3A54F27E}"/>
              </a:ext>
            </a:extLst>
          </p:cNvPr>
          <p:cNvSpPr>
            <a:spLocks noGrp="1"/>
          </p:cNvSpPr>
          <p:nvPr>
            <p:ph sz="quarter" idx="13"/>
          </p:nvPr>
        </p:nvSpPr>
        <p:spPr/>
        <p:txBody>
          <a:bodyPr/>
          <a:lstStyle/>
          <a:p>
            <a:r>
              <a:rPr lang="de-DE" b="1" dirty="0"/>
              <a:t>What are vector embeddings?</a:t>
            </a:r>
          </a:p>
          <a:p>
            <a:pPr lvl="1"/>
            <a:r>
              <a:rPr lang="en-US" dirty="0"/>
              <a:t>Mathematical representations of words/phrases</a:t>
            </a:r>
            <a:endParaRPr lang="de-DE" dirty="0"/>
          </a:p>
          <a:p>
            <a:endParaRPr lang="de-DE" dirty="0"/>
          </a:p>
          <a:p>
            <a:endParaRPr lang="de-DE" dirty="0"/>
          </a:p>
          <a:p>
            <a:r>
              <a:rPr lang="de-DE" b="1" dirty="0"/>
              <a:t>Why vectors?</a:t>
            </a:r>
          </a:p>
          <a:p>
            <a:pPr lvl="1"/>
            <a:r>
              <a:rPr lang="de-DE" dirty="0"/>
              <a:t>Language of the machines!</a:t>
            </a:r>
          </a:p>
          <a:p>
            <a:pPr lvl="2"/>
            <a:r>
              <a:rPr lang="en-US" dirty="0"/>
              <a:t>Efficient storage and computation!</a:t>
            </a:r>
          </a:p>
          <a:p>
            <a:pPr lvl="2"/>
            <a:endParaRPr lang="en-US" dirty="0"/>
          </a:p>
          <a:p>
            <a:pPr lvl="2"/>
            <a:endParaRPr lang="en-US" dirty="0"/>
          </a:p>
          <a:p>
            <a:r>
              <a:rPr lang="en-US" b="1" dirty="0"/>
              <a:t>How?</a:t>
            </a:r>
          </a:p>
          <a:p>
            <a:pPr lvl="1"/>
            <a:r>
              <a:rPr lang="en-US" dirty="0"/>
              <a:t>An Embedding model (based on AI techniques)</a:t>
            </a:r>
          </a:p>
          <a:p>
            <a:pPr lvl="2"/>
            <a:r>
              <a:rPr lang="en-US" dirty="0"/>
              <a:t>Capture semantic meaning and context.</a:t>
            </a:r>
          </a:p>
          <a:p>
            <a:pPr lvl="1"/>
            <a:endParaRPr lang="en-US" dirty="0"/>
          </a:p>
          <a:p>
            <a:endParaRPr lang="en-US" dirty="0"/>
          </a:p>
          <a:p>
            <a:pPr lvl="1"/>
            <a:endParaRPr lang="en-US" dirty="0"/>
          </a:p>
        </p:txBody>
      </p:sp>
      <p:sp>
        <p:nvSpPr>
          <p:cNvPr id="3" name="Title 2">
            <a:extLst>
              <a:ext uri="{FF2B5EF4-FFF2-40B4-BE49-F238E27FC236}">
                <a16:creationId xmlns:a16="http://schemas.microsoft.com/office/drawing/2014/main" id="{51CBB511-B278-372A-3C1E-599BFFD9D2FC}"/>
              </a:ext>
            </a:extLst>
          </p:cNvPr>
          <p:cNvSpPr>
            <a:spLocks noGrp="1"/>
          </p:cNvSpPr>
          <p:nvPr>
            <p:ph type="title"/>
          </p:nvPr>
        </p:nvSpPr>
        <p:spPr/>
        <p:txBody>
          <a:bodyPr/>
          <a:lstStyle/>
          <a:p>
            <a:r>
              <a:rPr lang="en-US" dirty="0"/>
              <a:t>Vector Embeddings</a:t>
            </a:r>
          </a:p>
        </p:txBody>
      </p:sp>
      <p:pic>
        <p:nvPicPr>
          <p:cNvPr id="9" name="Picture 8">
            <a:hlinkClick r:id="rId3"/>
            <a:extLst>
              <a:ext uri="{FF2B5EF4-FFF2-40B4-BE49-F238E27FC236}">
                <a16:creationId xmlns:a16="http://schemas.microsoft.com/office/drawing/2014/main" id="{AF8F2892-F9DB-37B7-335E-8E7615D7D793}"/>
              </a:ext>
            </a:extLst>
          </p:cNvPr>
          <p:cNvPicPr>
            <a:picLocks noChangeAspect="1"/>
          </p:cNvPicPr>
          <p:nvPr/>
        </p:nvPicPr>
        <p:blipFill>
          <a:blip r:embed="rId4"/>
          <a:stretch>
            <a:fillRect/>
          </a:stretch>
        </p:blipFill>
        <p:spPr>
          <a:xfrm>
            <a:off x="6744072" y="1274667"/>
            <a:ext cx="4563112" cy="4696480"/>
          </a:xfrm>
          <a:prstGeom prst="rect">
            <a:avLst/>
          </a:prstGeom>
        </p:spPr>
      </p:pic>
    </p:spTree>
    <p:extLst>
      <p:ext uri="{BB962C8B-B14F-4D97-AF65-F5344CB8AC3E}">
        <p14:creationId xmlns:p14="http://schemas.microsoft.com/office/powerpoint/2010/main" val="68744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Effect transition="in" filter="fade">
                                      <p:cBhvr>
                                        <p:cTn id="29" dur="500"/>
                                        <p:tgtEl>
                                          <p:spTgt spid="2">
                                            <p:txEl>
                                              <p:pRg st="10" end="1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500"/>
                                        <p:tgtEl>
                                          <p:spTgt spid="2">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03C243-DCDA-20B9-1577-FD8A13ABD6D2}"/>
              </a:ext>
            </a:extLst>
          </p:cNvPr>
          <p:cNvSpPr>
            <a:spLocks noGrp="1"/>
          </p:cNvSpPr>
          <p:nvPr>
            <p:ph sz="quarter" idx="13"/>
          </p:nvPr>
        </p:nvSpPr>
        <p:spPr/>
        <p:txBody>
          <a:bodyPr/>
          <a:lstStyle/>
          <a:p>
            <a:r>
              <a:rPr lang="de-DE" dirty="0"/>
              <a:t>Example:</a:t>
            </a:r>
            <a:endParaRPr lang="en-US" dirty="0"/>
          </a:p>
        </p:txBody>
      </p:sp>
      <p:sp>
        <p:nvSpPr>
          <p:cNvPr id="3" name="Title 2">
            <a:extLst>
              <a:ext uri="{FF2B5EF4-FFF2-40B4-BE49-F238E27FC236}">
                <a16:creationId xmlns:a16="http://schemas.microsoft.com/office/drawing/2014/main" id="{07D6342F-DCB5-E9FD-5242-4992284AE328}"/>
              </a:ext>
            </a:extLst>
          </p:cNvPr>
          <p:cNvSpPr>
            <a:spLocks noGrp="1"/>
          </p:cNvSpPr>
          <p:nvPr>
            <p:ph type="title"/>
          </p:nvPr>
        </p:nvSpPr>
        <p:spPr/>
        <p:txBody>
          <a:bodyPr/>
          <a:lstStyle/>
          <a:p>
            <a:r>
              <a:rPr lang="en-US" dirty="0"/>
              <a:t>Vector Embeddings</a:t>
            </a:r>
          </a:p>
        </p:txBody>
      </p:sp>
      <p:sp>
        <p:nvSpPr>
          <p:cNvPr id="4" name="Date Placeholder 3">
            <a:extLst>
              <a:ext uri="{FF2B5EF4-FFF2-40B4-BE49-F238E27FC236}">
                <a16:creationId xmlns:a16="http://schemas.microsoft.com/office/drawing/2014/main" id="{53037B1C-CBAD-B09B-48AD-E643CA151B45}"/>
              </a:ext>
            </a:extLst>
          </p:cNvPr>
          <p:cNvSpPr>
            <a:spLocks noGrp="1"/>
          </p:cNvSpPr>
          <p:nvPr>
            <p:ph type="dt" sz="half" idx="14"/>
          </p:nvPr>
        </p:nvSpPr>
        <p:spPr/>
        <p:txBody>
          <a:bodyPr/>
          <a:lstStyle/>
          <a:p>
            <a:r>
              <a:rPr lang="en-US" b="1"/>
              <a:t> </a:t>
            </a:r>
            <a:endParaRPr lang="en-US" b="1" dirty="0"/>
          </a:p>
        </p:txBody>
      </p:sp>
      <p:sp>
        <p:nvSpPr>
          <p:cNvPr id="5" name="Footer Placeholder 4">
            <a:extLst>
              <a:ext uri="{FF2B5EF4-FFF2-40B4-BE49-F238E27FC236}">
                <a16:creationId xmlns:a16="http://schemas.microsoft.com/office/drawing/2014/main" id="{A85A5012-87C4-1773-F4BB-A4DA35EB80B1}"/>
              </a:ext>
            </a:extLst>
          </p:cNvPr>
          <p:cNvSpPr>
            <a:spLocks noGrp="1"/>
          </p:cNvSpPr>
          <p:nvPr>
            <p:ph type="ftr" sz="quarter" idx="15"/>
          </p:nvPr>
        </p:nvSpPr>
        <p:spPr/>
        <p:txBody>
          <a:bodyPr/>
          <a:lstStyle/>
          <a:p>
            <a:endParaRPr lang="en-US" dirty="0"/>
          </a:p>
        </p:txBody>
      </p:sp>
      <p:pic>
        <p:nvPicPr>
          <p:cNvPr id="13" name="Picture 12">
            <a:extLst>
              <a:ext uri="{FF2B5EF4-FFF2-40B4-BE49-F238E27FC236}">
                <a16:creationId xmlns:a16="http://schemas.microsoft.com/office/drawing/2014/main" id="{0193C4C0-09D5-C35D-1B7B-5D279E4D5EAC}"/>
              </a:ext>
            </a:extLst>
          </p:cNvPr>
          <p:cNvPicPr>
            <a:picLocks noChangeAspect="1"/>
          </p:cNvPicPr>
          <p:nvPr/>
        </p:nvPicPr>
        <p:blipFill rotWithShape="1">
          <a:blip r:embed="rId3"/>
          <a:srcRect t="45400"/>
          <a:stretch/>
        </p:blipFill>
        <p:spPr>
          <a:xfrm>
            <a:off x="6955721" y="2419818"/>
            <a:ext cx="3172727" cy="3169768"/>
          </a:xfrm>
          <a:prstGeom prst="rect">
            <a:avLst/>
          </a:prstGeom>
        </p:spPr>
      </p:pic>
      <p:pic>
        <p:nvPicPr>
          <p:cNvPr id="10" name="Picture 9">
            <a:extLst>
              <a:ext uri="{FF2B5EF4-FFF2-40B4-BE49-F238E27FC236}">
                <a16:creationId xmlns:a16="http://schemas.microsoft.com/office/drawing/2014/main" id="{A277808E-E68D-3BF1-DC77-7A87E0996356}"/>
              </a:ext>
            </a:extLst>
          </p:cNvPr>
          <p:cNvPicPr>
            <a:picLocks noChangeAspect="1"/>
          </p:cNvPicPr>
          <p:nvPr/>
        </p:nvPicPr>
        <p:blipFill>
          <a:blip r:embed="rId4"/>
          <a:stretch>
            <a:fillRect/>
          </a:stretch>
        </p:blipFill>
        <p:spPr>
          <a:xfrm>
            <a:off x="695400" y="2314313"/>
            <a:ext cx="5534797" cy="3381847"/>
          </a:xfrm>
          <a:prstGeom prst="rect">
            <a:avLst/>
          </a:prstGeom>
        </p:spPr>
      </p:pic>
      <p:pic>
        <p:nvPicPr>
          <p:cNvPr id="14" name="Picture 13">
            <a:extLst>
              <a:ext uri="{FF2B5EF4-FFF2-40B4-BE49-F238E27FC236}">
                <a16:creationId xmlns:a16="http://schemas.microsoft.com/office/drawing/2014/main" id="{9FE65926-504F-7492-0CB5-0B2BB224275A}"/>
              </a:ext>
            </a:extLst>
          </p:cNvPr>
          <p:cNvPicPr>
            <a:picLocks noChangeAspect="1"/>
          </p:cNvPicPr>
          <p:nvPr/>
        </p:nvPicPr>
        <p:blipFill>
          <a:blip r:embed="rId5"/>
          <a:stretch>
            <a:fillRect/>
          </a:stretch>
        </p:blipFill>
        <p:spPr>
          <a:xfrm>
            <a:off x="1779131" y="1772816"/>
            <a:ext cx="4344006" cy="828791"/>
          </a:xfrm>
          <a:prstGeom prst="rect">
            <a:avLst/>
          </a:prstGeom>
        </p:spPr>
      </p:pic>
    </p:spTree>
    <p:extLst>
      <p:ext uri="{BB962C8B-B14F-4D97-AF65-F5344CB8AC3E}">
        <p14:creationId xmlns:p14="http://schemas.microsoft.com/office/powerpoint/2010/main" val="84951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97C2C7B-B55B-5F5A-689B-21455B61645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642478C-D740-E996-293A-86667B5F4CB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985D51D9-8610-3028-EB01-E7177096B85C}"/>
              </a:ext>
            </a:extLst>
          </p:cNvPr>
          <p:cNvSpPr/>
          <p:nvPr/>
        </p:nvSpPr>
        <p:spPr bwMode="auto">
          <a:xfrm>
            <a:off x="0" y="0"/>
            <a:ext cx="12192000" cy="6858000"/>
          </a:xfrm>
          <a:custGeom>
            <a:avLst/>
            <a:gdLst/>
            <a:ahLst/>
            <a:cxnLst/>
            <a:rect l="l" t="t" r="r" b="b"/>
            <a:pathLst>
              <a:path w="12192000" h="6858000">
                <a:moveTo>
                  <a:pt x="10463808" y="4279074"/>
                </a:moveTo>
                <a:lnTo>
                  <a:pt x="10463808" y="4519543"/>
                </a:lnTo>
                <a:lnTo>
                  <a:pt x="10704277" y="4519543"/>
                </a:lnTo>
                <a:lnTo>
                  <a:pt x="10704277" y="4279074"/>
                </a:lnTo>
                <a:close/>
                <a:moveTo>
                  <a:pt x="8906321" y="3557667"/>
                </a:moveTo>
                <a:lnTo>
                  <a:pt x="9079185" y="4023201"/>
                </a:lnTo>
                <a:lnTo>
                  <a:pt x="8736880" y="4023201"/>
                </a:lnTo>
                <a:close/>
                <a:moveTo>
                  <a:pt x="4629596" y="3557667"/>
                </a:moveTo>
                <a:lnTo>
                  <a:pt x="4802460" y="4023201"/>
                </a:lnTo>
                <a:lnTo>
                  <a:pt x="4460156" y="4023201"/>
                </a:lnTo>
                <a:close/>
                <a:moveTo>
                  <a:pt x="6330106" y="3268420"/>
                </a:moveTo>
                <a:lnTo>
                  <a:pt x="6330106" y="3508889"/>
                </a:lnTo>
                <a:lnTo>
                  <a:pt x="6446490" y="3508889"/>
                </a:lnTo>
                <a:cubicBezTo>
                  <a:pt x="6445349" y="3557382"/>
                  <a:pt x="6434509" y="3595606"/>
                  <a:pt x="6413971" y="3623561"/>
                </a:cubicBezTo>
                <a:cubicBezTo>
                  <a:pt x="6393433" y="3651516"/>
                  <a:pt x="6358917" y="3673480"/>
                  <a:pt x="6310424" y="3689454"/>
                </a:cubicBezTo>
                <a:lnTo>
                  <a:pt x="6357491" y="3788723"/>
                </a:lnTo>
                <a:cubicBezTo>
                  <a:pt x="6408836" y="3770466"/>
                  <a:pt x="6451197" y="3745364"/>
                  <a:pt x="6484571" y="3713416"/>
                </a:cubicBezTo>
                <a:cubicBezTo>
                  <a:pt x="6517946" y="3681467"/>
                  <a:pt x="6540624" y="3645383"/>
                  <a:pt x="6552604" y="3605162"/>
                </a:cubicBezTo>
                <a:cubicBezTo>
                  <a:pt x="6564585" y="3564941"/>
                  <a:pt x="6570575" y="3510030"/>
                  <a:pt x="6570575" y="3440428"/>
                </a:cubicBezTo>
                <a:lnTo>
                  <a:pt x="6570575" y="3268420"/>
                </a:lnTo>
                <a:close/>
                <a:moveTo>
                  <a:pt x="9673380" y="3264997"/>
                </a:moveTo>
                <a:lnTo>
                  <a:pt x="9673380" y="4519543"/>
                </a:lnTo>
                <a:lnTo>
                  <a:pt x="9926686" y="4519543"/>
                </a:lnTo>
                <a:lnTo>
                  <a:pt x="9926686" y="3264997"/>
                </a:lnTo>
                <a:close/>
                <a:moveTo>
                  <a:pt x="8775389" y="3264997"/>
                </a:moveTo>
                <a:lnTo>
                  <a:pt x="8286750" y="4519543"/>
                </a:lnTo>
                <a:lnTo>
                  <a:pt x="8555459" y="4519543"/>
                </a:lnTo>
                <a:lnTo>
                  <a:pt x="8659006" y="4234575"/>
                </a:lnTo>
                <a:lnTo>
                  <a:pt x="9160482" y="4234575"/>
                </a:lnTo>
                <a:lnTo>
                  <a:pt x="9270020" y="4519543"/>
                </a:lnTo>
                <a:lnTo>
                  <a:pt x="9545575" y="4519543"/>
                </a:lnTo>
                <a:lnTo>
                  <a:pt x="9043243" y="3264997"/>
                </a:lnTo>
                <a:close/>
                <a:moveTo>
                  <a:pt x="5181154" y="3264997"/>
                </a:moveTo>
                <a:lnTo>
                  <a:pt x="5181154" y="3477225"/>
                </a:lnTo>
                <a:lnTo>
                  <a:pt x="5553410" y="3477225"/>
                </a:lnTo>
                <a:lnTo>
                  <a:pt x="5553410" y="4519543"/>
                </a:lnTo>
                <a:lnTo>
                  <a:pt x="5806716" y="4519543"/>
                </a:lnTo>
                <a:lnTo>
                  <a:pt x="5806716" y="3477225"/>
                </a:lnTo>
                <a:lnTo>
                  <a:pt x="6178116" y="3477225"/>
                </a:lnTo>
                <a:lnTo>
                  <a:pt x="6178116" y="3264997"/>
                </a:lnTo>
                <a:close/>
                <a:moveTo>
                  <a:pt x="4498665" y="3264997"/>
                </a:moveTo>
                <a:lnTo>
                  <a:pt x="4010025" y="4519543"/>
                </a:lnTo>
                <a:lnTo>
                  <a:pt x="4278734" y="4519543"/>
                </a:lnTo>
                <a:lnTo>
                  <a:pt x="4382281" y="4234575"/>
                </a:lnTo>
                <a:lnTo>
                  <a:pt x="4883757" y="4234575"/>
                </a:lnTo>
                <a:lnTo>
                  <a:pt x="4993295" y="4519543"/>
                </a:lnTo>
                <a:lnTo>
                  <a:pt x="5268851" y="4519543"/>
                </a:lnTo>
                <a:lnTo>
                  <a:pt x="4766518" y="3264997"/>
                </a:lnTo>
                <a:close/>
                <a:moveTo>
                  <a:pt x="2871564" y="3264997"/>
                </a:moveTo>
                <a:lnTo>
                  <a:pt x="2871564" y="4519543"/>
                </a:lnTo>
                <a:lnTo>
                  <a:pt x="3124870" y="4519543"/>
                </a:lnTo>
                <a:lnTo>
                  <a:pt x="3124870" y="3971000"/>
                </a:lnTo>
                <a:lnTo>
                  <a:pt x="3621211" y="3971000"/>
                </a:lnTo>
                <a:lnTo>
                  <a:pt x="3621211" y="4519543"/>
                </a:lnTo>
                <a:lnTo>
                  <a:pt x="3874517" y="4519543"/>
                </a:lnTo>
                <a:lnTo>
                  <a:pt x="3874517" y="3264997"/>
                </a:lnTo>
                <a:lnTo>
                  <a:pt x="3621211" y="3264997"/>
                </a:lnTo>
                <a:lnTo>
                  <a:pt x="3621211" y="3758771"/>
                </a:lnTo>
                <a:lnTo>
                  <a:pt x="3124870" y="3758771"/>
                </a:lnTo>
                <a:lnTo>
                  <a:pt x="3124870" y="3264997"/>
                </a:lnTo>
                <a:close/>
                <a:moveTo>
                  <a:pt x="1091840" y="3264997"/>
                </a:moveTo>
                <a:lnTo>
                  <a:pt x="1391357" y="4519543"/>
                </a:lnTo>
                <a:lnTo>
                  <a:pt x="1666056" y="4519543"/>
                </a:lnTo>
                <a:lnTo>
                  <a:pt x="1915083" y="3581628"/>
                </a:lnTo>
                <a:lnTo>
                  <a:pt x="2164966" y="4519543"/>
                </a:lnTo>
                <a:lnTo>
                  <a:pt x="2433675" y="4519543"/>
                </a:lnTo>
                <a:lnTo>
                  <a:pt x="2738326" y="3264997"/>
                </a:lnTo>
                <a:lnTo>
                  <a:pt x="2483309" y="3264997"/>
                </a:lnTo>
                <a:lnTo>
                  <a:pt x="2290763" y="4141297"/>
                </a:lnTo>
                <a:lnTo>
                  <a:pt x="2070832" y="3264997"/>
                </a:lnTo>
                <a:lnTo>
                  <a:pt x="1769604" y="3264997"/>
                </a:lnTo>
                <a:lnTo>
                  <a:pt x="1540259" y="4126749"/>
                </a:lnTo>
                <a:lnTo>
                  <a:pt x="1351136" y="3264997"/>
                </a:lnTo>
                <a:close/>
                <a:moveTo>
                  <a:pt x="10578480" y="3252160"/>
                </a:moveTo>
                <a:cubicBezTo>
                  <a:pt x="10447262" y="3252160"/>
                  <a:pt x="10341291" y="3287817"/>
                  <a:pt x="10260564" y="3359130"/>
                </a:cubicBezTo>
                <a:cubicBezTo>
                  <a:pt x="10179837" y="3430444"/>
                  <a:pt x="10136336" y="3517161"/>
                  <a:pt x="10130061" y="3619282"/>
                </a:cubicBezTo>
                <a:lnTo>
                  <a:pt x="10350847" y="3646666"/>
                </a:lnTo>
                <a:cubicBezTo>
                  <a:pt x="10366251" y="3575353"/>
                  <a:pt x="10394491" y="3522295"/>
                  <a:pt x="10435568" y="3487495"/>
                </a:cubicBezTo>
                <a:cubicBezTo>
                  <a:pt x="10476644" y="3452694"/>
                  <a:pt x="10527704" y="3435293"/>
                  <a:pt x="10588749" y="3435293"/>
                </a:cubicBezTo>
                <a:cubicBezTo>
                  <a:pt x="10652075" y="3435293"/>
                  <a:pt x="10702422" y="3451980"/>
                  <a:pt x="10739791" y="3485355"/>
                </a:cubicBezTo>
                <a:cubicBezTo>
                  <a:pt x="10777158" y="3518730"/>
                  <a:pt x="10795843" y="3558808"/>
                  <a:pt x="10795843" y="3605590"/>
                </a:cubicBezTo>
                <a:cubicBezTo>
                  <a:pt x="10795843" y="3639250"/>
                  <a:pt x="10785288" y="3670057"/>
                  <a:pt x="10764180" y="3698012"/>
                </a:cubicBezTo>
                <a:cubicBezTo>
                  <a:pt x="10750488" y="3715698"/>
                  <a:pt x="10708556" y="3753066"/>
                  <a:pt x="10638383" y="3810117"/>
                </a:cubicBezTo>
                <a:cubicBezTo>
                  <a:pt x="10568211" y="3867168"/>
                  <a:pt x="10521429" y="3918513"/>
                  <a:pt x="10498038" y="3964154"/>
                </a:cubicBezTo>
                <a:cubicBezTo>
                  <a:pt x="10474647" y="4009794"/>
                  <a:pt x="10462952" y="4067986"/>
                  <a:pt x="10462952" y="4138729"/>
                </a:cubicBezTo>
                <a:cubicBezTo>
                  <a:pt x="10462952" y="4145575"/>
                  <a:pt x="10463237" y="4164687"/>
                  <a:pt x="10463808" y="4196065"/>
                </a:cubicBezTo>
                <a:lnTo>
                  <a:pt x="10682027" y="4196065"/>
                </a:lnTo>
                <a:cubicBezTo>
                  <a:pt x="10680885" y="4129886"/>
                  <a:pt x="10686448" y="4083960"/>
                  <a:pt x="10698714" y="4058288"/>
                </a:cubicBezTo>
                <a:cubicBezTo>
                  <a:pt x="10710980" y="4032615"/>
                  <a:pt x="10742500" y="3998669"/>
                  <a:pt x="10793276" y="3956452"/>
                </a:cubicBezTo>
                <a:cubicBezTo>
                  <a:pt x="10891404" y="3874869"/>
                  <a:pt x="10955443" y="3810402"/>
                  <a:pt x="10985395" y="3763050"/>
                </a:cubicBezTo>
                <a:cubicBezTo>
                  <a:pt x="11015346" y="3715698"/>
                  <a:pt x="11030322" y="3665493"/>
                  <a:pt x="11030322" y="3612436"/>
                </a:cubicBezTo>
                <a:cubicBezTo>
                  <a:pt x="11030322" y="3516590"/>
                  <a:pt x="10989532" y="3432583"/>
                  <a:pt x="10907948" y="3360414"/>
                </a:cubicBezTo>
                <a:cubicBezTo>
                  <a:pt x="10826365" y="3288245"/>
                  <a:pt x="10716542" y="3252160"/>
                  <a:pt x="10578480" y="3252160"/>
                </a:cubicBezTo>
                <a:close/>
                <a:moveTo>
                  <a:pt x="7262589" y="3243602"/>
                </a:moveTo>
                <a:cubicBezTo>
                  <a:pt x="7166173" y="3243602"/>
                  <a:pt x="7083877" y="3258150"/>
                  <a:pt x="7015702" y="3287246"/>
                </a:cubicBezTo>
                <a:cubicBezTo>
                  <a:pt x="6947526" y="3316342"/>
                  <a:pt x="6895325" y="3358702"/>
                  <a:pt x="6859097" y="3414327"/>
                </a:cubicBezTo>
                <a:cubicBezTo>
                  <a:pt x="6822870" y="3469951"/>
                  <a:pt x="6804756" y="3529712"/>
                  <a:pt x="6804756" y="3593609"/>
                </a:cubicBezTo>
                <a:cubicBezTo>
                  <a:pt x="6804756" y="3692877"/>
                  <a:pt x="6843266" y="3777027"/>
                  <a:pt x="6920284" y="3846059"/>
                </a:cubicBezTo>
                <a:cubicBezTo>
                  <a:pt x="6975053" y="3895122"/>
                  <a:pt x="7070328" y="3936484"/>
                  <a:pt x="7206109" y="3970144"/>
                </a:cubicBezTo>
                <a:cubicBezTo>
                  <a:pt x="7311652" y="3996388"/>
                  <a:pt x="7379258" y="4014644"/>
                  <a:pt x="7408924" y="4024913"/>
                </a:cubicBezTo>
                <a:cubicBezTo>
                  <a:pt x="7452283" y="4040317"/>
                  <a:pt x="7482662" y="4058430"/>
                  <a:pt x="7500063" y="4079254"/>
                </a:cubicBezTo>
                <a:cubicBezTo>
                  <a:pt x="7517463" y="4100077"/>
                  <a:pt x="7526164" y="4125322"/>
                  <a:pt x="7526164" y="4154989"/>
                </a:cubicBezTo>
                <a:cubicBezTo>
                  <a:pt x="7526164" y="4201200"/>
                  <a:pt x="7505483" y="4241563"/>
                  <a:pt x="7464121" y="4276079"/>
                </a:cubicBezTo>
                <a:cubicBezTo>
                  <a:pt x="7422759" y="4310595"/>
                  <a:pt x="7361287" y="4327853"/>
                  <a:pt x="7279704" y="4327853"/>
                </a:cubicBezTo>
                <a:cubicBezTo>
                  <a:pt x="7202686" y="4327853"/>
                  <a:pt x="7141499" y="4308455"/>
                  <a:pt x="7096143" y="4269661"/>
                </a:cubicBezTo>
                <a:cubicBezTo>
                  <a:pt x="7050788" y="4230866"/>
                  <a:pt x="7020694" y="4170107"/>
                  <a:pt x="7005860" y="4087384"/>
                </a:cubicBezTo>
                <a:lnTo>
                  <a:pt x="6759401" y="4111345"/>
                </a:lnTo>
                <a:cubicBezTo>
                  <a:pt x="6775945" y="4251690"/>
                  <a:pt x="6826721" y="4358517"/>
                  <a:pt x="6911727" y="4431828"/>
                </a:cubicBezTo>
                <a:cubicBezTo>
                  <a:pt x="6996732" y="4505138"/>
                  <a:pt x="7118536" y="4541793"/>
                  <a:pt x="7277137" y="4541793"/>
                </a:cubicBezTo>
                <a:cubicBezTo>
                  <a:pt x="7386103" y="4541793"/>
                  <a:pt x="7477100" y="4526532"/>
                  <a:pt x="7550125" y="4496010"/>
                </a:cubicBezTo>
                <a:cubicBezTo>
                  <a:pt x="7623149" y="4465488"/>
                  <a:pt x="7679630" y="4418849"/>
                  <a:pt x="7719566" y="4356093"/>
                </a:cubicBezTo>
                <a:cubicBezTo>
                  <a:pt x="7759501" y="4293337"/>
                  <a:pt x="7779469" y="4226017"/>
                  <a:pt x="7779469" y="4154133"/>
                </a:cubicBezTo>
                <a:cubicBezTo>
                  <a:pt x="7779469" y="4074832"/>
                  <a:pt x="7762782" y="4008226"/>
                  <a:pt x="7729407" y="3954313"/>
                </a:cubicBezTo>
                <a:cubicBezTo>
                  <a:pt x="7696032" y="3900400"/>
                  <a:pt x="7649821" y="3857897"/>
                  <a:pt x="7590774" y="3826804"/>
                </a:cubicBezTo>
                <a:cubicBezTo>
                  <a:pt x="7531726" y="3795711"/>
                  <a:pt x="7440587" y="3765617"/>
                  <a:pt x="7317358" y="3736521"/>
                </a:cubicBezTo>
                <a:cubicBezTo>
                  <a:pt x="7194128" y="3707425"/>
                  <a:pt x="7116539" y="3679470"/>
                  <a:pt x="7084590" y="3652657"/>
                </a:cubicBezTo>
                <a:cubicBezTo>
                  <a:pt x="7059488" y="3631548"/>
                  <a:pt x="7046937" y="3606160"/>
                  <a:pt x="7046937" y="3576494"/>
                </a:cubicBezTo>
                <a:cubicBezTo>
                  <a:pt x="7046937" y="3543975"/>
                  <a:pt x="7060344" y="3518017"/>
                  <a:pt x="7087158" y="3498619"/>
                </a:cubicBezTo>
                <a:cubicBezTo>
                  <a:pt x="7128805" y="3468382"/>
                  <a:pt x="7186426" y="3453264"/>
                  <a:pt x="7260022" y="3453264"/>
                </a:cubicBezTo>
                <a:cubicBezTo>
                  <a:pt x="7331335" y="3453264"/>
                  <a:pt x="7384820" y="3467384"/>
                  <a:pt x="7420477" y="3495624"/>
                </a:cubicBezTo>
                <a:cubicBezTo>
                  <a:pt x="7456134" y="3523864"/>
                  <a:pt x="7479382" y="3570218"/>
                  <a:pt x="7490222" y="3634686"/>
                </a:cubicBezTo>
                <a:lnTo>
                  <a:pt x="7743527" y="3623561"/>
                </a:lnTo>
                <a:cubicBezTo>
                  <a:pt x="7739533" y="3508318"/>
                  <a:pt x="7697744" y="3416181"/>
                  <a:pt x="7618158" y="3347150"/>
                </a:cubicBezTo>
                <a:cubicBezTo>
                  <a:pt x="7538572" y="3278118"/>
                  <a:pt x="7420049" y="3243602"/>
                  <a:pt x="7262589" y="3243602"/>
                </a:cubicBezTo>
                <a:close/>
                <a:moveTo>
                  <a:pt x="0" y="0"/>
                </a:moveTo>
                <a:lnTo>
                  <a:pt x="12192000" y="0"/>
                </a:lnTo>
                <a:lnTo>
                  <a:pt x="12192000" y="6858000"/>
                </a:lnTo>
                <a:lnTo>
                  <a:pt x="0" y="6858000"/>
                </a:lnTo>
                <a:close/>
              </a:path>
            </a:pathLst>
          </a:custGeom>
          <a:solidFill>
            <a:schemeClr val="bg1"/>
          </a:solidFill>
          <a:ln w="9525">
            <a:noFill/>
            <a:miter lim="800000"/>
            <a:headEnd/>
            <a:tailEnd/>
          </a:ln>
        </p:spPr>
        <p:txBody>
          <a:bodyPr wrap="square" lIns="72000" tIns="72000" rIns="72000" bIns="72000" rtlCol="0" anchor="ctr">
            <a:noAutofit/>
          </a:bodyPr>
          <a:lstStyle/>
          <a:p>
            <a:pPr algn="ctr" defTabSz="576000" eaLnBrk="0" hangingPunct="0">
              <a:lnSpc>
                <a:spcPct val="120000"/>
              </a:lnSpc>
            </a:pPr>
            <a:endParaRPr lang="en-GB" sz="13800" b="1" baseline="0" dirty="0">
              <a:latin typeface="+mn-lt"/>
              <a:ea typeface="+mn-ea"/>
              <a:cs typeface="+mn-cs"/>
            </a:endParaRPr>
          </a:p>
        </p:txBody>
      </p:sp>
      <p:sp>
        <p:nvSpPr>
          <p:cNvPr id="2" name="TextBox 7">
            <a:extLst>
              <a:ext uri="{FF2B5EF4-FFF2-40B4-BE49-F238E27FC236}">
                <a16:creationId xmlns:a16="http://schemas.microsoft.com/office/drawing/2014/main" id="{A9651D5E-4D7D-33F8-260C-1CB32F94C6EF}"/>
              </a:ext>
            </a:extLst>
          </p:cNvPr>
          <p:cNvSpPr txBox="1"/>
          <p:nvPr/>
        </p:nvSpPr>
        <p:spPr bwMode="auto">
          <a:xfrm>
            <a:off x="1137270" y="6275643"/>
            <a:ext cx="9917459" cy="301878"/>
          </a:xfrm>
          <a:prstGeom prst="rect">
            <a:avLst/>
          </a:prstGeom>
          <a:noFill/>
          <a:ln w="9525">
            <a:noFill/>
            <a:miter lim="800000"/>
            <a:headEnd/>
            <a:tailEnd/>
          </a:ln>
          <a:effectLst/>
        </p:spPr>
        <p:txBody>
          <a:bodyPr wrap="none" lIns="0" tIns="0" rIns="0" bIns="0" rtlCol="0" anchor="t" anchorCtr="0">
            <a:sp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eaLnBrk="0" fontAlgn="auto" hangingPunct="0">
              <a:lnSpc>
                <a:spcPct val="120000"/>
              </a:lnSpc>
              <a:spcBef>
                <a:spcPts val="0"/>
              </a:spcBef>
              <a:spcAft>
                <a:spcPts val="0"/>
              </a:spcAft>
              <a:buClr>
                <a:schemeClr val="tx2"/>
              </a:buClr>
            </a:pPr>
            <a:r>
              <a:rPr lang="en-US" sz="1800" dirty="0"/>
              <a:t>It’s a machine’s ability to perform some cognitive functions we usually associate with humans.</a:t>
            </a:r>
          </a:p>
        </p:txBody>
      </p:sp>
    </p:spTree>
    <p:extLst>
      <p:ext uri="{BB962C8B-B14F-4D97-AF65-F5344CB8AC3E}">
        <p14:creationId xmlns:p14="http://schemas.microsoft.com/office/powerpoint/2010/main" val="22162310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USE CASES</a:t>
            </a: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6272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D2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09A7D-CED9-5A09-5F81-6920443AA5DD}"/>
              </a:ext>
            </a:extLst>
          </p:cNvPr>
          <p:cNvPicPr>
            <a:picLocks noChangeAspect="1"/>
          </p:cNvPicPr>
          <p:nvPr/>
        </p:nvPicPr>
        <p:blipFill>
          <a:blip r:embed="rId3"/>
          <a:stretch>
            <a:fillRect/>
          </a:stretch>
        </p:blipFill>
        <p:spPr>
          <a:xfrm rot="5400000">
            <a:off x="293394" y="2373242"/>
            <a:ext cx="4191363" cy="4778154"/>
          </a:xfrm>
          <a:prstGeom prst="rect">
            <a:avLst/>
          </a:prstGeom>
        </p:spPr>
      </p:pic>
      <p:pic>
        <p:nvPicPr>
          <p:cNvPr id="5" name="Picture 4">
            <a:extLst>
              <a:ext uri="{FF2B5EF4-FFF2-40B4-BE49-F238E27FC236}">
                <a16:creationId xmlns:a16="http://schemas.microsoft.com/office/drawing/2014/main" id="{CB882A20-D6A3-215C-9386-4101FE8BD9AF}"/>
              </a:ext>
            </a:extLst>
          </p:cNvPr>
          <p:cNvPicPr>
            <a:picLocks noChangeAspect="1"/>
          </p:cNvPicPr>
          <p:nvPr/>
        </p:nvPicPr>
        <p:blipFill>
          <a:blip r:embed="rId4"/>
          <a:stretch>
            <a:fillRect/>
          </a:stretch>
        </p:blipFill>
        <p:spPr>
          <a:xfrm>
            <a:off x="5734018" y="3131794"/>
            <a:ext cx="723963" cy="594412"/>
          </a:xfrm>
          <a:prstGeom prst="rect">
            <a:avLst/>
          </a:prstGeom>
          <a:solidFill>
            <a:srgbClr val="000D2F"/>
          </a:solidFill>
        </p:spPr>
      </p:pic>
      <p:pic>
        <p:nvPicPr>
          <p:cNvPr id="8" name="Picture 7">
            <a:extLst>
              <a:ext uri="{FF2B5EF4-FFF2-40B4-BE49-F238E27FC236}">
                <a16:creationId xmlns:a16="http://schemas.microsoft.com/office/drawing/2014/main" id="{711BA238-F665-0FB7-3693-DA7BA504D0A6}"/>
              </a:ext>
            </a:extLst>
          </p:cNvPr>
          <p:cNvPicPr>
            <a:picLocks noChangeAspect="1"/>
          </p:cNvPicPr>
          <p:nvPr/>
        </p:nvPicPr>
        <p:blipFill>
          <a:blip r:embed="rId3"/>
          <a:stretch>
            <a:fillRect/>
          </a:stretch>
        </p:blipFill>
        <p:spPr>
          <a:xfrm rot="16200000">
            <a:off x="7707242" y="-293395"/>
            <a:ext cx="4191363" cy="4778154"/>
          </a:xfrm>
          <a:prstGeom prst="rect">
            <a:avLst/>
          </a:prstGeom>
        </p:spPr>
      </p:pic>
      <p:sp>
        <p:nvSpPr>
          <p:cNvPr id="11" name="TextBox 10">
            <a:extLst>
              <a:ext uri="{FF2B5EF4-FFF2-40B4-BE49-F238E27FC236}">
                <a16:creationId xmlns:a16="http://schemas.microsoft.com/office/drawing/2014/main" id="{2B2E4C7A-366B-F0C7-78F4-1EE3F2F7013D}"/>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 AGENDA</a:t>
            </a:r>
            <a:endParaRPr lang="en-IN" sz="4800" b="1" dirty="0">
              <a:solidFill>
                <a:schemeClr val="bg1"/>
              </a:solidFill>
              <a:latin typeface="Bahnschrift Condensed" panose="020B0502040204020203" pitchFamily="34" charset="0"/>
              <a:ea typeface="+mj-ea"/>
              <a:cs typeface="+mj-cs"/>
            </a:endParaRPr>
          </a:p>
        </p:txBody>
      </p:sp>
      <p:sp>
        <p:nvSpPr>
          <p:cNvPr id="12" name="Content Placeholder 2">
            <a:extLst>
              <a:ext uri="{FF2B5EF4-FFF2-40B4-BE49-F238E27FC236}">
                <a16:creationId xmlns:a16="http://schemas.microsoft.com/office/drawing/2014/main" id="{BF53CE32-616D-ABC6-BE4B-18FC66AED10D}"/>
              </a:ext>
            </a:extLst>
          </p:cNvPr>
          <p:cNvSpPr>
            <a:spLocks noGrp="1"/>
          </p:cNvSpPr>
          <p:nvPr>
            <p:ph idx="1"/>
          </p:nvPr>
        </p:nvSpPr>
        <p:spPr>
          <a:xfrm>
            <a:off x="413695" y="1372333"/>
            <a:ext cx="10515600" cy="4351338"/>
          </a:xfrm>
        </p:spPr>
        <p:txBody>
          <a:bodyPr>
            <a:normAutofit/>
          </a:bodyPr>
          <a:lstStyle/>
          <a:p>
            <a:pPr marL="514350" indent="-514350">
              <a:lnSpc>
                <a:spcPct val="150000"/>
              </a:lnSpc>
              <a:buFont typeface="+mj-lt"/>
              <a:buAutoNum type="arabicPeriod"/>
            </a:pPr>
            <a:r>
              <a:rPr lang="en-IN" sz="3200" b="1" dirty="0">
                <a:solidFill>
                  <a:schemeClr val="bg1"/>
                </a:solidFill>
                <a:latin typeface="Bahnschrift Condensed" panose="020B0502040204020203" pitchFamily="34" charset="0"/>
                <a:ea typeface="+mj-ea"/>
                <a:cs typeface="+mj-cs"/>
              </a:rPr>
              <a:t>INTRODUCTION</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RAG</a:t>
            </a:r>
          </a:p>
          <a:p>
            <a:pPr marL="514350" indent="-514350">
              <a:lnSpc>
                <a:spcPct val="150000"/>
              </a:lnSpc>
              <a:buFont typeface="+mj-lt"/>
              <a:buAutoNum type="arabicPeriod"/>
            </a:pPr>
            <a:r>
              <a:rPr lang="en-IN" sz="3200" b="1" dirty="0">
                <a:solidFill>
                  <a:schemeClr val="tx1">
                    <a:lumMod val="50000"/>
                    <a:lumOff val="50000"/>
                  </a:schemeClr>
                </a:solidFill>
                <a:latin typeface="Bahnschrift Condensed" panose="020B0502040204020203" pitchFamily="34" charset="0"/>
                <a:ea typeface="+mj-ea"/>
                <a:cs typeface="+mj-cs"/>
              </a:rPr>
              <a:t>USE CASES</a:t>
            </a:r>
          </a:p>
        </p:txBody>
      </p:sp>
      <p:cxnSp>
        <p:nvCxnSpPr>
          <p:cNvPr id="14" name="Straight Connector 13">
            <a:extLst>
              <a:ext uri="{FF2B5EF4-FFF2-40B4-BE49-F238E27FC236}">
                <a16:creationId xmlns:a16="http://schemas.microsoft.com/office/drawing/2014/main" id="{D275EE38-414F-F404-A336-665E452B6364}"/>
              </a:ext>
            </a:extLst>
          </p:cNvPr>
          <p:cNvCxnSpPr>
            <a:cxnSpLocks/>
          </p:cNvCxnSpPr>
          <p:nvPr/>
        </p:nvCxnSpPr>
        <p:spPr>
          <a:xfrm>
            <a:off x="456939" y="977314"/>
            <a:ext cx="702082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75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3200" b="1" dirty="0">
                <a:solidFill>
                  <a:schemeClr val="bg1"/>
                </a:solidFill>
                <a:latin typeface="Bahnschrift Condensed" panose="020B0502040204020203" pitchFamily="34" charset="0"/>
                <a:ea typeface="+mj-ea"/>
                <a:cs typeface="+mj-cs"/>
              </a:rPr>
              <a:t>Paula Protocol needs to write test cases, but she lacks the knowledge of Python Programming and Commands?</a:t>
            </a:r>
          </a:p>
          <a:p>
            <a:pPr>
              <a:lnSpc>
                <a:spcPct val="150000"/>
              </a:lnSpc>
            </a:pPr>
            <a:r>
              <a:rPr lang="en-GB" sz="3200" b="1" dirty="0">
                <a:solidFill>
                  <a:schemeClr val="bg1"/>
                </a:solidFill>
                <a:latin typeface="Bahnschrift Condensed" panose="020B0502040204020203" pitchFamily="34" charset="0"/>
                <a:ea typeface="+mj-ea"/>
                <a:cs typeface="+mj-cs"/>
              </a:rPr>
              <a:t>How do we solve this problem?</a:t>
            </a:r>
          </a:p>
          <a:p>
            <a:pPr lvl="1">
              <a:lnSpc>
                <a:spcPct val="150000"/>
              </a:lnSpc>
            </a:pPr>
            <a:r>
              <a:rPr lang="en-GB" sz="2800" b="1" dirty="0">
                <a:solidFill>
                  <a:schemeClr val="bg1"/>
                </a:solidFill>
                <a:latin typeface="Bahnschrift Condensed" panose="020B0502040204020203" pitchFamily="34" charset="0"/>
                <a:ea typeface="+mj-ea"/>
                <a:cs typeface="+mj-cs"/>
              </a:rPr>
              <a:t>We introduce her to an AI expert with has knowledge of Python programming as well as SCPI commands. </a:t>
            </a:r>
          </a:p>
          <a:p>
            <a:pPr lvl="1">
              <a:lnSpc>
                <a:spcPct val="150000"/>
              </a:lnSpc>
            </a:pPr>
            <a:r>
              <a:rPr lang="en-GB" sz="2800" b="1" dirty="0">
                <a:solidFill>
                  <a:schemeClr val="bg1"/>
                </a:solidFill>
                <a:latin typeface="Bahnschrift Condensed" panose="020B0502040204020203" pitchFamily="34" charset="0"/>
                <a:ea typeface="+mj-ea"/>
                <a:cs typeface="+mj-cs"/>
              </a:rPr>
              <a:t>All Paula needs to do now is write the test case scenario with her requirements and send it to the Chatbot. </a:t>
            </a:r>
          </a:p>
          <a:p>
            <a:pPr lvl="1">
              <a:lnSpc>
                <a:spcPct val="150000"/>
              </a:lnSpc>
            </a:pPr>
            <a:r>
              <a:rPr lang="en-GB" sz="2800" b="1" dirty="0">
                <a:solidFill>
                  <a:schemeClr val="bg1"/>
                </a:solidFill>
                <a:latin typeface="Bahnschrift Condensed" panose="020B0502040204020203" pitchFamily="34" charset="0"/>
                <a:ea typeface="+mj-ea"/>
                <a:cs typeface="+mj-cs"/>
              </a:rPr>
              <a:t>This good chatbot then retrieves the knowledge from its databank and provides Paula with the necessary information and test code.</a:t>
            </a:r>
            <a:endParaRPr lang="en-IN" sz="28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16146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b="1" dirty="0">
                <a:solidFill>
                  <a:schemeClr val="bg1"/>
                </a:solidFill>
                <a:latin typeface="Bahnschrift Condensed" panose="020B0502040204020203" pitchFamily="34" charset="0"/>
                <a:ea typeface="+mj-ea"/>
                <a:cs typeface="+mj-cs"/>
              </a:rPr>
              <a:t>Paula is an expert in communication protocol but needs Help!</a:t>
            </a:r>
          </a:p>
          <a:p>
            <a:pPr lvl="1">
              <a:lnSpc>
                <a:spcPct val="150000"/>
              </a:lnSpc>
            </a:pPr>
            <a:r>
              <a:rPr lang="en-US" sz="2800" b="1" dirty="0">
                <a:solidFill>
                  <a:schemeClr val="bg1"/>
                </a:solidFill>
                <a:latin typeface="Bahnschrift Condensed" panose="020B0502040204020203" pitchFamily="34" charset="0"/>
                <a:ea typeface="+mj-ea"/>
                <a:cs typeface="+mj-cs"/>
              </a:rPr>
              <a:t>Paula has to write test cases</a:t>
            </a:r>
          </a:p>
          <a:p>
            <a:pPr lvl="1">
              <a:lnSpc>
                <a:spcPct val="150000"/>
              </a:lnSpc>
            </a:pPr>
            <a:r>
              <a:rPr lang="en-US" sz="2800" b="1" dirty="0">
                <a:solidFill>
                  <a:schemeClr val="bg1"/>
                </a:solidFill>
                <a:latin typeface="Bahnschrift Condensed" panose="020B0502040204020203" pitchFamily="34" charset="0"/>
                <a:ea typeface="+mj-ea"/>
                <a:cs typeface="+mj-cs"/>
              </a:rPr>
              <a:t>She doesn’t know Python programming or SCPI commands</a:t>
            </a:r>
          </a:p>
        </p:txBody>
      </p:sp>
    </p:spTree>
    <p:extLst>
      <p:ext uri="{BB962C8B-B14F-4D97-AF65-F5344CB8AC3E}">
        <p14:creationId xmlns:p14="http://schemas.microsoft.com/office/powerpoint/2010/main" val="350684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7D0A9C0-AA29-A4E6-2827-9ABDCBA24C68}"/>
              </a:ext>
            </a:extLst>
          </p:cNvPr>
          <p:cNvPicPr>
            <a:picLocks noChangeAspect="1"/>
          </p:cNvPicPr>
          <p:nvPr/>
        </p:nvPicPr>
        <p:blipFill>
          <a:blip r:embed="rId2"/>
          <a:stretch>
            <a:fillRect/>
          </a:stretch>
        </p:blipFill>
        <p:spPr>
          <a:xfrm>
            <a:off x="6509" y="0"/>
            <a:ext cx="12178981" cy="6858000"/>
          </a:xfrm>
          <a:prstGeom prst="rect">
            <a:avLst/>
          </a:prstGeom>
        </p:spPr>
      </p:pic>
      <p:sp>
        <p:nvSpPr>
          <p:cNvPr id="46" name="TextBox 45">
            <a:extLst>
              <a:ext uri="{FF2B5EF4-FFF2-40B4-BE49-F238E27FC236}">
                <a16:creationId xmlns:a16="http://schemas.microsoft.com/office/drawing/2014/main" id="{AC82E889-A77F-BA9B-50DA-AFDCC0374110}"/>
              </a:ext>
            </a:extLst>
          </p:cNvPr>
          <p:cNvSpPr txBox="1"/>
          <p:nvPr/>
        </p:nvSpPr>
        <p:spPr>
          <a:xfrm>
            <a:off x="413695" y="88349"/>
            <a:ext cx="8028500" cy="830997"/>
          </a:xfrm>
          <a:prstGeom prst="rect">
            <a:avLst/>
          </a:prstGeom>
          <a:noFill/>
        </p:spPr>
        <p:txBody>
          <a:bodyPr wrap="square">
            <a:spAutoFit/>
          </a:bodyPr>
          <a:lstStyle/>
          <a:p>
            <a:r>
              <a:rPr lang="en-GB" sz="4800" b="1" dirty="0">
                <a:solidFill>
                  <a:schemeClr val="bg1"/>
                </a:solidFill>
                <a:latin typeface="Bahnschrift Condensed" panose="020B0502040204020203" pitchFamily="34" charset="0"/>
                <a:ea typeface="+mj-ea"/>
                <a:cs typeface="+mj-cs"/>
              </a:rPr>
              <a:t>ELI5</a:t>
            </a:r>
            <a:endParaRPr lang="en-IN" sz="4800" b="1" dirty="0">
              <a:solidFill>
                <a:schemeClr val="bg1"/>
              </a:solidFill>
              <a:latin typeface="Bahnschrift Condensed" panose="020B0502040204020203" pitchFamily="34" charset="0"/>
              <a:ea typeface="+mj-ea"/>
              <a:cs typeface="+mj-cs"/>
            </a:endParaRPr>
          </a:p>
        </p:txBody>
      </p:sp>
      <p:sp>
        <p:nvSpPr>
          <p:cNvPr id="58" name="Content Placeholder 2">
            <a:extLst>
              <a:ext uri="{FF2B5EF4-FFF2-40B4-BE49-F238E27FC236}">
                <a16:creationId xmlns:a16="http://schemas.microsoft.com/office/drawing/2014/main" id="{BF220BC5-BC44-3949-06BD-C3B229AB3B80}"/>
              </a:ext>
            </a:extLst>
          </p:cNvPr>
          <p:cNvSpPr txBox="1">
            <a:spLocks/>
          </p:cNvSpPr>
          <p:nvPr/>
        </p:nvSpPr>
        <p:spPr>
          <a:xfrm>
            <a:off x="413695" y="137233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b="1" dirty="0">
                <a:solidFill>
                  <a:schemeClr val="bg1"/>
                </a:solidFill>
                <a:latin typeface="Bahnschrift Condensed" panose="020B0502040204020203" pitchFamily="34" charset="0"/>
                <a:ea typeface="+mj-ea"/>
                <a:cs typeface="+mj-cs"/>
              </a:rPr>
              <a:t>How Do We Help Paula?</a:t>
            </a:r>
          </a:p>
          <a:p>
            <a:pPr lvl="1">
              <a:lnSpc>
                <a:spcPct val="150000"/>
              </a:lnSpc>
            </a:pPr>
            <a:r>
              <a:rPr lang="en-US" sz="3200" b="1" dirty="0">
                <a:solidFill>
                  <a:schemeClr val="bg1"/>
                </a:solidFill>
                <a:latin typeface="Bahnschrift Condensed" panose="020B0502040204020203" pitchFamily="34" charset="0"/>
                <a:ea typeface="+mj-ea"/>
                <a:cs typeface="+mj-cs"/>
              </a:rPr>
              <a:t>We introduce her to a smart AI friend</a:t>
            </a:r>
          </a:p>
          <a:p>
            <a:pPr lvl="1">
              <a:lnSpc>
                <a:spcPct val="150000"/>
              </a:lnSpc>
            </a:pPr>
            <a:r>
              <a:rPr lang="en-US" sz="3200" b="1" dirty="0">
                <a:solidFill>
                  <a:schemeClr val="bg1"/>
                </a:solidFill>
                <a:latin typeface="Bahnschrift Condensed" panose="020B0502040204020203" pitchFamily="34" charset="0"/>
                <a:ea typeface="+mj-ea"/>
                <a:cs typeface="+mj-cs"/>
              </a:rPr>
              <a:t>This AI friend knows Python programming and SCPI commands</a:t>
            </a:r>
          </a:p>
          <a:p>
            <a:pPr>
              <a:lnSpc>
                <a:spcPct val="150000"/>
              </a:lnSpc>
            </a:pPr>
            <a:endParaRPr lang="en-IN" sz="3200" b="1" dirty="0">
              <a:solidFill>
                <a:schemeClr val="bg1"/>
              </a:solidFill>
              <a:latin typeface="Bahnschrift Condensed" panose="020B0502040204020203" pitchFamily="34" charset="0"/>
              <a:ea typeface="+mj-ea"/>
              <a:cs typeface="+mj-cs"/>
            </a:endParaRPr>
          </a:p>
        </p:txBody>
      </p:sp>
    </p:spTree>
    <p:extLst>
      <p:ext uri="{BB962C8B-B14F-4D97-AF65-F5344CB8AC3E}">
        <p14:creationId xmlns:p14="http://schemas.microsoft.com/office/powerpoint/2010/main" val="3442765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EKGUID" val="3c63a079-761f-46c3-bc6a-2c8e781ae5b3"/>
  <p:tag name="MIO_GUID" val="f6c13b25-68e0-4db6-9090-7d55e4b9e64f"/>
  <p:tag name="MIO_UPDATE" val="True"/>
  <p:tag name="MIO_VERSION" val="05.03.2023 11:13:49"/>
  <p:tag name="MIO_DBID" val="FDE84254-54DB-49E3-9A0E-CDE72035D530"/>
  <p:tag name="MIO_LASTDOWNLOADED" val="12.02.2024 16:26:40.112"/>
  <p:tag name="MIO_OBJECTNAME" val="Monitor"/>
  <p:tag name="MIO_LASTEDITORNAME" val="Verena Kohl"/>
</p:tagLst>
</file>

<file path=ppt/tags/tag14.xml><?xml version="1.0" encoding="utf-8"?>
<p:tagLst xmlns:a="http://schemas.openxmlformats.org/drawingml/2006/main" xmlns:r="http://schemas.openxmlformats.org/officeDocument/2006/relationships" xmlns:p="http://schemas.openxmlformats.org/presentationml/2006/main">
  <p:tag name="MIO_EKGUID" val="3c63a079-761f-46c3-bc6a-2c8e781ae5b3"/>
  <p:tag name="MIO_GUID" val="f6c13b25-68e0-4db6-9090-7d55e4b9e64f"/>
  <p:tag name="MIO_UPDATE" val="True"/>
  <p:tag name="MIO_VERSION" val="05.03.2023 11:13:49"/>
  <p:tag name="MIO_DBID" val="FDE84254-54DB-49E3-9A0E-CDE72035D530"/>
  <p:tag name="MIO_LASTDOWNLOADED" val="12.02.2024 16:26:40.112"/>
  <p:tag name="MIO_OBJECTNAME" val="Monitor"/>
  <p:tag name="MIO_LASTEDITORNAME" val="Verena Kohl"/>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2024</Words>
  <Application>Microsoft Macintosh PowerPoint</Application>
  <PresentationFormat>Widescreen</PresentationFormat>
  <Paragraphs>380</Paragraphs>
  <Slides>48</Slides>
  <Notes>24</Notes>
  <HiddenSlides>23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Abcfavorit</vt:lpstr>
      <vt:lpstr>Arial</vt:lpstr>
      <vt:lpstr>Bahnschrift Condensed</vt:lpstr>
      <vt:lpstr>Calibri</vt:lpstr>
      <vt:lpstr>Calibri Light</vt:lpstr>
      <vt:lpstr>Poppins</vt:lpstr>
      <vt:lpstr>Segoe UI</vt:lpstr>
      <vt:lpstr>Office Theme</vt:lpstr>
      <vt:lpstr>RAG Force One</vt:lpstr>
      <vt:lpstr>PowerPoint Presentation</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vt:lpstr>
      <vt:lpstr>PowerPoint Presentation</vt:lpstr>
      <vt:lpstr>PowerPoint Presentation</vt:lpstr>
      <vt:lpstr>PowerPoint Presentation</vt:lpstr>
      <vt:lpstr>PowerPoint Presentation</vt:lpstr>
      <vt:lpstr>PowerPoint Presentation</vt:lpstr>
      <vt:lpstr>PowerPoint Presentation</vt:lpstr>
      <vt:lpstr>Why RAG?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Use Cases</vt:lpstr>
      <vt:lpstr>RAG : Retrieval-Augmented Generation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Embeddings</vt:lpstr>
      <vt:lpstr>Vector Embeddings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Mishra</dc:creator>
  <cp:lastModifiedBy>Shubham Mishra</cp:lastModifiedBy>
  <cp:revision>26</cp:revision>
  <dcterms:created xsi:type="dcterms:W3CDTF">2024-06-20T09:09:15Z</dcterms:created>
  <dcterms:modified xsi:type="dcterms:W3CDTF">2024-07-22T09:53:11Z</dcterms:modified>
</cp:coreProperties>
</file>