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 Crawler Project</a:t>
            </a:r>
          </a:p>
        </p:txBody>
      </p:sp>
      <p:sp>
        <p:nvSpPr>
          <p:cNvPr id="120" name="Shape 120"/>
          <p:cNvSpPr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Scrapy Framework in Python</a:t>
            </a:r>
          </a:p>
        </p:txBody>
      </p:sp>
      <p:sp>
        <p:nvSpPr>
          <p:cNvPr id="121" name="Shape 121"/>
          <p:cNvSpPr/>
          <p:nvPr/>
        </p:nvSpPr>
        <p:spPr>
          <a:xfrm>
            <a:off x="3029811" y="6191250"/>
            <a:ext cx="6945178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1500"/>
            </a:pPr>
            <a:r>
              <a:t>Shubham Kumar Singh  15SCSE101020</a:t>
            </a:r>
          </a:p>
          <a:p>
            <a:pPr>
              <a:defRPr sz="1500"/>
            </a:pPr>
            <a:r>
              <a:t>Deep Anand  15SCSE101021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web-crawler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4595" t="0" r="4595" b="0"/>
          <a:stretch>
            <a:fillRect/>
          </a:stretch>
        </p:blipFill>
        <p:spPr>
          <a:xfrm>
            <a:off x="6718300" y="3175076"/>
            <a:ext cx="5334000" cy="3149448"/>
          </a:xfrm>
          <a:prstGeom prst="rect">
            <a:avLst/>
          </a:prstGeom>
        </p:spPr>
      </p:pic>
      <p:sp>
        <p:nvSpPr>
          <p:cNvPr id="124" name="Shape 124"/>
          <p:cNvSpPr/>
          <p:nvPr>
            <p:ph type="title"/>
          </p:nvPr>
        </p:nvSpPr>
        <p:spPr>
          <a:xfrm>
            <a:off x="952499" y="1938439"/>
            <a:ext cx="5334001" cy="1380922"/>
          </a:xfrm>
          <a:prstGeom prst="rect">
            <a:avLst/>
          </a:prstGeom>
        </p:spPr>
        <p:txBody>
          <a:bodyPr anchor="ctr"/>
          <a:lstStyle>
            <a:lvl1pPr>
              <a:defRPr sz="4200"/>
            </a:lvl1pPr>
          </a:lstStyle>
          <a:p>
            <a:pPr/>
            <a:r>
              <a:t>What is web crawler?</a:t>
            </a:r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52500" y="3535310"/>
            <a:ext cx="5334001" cy="4578626"/>
          </a:xfrm>
          <a:prstGeom prst="rect">
            <a:avLst/>
          </a:prstGeom>
        </p:spPr>
        <p:txBody>
          <a:bodyPr/>
          <a:lstStyle/>
          <a:p>
            <a:pPr marL="273120" indent="-273120" algn="l" defTabSz="461518">
              <a:buSzPct val="75000"/>
              <a:buChar char="•"/>
              <a:defRPr sz="2212"/>
            </a:pPr>
            <a:r>
              <a:t>Internet bot that systematically browses the World Wide Web.</a:t>
            </a:r>
          </a:p>
          <a:p>
            <a:pPr marL="273120" indent="-273120" algn="l" defTabSz="461518">
              <a:buSzPct val="75000"/>
              <a:buChar char="•"/>
              <a:defRPr sz="2212"/>
            </a:pPr>
          </a:p>
          <a:p>
            <a:pPr marL="273120" indent="-273120" algn="l" defTabSz="461518">
              <a:buSzPct val="75000"/>
              <a:buChar char="•"/>
              <a:defRPr sz="2212"/>
            </a:pPr>
            <a:r>
              <a:t>Sometimes called spider or spiderbot.</a:t>
            </a:r>
          </a:p>
          <a:p>
            <a:pPr marL="273120" indent="-273120" algn="l" defTabSz="461518">
              <a:buSzPct val="75000"/>
              <a:buChar char="•"/>
              <a:defRPr sz="2212"/>
            </a:pPr>
          </a:p>
          <a:p>
            <a:pPr marL="273120" indent="-273120" algn="l" defTabSz="461518">
              <a:buSzPct val="75000"/>
              <a:buChar char="•"/>
              <a:defRPr sz="2212"/>
            </a:pPr>
            <a:r>
              <a:t>Web search engines use web crawling.</a:t>
            </a:r>
          </a:p>
          <a:p>
            <a:pPr marL="273120" indent="-273120" algn="l" defTabSz="461518">
              <a:buSzPct val="75000"/>
              <a:buChar char="•"/>
              <a:defRPr sz="2212"/>
            </a:pPr>
          </a:p>
          <a:p>
            <a:pPr marL="273120" indent="-273120" algn="l" defTabSz="461518">
              <a:buSzPct val="75000"/>
              <a:buChar char="•"/>
              <a:defRPr sz="2212"/>
            </a:pPr>
            <a:r>
              <a:t>Web crawler download all the visited pages for later processing by search engines.</a:t>
            </a:r>
          </a:p>
          <a:p>
            <a:pPr marL="273120" indent="-273120" algn="l" defTabSz="461518">
              <a:buSzPct val="75000"/>
              <a:buChar char="•"/>
              <a:defRPr sz="2212"/>
            </a:pPr>
          </a:p>
          <a:p>
            <a:pPr marL="273120" indent="-273120" algn="l" defTabSz="461518">
              <a:buSzPct val="75000"/>
              <a:buChar char="•"/>
              <a:defRPr sz="2212"/>
            </a:pPr>
            <a:r>
              <a:t>Also used to gather specific type of information from web pages.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ctrTitle"/>
          </p:nvPr>
        </p:nvSpPr>
        <p:spPr>
          <a:xfrm>
            <a:off x="1270000" y="1638300"/>
            <a:ext cx="10464800" cy="1510252"/>
          </a:xfrm>
          <a:prstGeom prst="rect">
            <a:avLst/>
          </a:prstGeom>
        </p:spPr>
        <p:txBody>
          <a:bodyPr anchor="t"/>
          <a:lstStyle>
            <a:lvl1pPr algn="l"/>
          </a:lstStyle>
          <a:p>
            <a:pPr/>
            <a:r>
              <a:t>Motivation</a:t>
            </a:r>
          </a:p>
        </p:txBody>
      </p:sp>
      <p:sp>
        <p:nvSpPr>
          <p:cNvPr id="128" name="Shape 128"/>
          <p:cNvSpPr/>
          <p:nvPr>
            <p:ph type="subTitle" sz="half" idx="1"/>
          </p:nvPr>
        </p:nvSpPr>
        <p:spPr>
          <a:xfrm>
            <a:off x="1270000" y="3480532"/>
            <a:ext cx="10464800" cy="3076846"/>
          </a:xfrm>
          <a:prstGeom prst="rect">
            <a:avLst/>
          </a:prstGeom>
        </p:spPr>
        <p:txBody>
          <a:bodyPr/>
          <a:lstStyle/>
          <a:p>
            <a:pPr marL="198881" indent="-198881" algn="l" defTabSz="508254">
              <a:buSzPct val="100000"/>
              <a:buChar char="•"/>
              <a:defRPr sz="2784"/>
            </a:pPr>
            <a:r>
              <a:t> Widely used</a:t>
            </a:r>
          </a:p>
          <a:p>
            <a:pPr marL="198881" indent="-198881" algn="l" defTabSz="508254">
              <a:buSzPct val="100000"/>
              <a:buChar char="•"/>
              <a:defRPr sz="2784"/>
            </a:pPr>
          </a:p>
          <a:p>
            <a:pPr marL="198881" indent="-198881" algn="l" defTabSz="508254">
              <a:buSzPct val="100000"/>
              <a:buChar char="•"/>
              <a:defRPr sz="2784"/>
            </a:pPr>
            <a:r>
              <a:t> Great future scope</a:t>
            </a:r>
          </a:p>
          <a:p>
            <a:pPr marL="198881" indent="-198881" algn="l" defTabSz="508254">
              <a:buSzPct val="100000"/>
              <a:buChar char="•"/>
              <a:defRPr sz="2784"/>
            </a:pPr>
          </a:p>
          <a:p>
            <a:pPr marL="198881" indent="-198881" algn="l" defTabSz="508254">
              <a:buSzPct val="100000"/>
              <a:buChar char="•"/>
              <a:defRPr sz="2784"/>
            </a:pPr>
            <a:r>
              <a:t> Can be a unique product with extra features added</a:t>
            </a:r>
          </a:p>
          <a:p>
            <a:pPr marL="198881" indent="-198881" algn="l" defTabSz="508254">
              <a:buSzPct val="100000"/>
              <a:buChar char="•"/>
              <a:defRPr sz="2784"/>
            </a:pPr>
          </a:p>
          <a:p>
            <a:pPr marL="198881" indent="-198881" algn="l" defTabSz="508254">
              <a:buSzPct val="100000"/>
              <a:buChar char="•"/>
              <a:defRPr sz="2784"/>
            </a:pPr>
            <a:r>
              <a:t> Can gather crucial information</a:t>
            </a:r>
          </a:p>
        </p:txBody>
      </p:sp>
      <p:sp>
        <p:nvSpPr>
          <p:cNvPr id="129" name="Shape 129"/>
          <p:cNvSpPr/>
          <p:nvPr/>
        </p:nvSpPr>
        <p:spPr>
          <a:xfrm>
            <a:off x="1647782" y="7143635"/>
            <a:ext cx="9709236" cy="1576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i="1" sz="2900"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A key motivation for designing Web crawlers has been to retrieve Web pages and add their representations to a local repository. 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web-crawler-512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30789" t="32941" r="8315" b="0"/>
          <a:stretch>
            <a:fillRect/>
          </a:stretch>
        </p:blipFill>
        <p:spPr>
          <a:xfrm>
            <a:off x="6718300" y="2603499"/>
            <a:ext cx="5334000" cy="5873886"/>
          </a:xfrm>
          <a:prstGeom prst="rect">
            <a:avLst/>
          </a:prstGeom>
        </p:spPr>
      </p:pic>
      <p:sp>
        <p:nvSpPr>
          <p:cNvPr id="132" name="Shape 13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crawler operation</a:t>
            </a:r>
          </a:p>
        </p:txBody>
      </p:sp>
      <p:sp>
        <p:nvSpPr>
          <p:cNvPr id="133" name="Shape 133"/>
          <p:cNvSpPr/>
          <p:nvPr>
            <p:ph type="body" sz="half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defRPr sz="2700"/>
            </a:pPr>
            <a:r>
              <a:t>Begin with known “seed” pages</a:t>
            </a:r>
          </a:p>
          <a:p>
            <a:pPr>
              <a:defRPr sz="2700"/>
            </a:pPr>
            <a:r>
              <a:t>Fetch and parse them</a:t>
            </a:r>
          </a:p>
          <a:p>
            <a:pPr>
              <a:defRPr sz="2700"/>
            </a:pPr>
            <a:r>
              <a:t>Extract URLs they point to</a:t>
            </a:r>
          </a:p>
          <a:p>
            <a:pPr>
              <a:defRPr sz="2700"/>
            </a:pPr>
            <a:r>
              <a:t>Place the extracted URLs on a Queue</a:t>
            </a:r>
          </a:p>
          <a:p>
            <a:pPr>
              <a:defRPr sz="2700"/>
            </a:pPr>
            <a:r>
              <a:t>Fetch each URL on a Queue and repeat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web-crawler-7-728.jpg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Uses for crawling :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889000">
              <a:buClr>
                <a:srgbClr val="000000"/>
              </a:buClr>
            </a:pPr>
            <a:r>
              <a:t>Complete web search engine</a:t>
            </a:r>
          </a:p>
          <a:p>
            <a:pPr lvl="3" marL="0" indent="1333500">
              <a:buClr>
                <a:srgbClr val="000000"/>
              </a:buClr>
              <a:buSzTx/>
              <a:buNone/>
              <a:defRPr sz="2400"/>
            </a:pPr>
            <a:r>
              <a:t>Search Engine = </a:t>
            </a:r>
            <a:r>
              <a:rPr b="1">
                <a:solidFill>
                  <a:srgbClr val="ED462F"/>
                </a:solidFill>
                <a:latin typeface="Helvetica"/>
                <a:ea typeface="Helvetica"/>
                <a:cs typeface="Helvetica"/>
                <a:sym typeface="Helvetica"/>
              </a:rPr>
              <a:t>Crawler</a:t>
            </a:r>
            <a:r>
              <a:t> + indexer searcher + GUI</a:t>
            </a:r>
          </a:p>
          <a:p>
            <a:pPr lvl="3" marL="1629833" indent="-296333">
              <a:defRPr sz="2400"/>
            </a:pPr>
            <a:r>
              <a:t>Find Stuff</a:t>
            </a:r>
          </a:p>
          <a:p>
            <a:pPr lvl="3" marL="1629833" indent="-296333">
              <a:defRPr sz="2400"/>
            </a:pPr>
            <a:r>
              <a:t>Gather stuff</a:t>
            </a:r>
          </a:p>
          <a:p>
            <a:pPr lvl="3" marL="1629833" indent="-296333">
              <a:defRPr sz="2400"/>
            </a:pPr>
            <a:r>
              <a:t>Check stuff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The challenges of “Web Crawling”</a:t>
            </a:r>
          </a:p>
        </p:txBody>
      </p:sp>
      <p:sp>
        <p:nvSpPr>
          <p:cNvPr id="141" name="Shape 141"/>
          <p:cNvSpPr/>
          <p:nvPr>
            <p:ph type="body" idx="1"/>
          </p:nvPr>
        </p:nvSpPr>
        <p:spPr>
          <a:xfrm>
            <a:off x="952500" y="3249951"/>
            <a:ext cx="11099800" cy="5640049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sz="3400"/>
            </a:pPr>
            <a:r>
              <a:t>There are three important characteristics of the web that makes crawling very difficult :</a:t>
            </a:r>
          </a:p>
          <a:p>
            <a:pPr marL="889000">
              <a:buClr>
                <a:srgbClr val="000000"/>
              </a:buClr>
              <a:defRPr sz="3400"/>
            </a:pPr>
            <a:r>
              <a:t>Its large volume</a:t>
            </a:r>
          </a:p>
          <a:p>
            <a:pPr marL="889000">
              <a:buClr>
                <a:srgbClr val="000000"/>
              </a:buClr>
              <a:defRPr sz="3400"/>
            </a:pPr>
            <a:r>
              <a:t>Its fast rate of change</a:t>
            </a:r>
          </a:p>
          <a:p>
            <a:pPr marL="889000">
              <a:buClr>
                <a:srgbClr val="000000"/>
              </a:buClr>
              <a:defRPr sz="3400"/>
            </a:pPr>
            <a:r>
              <a:t>Dynamic pages generation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