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HK Grotesk Semi-Bold" charset="1" panose="00000700000000000000"/>
      <p:regular r:id="rId21"/>
    </p:embeddedFont>
    <p:embeddedFont>
      <p:font typeface="Garet Bold" charset="1" panose="00000000000000000000"/>
      <p:regular r:id="rId22"/>
    </p:embeddedFont>
    <p:embeddedFont>
      <p:font typeface="HK Grotesk Light" charset="1" panose="00000400000000000000"/>
      <p:regular r:id="rId23"/>
    </p:embeddedFont>
    <p:embeddedFont>
      <p:font typeface="HK Grotesk Medium" charset="1" panose="00000600000000000000"/>
      <p:regular r:id="rId24"/>
    </p:embeddedFont>
    <p:embeddedFont>
      <p:font typeface="HK Grotesk Bold" charset="1" panose="00000800000000000000"/>
      <p:regular r:id="rId25"/>
    </p:embeddedFont>
    <p:embeddedFont>
      <p:font typeface="HK Grotesk" charset="1" panose="00000500000000000000"/>
      <p:regular r:id="rId26"/>
    </p:embeddedFont>
    <p:embeddedFont>
      <p:font typeface="Maven Pro Bold" charset="1" panose="00000800000000000000"/>
      <p:regular r:id="rId27"/>
    </p:embeddedFont>
    <p:embeddedFont>
      <p:font typeface="Maven Pro" charset="1" panose="000005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12" Target="../media/image14.png" Type="http://schemas.openxmlformats.org/officeDocument/2006/relationships/image"/><Relationship Id="rId13" Target="../media/image15.svg" Type="http://schemas.openxmlformats.org/officeDocument/2006/relationships/imag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1635" y="3535930"/>
            <a:ext cx="17204731" cy="3215141"/>
            <a:chOff x="0" y="0"/>
            <a:chExt cx="22939641" cy="428685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61925"/>
              <a:ext cx="22939641" cy="34694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57"/>
                </a:lnSpc>
              </a:pPr>
              <a:r>
                <a:rPr lang="en-US" sz="17870" spc="-178">
                  <a:solidFill>
                    <a:srgbClr val="FFFFFF"/>
                  </a:solidFill>
                  <a:latin typeface="HK Grotesk Semi-Bold"/>
                </a:rPr>
                <a:t>Brain </a:t>
              </a:r>
              <a:r>
                <a:rPr lang="en-US" sz="17870" spc="-178">
                  <a:solidFill>
                    <a:srgbClr val="4EC8CA"/>
                  </a:solidFill>
                  <a:latin typeface="HK Grotesk Semi-Bold"/>
                </a:rPr>
                <a:t>Book</a:t>
              </a:r>
            </a:p>
          </p:txBody>
        </p:sp>
        <p:sp>
          <p:nvSpPr>
            <p:cNvPr name="AutoShape 4" id="4"/>
            <p:cNvSpPr/>
            <p:nvPr/>
          </p:nvSpPr>
          <p:spPr>
            <a:xfrm>
              <a:off x="1319708" y="4239571"/>
              <a:ext cx="20300226" cy="0"/>
            </a:xfrm>
            <a:prstGeom prst="line">
              <a:avLst/>
            </a:prstGeom>
            <a:ln cap="rnd" w="94566">
              <a:solidFill>
                <a:srgbClr val="343434"/>
              </a:solidFill>
              <a:prstDash val="sysDot"/>
              <a:headEnd type="none" len="sm" w="sm"/>
              <a:tailEnd type="none" len="sm" w="sm"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6623000" y="7887480"/>
            <a:ext cx="5042001" cy="1370820"/>
            <a:chOff x="0" y="0"/>
            <a:chExt cx="1327934" cy="36103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27934" cy="361039"/>
            </a:xfrm>
            <a:custGeom>
              <a:avLst/>
              <a:gdLst/>
              <a:ahLst/>
              <a:cxnLst/>
              <a:rect r="r" b="b" t="t" l="l"/>
              <a:pathLst>
                <a:path h="361039" w="1327934">
                  <a:moveTo>
                    <a:pt x="26103" y="0"/>
                  </a:moveTo>
                  <a:lnTo>
                    <a:pt x="1301831" y="0"/>
                  </a:lnTo>
                  <a:cubicBezTo>
                    <a:pt x="1308754" y="0"/>
                    <a:pt x="1315394" y="2750"/>
                    <a:pt x="1320289" y="7645"/>
                  </a:cubicBezTo>
                  <a:cubicBezTo>
                    <a:pt x="1325184" y="12541"/>
                    <a:pt x="1327934" y="19180"/>
                    <a:pt x="1327934" y="26103"/>
                  </a:cubicBezTo>
                  <a:lnTo>
                    <a:pt x="1327934" y="334936"/>
                  </a:lnTo>
                  <a:cubicBezTo>
                    <a:pt x="1327934" y="341859"/>
                    <a:pt x="1325184" y="348498"/>
                    <a:pt x="1320289" y="353394"/>
                  </a:cubicBezTo>
                  <a:cubicBezTo>
                    <a:pt x="1315394" y="358289"/>
                    <a:pt x="1308754" y="361039"/>
                    <a:pt x="1301831" y="361039"/>
                  </a:cubicBezTo>
                  <a:lnTo>
                    <a:pt x="26103" y="361039"/>
                  </a:lnTo>
                  <a:cubicBezTo>
                    <a:pt x="19180" y="361039"/>
                    <a:pt x="12541" y="358289"/>
                    <a:pt x="7645" y="353394"/>
                  </a:cubicBezTo>
                  <a:cubicBezTo>
                    <a:pt x="2750" y="348498"/>
                    <a:pt x="0" y="341859"/>
                    <a:pt x="0" y="334936"/>
                  </a:cubicBezTo>
                  <a:lnTo>
                    <a:pt x="0" y="26103"/>
                  </a:lnTo>
                  <a:cubicBezTo>
                    <a:pt x="0" y="19180"/>
                    <a:pt x="2750" y="12541"/>
                    <a:pt x="7645" y="7645"/>
                  </a:cubicBezTo>
                  <a:cubicBezTo>
                    <a:pt x="12541" y="2750"/>
                    <a:pt x="19180" y="0"/>
                    <a:pt x="2610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327934" cy="418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585"/>
                </a:lnSpc>
              </a:pPr>
              <a:r>
                <a:rPr lang="en-US" sz="3275">
                  <a:solidFill>
                    <a:srgbClr val="FFFFFF"/>
                  </a:solidFill>
                  <a:latin typeface="Garet Bold"/>
                </a:rPr>
                <a:t>LET'S GET STARTED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116501" y="9479555"/>
            <a:ext cx="4629864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HK Grotesk Light"/>
              </a:rPr>
              <a:t>Submitted to : Mr. SK. Ansari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50363" y="3147187"/>
            <a:ext cx="14787274" cy="7139813"/>
          </a:xfrm>
          <a:custGeom>
            <a:avLst/>
            <a:gdLst/>
            <a:ahLst/>
            <a:cxnLst/>
            <a:rect r="r" b="b" t="t" l="l"/>
            <a:pathLst>
              <a:path h="7139813" w="14787274">
                <a:moveTo>
                  <a:pt x="0" y="0"/>
                </a:moveTo>
                <a:lnTo>
                  <a:pt x="14787274" y="0"/>
                </a:lnTo>
                <a:lnTo>
                  <a:pt x="14787274" y="7139813"/>
                </a:lnTo>
                <a:lnTo>
                  <a:pt x="0" y="71398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28700"/>
            <a:ext cx="14048463" cy="1525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32"/>
              </a:lnSpc>
            </a:pPr>
            <a:r>
              <a:rPr lang="en-US" sz="10027">
                <a:solidFill>
                  <a:srgbClr val="FFFFFF"/>
                </a:solidFill>
                <a:latin typeface="HK Grotesk Bold"/>
              </a:rPr>
              <a:t>Project </a:t>
            </a:r>
            <a:r>
              <a:rPr lang="en-US" sz="10027">
                <a:solidFill>
                  <a:srgbClr val="4EC8CA"/>
                </a:solidFill>
                <a:latin typeface="HK Grotesk Bold"/>
              </a:rPr>
              <a:t>Highlights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20619" y="3325710"/>
            <a:ext cx="13365360" cy="6455776"/>
          </a:xfrm>
          <a:custGeom>
            <a:avLst/>
            <a:gdLst/>
            <a:ahLst/>
            <a:cxnLst/>
            <a:rect r="r" b="b" t="t" l="l"/>
            <a:pathLst>
              <a:path h="6455776" w="13365360">
                <a:moveTo>
                  <a:pt x="0" y="0"/>
                </a:moveTo>
                <a:lnTo>
                  <a:pt x="13365359" y="0"/>
                </a:lnTo>
                <a:lnTo>
                  <a:pt x="13365359" y="6455777"/>
                </a:lnTo>
                <a:lnTo>
                  <a:pt x="0" y="64557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28700"/>
            <a:ext cx="14048463" cy="1525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32"/>
              </a:lnSpc>
            </a:pPr>
            <a:r>
              <a:rPr lang="en-US" sz="10027">
                <a:solidFill>
                  <a:srgbClr val="FFFFFF"/>
                </a:solidFill>
                <a:latin typeface="HK Grotesk Bold"/>
              </a:rPr>
              <a:t>Project </a:t>
            </a:r>
            <a:r>
              <a:rPr lang="en-US" sz="10027">
                <a:solidFill>
                  <a:srgbClr val="4EC8CA"/>
                </a:solidFill>
                <a:latin typeface="HK Grotesk Bold"/>
              </a:rPr>
              <a:t>Highlights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40494" y="3848850"/>
            <a:ext cx="13348283" cy="6438150"/>
          </a:xfrm>
          <a:custGeom>
            <a:avLst/>
            <a:gdLst/>
            <a:ahLst/>
            <a:cxnLst/>
            <a:rect r="r" b="b" t="t" l="l"/>
            <a:pathLst>
              <a:path h="6438150" w="13348283">
                <a:moveTo>
                  <a:pt x="0" y="0"/>
                </a:moveTo>
                <a:lnTo>
                  <a:pt x="13348283" y="0"/>
                </a:lnTo>
                <a:lnTo>
                  <a:pt x="13348283" y="6438150"/>
                </a:lnTo>
                <a:lnTo>
                  <a:pt x="0" y="6438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85" y="2998648"/>
            <a:ext cx="8743383" cy="4289705"/>
          </a:xfrm>
          <a:custGeom>
            <a:avLst/>
            <a:gdLst/>
            <a:ahLst/>
            <a:cxnLst/>
            <a:rect r="r" b="b" t="t" l="l"/>
            <a:pathLst>
              <a:path h="4289705" w="8743383">
                <a:moveTo>
                  <a:pt x="0" y="0"/>
                </a:moveTo>
                <a:lnTo>
                  <a:pt x="8743383" y="0"/>
                </a:lnTo>
                <a:lnTo>
                  <a:pt x="8743383" y="4289704"/>
                </a:lnTo>
                <a:lnTo>
                  <a:pt x="0" y="42897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736" t="-10019" r="0" b="-8817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280017" y="615351"/>
            <a:ext cx="6336754" cy="1524000"/>
            <a:chOff x="0" y="0"/>
            <a:chExt cx="1668939" cy="40138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68939" cy="401383"/>
            </a:xfrm>
            <a:custGeom>
              <a:avLst/>
              <a:gdLst/>
              <a:ahLst/>
              <a:cxnLst/>
              <a:rect r="r" b="b" t="t" l="l"/>
              <a:pathLst>
                <a:path h="401383" w="1668939">
                  <a:moveTo>
                    <a:pt x="62309" y="0"/>
                  </a:moveTo>
                  <a:lnTo>
                    <a:pt x="1606630" y="0"/>
                  </a:lnTo>
                  <a:cubicBezTo>
                    <a:pt x="1641042" y="0"/>
                    <a:pt x="1668939" y="27897"/>
                    <a:pt x="1668939" y="62309"/>
                  </a:cubicBezTo>
                  <a:lnTo>
                    <a:pt x="1668939" y="339074"/>
                  </a:lnTo>
                  <a:cubicBezTo>
                    <a:pt x="1668939" y="373486"/>
                    <a:pt x="1641042" y="401383"/>
                    <a:pt x="1606630" y="401383"/>
                  </a:cubicBezTo>
                  <a:lnTo>
                    <a:pt x="62309" y="401383"/>
                  </a:lnTo>
                  <a:cubicBezTo>
                    <a:pt x="27897" y="401383"/>
                    <a:pt x="0" y="373486"/>
                    <a:pt x="0" y="339074"/>
                  </a:cubicBezTo>
                  <a:lnTo>
                    <a:pt x="0" y="62309"/>
                  </a:lnTo>
                  <a:cubicBezTo>
                    <a:pt x="0" y="27897"/>
                    <a:pt x="27897" y="0"/>
                    <a:pt x="62309" y="0"/>
                  </a:cubicBezTo>
                  <a:close/>
                </a:path>
              </a:pathLst>
            </a:custGeom>
            <a:solidFill>
              <a:srgbClr val="4EC8C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668939" cy="449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863054" y="615351"/>
            <a:ext cx="14048463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32"/>
              </a:lnSpc>
            </a:pPr>
            <a:r>
              <a:rPr lang="en-US" sz="10027">
                <a:solidFill>
                  <a:srgbClr val="FFFFFF"/>
                </a:solidFill>
                <a:latin typeface="HK Grotesk Bold"/>
              </a:rPr>
              <a:t>Code </a:t>
            </a:r>
            <a:r>
              <a:rPr lang="en-US" sz="10027">
                <a:solidFill>
                  <a:srgbClr val="4EC8CA"/>
                </a:solidFill>
                <a:latin typeface="HK Grotesk Bold"/>
              </a:rPr>
              <a:t>Snippets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637488" y="923925"/>
            <a:ext cx="5621812" cy="921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47"/>
              </a:lnSpc>
              <a:spcBef>
                <a:spcPct val="0"/>
              </a:spcBef>
            </a:pPr>
            <a:r>
              <a:rPr lang="en-US" sz="5390">
                <a:solidFill>
                  <a:srgbClr val="FFFFFF"/>
                </a:solidFill>
                <a:latin typeface="HK Grotesk Light"/>
              </a:rPr>
              <a:t>Local Storage Used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3434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784853"/>
            <a:ext cx="15906937" cy="158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89"/>
              </a:lnSpc>
            </a:pPr>
            <a:r>
              <a:rPr lang="en-US" sz="10408">
                <a:solidFill>
                  <a:srgbClr val="FFFFFF"/>
                </a:solidFill>
                <a:latin typeface="HK Grotesk Bold"/>
              </a:rPr>
              <a:t>Key </a:t>
            </a:r>
            <a:r>
              <a:rPr lang="en-US" sz="10408">
                <a:solidFill>
                  <a:srgbClr val="4EC8CA"/>
                </a:solidFill>
                <a:latin typeface="HK Grotesk Bold"/>
              </a:rPr>
              <a:t>Features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886862" y="4845040"/>
            <a:ext cx="4514276" cy="2618626"/>
            <a:chOff x="0" y="0"/>
            <a:chExt cx="6019034" cy="349150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923682"/>
              <a:ext cx="6019034" cy="25678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79"/>
                </a:lnSpc>
              </a:pPr>
              <a:r>
                <a:rPr lang="en-US" sz="2200">
                  <a:solidFill>
                    <a:srgbClr val="FFFFFF"/>
                  </a:solidFill>
                  <a:latin typeface="HK Grotesk Light"/>
                </a:rPr>
                <a:t>Notes are stored locally in the browser using Local Storage, ensuring data persistence across sessions.</a:t>
              </a:r>
            </a:p>
            <a:p>
              <a:pPr algn="l">
                <a:lnSpc>
                  <a:spcPts val="3080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9525"/>
              <a:ext cx="6019034" cy="6138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 spc="-30">
                  <a:solidFill>
                    <a:srgbClr val="4EC8CA"/>
                  </a:solidFill>
                  <a:latin typeface="HK Grotesk Semi-Bold"/>
                </a:rPr>
                <a:t>Local Storage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745024" y="4841228"/>
            <a:ext cx="4514276" cy="2237046"/>
            <a:chOff x="0" y="0"/>
            <a:chExt cx="6019034" cy="298272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933849"/>
              <a:ext cx="6019034" cy="20488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79"/>
                </a:lnSpc>
              </a:pPr>
              <a:r>
                <a:rPr lang="en-US" sz="2200">
                  <a:solidFill>
                    <a:srgbClr val="FFFFFF"/>
                  </a:solidFill>
                  <a:latin typeface="HK Grotesk Light"/>
                </a:rPr>
                <a:t> Users can delete notes they no longer need, helping them manage their notes effectively.</a:t>
              </a:r>
            </a:p>
            <a:p>
              <a:pPr algn="l">
                <a:lnSpc>
                  <a:spcPts val="3080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9525"/>
              <a:ext cx="6019034" cy="6138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 spc="-30">
                  <a:solidFill>
                    <a:srgbClr val="4EC8CA"/>
                  </a:solidFill>
                  <a:latin typeface="HK Grotesk Semi-Bold"/>
                </a:rPr>
                <a:t>Delete Functionality</a:t>
              </a:r>
            </a:p>
          </p:txBody>
        </p:sp>
      </p:grpSp>
      <p:sp>
        <p:nvSpPr>
          <p:cNvPr name="AutoShape 9" id="9"/>
          <p:cNvSpPr/>
          <p:nvPr/>
        </p:nvSpPr>
        <p:spPr>
          <a:xfrm rot="-5400000">
            <a:off x="4314403" y="6217585"/>
            <a:ext cx="3801033" cy="0"/>
          </a:xfrm>
          <a:prstGeom prst="line">
            <a:avLst/>
          </a:prstGeom>
          <a:ln cap="rnd" w="47625">
            <a:solidFill>
              <a:srgbClr val="1B1B1B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rot="-5400000">
            <a:off x="10172565" y="6217585"/>
            <a:ext cx="3801033" cy="0"/>
          </a:xfrm>
          <a:prstGeom prst="line">
            <a:avLst/>
          </a:prstGeom>
          <a:ln cap="rnd" w="47625">
            <a:solidFill>
              <a:srgbClr val="1B1B1B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1381556" y="4845040"/>
            <a:ext cx="4514276" cy="1840216"/>
            <a:chOff x="0" y="0"/>
            <a:chExt cx="6019034" cy="2453621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923682"/>
              <a:ext cx="6019034" cy="15299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79"/>
                </a:lnSpc>
              </a:pPr>
              <a:r>
                <a:rPr lang="en-US" sz="2200">
                  <a:solidFill>
                    <a:srgbClr val="FFFFFF"/>
                  </a:solidFill>
                  <a:latin typeface="HK Grotesk Light"/>
                </a:rPr>
                <a:t> Users can create new notes with titles and content.</a:t>
              </a:r>
            </a:p>
            <a:p>
              <a:pPr algn="l">
                <a:lnSpc>
                  <a:spcPts val="3080"/>
                </a:lnSpc>
              </a:pP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-9525"/>
              <a:ext cx="6019034" cy="6138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 spc="-30">
                  <a:solidFill>
                    <a:srgbClr val="4EC8CA"/>
                  </a:solidFill>
                  <a:latin typeface="HK Grotesk Semi-Bold"/>
                </a:rPr>
                <a:t>Note Creation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3434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748868"/>
            <a:ext cx="22430770" cy="161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729"/>
              </a:lnSpc>
            </a:pPr>
            <a:r>
              <a:rPr lang="en-US" sz="10608">
                <a:solidFill>
                  <a:srgbClr val="FFFFFF"/>
                </a:solidFill>
                <a:latin typeface="HK Grotesk Bold"/>
              </a:rPr>
              <a:t>Conclusion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36609" y="4671125"/>
            <a:ext cx="255757" cy="255757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EC8CA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36609" y="5647542"/>
            <a:ext cx="255757" cy="255757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EC8CA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36609" y="6592848"/>
            <a:ext cx="255757" cy="255757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EC8CA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2314417" y="4492479"/>
            <a:ext cx="11803375" cy="110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9"/>
              </a:lnSpc>
              <a:spcBef>
                <a:spcPct val="0"/>
              </a:spcBef>
            </a:pPr>
            <a:r>
              <a:rPr lang="en-US" sz="3149">
                <a:solidFill>
                  <a:srgbClr val="FFFFFF"/>
                </a:solidFill>
                <a:latin typeface="HK Grotesk Light"/>
              </a:rPr>
              <a:t>User-friendly note creation and management interface.</a:t>
            </a:r>
          </a:p>
          <a:p>
            <a:pPr algn="l">
              <a:lnSpc>
                <a:spcPts val="4409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314417" y="5468896"/>
            <a:ext cx="12974677" cy="110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9"/>
              </a:lnSpc>
              <a:spcBef>
                <a:spcPct val="0"/>
              </a:spcBef>
            </a:pPr>
            <a:r>
              <a:rPr lang="en-US" sz="3149">
                <a:solidFill>
                  <a:srgbClr val="FFFFFF"/>
                </a:solidFill>
                <a:latin typeface="HK Grotesk Light"/>
              </a:rPr>
              <a:t>Efficient search functionality for easy access to notes.</a:t>
            </a:r>
          </a:p>
          <a:p>
            <a:pPr algn="l">
              <a:lnSpc>
                <a:spcPts val="4409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2369517" y="7453448"/>
            <a:ext cx="9530243" cy="942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3149" spc="-31">
                <a:solidFill>
                  <a:srgbClr val="FFFFFF"/>
                </a:solidFill>
                <a:latin typeface="HK Grotesk"/>
              </a:rPr>
              <a:t>Responsive design ensuring compatibility across devices.</a:t>
            </a:r>
          </a:p>
          <a:p>
            <a:pPr algn="ctr">
              <a:lnSpc>
                <a:spcPts val="3779"/>
              </a:lnSpc>
              <a:spcBef>
                <a:spcPct val="0"/>
              </a:spcBef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1636609" y="7566484"/>
            <a:ext cx="255757" cy="255757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EC8CA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2369517" y="6485005"/>
            <a:ext cx="9722168" cy="471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3149" spc="-31">
                <a:solidFill>
                  <a:srgbClr val="FFFFFF"/>
                </a:solidFill>
                <a:latin typeface="HK Grotesk"/>
              </a:rPr>
              <a:t>Integration of local storage for seamless data persistence.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1635" y="3535930"/>
            <a:ext cx="17204731" cy="3215141"/>
            <a:chOff x="0" y="0"/>
            <a:chExt cx="22939641" cy="428685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61925"/>
              <a:ext cx="22939641" cy="34694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57"/>
                </a:lnSpc>
              </a:pPr>
              <a:r>
                <a:rPr lang="en-US" sz="17870" spc="-178">
                  <a:solidFill>
                    <a:srgbClr val="FFFFFF"/>
                  </a:solidFill>
                  <a:latin typeface="HK Grotesk Semi-Bold"/>
                </a:rPr>
                <a:t>Thank You</a:t>
              </a:r>
            </a:p>
          </p:txBody>
        </p:sp>
        <p:sp>
          <p:nvSpPr>
            <p:cNvPr name="AutoShape 4" id="4"/>
            <p:cNvSpPr/>
            <p:nvPr/>
          </p:nvSpPr>
          <p:spPr>
            <a:xfrm>
              <a:off x="1319708" y="4239571"/>
              <a:ext cx="20300226" cy="0"/>
            </a:xfrm>
            <a:prstGeom prst="line">
              <a:avLst/>
            </a:prstGeom>
            <a:ln cap="rnd" w="94566">
              <a:solidFill>
                <a:srgbClr val="343434"/>
              </a:solidFill>
              <a:prstDash val="sysDot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93114" y="3953439"/>
            <a:ext cx="10894886" cy="425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HK Grotesk Medium"/>
              </a:rPr>
              <a:t>Brain Book is a sticky notes web application built using React, Tailwind CSS, and React Router. It allows users to create, manage, and search notes in a user-friendly interface. The application includes features such as note creation, search functionality, user authentication, and responsive design. It leverages React's Context API for state management and provides a seamless experience for organizing and accessing notes.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411557" y="1019175"/>
            <a:ext cx="6858000" cy="1263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56"/>
              </a:lnSpc>
            </a:pPr>
            <a:r>
              <a:rPr lang="en-US" sz="8297">
                <a:solidFill>
                  <a:srgbClr val="FFFFFF"/>
                </a:solidFill>
                <a:latin typeface="HK Grotesk Semi-Bold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46122" y="2722508"/>
            <a:ext cx="6637112" cy="6906724"/>
          </a:xfrm>
          <a:custGeom>
            <a:avLst/>
            <a:gdLst/>
            <a:ahLst/>
            <a:cxnLst/>
            <a:rect r="r" b="b" t="t" l="l"/>
            <a:pathLst>
              <a:path h="6906724" w="6637112">
                <a:moveTo>
                  <a:pt x="0" y="0"/>
                </a:moveTo>
                <a:lnTo>
                  <a:pt x="6637112" y="0"/>
                </a:lnTo>
                <a:lnTo>
                  <a:pt x="6637112" y="6906724"/>
                </a:lnTo>
                <a:lnTo>
                  <a:pt x="0" y="69067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4738" t="-27347" r="-9374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47516" y="655405"/>
            <a:ext cx="7234325" cy="1642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668"/>
              </a:lnSpc>
              <a:spcBef>
                <a:spcPct val="0"/>
              </a:spcBef>
            </a:pPr>
            <a:r>
              <a:rPr lang="en-US" sz="11517" spc="-115">
                <a:solidFill>
                  <a:srgbClr val="FFFFFF"/>
                </a:solidFill>
                <a:latin typeface="HK Grotesk Semi-Bold"/>
              </a:rPr>
              <a:t>Our </a:t>
            </a:r>
            <a:r>
              <a:rPr lang="en-US" sz="11517" spc="-115">
                <a:solidFill>
                  <a:srgbClr val="4EC8CA"/>
                </a:solidFill>
                <a:latin typeface="HK Grotesk Semi-Bold"/>
              </a:rPr>
              <a:t>Team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3434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812037"/>
            <a:ext cx="7931531" cy="1392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83"/>
              </a:lnSpc>
            </a:pPr>
            <a:r>
              <a:rPr lang="en-US" sz="9152">
                <a:solidFill>
                  <a:srgbClr val="FFFFFF"/>
                </a:solidFill>
                <a:latin typeface="HK Grotesk Semi-Bold"/>
              </a:rPr>
              <a:t>Problems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344993" y="878414"/>
            <a:ext cx="6914307" cy="1919803"/>
            <a:chOff x="0" y="0"/>
            <a:chExt cx="9219076" cy="255973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9219076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 spc="-30">
                  <a:solidFill>
                    <a:srgbClr val="FFFFFF"/>
                  </a:solidFill>
                  <a:latin typeface="HK Grotesk Semi-Bold"/>
                </a:rPr>
                <a:t>Efficient Note Organization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024518"/>
              <a:ext cx="9219076" cy="15352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HK Grotesk Light"/>
                </a:rPr>
                <a:t> Brain Book offers a user-friendly interface for creating, managing, and organizing digital sticky notes effectively.</a:t>
              </a:r>
            </a:p>
            <a:p>
              <a:pPr algn="l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344993" y="3791251"/>
            <a:ext cx="6914307" cy="2310328"/>
            <a:chOff x="0" y="0"/>
            <a:chExt cx="9219076" cy="308043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"/>
              <a:ext cx="9219076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 spc="-30">
                  <a:solidFill>
                    <a:srgbClr val="FFFFFF"/>
                  </a:solidFill>
                  <a:latin typeface="HK Grotesk Semi-Bold"/>
                </a:rPr>
                <a:t>Advanced Search Functionality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024518"/>
              <a:ext cx="9219076" cy="20559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HK Grotesk Light"/>
                </a:rPr>
                <a:t> The app includes a robust search feature, enabling users to quickly locate specific notes by title or content, streamlining the retrieval of important information.</a:t>
              </a:r>
            </a:p>
            <a:p>
              <a:pPr algn="l">
                <a:lnSpc>
                  <a:spcPts val="307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344993" y="6797878"/>
            <a:ext cx="6914307" cy="3158053"/>
            <a:chOff x="0" y="0"/>
            <a:chExt cx="9219076" cy="4210737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9525"/>
              <a:ext cx="9219076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 spc="-30">
                  <a:solidFill>
                    <a:srgbClr val="FFFFFF"/>
                  </a:solidFill>
                  <a:latin typeface="HK Grotesk Semi-Bold"/>
                </a:rPr>
                <a:t>Responsive Design and User Authentication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634118"/>
              <a:ext cx="9219076" cy="25766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HK Grotesk Light"/>
                </a:rPr>
                <a:t> Built with React and Tailwind CSS, Brain Book ensures a seamless user experience across devices. It also incorporates user authentication for secure login and personalized access to note collections.</a:t>
              </a:r>
            </a:p>
            <a:p>
              <a:pPr algn="l">
                <a:lnSpc>
                  <a:spcPts val="307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9312656" y="1623368"/>
            <a:ext cx="684477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200">
                <a:solidFill>
                  <a:srgbClr val="4EC8CA"/>
                </a:solidFill>
                <a:latin typeface="HK Grotesk Light"/>
              </a:rPr>
              <a:t>01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312656" y="4564145"/>
            <a:ext cx="684477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200">
                <a:solidFill>
                  <a:srgbClr val="4EC8CA"/>
                </a:solidFill>
                <a:latin typeface="HK Grotesk Light"/>
              </a:rPr>
              <a:t>02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312656" y="8013684"/>
            <a:ext cx="684477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200">
                <a:solidFill>
                  <a:srgbClr val="4EC8CA"/>
                </a:solidFill>
                <a:latin typeface="HK Grotesk Light"/>
              </a:rPr>
              <a:t>03</a:t>
            </a:r>
          </a:p>
        </p:txBody>
      </p:sp>
      <p:sp>
        <p:nvSpPr>
          <p:cNvPr name="AutoShape 15" id="15"/>
          <p:cNvSpPr/>
          <p:nvPr/>
        </p:nvSpPr>
        <p:spPr>
          <a:xfrm>
            <a:off x="9312656" y="3183457"/>
            <a:ext cx="7946644" cy="0"/>
          </a:xfrm>
          <a:prstGeom prst="line">
            <a:avLst/>
          </a:prstGeom>
          <a:ln cap="rnd" w="47625">
            <a:solidFill>
              <a:srgbClr val="1B1B1B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9312656" y="6430913"/>
            <a:ext cx="7946644" cy="0"/>
          </a:xfrm>
          <a:prstGeom prst="line">
            <a:avLst/>
          </a:prstGeom>
          <a:ln cap="rnd" w="47625">
            <a:solidFill>
              <a:srgbClr val="1B1B1B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17" id="17"/>
          <p:cNvSpPr txBox="true"/>
          <p:nvPr/>
        </p:nvSpPr>
        <p:spPr>
          <a:xfrm rot="0">
            <a:off x="1028700" y="5417172"/>
            <a:ext cx="7931531" cy="1392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83"/>
              </a:lnSpc>
            </a:pPr>
            <a:r>
              <a:rPr lang="en-US" sz="9152">
                <a:solidFill>
                  <a:srgbClr val="4EC8CA"/>
                </a:solidFill>
                <a:latin typeface="HK Grotesk Semi-Bold"/>
              </a:rPr>
              <a:t>Statement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97412" y="5320685"/>
            <a:ext cx="4095787" cy="3977203"/>
            <a:chOff x="0" y="0"/>
            <a:chExt cx="5461049" cy="530293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5461049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 spc="-30">
                  <a:solidFill>
                    <a:srgbClr val="FFFFFF"/>
                  </a:solidFill>
                  <a:latin typeface="HK Grotesk Semi-Bold"/>
                </a:rPr>
                <a:t>Notes Management System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684918"/>
              <a:ext cx="5461049" cy="36180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79"/>
                </a:lnSpc>
              </a:pPr>
              <a:r>
                <a:rPr lang="en-US" sz="2200">
                  <a:solidFill>
                    <a:srgbClr val="FFFFFF"/>
                  </a:solidFill>
                  <a:latin typeface="HK Grotesk Light"/>
                </a:rPr>
                <a:t>Brain Book provides a comprehen</a:t>
              </a:r>
              <a:r>
                <a:rPr lang="en-US" sz="2200">
                  <a:solidFill>
                    <a:srgbClr val="FFFFFF"/>
                  </a:solidFill>
                  <a:latin typeface="HK Grotesk Light"/>
                </a:rPr>
                <a:t>sive platform for users to create, edit, and delete digital sticky notes. Users can organize their notes by categories or tags for better management.</a:t>
              </a:r>
            </a:p>
            <a:p>
              <a:pPr algn="l">
                <a:lnSpc>
                  <a:spcPts val="30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24984" y="1976655"/>
            <a:ext cx="18963661" cy="162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777"/>
              </a:lnSpc>
            </a:pPr>
            <a:r>
              <a:rPr lang="en-US" sz="10647">
                <a:solidFill>
                  <a:srgbClr val="FFFFFF"/>
                </a:solidFill>
                <a:latin typeface="HK Grotesk Semi-Bold"/>
              </a:rPr>
              <a:t>Solutions </a:t>
            </a:r>
            <a:r>
              <a:rPr lang="en-US" sz="10647">
                <a:solidFill>
                  <a:srgbClr val="4EC8CA"/>
                </a:solidFill>
                <a:latin typeface="HK Grotesk Semi-Bold"/>
              </a:rPr>
              <a:t>Offered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2037039" y="5225435"/>
            <a:ext cx="4095787" cy="4367728"/>
            <a:chOff x="0" y="0"/>
            <a:chExt cx="5461049" cy="582363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"/>
              <a:ext cx="5461049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 spc="-30">
                  <a:solidFill>
                    <a:srgbClr val="FFFFFF"/>
                  </a:solidFill>
                  <a:latin typeface="HK Grotesk Semi-Bold"/>
                </a:rPr>
                <a:t>Advanced Search Capability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684918"/>
              <a:ext cx="5461049" cy="41387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HK Grotesk Light"/>
                </a:rPr>
                <a:t> The app features a powerful search function that allows users to search for notes based on keywords, titles, or content. This enables quick retrieval of specific information from a large collection of notes.</a:t>
              </a:r>
            </a:p>
            <a:p>
              <a:pPr algn="l">
                <a:lnSpc>
                  <a:spcPts val="307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155174" y="4415055"/>
            <a:ext cx="684477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200">
                <a:solidFill>
                  <a:srgbClr val="4EC8CA"/>
                </a:solidFill>
                <a:latin typeface="HK Grotesk Light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456622" y="4319805"/>
            <a:ext cx="684477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200">
                <a:solidFill>
                  <a:srgbClr val="4EC8CA"/>
                </a:solidFill>
                <a:latin typeface="HK Grotesk Light"/>
              </a:rPr>
              <a:t>02</a:t>
            </a:r>
          </a:p>
        </p:txBody>
      </p:sp>
      <p:sp>
        <p:nvSpPr>
          <p:cNvPr name="AutoShape 11" id="11"/>
          <p:cNvSpPr/>
          <p:nvPr/>
        </p:nvSpPr>
        <p:spPr>
          <a:xfrm>
            <a:off x="2839650" y="4653815"/>
            <a:ext cx="3411747" cy="0"/>
          </a:xfrm>
          <a:prstGeom prst="line">
            <a:avLst/>
          </a:prstGeom>
          <a:ln cap="rnd" w="47625">
            <a:solidFill>
              <a:srgbClr val="343434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12141098" y="4534752"/>
            <a:ext cx="3411747" cy="0"/>
          </a:xfrm>
          <a:prstGeom prst="line">
            <a:avLst/>
          </a:prstGeom>
          <a:ln cap="rnd" w="47625">
            <a:solidFill>
              <a:srgbClr val="343434"/>
            </a:solidFill>
            <a:prstDash val="sysDot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0"/>
            <a:ext cx="9144000" cy="10287000"/>
          </a:xfrm>
          <a:custGeom>
            <a:avLst/>
            <a:gdLst/>
            <a:ahLst/>
            <a:cxnLst/>
            <a:rect r="r" b="b" t="t" l="l"/>
            <a:pathLst>
              <a:path h="10287000" w="9144000">
                <a:moveTo>
                  <a:pt x="0" y="0"/>
                </a:moveTo>
                <a:lnTo>
                  <a:pt x="9144000" y="0"/>
                </a:lnTo>
                <a:lnTo>
                  <a:pt x="9144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1875" t="0" r="-16875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435945"/>
            <a:ext cx="7101101" cy="1724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00"/>
              </a:lnSpc>
            </a:pPr>
            <a:r>
              <a:rPr lang="en-US" sz="12000" spc="-120">
                <a:solidFill>
                  <a:srgbClr val="FFFFFF"/>
                </a:solidFill>
                <a:latin typeface="HK Grotesk Bold"/>
              </a:rPr>
              <a:t>Objectives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722381" y="6010040"/>
            <a:ext cx="227361" cy="227361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EC8CA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722381" y="6878048"/>
            <a:ext cx="227361" cy="227361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EC8CA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22381" y="7718400"/>
            <a:ext cx="227361" cy="227361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EC8CA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2324934" y="5881926"/>
            <a:ext cx="6277982" cy="98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FFFFFF"/>
                </a:solidFill>
                <a:latin typeface="HK Grotesk Light"/>
              </a:rPr>
              <a:t>Enhanced Note-tak</a:t>
            </a:r>
            <a:r>
              <a:rPr lang="en-US" sz="2800">
                <a:solidFill>
                  <a:srgbClr val="FFFFFF"/>
                </a:solidFill>
                <a:latin typeface="HK Grotesk Light"/>
              </a:rPr>
              <a:t>ing Experience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2324934" y="6749934"/>
            <a:ext cx="5111187" cy="98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FFFFFF"/>
                </a:solidFill>
                <a:latin typeface="HK Grotesk Light"/>
              </a:rPr>
              <a:t>Us</a:t>
            </a:r>
            <a:r>
              <a:rPr lang="en-US" sz="2800">
                <a:solidFill>
                  <a:srgbClr val="FFFFFF"/>
                </a:solidFill>
                <a:latin typeface="HK Grotesk Light"/>
              </a:rPr>
              <a:t>er-Friendly Interface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324934" y="7590286"/>
            <a:ext cx="5111187" cy="98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FFFFFF"/>
                </a:solidFill>
                <a:latin typeface="HK Grotesk Light"/>
              </a:rPr>
              <a:t>C</a:t>
            </a:r>
            <a:r>
              <a:rPr lang="en-US" sz="2800">
                <a:solidFill>
                  <a:srgbClr val="FFFFFF"/>
                </a:solidFill>
                <a:latin typeface="HK Grotesk Light"/>
              </a:rPr>
              <a:t>ustomizable Note Organization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3434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748868"/>
            <a:ext cx="22430770" cy="161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729"/>
              </a:lnSpc>
            </a:pPr>
            <a:r>
              <a:rPr lang="en-US" sz="10608">
                <a:solidFill>
                  <a:srgbClr val="FFFFFF"/>
                </a:solidFill>
                <a:latin typeface="HK Grotesk Bold"/>
              </a:rPr>
              <a:t>Technical </a:t>
            </a:r>
            <a:r>
              <a:rPr lang="en-US" sz="10608">
                <a:solidFill>
                  <a:srgbClr val="4EC8CA"/>
                </a:solidFill>
                <a:latin typeface="HK Grotesk Bold"/>
              </a:rPr>
              <a:t>Details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36609" y="5134943"/>
            <a:ext cx="227361" cy="227361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EC8CA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36609" y="6002951"/>
            <a:ext cx="227361" cy="227361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EC8CA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36609" y="6843304"/>
            <a:ext cx="227361" cy="227361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EC8CA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2239162" y="4978254"/>
            <a:ext cx="5111187" cy="483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HK Grotesk Light"/>
              </a:rPr>
              <a:t>HTML: Structure and content.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239162" y="5846262"/>
            <a:ext cx="6032182" cy="483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HK Grotesk Light"/>
              </a:rPr>
              <a:t>CSS: Styling, layout, responsiveness.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39162" y="6686615"/>
            <a:ext cx="7190004" cy="483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HK Grotesk Light"/>
              </a:rPr>
              <a:t>JavaScript : Interactivity, animations, API calls.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91537" y="7608354"/>
            <a:ext cx="9301520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800" spc="-28">
                <a:solidFill>
                  <a:srgbClr val="FFFFFF"/>
                </a:solidFill>
                <a:latin typeface="HK Grotesk"/>
              </a:rPr>
              <a:t>React: React is a JavaScript library for building user interfaces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636609" y="7708840"/>
            <a:ext cx="227361" cy="227361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EC8CA"/>
            </a:solid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434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883092"/>
            <a:ext cx="15224171" cy="220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FFFFFF"/>
                </a:solidFill>
                <a:latin typeface="HK Grotesk Semi-Bold"/>
              </a:rPr>
              <a:t>Project TimeLine :</a:t>
            </a:r>
            <a:r>
              <a:rPr lang="en-US" sz="7200">
                <a:solidFill>
                  <a:srgbClr val="4EC8CA"/>
                </a:solidFill>
                <a:latin typeface="HK Grotesk Semi-Bold"/>
              </a:rPr>
              <a:t> From Concept To Launch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400000">
            <a:off x="7761857" y="886568"/>
            <a:ext cx="2764286" cy="12735899"/>
          </a:xfrm>
          <a:custGeom>
            <a:avLst/>
            <a:gdLst/>
            <a:ahLst/>
            <a:cxnLst/>
            <a:rect r="r" b="b" t="t" l="l"/>
            <a:pathLst>
              <a:path h="12735899" w="2764286">
                <a:moveTo>
                  <a:pt x="0" y="0"/>
                </a:moveTo>
                <a:lnTo>
                  <a:pt x="2764286" y="0"/>
                </a:lnTo>
                <a:lnTo>
                  <a:pt x="2764286" y="12735899"/>
                </a:lnTo>
                <a:lnTo>
                  <a:pt x="0" y="12735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20581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491037" y="4811454"/>
            <a:ext cx="3144623" cy="359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6"/>
              </a:lnSpc>
              <a:spcBef>
                <a:spcPct val="0"/>
              </a:spcBef>
            </a:pPr>
            <a:r>
              <a:rPr lang="en-US" sz="2142">
                <a:solidFill>
                  <a:srgbClr val="4EC8CA"/>
                </a:solidFill>
                <a:latin typeface="Maven Pro Bold"/>
              </a:rPr>
              <a:t>Planning and Research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82810" y="5242207"/>
            <a:ext cx="4161075" cy="558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3"/>
              </a:lnSpc>
            </a:pPr>
            <a:r>
              <a:rPr lang="en-US" sz="1925">
                <a:solidFill>
                  <a:srgbClr val="FFFFFF"/>
                </a:solidFill>
                <a:latin typeface="Maven Pro"/>
              </a:rPr>
              <a:t>(</a:t>
            </a:r>
            <a:r>
              <a:rPr lang="en-US" sz="1925">
                <a:solidFill>
                  <a:srgbClr val="FFFFFF"/>
                </a:solidFill>
                <a:latin typeface="Maven Pro"/>
              </a:rPr>
              <a:t>Conducted research and define project objectives)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931014" y="8740967"/>
            <a:ext cx="2425743" cy="364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1"/>
              </a:lnSpc>
              <a:spcBef>
                <a:spcPct val="0"/>
              </a:spcBef>
            </a:pPr>
            <a:r>
              <a:rPr lang="en-US" sz="2146">
                <a:solidFill>
                  <a:srgbClr val="4EC8CA"/>
                </a:solidFill>
                <a:latin typeface="Maven Pro Bold"/>
              </a:rPr>
              <a:t>Development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615598" y="4847770"/>
            <a:ext cx="3435484" cy="364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1"/>
              </a:lnSpc>
              <a:spcBef>
                <a:spcPct val="0"/>
              </a:spcBef>
            </a:pPr>
            <a:r>
              <a:rPr lang="en-US" sz="2146">
                <a:solidFill>
                  <a:srgbClr val="4EC8CA"/>
                </a:solidFill>
                <a:latin typeface="Maven Pro Bold"/>
              </a:rPr>
              <a:t>Checking</a:t>
            </a:r>
            <a:r>
              <a:rPr lang="en-US" sz="2146">
                <a:solidFill>
                  <a:srgbClr val="4EC8CA"/>
                </a:solidFill>
                <a:latin typeface="Maven Pro Bold"/>
              </a:rPr>
              <a:t> and Refinement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923307" y="5306662"/>
            <a:ext cx="2971339" cy="31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8"/>
              </a:lnSpc>
              <a:spcBef>
                <a:spcPct val="0"/>
              </a:spcBef>
            </a:pPr>
            <a:r>
              <a:rPr lang="en-US" sz="1922">
                <a:solidFill>
                  <a:srgbClr val="FFFFFF"/>
                </a:solidFill>
                <a:latin typeface="Maven Pro"/>
              </a:rPr>
              <a:t>(</a:t>
            </a:r>
            <a:r>
              <a:rPr lang="en-US" sz="1922">
                <a:solidFill>
                  <a:srgbClr val="FFFFFF"/>
                </a:solidFill>
                <a:latin typeface="Maven Pro"/>
              </a:rPr>
              <a:t>Conduct usability testing)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003934" y="8788072"/>
            <a:ext cx="3061445" cy="31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8"/>
              </a:lnSpc>
              <a:spcBef>
                <a:spcPct val="0"/>
              </a:spcBef>
            </a:pPr>
            <a:r>
              <a:rPr lang="en-US" sz="1922">
                <a:solidFill>
                  <a:srgbClr val="4EC8CA"/>
                </a:solidFill>
                <a:latin typeface="Maven Pro Bold"/>
              </a:rPr>
              <a:t>Submission of the Project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003934" y="9142911"/>
            <a:ext cx="3275124" cy="55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9"/>
              </a:lnSpc>
            </a:pPr>
            <a:r>
              <a:rPr lang="en-US" sz="1922">
                <a:solidFill>
                  <a:srgbClr val="FFFFFF"/>
                </a:solidFill>
                <a:latin typeface="Maven Pro"/>
              </a:rPr>
              <a:t>(</a:t>
            </a:r>
            <a:r>
              <a:rPr lang="en-US" sz="1922">
                <a:solidFill>
                  <a:srgbClr val="FFFFFF"/>
                </a:solidFill>
                <a:latin typeface="Maven Pro"/>
              </a:rPr>
              <a:t>Launch website and monitor performance.)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396926" y="9142911"/>
            <a:ext cx="3493920" cy="55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9"/>
              </a:lnSpc>
            </a:pPr>
            <a:r>
              <a:rPr lang="en-US" sz="1922">
                <a:solidFill>
                  <a:srgbClr val="FFFFFF"/>
                </a:solidFill>
                <a:latin typeface="Maven Pro"/>
              </a:rPr>
              <a:t>(Coding the website</a:t>
            </a:r>
            <a:r>
              <a:rPr lang="en-US" sz="1922">
                <a:solidFill>
                  <a:srgbClr val="FFFFFF"/>
                </a:solidFill>
                <a:latin typeface="Maven Pro"/>
              </a:rPr>
              <a:t> and adding functionality.)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493273" y="4790550"/>
            <a:ext cx="2433579" cy="364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1"/>
              </a:lnSpc>
              <a:spcBef>
                <a:spcPct val="0"/>
              </a:spcBef>
            </a:pPr>
            <a:r>
              <a:rPr lang="en-US" sz="2146">
                <a:solidFill>
                  <a:srgbClr val="4EC8CA"/>
                </a:solidFill>
                <a:latin typeface="Maven Pro Bold"/>
              </a:rPr>
              <a:t>Feature Expansion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126733" y="5259454"/>
            <a:ext cx="3171821" cy="55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9"/>
              </a:lnSpc>
            </a:pPr>
            <a:r>
              <a:rPr lang="en-US" sz="1922">
                <a:solidFill>
                  <a:srgbClr val="FFFFFF"/>
                </a:solidFill>
                <a:latin typeface="Maven Pro"/>
              </a:rPr>
              <a:t>(</a:t>
            </a:r>
            <a:r>
              <a:rPr lang="en-US" sz="1922">
                <a:solidFill>
                  <a:srgbClr val="FFFFFF"/>
                </a:solidFill>
                <a:latin typeface="Maven Pro"/>
              </a:rPr>
              <a:t>Plan for future updates and enhancements.)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4781922" y="5922887"/>
            <a:ext cx="516347" cy="516347"/>
          </a:xfrm>
          <a:custGeom>
            <a:avLst/>
            <a:gdLst/>
            <a:ahLst/>
            <a:cxnLst/>
            <a:rect r="r" b="b" t="t" l="l"/>
            <a:pathLst>
              <a:path h="516347" w="516347">
                <a:moveTo>
                  <a:pt x="0" y="0"/>
                </a:moveTo>
                <a:lnTo>
                  <a:pt x="516347" y="0"/>
                </a:lnTo>
                <a:lnTo>
                  <a:pt x="516347" y="516347"/>
                </a:lnTo>
                <a:lnTo>
                  <a:pt x="0" y="5163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945409" y="8079153"/>
            <a:ext cx="516347" cy="516347"/>
          </a:xfrm>
          <a:custGeom>
            <a:avLst/>
            <a:gdLst/>
            <a:ahLst/>
            <a:cxnLst/>
            <a:rect r="r" b="b" t="t" l="l"/>
            <a:pathLst>
              <a:path h="516347" w="516347">
                <a:moveTo>
                  <a:pt x="0" y="0"/>
                </a:moveTo>
                <a:lnTo>
                  <a:pt x="516348" y="0"/>
                </a:lnTo>
                <a:lnTo>
                  <a:pt x="516348" y="516347"/>
                </a:lnTo>
                <a:lnTo>
                  <a:pt x="0" y="5163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277444" y="8079153"/>
            <a:ext cx="516347" cy="516347"/>
          </a:xfrm>
          <a:custGeom>
            <a:avLst/>
            <a:gdLst/>
            <a:ahLst/>
            <a:cxnLst/>
            <a:rect r="r" b="b" t="t" l="l"/>
            <a:pathLst>
              <a:path h="516347" w="516347">
                <a:moveTo>
                  <a:pt x="0" y="0"/>
                </a:moveTo>
                <a:lnTo>
                  <a:pt x="516347" y="0"/>
                </a:lnTo>
                <a:lnTo>
                  <a:pt x="516347" y="516347"/>
                </a:lnTo>
                <a:lnTo>
                  <a:pt x="0" y="5163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3451889" y="5922887"/>
            <a:ext cx="516347" cy="516347"/>
          </a:xfrm>
          <a:custGeom>
            <a:avLst/>
            <a:gdLst/>
            <a:ahLst/>
            <a:cxnLst/>
            <a:rect r="r" b="b" t="t" l="l"/>
            <a:pathLst>
              <a:path h="516347" w="516347">
                <a:moveTo>
                  <a:pt x="0" y="0"/>
                </a:moveTo>
                <a:lnTo>
                  <a:pt x="516347" y="0"/>
                </a:lnTo>
                <a:lnTo>
                  <a:pt x="516347" y="516347"/>
                </a:lnTo>
                <a:lnTo>
                  <a:pt x="0" y="51634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116016" y="5922887"/>
            <a:ext cx="516347" cy="516347"/>
          </a:xfrm>
          <a:custGeom>
            <a:avLst/>
            <a:gdLst/>
            <a:ahLst/>
            <a:cxnLst/>
            <a:rect r="r" b="b" t="t" l="l"/>
            <a:pathLst>
              <a:path h="516347" w="516347">
                <a:moveTo>
                  <a:pt x="0" y="0"/>
                </a:moveTo>
                <a:lnTo>
                  <a:pt x="516348" y="0"/>
                </a:lnTo>
                <a:lnTo>
                  <a:pt x="516348" y="516347"/>
                </a:lnTo>
                <a:lnTo>
                  <a:pt x="0" y="51634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0682" y="3221251"/>
            <a:ext cx="14966636" cy="7228054"/>
          </a:xfrm>
          <a:custGeom>
            <a:avLst/>
            <a:gdLst/>
            <a:ahLst/>
            <a:cxnLst/>
            <a:rect r="r" b="b" t="t" l="l"/>
            <a:pathLst>
              <a:path h="7228054" w="14966636">
                <a:moveTo>
                  <a:pt x="0" y="0"/>
                </a:moveTo>
                <a:lnTo>
                  <a:pt x="14966636" y="0"/>
                </a:lnTo>
                <a:lnTo>
                  <a:pt x="14966636" y="7228054"/>
                </a:lnTo>
                <a:lnTo>
                  <a:pt x="0" y="72280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429" r="-6457" b="-851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28700"/>
            <a:ext cx="14048463" cy="1525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32"/>
              </a:lnSpc>
            </a:pPr>
            <a:r>
              <a:rPr lang="en-US" sz="10027">
                <a:solidFill>
                  <a:srgbClr val="FFFFFF"/>
                </a:solidFill>
                <a:latin typeface="HK Grotesk Bold"/>
              </a:rPr>
              <a:t>Project </a:t>
            </a:r>
            <a:r>
              <a:rPr lang="en-US" sz="10027">
                <a:solidFill>
                  <a:srgbClr val="4EC8CA"/>
                </a:solidFill>
                <a:latin typeface="HK Grotesk Bold"/>
              </a:rPr>
              <a:t>Highlights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DAGF1n-jbxc</dc:identifier>
  <dcterms:modified xsi:type="dcterms:W3CDTF">2011-08-01T06:04:30Z</dcterms:modified>
  <cp:revision>1</cp:revision>
  <dc:title>Black Teal Dark Simple Digital  Lifestyle Pitch Deck Presentation</dc:title>
</cp:coreProperties>
</file>