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4"/>
  </p:sldMasterIdLst>
  <p:notesMasterIdLst>
    <p:notesMasterId r:id="rId18"/>
  </p:notesMasterIdLst>
  <p:handoutMasterIdLst>
    <p:handoutMasterId r:id="rId19"/>
  </p:handoutMasterIdLst>
  <p:sldIdLst>
    <p:sldId id="256" r:id="rId5"/>
    <p:sldId id="257" r:id="rId6"/>
    <p:sldId id="269" r:id="rId7"/>
    <p:sldId id="270" r:id="rId8"/>
    <p:sldId id="271" r:id="rId9"/>
    <p:sldId id="273" r:id="rId10"/>
    <p:sldId id="274" r:id="rId11"/>
    <p:sldId id="277" r:id="rId12"/>
    <p:sldId id="276" r:id="rId13"/>
    <p:sldId id="275" r:id="rId14"/>
    <p:sldId id="272" r:id="rId15"/>
    <p:sldId id="278" r:id="rId16"/>
    <p:sldId id="268" r:id="rId17"/>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B2E2"/>
    <a:srgbClr val="2A66AC"/>
    <a:srgbClr val="75A4DD"/>
    <a:srgbClr val="2E6CB8"/>
    <a:srgbClr val="2A65AC"/>
    <a:srgbClr val="255997"/>
    <a:srgbClr val="3379CD"/>
    <a:srgbClr val="558ED5"/>
    <a:srgbClr val="78A6DE"/>
    <a:srgbClr val="9DBE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94" y="4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F607C9A-EDB5-4C0A-BCFE-81AAF6133E68}"/>
              </a:ext>
            </a:extLst>
          </p:cNvPr>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4F00B0C-2831-4624-A5D3-43F42D30BA74}"/>
              </a:ext>
            </a:extLst>
          </p:cNvPr>
          <p:cNvSpPr>
            <a:spLocks noGrp="1"/>
          </p:cNvSpPr>
          <p:nvPr>
            <p:ph type="dt" sz="quarter" idx="1"/>
          </p:nvPr>
        </p:nvSpPr>
        <p:spPr>
          <a:xfrm>
            <a:off x="4281488" y="0"/>
            <a:ext cx="3276600" cy="536575"/>
          </a:xfrm>
          <a:prstGeom prst="rect">
            <a:avLst/>
          </a:prstGeom>
        </p:spPr>
        <p:txBody>
          <a:bodyPr vert="horz" lIns="91440" tIns="45720" rIns="91440" bIns="45720" rtlCol="0"/>
          <a:lstStyle>
            <a:lvl1pPr algn="r">
              <a:defRPr sz="1200"/>
            </a:lvl1pPr>
          </a:lstStyle>
          <a:p>
            <a:fld id="{25D2B5EB-424D-4C39-A8AB-65F1D7895EF3}" type="datetimeFigureOut">
              <a:rPr lang="en-US" smtClean="0"/>
              <a:pPr/>
              <a:t>9/3/2024</a:t>
            </a:fld>
            <a:endParaRPr lang="en-US"/>
          </a:p>
        </p:txBody>
      </p:sp>
      <p:sp>
        <p:nvSpPr>
          <p:cNvPr id="4" name="Footer Placeholder 3">
            <a:extLst>
              <a:ext uri="{FF2B5EF4-FFF2-40B4-BE49-F238E27FC236}">
                <a16:creationId xmlns:a16="http://schemas.microsoft.com/office/drawing/2014/main" id="{B334ABA9-0C2F-480A-B554-A457296C39B5}"/>
              </a:ext>
            </a:extLst>
          </p:cNvPr>
          <p:cNvSpPr>
            <a:spLocks noGrp="1"/>
          </p:cNvSpPr>
          <p:nvPr>
            <p:ph type="ftr" sz="quarter" idx="2"/>
          </p:nvPr>
        </p:nvSpPr>
        <p:spPr>
          <a:xfrm>
            <a:off x="0" y="10155238"/>
            <a:ext cx="3276600" cy="536575"/>
          </a:xfrm>
          <a:prstGeom prst="rect">
            <a:avLst/>
          </a:prstGeom>
        </p:spPr>
        <p:txBody>
          <a:bodyPr vert="horz" lIns="91440" tIns="45720" rIns="91440" bIns="45720" rtlCol="0" anchor="b"/>
          <a:lstStyle>
            <a:lvl1pPr algn="l">
              <a:defRPr sz="1200"/>
            </a:lvl1pPr>
          </a:lstStyle>
          <a:p>
            <a:r>
              <a:rPr lang="en-US"/>
              <a:t>Name of the faculty [Group: G00] [Sem:2nd]</a:t>
            </a:r>
          </a:p>
        </p:txBody>
      </p:sp>
      <p:sp>
        <p:nvSpPr>
          <p:cNvPr id="5" name="Slide Number Placeholder 4">
            <a:extLst>
              <a:ext uri="{FF2B5EF4-FFF2-40B4-BE49-F238E27FC236}">
                <a16:creationId xmlns:a16="http://schemas.microsoft.com/office/drawing/2014/main" id="{46F3BA01-5457-4975-8BF5-D0EAD49D534B}"/>
              </a:ext>
            </a:extLst>
          </p:cNvPr>
          <p:cNvSpPr>
            <a:spLocks noGrp="1"/>
          </p:cNvSpPr>
          <p:nvPr>
            <p:ph type="sldNum" sz="quarter" idx="3"/>
          </p:nvPr>
        </p:nvSpPr>
        <p:spPr>
          <a:xfrm>
            <a:off x="4281488" y="10155238"/>
            <a:ext cx="3276600" cy="536575"/>
          </a:xfrm>
          <a:prstGeom prst="rect">
            <a:avLst/>
          </a:prstGeom>
        </p:spPr>
        <p:txBody>
          <a:bodyPr vert="horz" lIns="91440" tIns="45720" rIns="91440" bIns="45720" rtlCol="0" anchor="b"/>
          <a:lstStyle>
            <a:lvl1pPr algn="r">
              <a:defRPr sz="1200"/>
            </a:lvl1pPr>
          </a:lstStyle>
          <a:p>
            <a:fld id="{E4199376-55CE-4213-A97D-9D70929AC508}" type="slidenum">
              <a:rPr lang="en-US" smtClean="0"/>
              <a:pPr/>
              <a:t>‹#›</a:t>
            </a:fld>
            <a:endParaRPr lang="en-US"/>
          </a:p>
        </p:txBody>
      </p:sp>
    </p:spTree>
    <p:extLst>
      <p:ext uri="{BB962C8B-B14F-4D97-AF65-F5344CB8AC3E}">
        <p14:creationId xmlns:p14="http://schemas.microsoft.com/office/powerpoint/2010/main" val="412300227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888BC1CF-45D5-4DEE-AAB8-8C5341844FC9}" type="datetimeFigureOut">
              <a:rPr lang="en-US" smtClean="0"/>
              <a:pPr/>
              <a:t>9/3/2024</a:t>
            </a:fld>
            <a:endParaRPr lang="en-US"/>
          </a:p>
        </p:txBody>
      </p:sp>
      <p:sp>
        <p:nvSpPr>
          <p:cNvPr id="4" name="Slide Image Placeholder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r>
              <a:rPr lang="en-US"/>
              <a:t>Name of the faculty [Group: G00] [Sem:2nd]</a:t>
            </a:r>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C5A7523A-12D4-4E0F-9409-B3F845B48333}" type="slidenum">
              <a:rPr lang="en-US" smtClean="0"/>
              <a:pPr/>
              <a:t>‹#›</a:t>
            </a:fld>
            <a:endParaRPr lang="en-US"/>
          </a:p>
        </p:txBody>
      </p:sp>
    </p:spTree>
    <p:extLst>
      <p:ext uri="{BB962C8B-B14F-4D97-AF65-F5344CB8AC3E}">
        <p14:creationId xmlns:p14="http://schemas.microsoft.com/office/powerpoint/2010/main" val="345812222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A7523A-12D4-4E0F-9409-B3F845B48333}" type="slidenum">
              <a:rPr lang="en-US" smtClean="0"/>
              <a:pPr/>
              <a:t>1</a:t>
            </a:fld>
            <a:endParaRPr lang="en-US"/>
          </a:p>
        </p:txBody>
      </p:sp>
      <p:sp>
        <p:nvSpPr>
          <p:cNvPr id="5" name="Footer Placeholder 4">
            <a:extLst>
              <a:ext uri="{FF2B5EF4-FFF2-40B4-BE49-F238E27FC236}">
                <a16:creationId xmlns:a16="http://schemas.microsoft.com/office/drawing/2014/main" id="{A599BB95-9755-4BC6-8051-C2B8CF54F2A1}"/>
              </a:ext>
            </a:extLst>
          </p:cNvPr>
          <p:cNvSpPr>
            <a:spLocks noGrp="1"/>
          </p:cNvSpPr>
          <p:nvPr>
            <p:ph type="ftr" sz="quarter" idx="4"/>
          </p:nvPr>
        </p:nvSpPr>
        <p:spPr/>
        <p:txBody>
          <a:bodyPr/>
          <a:lstStyle/>
          <a:p>
            <a:r>
              <a:rPr lang="en-US"/>
              <a:t>Name of the faculty [Group: G00] [Sem:2nd]</a:t>
            </a:r>
          </a:p>
        </p:txBody>
      </p:sp>
    </p:spTree>
    <p:extLst>
      <p:ext uri="{BB962C8B-B14F-4D97-AF65-F5344CB8AC3E}">
        <p14:creationId xmlns:p14="http://schemas.microsoft.com/office/powerpoint/2010/main" val="4254874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42"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3"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4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8"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50"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1"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2"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3"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4"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5"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0"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21"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23"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2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7"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8" name="PlaceHolder 1"/>
          <p:cNvSpPr>
            <a:spLocks noGrp="1"/>
          </p:cNvSpPr>
          <p:nvPr>
            <p:ph type="subTitle"/>
          </p:nvPr>
        </p:nvSpPr>
        <p:spPr>
          <a:xfrm>
            <a:off x="0" y="0"/>
            <a:ext cx="5486040" cy="42382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3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3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6"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3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0"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 name="CustomShape 1"/>
          <p:cNvSpPr/>
          <p:nvPr/>
        </p:nvSpPr>
        <p:spPr>
          <a:xfrm>
            <a:off x="0" y="0"/>
            <a:ext cx="9143640" cy="837720"/>
          </a:xfrm>
          <a:prstGeom prst="rect">
            <a:avLst/>
          </a:prstGeom>
          <a:solidFill>
            <a:srgbClr val="FF3300"/>
          </a:solidFill>
          <a:ln w="9360">
            <a:noFill/>
          </a:ln>
        </p:spPr>
        <p:style>
          <a:lnRef idx="0">
            <a:scrgbClr r="0" g="0" b="0"/>
          </a:lnRef>
          <a:fillRef idx="0">
            <a:scrgbClr r="0" g="0" b="0"/>
          </a:fillRef>
          <a:effectRef idx="0">
            <a:scrgbClr r="0" g="0" b="0"/>
          </a:effectRef>
          <a:fontRef idx="minor"/>
        </p:style>
      </p:sp>
      <p:sp>
        <p:nvSpPr>
          <p:cNvPr id="21" name="CustomShape 2"/>
          <p:cNvSpPr/>
          <p:nvPr/>
        </p:nvSpPr>
        <p:spPr>
          <a:xfrm flipV="1">
            <a:off x="0" y="6704640"/>
            <a:ext cx="9143640" cy="197640"/>
          </a:xfrm>
          <a:prstGeom prst="rect">
            <a:avLst/>
          </a:prstGeom>
          <a:solidFill>
            <a:srgbClr val="FF0000"/>
          </a:solidFill>
          <a:ln w="9360">
            <a:noFill/>
          </a:ln>
          <a:scene3d>
            <a:camera prst="orthographicFront"/>
            <a:lightRig rig="threePt" dir="t"/>
          </a:scene3d>
          <a:sp3d/>
        </p:spPr>
        <p:style>
          <a:lnRef idx="0">
            <a:scrgbClr r="0" g="0" b="0"/>
          </a:lnRef>
          <a:fillRef idx="0">
            <a:scrgbClr r="0" g="0" b="0"/>
          </a:fillRef>
          <a:effectRef idx="0">
            <a:scrgbClr r="0" g="0" b="0"/>
          </a:effectRef>
          <a:fontRef idx="minor"/>
        </p:style>
      </p:sp>
      <p:pic>
        <p:nvPicPr>
          <p:cNvPr id="2" name="Picture 10" descr="LOGO.gif"/>
          <p:cNvPicPr/>
          <p:nvPr/>
        </p:nvPicPr>
        <p:blipFill>
          <a:blip r:embed="rId14"/>
          <a:srcRect b="10718"/>
          <a:stretch/>
        </p:blipFill>
        <p:spPr>
          <a:xfrm>
            <a:off x="6553080" y="228600"/>
            <a:ext cx="2057040" cy="634680"/>
          </a:xfrm>
          <a:prstGeom prst="rect">
            <a:avLst/>
          </a:prstGeom>
          <a:ln w="9360">
            <a:noFill/>
          </a:ln>
        </p:spPr>
      </p:pic>
      <p:pic>
        <p:nvPicPr>
          <p:cNvPr id="3" name="Picture 10" descr="LOGO.gif"/>
          <p:cNvPicPr/>
          <p:nvPr/>
        </p:nvPicPr>
        <p:blipFill>
          <a:blip r:embed="rId14"/>
          <a:srcRect b="10718"/>
          <a:stretch/>
        </p:blipFill>
        <p:spPr>
          <a:xfrm>
            <a:off x="6553080" y="228600"/>
            <a:ext cx="2057040" cy="634680"/>
          </a:xfrm>
          <a:prstGeom prst="rect">
            <a:avLst/>
          </a:prstGeom>
          <a:ln w="9360">
            <a:noFill/>
          </a:ln>
        </p:spPr>
      </p:pic>
      <p:grpSp>
        <p:nvGrpSpPr>
          <p:cNvPr id="4" name="Group 3"/>
          <p:cNvGrpSpPr/>
          <p:nvPr/>
        </p:nvGrpSpPr>
        <p:grpSpPr>
          <a:xfrm>
            <a:off x="6146640" y="0"/>
            <a:ext cx="2997000" cy="875880"/>
            <a:chOff x="6146640" y="0"/>
            <a:chExt cx="2997000" cy="875880"/>
          </a:xfrm>
        </p:grpSpPr>
        <p:sp>
          <p:nvSpPr>
            <p:cNvPr id="5" name="CustomShape 4"/>
            <p:cNvSpPr/>
            <p:nvPr/>
          </p:nvSpPr>
          <p:spPr>
            <a:xfrm>
              <a:off x="6146640" y="0"/>
              <a:ext cx="2997000" cy="837720"/>
            </a:xfrm>
            <a:prstGeom prst="rect">
              <a:avLst/>
            </a:prstGeom>
            <a:solidFill>
              <a:srgbClr val="FF3300"/>
            </a:solidFill>
            <a:ln w="9360">
              <a:noFill/>
            </a:ln>
          </p:spPr>
          <p:style>
            <a:lnRef idx="0">
              <a:scrgbClr r="0" g="0" b="0"/>
            </a:lnRef>
            <a:fillRef idx="0">
              <a:scrgbClr r="0" g="0" b="0"/>
            </a:fillRef>
            <a:effectRef idx="0">
              <a:scrgbClr r="0" g="0" b="0"/>
            </a:effectRef>
            <a:fontRef idx="minor"/>
          </p:style>
        </p:sp>
        <p:pic>
          <p:nvPicPr>
            <p:cNvPr id="6" name="Picture 9" descr="LOGO.gif"/>
            <p:cNvPicPr/>
            <p:nvPr/>
          </p:nvPicPr>
          <p:blipFill>
            <a:blip r:embed="rId14"/>
            <a:srcRect b="10718"/>
            <a:stretch/>
          </p:blipFill>
          <p:spPr>
            <a:xfrm>
              <a:off x="6553080" y="228600"/>
              <a:ext cx="2057040" cy="634680"/>
            </a:xfrm>
            <a:prstGeom prst="rect">
              <a:avLst/>
            </a:prstGeom>
            <a:ln w="9360">
              <a:noFill/>
            </a:ln>
          </p:spPr>
        </p:pic>
        <p:sp>
          <p:nvSpPr>
            <p:cNvPr id="7" name="CustomShape 5"/>
            <p:cNvSpPr/>
            <p:nvPr/>
          </p:nvSpPr>
          <p:spPr>
            <a:xfrm>
              <a:off x="6527880" y="190440"/>
              <a:ext cx="2076120" cy="685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pic>
        <p:nvPicPr>
          <p:cNvPr id="8" name="Picture 15" descr="logo.jpg"/>
          <p:cNvPicPr/>
          <p:nvPr/>
        </p:nvPicPr>
        <p:blipFill>
          <a:blip r:embed="rId15"/>
          <a:stretch/>
        </p:blipFill>
        <p:spPr>
          <a:xfrm>
            <a:off x="6553080" y="228600"/>
            <a:ext cx="1920600" cy="609120"/>
          </a:xfrm>
          <a:prstGeom prst="rect">
            <a:avLst/>
          </a:prstGeom>
          <a:ln w="9360">
            <a:noFill/>
          </a:ln>
        </p:spPr>
      </p:pic>
      <p:pic>
        <p:nvPicPr>
          <p:cNvPr id="9" name="Picture 10" descr="LOGO.gif"/>
          <p:cNvPicPr/>
          <p:nvPr/>
        </p:nvPicPr>
        <p:blipFill>
          <a:blip r:embed="rId14"/>
          <a:srcRect b="10718"/>
          <a:stretch/>
        </p:blipFill>
        <p:spPr>
          <a:xfrm>
            <a:off x="6553080" y="228600"/>
            <a:ext cx="2057040" cy="634680"/>
          </a:xfrm>
          <a:prstGeom prst="rect">
            <a:avLst/>
          </a:prstGeom>
          <a:ln w="9360">
            <a:noFill/>
          </a:ln>
        </p:spPr>
      </p:pic>
      <p:grpSp>
        <p:nvGrpSpPr>
          <p:cNvPr id="10" name="Group 6"/>
          <p:cNvGrpSpPr/>
          <p:nvPr/>
        </p:nvGrpSpPr>
        <p:grpSpPr>
          <a:xfrm>
            <a:off x="6146640" y="0"/>
            <a:ext cx="2997000" cy="875880"/>
            <a:chOff x="6146640" y="0"/>
            <a:chExt cx="2997000" cy="875880"/>
          </a:xfrm>
        </p:grpSpPr>
        <p:sp>
          <p:nvSpPr>
            <p:cNvPr id="11" name="CustomShape 7"/>
            <p:cNvSpPr/>
            <p:nvPr/>
          </p:nvSpPr>
          <p:spPr>
            <a:xfrm>
              <a:off x="6146640" y="0"/>
              <a:ext cx="2997000" cy="837720"/>
            </a:xfrm>
            <a:prstGeom prst="rect">
              <a:avLst/>
            </a:prstGeom>
            <a:solidFill>
              <a:srgbClr val="FF3300"/>
            </a:solidFill>
            <a:ln w="9360">
              <a:noFill/>
            </a:ln>
          </p:spPr>
          <p:style>
            <a:lnRef idx="0">
              <a:scrgbClr r="0" g="0" b="0"/>
            </a:lnRef>
            <a:fillRef idx="0">
              <a:scrgbClr r="0" g="0" b="0"/>
            </a:fillRef>
            <a:effectRef idx="0">
              <a:scrgbClr r="0" g="0" b="0"/>
            </a:effectRef>
            <a:fontRef idx="minor"/>
          </p:style>
        </p:sp>
        <p:pic>
          <p:nvPicPr>
            <p:cNvPr id="12" name="Picture 9" descr="LOGO.gif"/>
            <p:cNvPicPr/>
            <p:nvPr/>
          </p:nvPicPr>
          <p:blipFill>
            <a:blip r:embed="rId14"/>
            <a:srcRect b="10718"/>
            <a:stretch/>
          </p:blipFill>
          <p:spPr>
            <a:xfrm>
              <a:off x="6553080" y="228600"/>
              <a:ext cx="2057040" cy="634680"/>
            </a:xfrm>
            <a:prstGeom prst="rect">
              <a:avLst/>
            </a:prstGeom>
            <a:ln w="9360">
              <a:noFill/>
            </a:ln>
          </p:spPr>
        </p:pic>
        <p:sp>
          <p:nvSpPr>
            <p:cNvPr id="13" name="CustomShape 8"/>
            <p:cNvSpPr/>
            <p:nvPr/>
          </p:nvSpPr>
          <p:spPr>
            <a:xfrm>
              <a:off x="6527880" y="190440"/>
              <a:ext cx="2076120" cy="685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pic>
        <p:nvPicPr>
          <p:cNvPr id="14" name="Picture 15" descr="logo.jpg"/>
          <p:cNvPicPr/>
          <p:nvPr/>
        </p:nvPicPr>
        <p:blipFill>
          <a:blip r:embed="rId15"/>
          <a:stretch/>
        </p:blipFill>
        <p:spPr>
          <a:xfrm>
            <a:off x="6553080" y="228600"/>
            <a:ext cx="1920600" cy="609120"/>
          </a:xfrm>
          <a:prstGeom prst="rect">
            <a:avLst/>
          </a:prstGeom>
          <a:ln w="9360">
            <a:noFill/>
          </a:ln>
        </p:spPr>
      </p:pic>
      <p:sp>
        <p:nvSpPr>
          <p:cNvPr id="15" name="PlaceHolder 9"/>
          <p:cNvSpPr>
            <a:spLocks noGrp="1"/>
          </p:cNvSpPr>
          <p:nvPr>
            <p:ph type="title"/>
          </p:nvPr>
        </p:nvSpPr>
        <p:spPr>
          <a:xfrm>
            <a:off x="0" y="0"/>
            <a:ext cx="6476760" cy="837720"/>
          </a:xfrm>
          <a:prstGeom prst="rect">
            <a:avLst/>
          </a:prstGeom>
        </p:spPr>
        <p:txBody>
          <a:bodyPr anchor="ctr">
            <a:noAutofit/>
          </a:bodyPr>
          <a:lstStyle/>
          <a:p>
            <a:pPr algn="ctr">
              <a:lnSpc>
                <a:spcPct val="100000"/>
              </a:lnSpc>
            </a:pPr>
            <a:r>
              <a:rPr lang="en-US" sz="3000" b="0" strike="noStrike" spc="-1">
                <a:solidFill>
                  <a:srgbClr val="000000"/>
                </a:solidFill>
                <a:latin typeface="Calibri"/>
                <a:ea typeface="MS PGothic"/>
              </a:rPr>
              <a:t>Click to edit Master title style</a:t>
            </a:r>
            <a:endParaRPr lang="en-US" sz="3000" b="0" strike="noStrike" spc="-1">
              <a:solidFill>
                <a:srgbClr val="000000"/>
              </a:solidFill>
              <a:latin typeface="Arial"/>
            </a:endParaRPr>
          </a:p>
        </p:txBody>
      </p:sp>
      <p:sp>
        <p:nvSpPr>
          <p:cNvPr id="16" name="PlaceHolder 10"/>
          <p:cNvSpPr>
            <a:spLocks noGrp="1"/>
          </p:cNvSpPr>
          <p:nvPr>
            <p:ph type="body"/>
          </p:nvPr>
        </p:nvSpPr>
        <p:spPr>
          <a:xfrm>
            <a:off x="457200" y="1371600"/>
            <a:ext cx="8229240" cy="4525560"/>
          </a:xfrm>
          <a:prstGeom prst="rect">
            <a:avLst/>
          </a:prstGeom>
        </p:spPr>
        <p:txBody>
          <a:bodyPr>
            <a:noAutofit/>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ea typeface="MS PGothic"/>
              </a:rPr>
              <a:t>Click to edit Master text styles</a:t>
            </a:r>
            <a:endParaRPr lang="en-US" sz="32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ea typeface="MS PGothic"/>
              </a:rPr>
              <a:t>Second level</a:t>
            </a:r>
            <a:endParaRPr lang="en-US" sz="2800" b="0" strike="noStrike" spc="-1">
              <a:solidFill>
                <a:srgbClr val="000000"/>
              </a:solidFill>
              <a:latin typeface="Calibri"/>
            </a:endParaRPr>
          </a:p>
          <a:p>
            <a:pPr marL="1143000" lvl="2" indent="-228240">
              <a:lnSpc>
                <a:spcPct val="100000"/>
              </a:lnSpc>
              <a:spcBef>
                <a:spcPts val="479"/>
              </a:spcBef>
              <a:buClr>
                <a:srgbClr val="000000"/>
              </a:buClr>
              <a:buFont typeface="Arial"/>
              <a:buChar char="•"/>
            </a:pPr>
            <a:r>
              <a:rPr lang="en-US" sz="2400" b="0" strike="noStrike" spc="-1">
                <a:solidFill>
                  <a:srgbClr val="000000"/>
                </a:solidFill>
                <a:latin typeface="Calibri"/>
                <a:ea typeface="MS PGothic"/>
              </a:rPr>
              <a:t>Third level</a:t>
            </a:r>
            <a:endParaRPr lang="en-US" sz="2400" b="0" strike="noStrike" spc="-1">
              <a:solidFill>
                <a:srgbClr val="000000"/>
              </a:solidFill>
              <a:latin typeface="Calibri"/>
            </a:endParaRPr>
          </a:p>
          <a:p>
            <a:pPr marL="1600200" lvl="3" indent="-228240">
              <a:lnSpc>
                <a:spcPct val="100000"/>
              </a:lnSpc>
              <a:spcBef>
                <a:spcPts val="400"/>
              </a:spcBef>
              <a:buClr>
                <a:srgbClr val="000000"/>
              </a:buClr>
              <a:buFont typeface="Arial"/>
              <a:buChar char="–"/>
            </a:pPr>
            <a:r>
              <a:rPr lang="en-US" sz="2000" b="0" strike="noStrike" spc="-1">
                <a:solidFill>
                  <a:srgbClr val="000000"/>
                </a:solidFill>
                <a:latin typeface="Calibri"/>
                <a:ea typeface="MS PGothic"/>
              </a:rPr>
              <a:t>Fourth level</a:t>
            </a:r>
            <a:endParaRPr lang="en-US" sz="2000" b="0" strike="noStrike" spc="-1">
              <a:solidFill>
                <a:srgbClr val="000000"/>
              </a:solidFill>
              <a:latin typeface="Calibri"/>
            </a:endParaRPr>
          </a:p>
          <a:p>
            <a:pPr marL="2057400" lvl="4" indent="-228240">
              <a:lnSpc>
                <a:spcPct val="100000"/>
              </a:lnSpc>
              <a:spcBef>
                <a:spcPts val="400"/>
              </a:spcBef>
              <a:buClr>
                <a:srgbClr val="000000"/>
              </a:buClr>
              <a:buFont typeface="Arial"/>
              <a:buChar char="»"/>
            </a:pPr>
            <a:r>
              <a:rPr lang="en-US" sz="2000" b="0" strike="noStrike" spc="-1">
                <a:solidFill>
                  <a:srgbClr val="000000"/>
                </a:solidFill>
                <a:latin typeface="Calibri"/>
                <a:ea typeface="MS PGothic"/>
              </a:rPr>
              <a:t>Fifth level</a:t>
            </a:r>
            <a:endParaRPr lang="en-US" sz="2000" b="0" strike="noStrike" spc="-1">
              <a:solidFill>
                <a:srgbClr val="000000"/>
              </a:solidFill>
              <a:latin typeface="Calibri"/>
            </a:endParaRPr>
          </a:p>
        </p:txBody>
      </p:sp>
      <p:sp>
        <p:nvSpPr>
          <p:cNvPr id="17" name="PlaceHolder 11"/>
          <p:cNvSpPr>
            <a:spLocks noGrp="1"/>
          </p:cNvSpPr>
          <p:nvPr>
            <p:ph type="dt"/>
          </p:nvPr>
        </p:nvSpPr>
        <p:spPr>
          <a:xfrm>
            <a:off x="457200" y="6356520"/>
            <a:ext cx="2133360" cy="364680"/>
          </a:xfrm>
          <a:prstGeom prst="rect">
            <a:avLst/>
          </a:prstGeom>
        </p:spPr>
        <p:txBody>
          <a:bodyPr anchor="ctr">
            <a:noAutofit/>
          </a:bodyPr>
          <a:lstStyle/>
          <a:p>
            <a:pPr>
              <a:lnSpc>
                <a:spcPct val="100000"/>
              </a:lnSpc>
            </a:pPr>
            <a:endParaRPr lang="en-GB" sz="1200" b="0" strike="noStrike" spc="-1">
              <a:latin typeface="Times New Roman"/>
            </a:endParaRPr>
          </a:p>
        </p:txBody>
      </p:sp>
      <p:sp>
        <p:nvSpPr>
          <p:cNvPr id="18" name="PlaceHolder 12"/>
          <p:cNvSpPr>
            <a:spLocks noGrp="1"/>
          </p:cNvSpPr>
          <p:nvPr>
            <p:ph type="ftr"/>
          </p:nvPr>
        </p:nvSpPr>
        <p:spPr>
          <a:xfrm>
            <a:off x="3124080" y="6356520"/>
            <a:ext cx="2895120" cy="364680"/>
          </a:xfrm>
          <a:prstGeom prst="rect">
            <a:avLst/>
          </a:prstGeom>
        </p:spPr>
        <p:txBody>
          <a:bodyPr anchor="ctr">
            <a:noAutofit/>
          </a:bodyPr>
          <a:lstStyle/>
          <a:p>
            <a:r>
              <a:rPr lang="en-GB" sz="2400" b="0" strike="noStrike" spc="-1">
                <a:latin typeface="Times New Roman"/>
              </a:rPr>
              <a:t>Name</a:t>
            </a:r>
          </a:p>
        </p:txBody>
      </p:sp>
      <p:sp>
        <p:nvSpPr>
          <p:cNvPr id="19" name="PlaceHolder 13"/>
          <p:cNvSpPr>
            <a:spLocks noGrp="1"/>
          </p:cNvSpPr>
          <p:nvPr>
            <p:ph type="sldNum"/>
          </p:nvPr>
        </p:nvSpPr>
        <p:spPr>
          <a:xfrm>
            <a:off x="6553080" y="6356520"/>
            <a:ext cx="2133360" cy="364680"/>
          </a:xfrm>
          <a:prstGeom prst="rect">
            <a:avLst/>
          </a:prstGeom>
        </p:spPr>
        <p:txBody>
          <a:bodyPr anchor="ctr">
            <a:noAutofit/>
          </a:bodyPr>
          <a:lstStyle/>
          <a:p>
            <a:pPr algn="r">
              <a:lnSpc>
                <a:spcPct val="100000"/>
              </a:lnSpc>
            </a:pPr>
            <a:fld id="{1CFDC92E-FF5D-4613-8499-B15BC16E50D9}" type="slidenum">
              <a:rPr lang="en-US" sz="1200" b="0" strike="noStrike" spc="-1">
                <a:solidFill>
                  <a:srgbClr val="898989"/>
                </a:solidFill>
                <a:latin typeface="Calibri"/>
                <a:ea typeface="MS PGothic"/>
              </a:rPr>
              <a:pPr algn="r">
                <a:lnSpc>
                  <a:spcPct val="100000"/>
                </a:lnSpc>
              </a:pPr>
              <a:t>‹#›</a:t>
            </a:fld>
            <a:endParaRPr lang="en-GB"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p:cNvSpPr txBox="1"/>
          <p:nvPr/>
        </p:nvSpPr>
        <p:spPr>
          <a:xfrm>
            <a:off x="0" y="840632"/>
            <a:ext cx="9144000" cy="6372092"/>
          </a:xfrm>
          <a:prstGeom prst="rect">
            <a:avLst/>
          </a:prstGeom>
          <a:noFill/>
          <a:ln w="9360">
            <a:noFill/>
          </a:ln>
        </p:spPr>
        <p:txBody>
          <a:bodyPr>
            <a:noAutofit/>
          </a:bodyPr>
          <a:lstStyle/>
          <a:p>
            <a:pPr>
              <a:lnSpc>
                <a:spcPct val="100000"/>
              </a:lnSpc>
              <a:spcBef>
                <a:spcPts val="400"/>
              </a:spcBef>
            </a:pPr>
            <a:r>
              <a:rPr lang="en-IN" b="1" dirty="0">
                <a:latin typeface="Times New Roman" panose="02020603050405020304" pitchFamily="18" charset="0"/>
                <a:ea typeface="Calibri" panose="020F0502020204030204" pitchFamily="34" charset="0"/>
                <a:cs typeface="Times New Roman" panose="02020603050405020304" pitchFamily="18" charset="0"/>
              </a:rPr>
              <a:t>                 Project Presentation of Back End Engineering Project</a:t>
            </a:r>
            <a:r>
              <a:rPr lang="en-IN"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IN" b="1" dirty="0">
                <a:solidFill>
                  <a:srgbClr val="000000"/>
                </a:solidFill>
                <a:latin typeface="Times New Roman" panose="02020603050405020304" pitchFamily="18" charset="0"/>
                <a:ea typeface="Arial" panose="020B0604020202020204" pitchFamily="34" charset="0"/>
                <a:cs typeface="Times New Roman" panose="02020603050405020304" pitchFamily="18" charset="0"/>
              </a:rPr>
              <a:t>BEE</a:t>
            </a:r>
            <a:r>
              <a:rPr lang="en-IN"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IN" b="1" dirty="0">
                <a:solidFill>
                  <a:srgbClr val="000000"/>
                </a:solidFill>
                <a:latin typeface="Times New Roman" panose="02020603050405020304" pitchFamily="18" charset="0"/>
                <a:ea typeface="Arial" panose="020B0604020202020204" pitchFamily="34" charset="0"/>
                <a:cs typeface="Times New Roman" panose="02020603050405020304" pitchFamily="18" charset="0"/>
              </a:rPr>
              <a:t>22CS026</a:t>
            </a:r>
            <a:r>
              <a:rPr lang="en-IN"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a:t>
            </a:r>
            <a:endParaRPr lang="en-IN" b="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0000"/>
              </a:lnSpc>
              <a:spcBef>
                <a:spcPts val="400"/>
              </a:spcBef>
            </a:pPr>
            <a:r>
              <a:rPr lang="en-US" sz="2000" spc="-1" dirty="0">
                <a:latin typeface="Times New Roman" panose="02020603050405020304" pitchFamily="18" charset="0"/>
                <a:ea typeface="Calibri" panose="020F0502020204030204" pitchFamily="34" charset="0"/>
                <a:cs typeface="Times New Roman" panose="02020603050405020304" pitchFamily="18" charset="0"/>
              </a:rPr>
              <a:t>                                                              On</a:t>
            </a:r>
          </a:p>
          <a:p>
            <a:pPr>
              <a:lnSpc>
                <a:spcPct val="100000"/>
              </a:lnSpc>
              <a:spcBef>
                <a:spcPts val="400"/>
              </a:spcBef>
            </a:pPr>
            <a:r>
              <a:rPr lang="en-US" sz="4800" spc="-1" dirty="0">
                <a:ea typeface="Calibri" panose="020F0502020204030204" pitchFamily="34" charset="0"/>
                <a:cs typeface="Times New Roman" panose="02020603050405020304" pitchFamily="18" charset="0"/>
              </a:rPr>
              <a:t>                 Consult Us</a:t>
            </a:r>
          </a:p>
          <a:p>
            <a:pPr>
              <a:lnSpc>
                <a:spcPct val="100000"/>
              </a:lnSpc>
              <a:spcBef>
                <a:spcPts val="400"/>
              </a:spcBef>
            </a:pPr>
            <a:br>
              <a:rPr lang="en-US" sz="2000" b="0" strike="noStrike" spc="-1" dirty="0">
                <a:solidFill>
                  <a:srgbClr val="000000"/>
                </a:solidFill>
                <a:latin typeface="Times New Roman" panose="02020603050405020304" pitchFamily="18" charset="0"/>
                <a:ea typeface="MS PGothic"/>
                <a:cs typeface="Times New Roman" panose="02020603050405020304" pitchFamily="18" charset="0"/>
              </a:rPr>
            </a:br>
            <a:r>
              <a:rPr lang="en-US" sz="2000" b="0" strike="noStrike" spc="-1" dirty="0">
                <a:solidFill>
                  <a:srgbClr val="000000"/>
                </a:solidFill>
                <a:latin typeface="Times New Roman" panose="02020603050405020304" pitchFamily="18" charset="0"/>
                <a:ea typeface="MS PGothic"/>
                <a:cs typeface="Times New Roman" panose="02020603050405020304" pitchFamily="18" charset="0"/>
              </a:rPr>
              <a:t>                                               Shubham Jain      (</a:t>
            </a:r>
            <a:r>
              <a:rPr lang="en-US" sz="2000" spc="-1" dirty="0">
                <a:solidFill>
                  <a:srgbClr val="000000"/>
                </a:solidFill>
                <a:latin typeface="Times New Roman" panose="02020603050405020304" pitchFamily="18" charset="0"/>
                <a:ea typeface="MS PGothic"/>
                <a:cs typeface="Times New Roman" panose="02020603050405020304" pitchFamily="18" charset="0"/>
              </a:rPr>
              <a:t>2210992365)</a:t>
            </a:r>
          </a:p>
          <a:p>
            <a:pPr>
              <a:spcBef>
                <a:spcPts val="400"/>
              </a:spcBef>
            </a:pPr>
            <a:r>
              <a:rPr lang="en-US" sz="2000" spc="-1" dirty="0">
                <a:solidFill>
                  <a:srgbClr val="000000"/>
                </a:solidFill>
                <a:latin typeface="Times New Roman" panose="02020603050405020304" pitchFamily="18" charset="0"/>
                <a:ea typeface="MS PGothic"/>
                <a:cs typeface="Times New Roman" panose="02020603050405020304" pitchFamily="18" charset="0"/>
              </a:rPr>
              <a:t>                                               Shubham Bansal  (2210992361)</a:t>
            </a:r>
          </a:p>
          <a:p>
            <a:pPr>
              <a:lnSpc>
                <a:spcPct val="100000"/>
              </a:lnSpc>
              <a:spcBef>
                <a:spcPts val="400"/>
              </a:spcBef>
            </a:pPr>
            <a:r>
              <a:rPr lang="en-US" sz="2000" spc="-1" dirty="0">
                <a:solidFill>
                  <a:srgbClr val="000000"/>
                </a:solidFill>
                <a:latin typeface="Times New Roman" panose="02020603050405020304" pitchFamily="18" charset="0"/>
                <a:ea typeface="MS PGothic"/>
                <a:cs typeface="Times New Roman" panose="02020603050405020304" pitchFamily="18" charset="0"/>
              </a:rPr>
              <a:t>                                               Shubham Verma  (2210992372)</a:t>
            </a:r>
          </a:p>
          <a:p>
            <a:pPr>
              <a:lnSpc>
                <a:spcPct val="100000"/>
              </a:lnSpc>
              <a:spcBef>
                <a:spcPts val="400"/>
              </a:spcBef>
            </a:pPr>
            <a:r>
              <a:rPr lang="en-US" sz="2000" spc="-1" dirty="0">
                <a:solidFill>
                  <a:srgbClr val="000000"/>
                </a:solidFill>
                <a:latin typeface="Times New Roman" panose="02020603050405020304" pitchFamily="18" charset="0"/>
                <a:ea typeface="MS PGothic"/>
                <a:cs typeface="Times New Roman" panose="02020603050405020304" pitchFamily="18" charset="0"/>
              </a:rPr>
              <a:t>                                               Shubham Thakur (2210992371)</a:t>
            </a:r>
          </a:p>
          <a:p>
            <a:pPr>
              <a:lnSpc>
                <a:spcPct val="100000"/>
              </a:lnSpc>
              <a:spcBef>
                <a:spcPts val="400"/>
              </a:spcBef>
            </a:pPr>
            <a:r>
              <a:rPr lang="en-US" sz="2000" spc="-1" dirty="0">
                <a:solidFill>
                  <a:srgbClr val="000000"/>
                </a:solidFill>
                <a:latin typeface="Times New Roman" panose="02020603050405020304" pitchFamily="18" charset="0"/>
                <a:ea typeface="MS PGothic"/>
                <a:cs typeface="Times New Roman" panose="02020603050405020304" pitchFamily="18" charset="0"/>
              </a:rPr>
              <a:t>                                               Shubham              (2210992360)</a:t>
            </a:r>
          </a:p>
          <a:p>
            <a:pPr>
              <a:lnSpc>
                <a:spcPct val="100000"/>
              </a:lnSpc>
              <a:spcBef>
                <a:spcPts val="400"/>
              </a:spcBef>
            </a:pPr>
            <a:endParaRPr lang="en-US" sz="2000" b="0" strike="noStrike" spc="-1" dirty="0">
              <a:solidFill>
                <a:srgbClr val="000000"/>
              </a:solidFill>
              <a:latin typeface="Times New Roman" panose="02020603050405020304" pitchFamily="18" charset="0"/>
              <a:ea typeface="MS PGothic"/>
              <a:cs typeface="Times New Roman" panose="02020603050405020304" pitchFamily="18" charset="0"/>
            </a:endParaRPr>
          </a:p>
          <a:p>
            <a:pPr algn="ctr">
              <a:lnSpc>
                <a:spcPct val="100000"/>
              </a:lnSpc>
              <a:spcBef>
                <a:spcPts val="400"/>
              </a:spcBef>
            </a:pPr>
            <a:r>
              <a:rPr lang="en-US" sz="2000" spc="-1" dirty="0">
                <a:solidFill>
                  <a:srgbClr val="000000"/>
                </a:solidFill>
                <a:latin typeface="Times New Roman" panose="02020603050405020304" pitchFamily="18" charset="0"/>
                <a:ea typeface="MS PGothic"/>
                <a:cs typeface="Times New Roman" panose="02020603050405020304" pitchFamily="18" charset="0"/>
              </a:rPr>
              <a:t>Supervised By:</a:t>
            </a:r>
          </a:p>
          <a:p>
            <a:pPr algn="ctr">
              <a:lnSpc>
                <a:spcPct val="100000"/>
              </a:lnSpc>
              <a:spcBef>
                <a:spcPts val="400"/>
              </a:spcBef>
            </a:pPr>
            <a:r>
              <a:rPr lang="en-US" sz="2000" dirty="0">
                <a:latin typeface="HK Grotesk Light"/>
              </a:rPr>
              <a:t>Mr. Suhaib Khan</a:t>
            </a:r>
            <a:endParaRPr lang="en-US" sz="2000" b="0" strike="noStrike" spc="-1" dirty="0">
              <a:latin typeface="Times New Roman" panose="02020603050405020304" pitchFamily="18" charset="0"/>
              <a:ea typeface="MS PGothic"/>
              <a:cs typeface="Times New Roman" panose="02020603050405020304" pitchFamily="18" charset="0"/>
            </a:endParaRPr>
          </a:p>
          <a:p>
            <a:pPr>
              <a:lnSpc>
                <a:spcPct val="100000"/>
              </a:lnSpc>
              <a:spcBef>
                <a:spcPts val="400"/>
              </a:spcBef>
            </a:pPr>
            <a:endParaRPr lang="en-US" sz="2000" spc="-1" dirty="0">
              <a:latin typeface="Times New Roman" panose="02020603050405020304" pitchFamily="18" charset="0"/>
              <a:ea typeface="MS PGothic"/>
              <a:cs typeface="Times New Roman" panose="02020603050405020304" pitchFamily="18" charset="0"/>
            </a:endParaRPr>
          </a:p>
          <a:p>
            <a:pPr algn="ctr">
              <a:lnSpc>
                <a:spcPct val="100000"/>
              </a:lnSpc>
              <a:spcBef>
                <a:spcPts val="400"/>
              </a:spcBef>
            </a:pPr>
            <a:r>
              <a:rPr lang="en-US" sz="2400" spc="-1" dirty="0">
                <a:latin typeface="Times New Roman" panose="02020603050405020304" pitchFamily="18" charset="0"/>
                <a:ea typeface="MS PGothic"/>
                <a:cs typeface="Times New Roman" panose="02020603050405020304" pitchFamily="18" charset="0"/>
              </a:rPr>
              <a:t>         Department of </a:t>
            </a:r>
            <a:r>
              <a:rPr lang="en-US" sz="2400" b="0" strike="noStrike" spc="-1" dirty="0">
                <a:latin typeface="Times New Roman" panose="02020603050405020304" pitchFamily="18" charset="0"/>
                <a:ea typeface="MS PGothic"/>
                <a:cs typeface="Times New Roman" panose="02020603050405020304" pitchFamily="18" charset="0"/>
              </a:rPr>
              <a:t>Computer Science and Engineering, </a:t>
            </a:r>
          </a:p>
          <a:p>
            <a:pPr algn="ctr">
              <a:lnSpc>
                <a:spcPct val="100000"/>
              </a:lnSpc>
              <a:spcBef>
                <a:spcPts val="400"/>
              </a:spcBef>
            </a:pPr>
            <a:r>
              <a:rPr lang="en-US" sz="2400" b="0" strike="noStrike" spc="-1" dirty="0">
                <a:latin typeface="Times New Roman" panose="02020603050405020304" pitchFamily="18" charset="0"/>
                <a:ea typeface="MS PGothic"/>
                <a:cs typeface="Times New Roman" panose="02020603050405020304" pitchFamily="18" charset="0"/>
              </a:rPr>
              <a:t>            </a:t>
            </a:r>
            <a:r>
              <a:rPr lang="en-US" sz="2400" b="0" strike="noStrike" spc="-1" dirty="0" err="1">
                <a:latin typeface="Times New Roman" panose="02020603050405020304" pitchFamily="18" charset="0"/>
                <a:ea typeface="MS PGothic"/>
                <a:cs typeface="Times New Roman" panose="02020603050405020304" pitchFamily="18" charset="0"/>
              </a:rPr>
              <a:t>Chitkara</a:t>
            </a:r>
            <a:r>
              <a:rPr lang="en-US" sz="2400" b="0" strike="noStrike" spc="-1" dirty="0">
                <a:latin typeface="Times New Roman" panose="02020603050405020304" pitchFamily="18" charset="0"/>
                <a:ea typeface="MS PGothic"/>
                <a:cs typeface="Times New Roman" panose="02020603050405020304" pitchFamily="18" charset="0"/>
              </a:rPr>
              <a:t> University, Punjab</a:t>
            </a:r>
          </a:p>
          <a:p>
            <a:pPr>
              <a:lnSpc>
                <a:spcPct val="150000"/>
              </a:lnSpc>
              <a:spcBef>
                <a:spcPts val="400"/>
              </a:spcBef>
            </a:pPr>
            <a:endParaRPr lang="en-US" sz="2000" b="0" strike="noStrike" spc="-1" dirty="0">
              <a:solidFill>
                <a:srgbClr val="000000"/>
              </a:solidFill>
              <a:latin typeface="Calibri"/>
            </a:endParaRPr>
          </a:p>
          <a:p>
            <a:pPr>
              <a:lnSpc>
                <a:spcPct val="100000"/>
              </a:lnSpc>
              <a:spcBef>
                <a:spcPts val="641"/>
              </a:spcBef>
            </a:pPr>
            <a:r>
              <a:rPr lang="en-US" sz="2000" b="0" strike="noStrike" spc="-1" dirty="0">
                <a:solidFill>
                  <a:srgbClr val="000000"/>
                </a:solidFill>
                <a:latin typeface="Calibri"/>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8899C72-2BDC-7676-C391-FD0DDF08E304}"/>
              </a:ext>
            </a:extLst>
          </p:cNvPr>
          <p:cNvSpPr txBox="1">
            <a:spLocks/>
          </p:cNvSpPr>
          <p:nvPr/>
        </p:nvSpPr>
        <p:spPr>
          <a:xfrm>
            <a:off x="0" y="102476"/>
            <a:ext cx="8079828" cy="914040"/>
          </a:xfrm>
          <a:prstGeom prst="rect">
            <a:avLst/>
          </a:prstGeom>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latin typeface="Times New Roman" panose="02020603050405020304" pitchFamily="18" charset="0"/>
                <a:cs typeface="Times New Roman" panose="02020603050405020304" pitchFamily="18" charset="0"/>
              </a:rPr>
              <a:t>Code Snippets</a:t>
            </a:r>
          </a:p>
        </p:txBody>
      </p:sp>
      <p:pic>
        <p:nvPicPr>
          <p:cNvPr id="7" name="Picture 6">
            <a:extLst>
              <a:ext uri="{FF2B5EF4-FFF2-40B4-BE49-F238E27FC236}">
                <a16:creationId xmlns:a16="http://schemas.microsoft.com/office/drawing/2014/main" id="{61F21C8F-E6ED-2EC6-5A19-72EFFC4EA06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245806" y="1465614"/>
            <a:ext cx="5378245" cy="2111247"/>
          </a:xfrm>
          <a:prstGeom prst="rect">
            <a:avLst/>
          </a:prstGeom>
        </p:spPr>
      </p:pic>
      <p:pic>
        <p:nvPicPr>
          <p:cNvPr id="9" name="Picture 8">
            <a:extLst>
              <a:ext uri="{FF2B5EF4-FFF2-40B4-BE49-F238E27FC236}">
                <a16:creationId xmlns:a16="http://schemas.microsoft.com/office/drawing/2014/main" id="{248607EE-2F80-42E2-8A3A-9AF65511E59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3982064" y="3749942"/>
            <a:ext cx="4650658" cy="2199226"/>
          </a:xfrm>
          <a:prstGeom prst="rect">
            <a:avLst/>
          </a:prstGeom>
        </p:spPr>
      </p:pic>
    </p:spTree>
    <p:extLst>
      <p:ext uri="{BB962C8B-B14F-4D97-AF65-F5344CB8AC3E}">
        <p14:creationId xmlns:p14="http://schemas.microsoft.com/office/powerpoint/2010/main" val="3590534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078D1-779C-A34A-19D4-EF22C34C5F27}"/>
              </a:ext>
            </a:extLst>
          </p:cNvPr>
          <p:cNvSpPr>
            <a:spLocks noGrp="1"/>
          </p:cNvSpPr>
          <p:nvPr>
            <p:ph type="title"/>
          </p:nvPr>
        </p:nvSpPr>
        <p:spPr>
          <a:xfrm>
            <a:off x="260130" y="94592"/>
            <a:ext cx="7764517" cy="914040"/>
          </a:xfrm>
        </p:spPr>
        <p:txBody>
          <a:bodyPr/>
          <a:lstStyle/>
          <a:p>
            <a:pPr algn="ctr"/>
            <a:r>
              <a:rPr lang="en-IN" dirty="0">
                <a:latin typeface="Times New Roman" panose="02020603050405020304" pitchFamily="18" charset="0"/>
                <a:cs typeface="Times New Roman" panose="02020603050405020304" pitchFamily="18" charset="0"/>
              </a:rPr>
              <a:t>Future Scope</a:t>
            </a:r>
          </a:p>
        </p:txBody>
      </p:sp>
      <p:sp>
        <p:nvSpPr>
          <p:cNvPr id="4" name="Rectangle 1">
            <a:extLst>
              <a:ext uri="{FF2B5EF4-FFF2-40B4-BE49-F238E27FC236}">
                <a16:creationId xmlns:a16="http://schemas.microsoft.com/office/drawing/2014/main" id="{D910EE1F-6126-AA80-145E-9346BB7F5EF3}"/>
              </a:ext>
            </a:extLst>
          </p:cNvPr>
          <p:cNvSpPr>
            <a:spLocks noGrp="1" noChangeArrowheads="1"/>
          </p:cNvSpPr>
          <p:nvPr>
            <p:ph type="subTitle"/>
          </p:nvPr>
        </p:nvSpPr>
        <p:spPr bwMode="auto">
          <a:xfrm>
            <a:off x="457200" y="2069665"/>
            <a:ext cx="8505498"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sz="1600" b="1" i="0" u="none" strike="noStrike" cap="none" normalizeH="0" baseline="0" dirty="0">
                <a:ln>
                  <a:noFill/>
                </a:ln>
                <a:solidFill>
                  <a:schemeClr val="tx1"/>
                </a:solidFill>
                <a:effectLst/>
                <a:latin typeface="Arial" panose="020B0604020202020204" pitchFamily="34" charset="0"/>
              </a:rPr>
              <a:t>Telemedicine Integration</a:t>
            </a:r>
            <a:r>
              <a:rPr kumimoji="0" lang="en-US" altLang="en-US" sz="1600" b="0" i="0" u="none" strike="noStrike" cap="none" normalizeH="0" baseline="0" dirty="0">
                <a:ln>
                  <a:noFill/>
                </a:ln>
                <a:solidFill>
                  <a:schemeClr val="tx1"/>
                </a:solidFill>
                <a:effectLst/>
                <a:latin typeface="Arial" panose="020B0604020202020204" pitchFamily="34" charset="0"/>
              </a:rPr>
              <a:t>: Incorporate video consultation features to allow users to have remote doctor appointments, making healthcare accessible even from home.</a:t>
            </a:r>
          </a:p>
          <a:p>
            <a:pPr eaLnBrk="0" fontAlgn="base" hangingPunct="0">
              <a:lnSpc>
                <a:spcPct val="100000"/>
              </a:lnSpc>
              <a:spcBef>
                <a:spcPct val="0"/>
              </a:spcBef>
              <a:spcAft>
                <a:spcPct val="0"/>
              </a:spcAft>
            </a:pPr>
            <a:r>
              <a:rPr kumimoji="0" lang="en-US" altLang="en-US" sz="1600" b="1" i="0" u="none" strike="noStrike" cap="none" normalizeH="0" baseline="0" dirty="0">
                <a:ln>
                  <a:noFill/>
                </a:ln>
                <a:solidFill>
                  <a:schemeClr val="tx1"/>
                </a:solidFill>
                <a:effectLst/>
                <a:latin typeface="Arial" panose="020B0604020202020204" pitchFamily="34" charset="0"/>
              </a:rPr>
              <a:t>Mobile App Development</a:t>
            </a:r>
            <a:r>
              <a:rPr kumimoji="0" lang="en-US" altLang="en-US" sz="1600" b="0" i="0" u="none" strike="noStrike" cap="none" normalizeH="0" baseline="0" dirty="0">
                <a:ln>
                  <a:noFill/>
                </a:ln>
                <a:solidFill>
                  <a:schemeClr val="tx1"/>
                </a:solidFill>
                <a:effectLst/>
                <a:latin typeface="Arial" panose="020B0604020202020204" pitchFamily="34" charset="0"/>
              </a:rPr>
              <a:t>: Develop a mobile app version of the platform, providing users with on-the-go access to doctor searches, appointment bookings, and healthcare information.</a:t>
            </a:r>
          </a:p>
          <a:p>
            <a:pPr eaLnBrk="0" fontAlgn="base" hangingPunct="0">
              <a:lnSpc>
                <a:spcPct val="100000"/>
              </a:lnSpc>
              <a:spcBef>
                <a:spcPct val="0"/>
              </a:spcBef>
              <a:spcAft>
                <a:spcPct val="0"/>
              </a:spcAft>
            </a:pPr>
            <a:r>
              <a:rPr kumimoji="0" lang="en-US" altLang="en-US" sz="1600" b="1" i="0" u="none" strike="noStrike" cap="none" normalizeH="0" baseline="0" dirty="0">
                <a:ln>
                  <a:noFill/>
                </a:ln>
                <a:solidFill>
                  <a:schemeClr val="tx1"/>
                </a:solidFill>
                <a:effectLst/>
                <a:latin typeface="Arial" panose="020B0604020202020204" pitchFamily="34" charset="0"/>
              </a:rPr>
              <a:t>Health Record Management</a:t>
            </a:r>
            <a:r>
              <a:rPr kumimoji="0" lang="en-US" altLang="en-US" sz="1600" b="0" i="0" u="none" strike="noStrike" cap="none" normalizeH="0" baseline="0" dirty="0">
                <a:ln>
                  <a:noFill/>
                </a:ln>
                <a:solidFill>
                  <a:schemeClr val="tx1"/>
                </a:solidFill>
                <a:effectLst/>
                <a:latin typeface="Arial" panose="020B0604020202020204" pitchFamily="34" charset="0"/>
              </a:rPr>
              <a:t>: Implement a secure system for users to store and share their medical records digitally, ensuring easy access and better continuity of care.</a:t>
            </a:r>
          </a:p>
          <a:p>
            <a:pPr eaLnBrk="0" fontAlgn="base" hangingPunct="0">
              <a:lnSpc>
                <a:spcPct val="100000"/>
              </a:lnSpc>
              <a:spcBef>
                <a:spcPct val="0"/>
              </a:spcBef>
              <a:spcAft>
                <a:spcPct val="0"/>
              </a:spcAft>
            </a:pPr>
            <a:r>
              <a:rPr kumimoji="0" lang="en-US" altLang="en-US" sz="1600" b="1" i="0" u="none" strike="noStrike" cap="none" normalizeH="0" baseline="0" dirty="0">
                <a:ln>
                  <a:noFill/>
                </a:ln>
                <a:solidFill>
                  <a:schemeClr val="tx1"/>
                </a:solidFill>
                <a:effectLst/>
                <a:latin typeface="Arial" panose="020B0604020202020204" pitchFamily="34" charset="0"/>
              </a:rPr>
              <a:t>AI-Powered Personalization</a:t>
            </a:r>
            <a:r>
              <a:rPr kumimoji="0" lang="en-US" altLang="en-US" sz="1600" b="0" i="0" u="none" strike="noStrike" cap="none" normalizeH="0" baseline="0" dirty="0">
                <a:ln>
                  <a:noFill/>
                </a:ln>
                <a:solidFill>
                  <a:schemeClr val="tx1"/>
                </a:solidFill>
                <a:effectLst/>
                <a:latin typeface="Arial" panose="020B0604020202020204" pitchFamily="34" charset="0"/>
              </a:rPr>
              <a:t>: Use artificial intelligence to offer personalized recommendations for doctors and healthcare services based on user preferences and medical history.</a:t>
            </a:r>
          </a:p>
          <a:p>
            <a:pPr eaLnBrk="0" fontAlgn="base" hangingPunct="0">
              <a:lnSpc>
                <a:spcPct val="100000"/>
              </a:lnSpc>
              <a:spcBef>
                <a:spcPct val="0"/>
              </a:spcBef>
              <a:spcAft>
                <a:spcPct val="0"/>
              </a:spcAft>
            </a:pPr>
            <a:r>
              <a:rPr kumimoji="0" lang="en-US" altLang="en-US" sz="1600" b="1" i="0" u="none" strike="noStrike" cap="none" normalizeH="0" baseline="0" dirty="0">
                <a:ln>
                  <a:noFill/>
                </a:ln>
                <a:solidFill>
                  <a:schemeClr val="tx1"/>
                </a:solidFill>
                <a:effectLst/>
                <a:latin typeface="Arial" panose="020B0604020202020204" pitchFamily="34" charset="0"/>
              </a:rPr>
              <a:t>Insurance Integration</a:t>
            </a:r>
            <a:r>
              <a:rPr kumimoji="0" lang="en-US" altLang="en-US" sz="1600" b="0" i="0" u="none" strike="noStrike" cap="none" normalizeH="0" baseline="0" dirty="0">
                <a:ln>
                  <a:noFill/>
                </a:ln>
                <a:solidFill>
                  <a:schemeClr val="tx1"/>
                </a:solidFill>
                <a:effectLst/>
                <a:latin typeface="Arial" panose="020B0604020202020204" pitchFamily="34" charset="0"/>
              </a:rPr>
              <a:t>: Add features that show which doctors and services are covered under users' health insurance plans, simplifying the healthcare selection process.</a:t>
            </a:r>
          </a:p>
        </p:txBody>
      </p:sp>
    </p:spTree>
    <p:extLst>
      <p:ext uri="{BB962C8B-B14F-4D97-AF65-F5344CB8AC3E}">
        <p14:creationId xmlns:p14="http://schemas.microsoft.com/office/powerpoint/2010/main" val="566712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078D1-779C-A34A-19D4-EF22C34C5F27}"/>
              </a:ext>
            </a:extLst>
          </p:cNvPr>
          <p:cNvSpPr>
            <a:spLocks noGrp="1"/>
          </p:cNvSpPr>
          <p:nvPr>
            <p:ph type="title"/>
          </p:nvPr>
        </p:nvSpPr>
        <p:spPr>
          <a:xfrm>
            <a:off x="260130" y="94592"/>
            <a:ext cx="7764517" cy="914040"/>
          </a:xfrm>
        </p:spPr>
        <p:txBody>
          <a:bodyPr/>
          <a:lstStyle/>
          <a:p>
            <a:pPr algn="ctr"/>
            <a:r>
              <a:rPr lang="en-IN" dirty="0">
                <a:latin typeface="Times New Roman" panose="02020603050405020304" pitchFamily="18" charset="0"/>
                <a:cs typeface="Times New Roman" panose="02020603050405020304" pitchFamily="18" charset="0"/>
              </a:rPr>
              <a:t>Conclusion</a:t>
            </a:r>
          </a:p>
        </p:txBody>
      </p:sp>
      <p:sp>
        <p:nvSpPr>
          <p:cNvPr id="4" name="Rectangle 1">
            <a:extLst>
              <a:ext uri="{FF2B5EF4-FFF2-40B4-BE49-F238E27FC236}">
                <a16:creationId xmlns:a16="http://schemas.microsoft.com/office/drawing/2014/main" id="{D910EE1F-6126-AA80-145E-9346BB7F5EF3}"/>
              </a:ext>
            </a:extLst>
          </p:cNvPr>
          <p:cNvSpPr>
            <a:spLocks noGrp="1" noChangeArrowheads="1"/>
          </p:cNvSpPr>
          <p:nvPr>
            <p:ph type="subTitle"/>
          </p:nvPr>
        </p:nvSpPr>
        <p:spPr bwMode="auto">
          <a:xfrm>
            <a:off x="457200" y="1786512"/>
            <a:ext cx="8505498" cy="3613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buFont typeface="Arial" panose="020B0604020202020204" pitchFamily="34" charset="0"/>
              <a:buChar char="•"/>
            </a:pPr>
            <a:r>
              <a:rPr lang="en-US" sz="1600" b="0" i="0" dirty="0">
                <a:solidFill>
                  <a:srgbClr val="374151"/>
                </a:solidFill>
                <a:effectLst/>
                <a:latin typeface="__Inter_36bd41"/>
              </a:rPr>
              <a:t>The "Consult Us" platform connects users with healthcare providers.</a:t>
            </a:r>
          </a:p>
          <a:p>
            <a:pPr algn="l">
              <a:buFont typeface="Arial" panose="020B0604020202020204" pitchFamily="34" charset="0"/>
              <a:buChar char="•"/>
            </a:pPr>
            <a:endParaRPr lang="en-US" sz="1600" b="0" i="0" dirty="0">
              <a:solidFill>
                <a:srgbClr val="374151"/>
              </a:solidFill>
              <a:effectLst/>
              <a:latin typeface="__Inter_36bd41"/>
            </a:endParaRPr>
          </a:p>
          <a:p>
            <a:pPr algn="l">
              <a:buFont typeface="Arial" panose="020B0604020202020204" pitchFamily="34" charset="0"/>
              <a:buChar char="•"/>
            </a:pPr>
            <a:r>
              <a:rPr lang="en-US" sz="1600" b="0" i="0" dirty="0">
                <a:solidFill>
                  <a:srgbClr val="374151"/>
                </a:solidFill>
                <a:effectLst/>
                <a:latin typeface="__Inter_36bd41"/>
              </a:rPr>
              <a:t>Key features:</a:t>
            </a:r>
          </a:p>
          <a:p>
            <a:pPr marL="742950" lvl="1" indent="-285750" algn="l">
              <a:buFont typeface="Arial" panose="020B0604020202020204" pitchFamily="34" charset="0"/>
              <a:buChar char="•"/>
            </a:pPr>
            <a:r>
              <a:rPr lang="en-US" sz="1600" b="0" i="0" dirty="0">
                <a:solidFill>
                  <a:srgbClr val="374151"/>
                </a:solidFill>
                <a:effectLst/>
                <a:latin typeface="__Inter_36bd41"/>
              </a:rPr>
              <a:t>Find nearby doctors</a:t>
            </a:r>
          </a:p>
          <a:p>
            <a:pPr marL="742950" lvl="1" indent="-285750" algn="l">
              <a:buFont typeface="Arial" panose="020B0604020202020204" pitchFamily="34" charset="0"/>
              <a:buChar char="•"/>
            </a:pPr>
            <a:r>
              <a:rPr lang="en-US" sz="1600" b="0" i="0" dirty="0">
                <a:solidFill>
                  <a:srgbClr val="374151"/>
                </a:solidFill>
                <a:effectLst/>
                <a:latin typeface="__Inter_36bd41"/>
              </a:rPr>
              <a:t>Doctor profiles</a:t>
            </a:r>
          </a:p>
          <a:p>
            <a:pPr marL="742950" lvl="1" indent="-285750" algn="l">
              <a:buFont typeface="Arial" panose="020B0604020202020204" pitchFamily="34" charset="0"/>
              <a:buChar char="•"/>
            </a:pPr>
            <a:r>
              <a:rPr lang="en-US" sz="1600" b="0" i="0" dirty="0">
                <a:solidFill>
                  <a:srgbClr val="374151"/>
                </a:solidFill>
                <a:effectLst/>
                <a:latin typeface="__Inter_36bd41"/>
              </a:rPr>
              <a:t>Online appointment booking</a:t>
            </a:r>
          </a:p>
          <a:p>
            <a:pPr marL="742950" lvl="1" indent="-285750" algn="l">
              <a:buFont typeface="Arial" panose="020B0604020202020204" pitchFamily="34" charset="0"/>
              <a:buChar char="•"/>
            </a:pPr>
            <a:r>
              <a:rPr lang="en-US" sz="1600" b="0" i="0" dirty="0">
                <a:solidFill>
                  <a:srgbClr val="374151"/>
                </a:solidFill>
                <a:effectLst/>
                <a:latin typeface="__Inter_36bd41"/>
              </a:rPr>
              <a:t>User reviews and ratings</a:t>
            </a:r>
          </a:p>
          <a:p>
            <a:pPr marL="742950" lvl="1" indent="-285750" algn="l">
              <a:buFont typeface="Arial" panose="020B0604020202020204" pitchFamily="34" charset="0"/>
              <a:buChar char="•"/>
            </a:pPr>
            <a:r>
              <a:rPr lang="en-US" sz="1600" b="0" i="0" dirty="0">
                <a:solidFill>
                  <a:srgbClr val="374151"/>
                </a:solidFill>
                <a:effectLst/>
                <a:latin typeface="__Inter_36bd41"/>
              </a:rPr>
              <a:t>Personalized health advice</a:t>
            </a:r>
          </a:p>
          <a:p>
            <a:pPr marL="742950" lvl="1" indent="-285750" algn="l">
              <a:buFont typeface="Arial" panose="020B0604020202020204" pitchFamily="34" charset="0"/>
              <a:buChar char="•"/>
            </a:pPr>
            <a:r>
              <a:rPr lang="en-US" sz="1600" b="0" i="0" dirty="0">
                <a:solidFill>
                  <a:srgbClr val="374151"/>
                </a:solidFill>
                <a:effectLst/>
                <a:latin typeface="__Inter_36bd41"/>
              </a:rPr>
              <a:t>Secure and confidential health records</a:t>
            </a:r>
          </a:p>
          <a:p>
            <a:pPr marL="742950" lvl="1" indent="-285750" algn="l">
              <a:buFont typeface="Arial" panose="020B0604020202020204" pitchFamily="34" charset="0"/>
              <a:buChar char="•"/>
            </a:pPr>
            <a:endParaRPr lang="en-US" sz="1600" b="0" i="0" dirty="0">
              <a:solidFill>
                <a:srgbClr val="374151"/>
              </a:solidFill>
              <a:effectLst/>
              <a:latin typeface="__Inter_36bd41"/>
            </a:endParaRPr>
          </a:p>
          <a:p>
            <a:pPr algn="l">
              <a:buFont typeface="Arial" panose="020B0604020202020204" pitchFamily="34" charset="0"/>
              <a:buChar char="•"/>
            </a:pPr>
            <a:r>
              <a:rPr lang="en-US" sz="1600" b="0" i="0" dirty="0">
                <a:solidFill>
                  <a:srgbClr val="374151"/>
                </a:solidFill>
                <a:effectLst/>
                <a:latin typeface="__Inter_36bd41"/>
              </a:rPr>
              <a:t>The platform has the potential to revolutionize the healthcare industry by providing a convenient, accessible, and personalized way for users to connect with healthcare provider.</a:t>
            </a:r>
          </a:p>
          <a:p>
            <a:pPr algn="l"/>
            <a:endParaRPr lang="en-US" sz="1600" b="0" i="0" dirty="0">
              <a:solidFill>
                <a:srgbClr val="374151"/>
              </a:solidFill>
              <a:effectLst/>
              <a:latin typeface="__Inter_36bd41"/>
            </a:endParaRPr>
          </a:p>
          <a:p>
            <a:pPr algn="l">
              <a:buFont typeface="Arial" panose="020B0604020202020204" pitchFamily="34" charset="0"/>
              <a:buChar char="•"/>
            </a:pPr>
            <a:r>
              <a:rPr lang="en-US" sz="1600" b="0" i="0" dirty="0">
                <a:solidFill>
                  <a:srgbClr val="374151"/>
                </a:solidFill>
                <a:effectLst/>
                <a:latin typeface="__Inter_36bd41"/>
              </a:rPr>
              <a:t>It aims to improve the overall quality of healthcare by facilitating timely and informed decisions.</a:t>
            </a:r>
          </a:p>
          <a:p>
            <a:pPr eaLnBrk="0" fontAlgn="base" hangingPunct="0">
              <a:lnSpc>
                <a:spcPct val="100000"/>
              </a:lnSpc>
              <a:spcBef>
                <a:spcPct val="0"/>
              </a:spcBef>
              <a:spcAft>
                <a:spcPct val="0"/>
              </a:spcAft>
            </a:pPr>
            <a:endParaRPr kumimoji="0" lang="en-US" altLang="en-US" sz="16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16996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1297577" y="2821578"/>
            <a:ext cx="6705599" cy="1410788"/>
          </a:xfrm>
          <a:prstGeom prst="rect">
            <a:avLst/>
          </a:prstGeom>
          <a:noFill/>
          <a:ln w="9360">
            <a:noFill/>
          </a:ln>
        </p:spPr>
        <p:txBody>
          <a:bodyPr anchor="ctr">
            <a:noAutofit/>
          </a:bodyPr>
          <a:lstStyle/>
          <a:p>
            <a:pPr algn="ctr">
              <a:lnSpc>
                <a:spcPct val="100000"/>
              </a:lnSpc>
            </a:pPr>
            <a:r>
              <a:rPr lang="en" sz="5400" dirty="0">
                <a:latin typeface="Times New Roman" panose="02020603050405020304" pitchFamily="18" charset="0"/>
                <a:cs typeface="Times New Roman" panose="02020603050405020304" pitchFamily="18" charset="0"/>
              </a:rPr>
              <a:t>Thank You</a:t>
            </a:r>
            <a:endParaRPr lang="en-US" sz="54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10"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pPr algn="r">
                <a:lnSpc>
                  <a:spcPct val="100000"/>
                </a:lnSpc>
              </a:pPr>
              <a:t>13</a:t>
            </a:fld>
            <a:endParaRPr lang="en-GB" sz="1200" b="0" strike="noStrike" spc="-1">
              <a:latin typeface="Times New Roman"/>
            </a:endParaRPr>
          </a:p>
        </p:txBody>
      </p:sp>
    </p:spTree>
    <p:extLst>
      <p:ext uri="{BB962C8B-B14F-4D97-AF65-F5344CB8AC3E}">
        <p14:creationId xmlns:p14="http://schemas.microsoft.com/office/powerpoint/2010/main" val="2834479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449317" y="40801"/>
            <a:ext cx="6684579" cy="1001110"/>
          </a:xfrm>
          <a:prstGeom prst="rect">
            <a:avLst/>
          </a:prstGeom>
          <a:noFill/>
          <a:ln w="9360">
            <a:noFill/>
          </a:ln>
        </p:spPr>
        <p:txBody>
          <a:bodyPr anchor="ctr">
            <a:noAutofit/>
          </a:bodyPr>
          <a:lstStyle/>
          <a:p>
            <a:pPr algn="ctr">
              <a:lnSpc>
                <a:spcPct val="100000"/>
              </a:lnSpc>
            </a:pPr>
            <a:r>
              <a:rPr lang="en" sz="4000" dirty="0">
                <a:latin typeface="Times New Roman" panose="02020603050405020304" pitchFamily="18" charset="0"/>
                <a:cs typeface="Times New Roman" panose="02020603050405020304" pitchFamily="18" charset="0"/>
              </a:rPr>
              <a:t>Introduction</a:t>
            </a:r>
            <a:endParaRPr lang="en-US" sz="40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10"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pPr algn="r">
                <a:lnSpc>
                  <a:spcPct val="100000"/>
                </a:lnSpc>
              </a:pPr>
              <a:t>2</a:t>
            </a:fld>
            <a:endParaRPr lang="en-GB" sz="1200" b="0" strike="noStrike" spc="-1">
              <a:latin typeface="Times New Roman"/>
            </a:endParaRPr>
          </a:p>
        </p:txBody>
      </p:sp>
      <p:sp>
        <p:nvSpPr>
          <p:cNvPr id="4" name="Rectangle 3">
            <a:extLst>
              <a:ext uri="{FF2B5EF4-FFF2-40B4-BE49-F238E27FC236}">
                <a16:creationId xmlns:a16="http://schemas.microsoft.com/office/drawing/2014/main" id="{453E0229-CF7E-A5CA-D69E-E1FB550B2148}"/>
              </a:ext>
            </a:extLst>
          </p:cNvPr>
          <p:cNvSpPr>
            <a:spLocks noChangeArrowheads="1"/>
          </p:cNvSpPr>
          <p:nvPr/>
        </p:nvSpPr>
        <p:spPr bwMode="auto">
          <a:xfrm>
            <a:off x="243600" y="1905506"/>
            <a:ext cx="86568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"Consult Us" is a user-friendly website designed to simplify healthcare access. Users can easily find nearby doctors, learn about them, and book appointments. Built using HTML, CSS, JavaScript, Node.js, and MongoDB, the platform provides a seamless and efficient experience for managing healthcare needs.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Focusing on user convenience, it allows individuals to quickly locate medical professionals based on their location. The platform offers detailed profiles of doctors, including their specializations and patient reviews, to help users make informed choices. The straightforward booking and confirmation system ensures that appointments are scheduled efficiently. By leveraging modern web technologies, the site enhances the overall healthcare experience, making it more accessible and reliable for everyone.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5DCDC-4DE4-1FD3-6776-3A8D4777D3CA}"/>
              </a:ext>
            </a:extLst>
          </p:cNvPr>
          <p:cNvSpPr>
            <a:spLocks noGrp="1"/>
          </p:cNvSpPr>
          <p:nvPr>
            <p:ph type="title"/>
          </p:nvPr>
        </p:nvSpPr>
        <p:spPr>
          <a:xfrm>
            <a:off x="268014" y="94592"/>
            <a:ext cx="5525814" cy="930166"/>
          </a:xfrm>
        </p:spPr>
        <p:txBody>
          <a:bodyPr/>
          <a:lstStyle/>
          <a:p>
            <a:pPr algn="ctr"/>
            <a:r>
              <a:rPr lang="en-IN" dirty="0"/>
              <a:t>             </a:t>
            </a:r>
            <a:r>
              <a:rPr lang="en-IN" sz="4000" dirty="0">
                <a:latin typeface="Times New Roman" panose="02020603050405020304" pitchFamily="18" charset="0"/>
                <a:cs typeface="Times New Roman" panose="02020603050405020304" pitchFamily="18" charset="0"/>
              </a:rPr>
              <a:t>Purpose</a:t>
            </a:r>
          </a:p>
        </p:txBody>
      </p:sp>
      <p:sp>
        <p:nvSpPr>
          <p:cNvPr id="3" name="Subtitle 2">
            <a:extLst>
              <a:ext uri="{FF2B5EF4-FFF2-40B4-BE49-F238E27FC236}">
                <a16:creationId xmlns:a16="http://schemas.microsoft.com/office/drawing/2014/main" id="{37D32261-77AD-7FD7-DB1C-69DF78D2892F}"/>
              </a:ext>
            </a:extLst>
          </p:cNvPr>
          <p:cNvSpPr>
            <a:spLocks noGrp="1"/>
          </p:cNvSpPr>
          <p:nvPr>
            <p:ph type="subTitle"/>
          </p:nvPr>
        </p:nvSpPr>
        <p:spPr>
          <a:xfrm>
            <a:off x="457380" y="1135117"/>
            <a:ext cx="8229240" cy="5242034"/>
          </a:xfrm>
        </p:spPr>
        <p:txBody>
          <a:bodyPr/>
          <a:lstStyle/>
          <a:p>
            <a:pPr marL="285750" indent="-285750">
              <a:buFont typeface="Arial" panose="020B0604020202020204" pitchFamily="34" charset="0"/>
              <a:buChar char="•"/>
            </a:pPr>
            <a:r>
              <a:rPr lang="en-US" sz="1600" dirty="0"/>
              <a:t>The purpose of "Consult Us" is to provide a streamlined, user-friendly platform for accessing healthcare services.</a:t>
            </a:r>
          </a:p>
          <a:p>
            <a:endParaRPr lang="en-US" sz="1600" dirty="0"/>
          </a:p>
          <a:p>
            <a:pPr marL="285750" indent="-285750">
              <a:buFont typeface="Arial" panose="020B0604020202020204" pitchFamily="34" charset="0"/>
              <a:buChar char="•"/>
            </a:pPr>
            <a:r>
              <a:rPr lang="en-US" sz="1600" dirty="0"/>
              <a:t>The website aims to Enhance Accessibility by making it easier for users to find healthcare professionals based on their location and specific needs.</a:t>
            </a:r>
          </a:p>
          <a:p>
            <a:endParaRPr lang="en-US" sz="1600" dirty="0"/>
          </a:p>
          <a:p>
            <a:pPr marL="285750" indent="-285750">
              <a:buFont typeface="Arial" panose="020B0604020202020204" pitchFamily="34" charset="0"/>
              <a:buChar char="•"/>
            </a:pPr>
            <a:r>
              <a:rPr lang="en-US" sz="1600" dirty="0"/>
              <a:t>It aims to Provide Information by offering comprehensive information about doctors, including their qualifications, specializations, and patient reviews, to help users make informed healthcare decisions.</a:t>
            </a:r>
          </a:p>
          <a:p>
            <a:endParaRPr lang="en-US" sz="1600" dirty="0"/>
          </a:p>
          <a:p>
            <a:pPr marL="285750" indent="-285750">
              <a:buFont typeface="Arial" panose="020B0604020202020204" pitchFamily="34" charset="0"/>
              <a:buChar char="•"/>
            </a:pPr>
            <a:r>
              <a:rPr lang="en-US" sz="1600" dirty="0"/>
              <a:t>The platform aims to Simplify Appointment Scheduling by allowing users to book and confirm medical appointments quickly and efficiently, reducing the hassle of traditional scheduling methods.</a:t>
            </a:r>
          </a:p>
          <a:p>
            <a:endParaRPr lang="en-US" sz="1600" dirty="0"/>
          </a:p>
          <a:p>
            <a:pPr marL="285750" indent="-285750">
              <a:buFont typeface="Arial" panose="020B0604020202020204" pitchFamily="34" charset="0"/>
              <a:buChar char="•"/>
            </a:pPr>
            <a:r>
              <a:rPr lang="en-US" sz="1600" dirty="0"/>
              <a:t>It aims to Improve User Experience by leveraging modern web technologies to create a reliable and seamless experience, ensuring healthcare services are more accessible and convenient for everyone.</a:t>
            </a:r>
            <a:endParaRPr lang="en-GB" sz="1600" dirty="0"/>
          </a:p>
        </p:txBody>
      </p:sp>
    </p:spTree>
    <p:extLst>
      <p:ext uri="{BB962C8B-B14F-4D97-AF65-F5344CB8AC3E}">
        <p14:creationId xmlns:p14="http://schemas.microsoft.com/office/powerpoint/2010/main" val="407164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F11E8-6441-EBF5-B76F-83AE2E0F360C}"/>
              </a:ext>
            </a:extLst>
          </p:cNvPr>
          <p:cNvSpPr>
            <a:spLocks noGrp="1"/>
          </p:cNvSpPr>
          <p:nvPr>
            <p:ph type="title"/>
          </p:nvPr>
        </p:nvSpPr>
        <p:spPr>
          <a:xfrm>
            <a:off x="102476" y="86711"/>
            <a:ext cx="8434552" cy="914040"/>
          </a:xfrm>
        </p:spPr>
        <p:txBody>
          <a:bodyPr/>
          <a:lstStyle/>
          <a:p>
            <a:pPr algn="ctr"/>
            <a:r>
              <a:rPr lang="en-IN" sz="4000" dirty="0">
                <a:latin typeface="Times New Roman" panose="02020603050405020304" pitchFamily="18" charset="0"/>
                <a:cs typeface="Times New Roman" panose="02020603050405020304" pitchFamily="18" charset="0"/>
              </a:rPr>
              <a:t>Overview</a:t>
            </a:r>
          </a:p>
        </p:txBody>
      </p:sp>
      <p:sp>
        <p:nvSpPr>
          <p:cNvPr id="3" name="Subtitle 2">
            <a:extLst>
              <a:ext uri="{FF2B5EF4-FFF2-40B4-BE49-F238E27FC236}">
                <a16:creationId xmlns:a16="http://schemas.microsoft.com/office/drawing/2014/main" id="{B5E19283-4F54-BEC2-2189-02A8A1516718}"/>
              </a:ext>
            </a:extLst>
          </p:cNvPr>
          <p:cNvSpPr>
            <a:spLocks noGrp="1"/>
          </p:cNvSpPr>
          <p:nvPr>
            <p:ph type="subTitle"/>
          </p:nvPr>
        </p:nvSpPr>
        <p:spPr>
          <a:xfrm>
            <a:off x="457380" y="843455"/>
            <a:ext cx="8229240" cy="5793828"/>
          </a:xfrm>
        </p:spPr>
        <p:txBody>
          <a:bodyPr/>
          <a:lstStyle/>
          <a:p>
            <a:pPr marL="285750" indent="-285750">
              <a:buFont typeface="Arial" panose="020B0604020202020204" pitchFamily="34" charset="0"/>
              <a:buChar char="•"/>
            </a:pPr>
            <a:r>
              <a:rPr lang="en-US" sz="1600" dirty="0"/>
              <a:t>The primary goal of the "Consult Us" website is to connect users with healthcare providers by allowing them to locate nearby doctors, access detailed information about each doctor, and easily book and confirm appointments online.</a:t>
            </a:r>
          </a:p>
          <a:p>
            <a:pPr marL="285750" indent="-285750">
              <a:buFont typeface="Arial" panose="020B0604020202020204" pitchFamily="34" charset="0"/>
              <a:buChar char="•"/>
            </a:pPr>
            <a:r>
              <a:rPr lang="en-US" sz="1600" dirty="0"/>
              <a:t>Key Features of the Project: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Find Nearby Doctors: Users can search for doctors based on their location, ensuring quick access to medical professionals when needed.</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Doctor Profiles: The platform offers detailed profiles of doctors, including their specializations, qualifications, and patient reviews, enabling users to make informed healthcare choices.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Appointment Booking: Users can schedule and confirm appointments directly through the website, simplifying the process of managing healthcare appointments.</a:t>
            </a:r>
          </a:p>
        </p:txBody>
      </p:sp>
    </p:spTree>
    <p:extLst>
      <p:ext uri="{BB962C8B-B14F-4D97-AF65-F5344CB8AC3E}">
        <p14:creationId xmlns:p14="http://schemas.microsoft.com/office/powerpoint/2010/main" val="1811651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23DA7-2F11-DF8F-BCB2-CC733710CA39}"/>
              </a:ext>
            </a:extLst>
          </p:cNvPr>
          <p:cNvSpPr>
            <a:spLocks noGrp="1"/>
          </p:cNvSpPr>
          <p:nvPr>
            <p:ph type="title"/>
          </p:nvPr>
        </p:nvSpPr>
        <p:spPr>
          <a:xfrm>
            <a:off x="0" y="102476"/>
            <a:ext cx="8079828" cy="914040"/>
          </a:xfrm>
        </p:spPr>
        <p:txBody>
          <a:bodyPr/>
          <a:lstStyle/>
          <a:p>
            <a:pPr algn="ctr"/>
            <a:r>
              <a:rPr lang="en-IN" dirty="0">
                <a:latin typeface="Times New Roman" panose="02020603050405020304" pitchFamily="18" charset="0"/>
                <a:cs typeface="Times New Roman" panose="02020603050405020304" pitchFamily="18" charset="0"/>
              </a:rPr>
              <a:t>Problem Statement</a:t>
            </a:r>
          </a:p>
        </p:txBody>
      </p:sp>
      <p:sp>
        <p:nvSpPr>
          <p:cNvPr id="3" name="Subtitle 2">
            <a:extLst>
              <a:ext uri="{FF2B5EF4-FFF2-40B4-BE49-F238E27FC236}">
                <a16:creationId xmlns:a16="http://schemas.microsoft.com/office/drawing/2014/main" id="{07A27537-823C-D765-BE14-EB05993DBAAB}"/>
              </a:ext>
            </a:extLst>
          </p:cNvPr>
          <p:cNvSpPr>
            <a:spLocks noGrp="1"/>
          </p:cNvSpPr>
          <p:nvPr>
            <p:ph type="subTitle"/>
          </p:nvPr>
        </p:nvSpPr>
        <p:spPr>
          <a:xfrm>
            <a:off x="457200" y="1166648"/>
            <a:ext cx="8229240" cy="4415152"/>
          </a:xfrm>
        </p:spPr>
        <p:txBody>
          <a:bodyPr/>
          <a:lstStyle/>
          <a:p>
            <a:r>
              <a:rPr lang="en-GB" sz="1600" dirty="0"/>
              <a:t>Accessing healthcare services can often be a complex and time-consuming process for many individuals. Patients face challenges such as finding reliable doctors near their location, understanding the qualifications and specialties of different healthcare providers, and managing appointment bookings effectively. These difficulties can lead to delays in receiving medical care, uncertainty in choosing the right healthcare professional, and frustration with traditional appointment scheduling methods.</a:t>
            </a:r>
          </a:p>
          <a:p>
            <a:r>
              <a:rPr lang="en-GB" sz="1600" dirty="0"/>
              <a:t>There is a need for a streamlined, user-friendly solution that simplifies the process of locating doctors, learning about their qualifications and specializations, and booking and confirming appointments efficiently. A digital platform that addresses these pain points can enhance the overall healthcare experience, making it more accessible, reliable, and convenient for users.</a:t>
            </a:r>
          </a:p>
        </p:txBody>
      </p:sp>
    </p:spTree>
    <p:extLst>
      <p:ext uri="{BB962C8B-B14F-4D97-AF65-F5344CB8AC3E}">
        <p14:creationId xmlns:p14="http://schemas.microsoft.com/office/powerpoint/2010/main" val="3021454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FEF42F-BB39-897A-EA92-7BA9C98FA7B4}"/>
              </a:ext>
            </a:extLst>
          </p:cNvPr>
          <p:cNvSpPr>
            <a:spLocks noGrp="1"/>
          </p:cNvSpPr>
          <p:nvPr>
            <p:ph type="subTitle"/>
          </p:nvPr>
        </p:nvSpPr>
        <p:spPr>
          <a:xfrm>
            <a:off x="388375" y="1044082"/>
            <a:ext cx="8229240" cy="3977280"/>
          </a:xfrm>
        </p:spPr>
        <p:txBody>
          <a:bodyPr/>
          <a:lstStyle/>
          <a:p>
            <a:pPr algn="l">
              <a:buFont typeface="+mj-lt"/>
              <a:buAutoNum type="arabicPeriod"/>
            </a:pPr>
            <a:r>
              <a:rPr lang="en-US" sz="1600" b="1" i="0" dirty="0">
                <a:solidFill>
                  <a:srgbClr val="374151"/>
                </a:solidFill>
                <a:effectLst/>
                <a:latin typeface="__Inter_36bd41"/>
              </a:rPr>
              <a:t>Front-end</a:t>
            </a:r>
            <a:r>
              <a:rPr lang="en-US" sz="1600" b="0" i="0" dirty="0">
                <a:solidFill>
                  <a:srgbClr val="374151"/>
                </a:solidFill>
                <a:effectLst/>
                <a:latin typeface="__Inter_36bd41"/>
              </a:rPr>
              <a:t>: The project is developed using HTML, CSS, and JavaScript, providing a responsive and user-friendly interface.</a:t>
            </a:r>
          </a:p>
          <a:p>
            <a:pPr algn="l">
              <a:buFont typeface="+mj-lt"/>
              <a:buAutoNum type="arabicPeriod"/>
            </a:pPr>
            <a:r>
              <a:rPr lang="en-US" sz="1600" b="1" i="0" dirty="0">
                <a:solidFill>
                  <a:srgbClr val="374151"/>
                </a:solidFill>
                <a:effectLst/>
                <a:latin typeface="__Inter_36bd41"/>
              </a:rPr>
              <a:t>Server-side</a:t>
            </a:r>
            <a:r>
              <a:rPr lang="en-US" sz="1600" b="0" i="0" dirty="0">
                <a:solidFill>
                  <a:srgbClr val="374151"/>
                </a:solidFill>
                <a:effectLst/>
                <a:latin typeface="__Inter_36bd41"/>
              </a:rPr>
              <a:t>: Node.js is used for server-side operations, ensuring scalability and performance.</a:t>
            </a:r>
          </a:p>
          <a:p>
            <a:pPr algn="l">
              <a:buFont typeface="+mj-lt"/>
              <a:buAutoNum type="arabicPeriod"/>
            </a:pPr>
            <a:r>
              <a:rPr lang="en-US" sz="1600" b="1" i="0" dirty="0">
                <a:solidFill>
                  <a:srgbClr val="374151"/>
                </a:solidFill>
                <a:effectLst/>
                <a:latin typeface="__Inter_36bd41"/>
              </a:rPr>
              <a:t>Database</a:t>
            </a:r>
            <a:r>
              <a:rPr lang="en-US" sz="1600" b="0" i="0" dirty="0">
                <a:solidFill>
                  <a:srgbClr val="374151"/>
                </a:solidFill>
                <a:effectLst/>
                <a:latin typeface="__Inter_36bd41"/>
              </a:rPr>
              <a:t>: MongoDB serves as the database, efficiently managing user and doctor data.</a:t>
            </a:r>
          </a:p>
          <a:p>
            <a:endParaRPr lang="en-IN" sz="1600" dirty="0"/>
          </a:p>
        </p:txBody>
      </p:sp>
      <p:sp>
        <p:nvSpPr>
          <p:cNvPr id="5" name="Title 1">
            <a:extLst>
              <a:ext uri="{FF2B5EF4-FFF2-40B4-BE49-F238E27FC236}">
                <a16:creationId xmlns:a16="http://schemas.microsoft.com/office/drawing/2014/main" id="{C8142A8B-7E8A-5A36-B30B-BEAEE1CAA4B6}"/>
              </a:ext>
            </a:extLst>
          </p:cNvPr>
          <p:cNvSpPr txBox="1">
            <a:spLocks/>
          </p:cNvSpPr>
          <p:nvPr/>
        </p:nvSpPr>
        <p:spPr>
          <a:xfrm>
            <a:off x="0" y="102476"/>
            <a:ext cx="8079828" cy="914040"/>
          </a:xfrm>
          <a:prstGeom prst="rect">
            <a:avLst/>
          </a:prstGeom>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latin typeface="Times New Roman" panose="02020603050405020304" pitchFamily="18" charset="0"/>
                <a:cs typeface="Times New Roman" panose="02020603050405020304" pitchFamily="18" charset="0"/>
              </a:rPr>
              <a:t>Technology Used</a:t>
            </a:r>
          </a:p>
        </p:txBody>
      </p:sp>
    </p:spTree>
    <p:extLst>
      <p:ext uri="{BB962C8B-B14F-4D97-AF65-F5344CB8AC3E}">
        <p14:creationId xmlns:p14="http://schemas.microsoft.com/office/powerpoint/2010/main" val="3312932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8899C72-2BDC-7676-C391-FD0DDF08E304}"/>
              </a:ext>
            </a:extLst>
          </p:cNvPr>
          <p:cNvSpPr txBox="1">
            <a:spLocks/>
          </p:cNvSpPr>
          <p:nvPr/>
        </p:nvSpPr>
        <p:spPr>
          <a:xfrm>
            <a:off x="0" y="102476"/>
            <a:ext cx="8079828" cy="914040"/>
          </a:xfrm>
          <a:prstGeom prst="rect">
            <a:avLst/>
          </a:prstGeom>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latin typeface="Times New Roman" panose="02020603050405020304" pitchFamily="18" charset="0"/>
                <a:cs typeface="Times New Roman" panose="02020603050405020304" pitchFamily="18" charset="0"/>
              </a:rPr>
              <a:t>Code Snippets</a:t>
            </a:r>
          </a:p>
        </p:txBody>
      </p:sp>
      <p:pic>
        <p:nvPicPr>
          <p:cNvPr id="7" name="Picture 6">
            <a:extLst>
              <a:ext uri="{FF2B5EF4-FFF2-40B4-BE49-F238E27FC236}">
                <a16:creationId xmlns:a16="http://schemas.microsoft.com/office/drawing/2014/main" id="{61F21C8F-E6ED-2EC6-5A19-72EFFC4EA06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245806" y="1009220"/>
            <a:ext cx="5378244" cy="3024036"/>
          </a:xfrm>
          <a:prstGeom prst="rect">
            <a:avLst/>
          </a:prstGeom>
        </p:spPr>
      </p:pic>
      <p:pic>
        <p:nvPicPr>
          <p:cNvPr id="9" name="Picture 8">
            <a:extLst>
              <a:ext uri="{FF2B5EF4-FFF2-40B4-BE49-F238E27FC236}">
                <a16:creationId xmlns:a16="http://schemas.microsoft.com/office/drawing/2014/main" id="{248607EE-2F80-42E2-8A3A-9AF65511E59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3982064" y="3622063"/>
            <a:ext cx="4650658" cy="2454985"/>
          </a:xfrm>
          <a:prstGeom prst="rect">
            <a:avLst/>
          </a:prstGeom>
        </p:spPr>
      </p:pic>
    </p:spTree>
    <p:extLst>
      <p:ext uri="{BB962C8B-B14F-4D97-AF65-F5344CB8AC3E}">
        <p14:creationId xmlns:p14="http://schemas.microsoft.com/office/powerpoint/2010/main" val="3888492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8899C72-2BDC-7676-C391-FD0DDF08E304}"/>
              </a:ext>
            </a:extLst>
          </p:cNvPr>
          <p:cNvSpPr txBox="1">
            <a:spLocks/>
          </p:cNvSpPr>
          <p:nvPr/>
        </p:nvSpPr>
        <p:spPr>
          <a:xfrm>
            <a:off x="0" y="102476"/>
            <a:ext cx="8079828" cy="914040"/>
          </a:xfrm>
          <a:prstGeom prst="rect">
            <a:avLst/>
          </a:prstGeom>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latin typeface="Times New Roman" panose="02020603050405020304" pitchFamily="18" charset="0"/>
                <a:cs typeface="Times New Roman" panose="02020603050405020304" pitchFamily="18" charset="0"/>
              </a:rPr>
              <a:t>Project view</a:t>
            </a:r>
          </a:p>
        </p:txBody>
      </p:sp>
      <p:pic>
        <p:nvPicPr>
          <p:cNvPr id="7" name="Picture 6">
            <a:extLst>
              <a:ext uri="{FF2B5EF4-FFF2-40B4-BE49-F238E27FC236}">
                <a16:creationId xmlns:a16="http://schemas.microsoft.com/office/drawing/2014/main" id="{61F21C8F-E6ED-2EC6-5A19-72EFFC4EA06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5806" y="1009220"/>
            <a:ext cx="5378245" cy="3024036"/>
          </a:xfrm>
          <a:prstGeom prst="rect">
            <a:avLst/>
          </a:prstGeom>
        </p:spPr>
      </p:pic>
      <p:pic>
        <p:nvPicPr>
          <p:cNvPr id="9" name="Picture 8">
            <a:extLst>
              <a:ext uri="{FF2B5EF4-FFF2-40B4-BE49-F238E27FC236}">
                <a16:creationId xmlns:a16="http://schemas.microsoft.com/office/drawing/2014/main" id="{248607EE-2F80-42E2-8A3A-9AF65511E59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82064" y="3542088"/>
            <a:ext cx="4650658" cy="2614935"/>
          </a:xfrm>
          <a:prstGeom prst="rect">
            <a:avLst/>
          </a:prstGeom>
        </p:spPr>
      </p:pic>
    </p:spTree>
    <p:extLst>
      <p:ext uri="{BB962C8B-B14F-4D97-AF65-F5344CB8AC3E}">
        <p14:creationId xmlns:p14="http://schemas.microsoft.com/office/powerpoint/2010/main" val="2352304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8899C72-2BDC-7676-C391-FD0DDF08E304}"/>
              </a:ext>
            </a:extLst>
          </p:cNvPr>
          <p:cNvSpPr txBox="1">
            <a:spLocks/>
          </p:cNvSpPr>
          <p:nvPr/>
        </p:nvSpPr>
        <p:spPr>
          <a:xfrm>
            <a:off x="0" y="102476"/>
            <a:ext cx="8079828" cy="914040"/>
          </a:xfrm>
          <a:prstGeom prst="rect">
            <a:avLst/>
          </a:prstGeom>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latin typeface="Times New Roman" panose="02020603050405020304" pitchFamily="18" charset="0"/>
                <a:cs typeface="Times New Roman" panose="02020603050405020304" pitchFamily="18" charset="0"/>
              </a:rPr>
              <a:t>Project View</a:t>
            </a:r>
          </a:p>
        </p:txBody>
      </p:sp>
      <p:pic>
        <p:nvPicPr>
          <p:cNvPr id="7" name="Picture 6">
            <a:extLst>
              <a:ext uri="{FF2B5EF4-FFF2-40B4-BE49-F238E27FC236}">
                <a16:creationId xmlns:a16="http://schemas.microsoft.com/office/drawing/2014/main" id="{61F21C8F-E6ED-2EC6-5A19-72EFFC4EA06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5806" y="1009220"/>
            <a:ext cx="5378245" cy="3024036"/>
          </a:xfrm>
          <a:prstGeom prst="rect">
            <a:avLst/>
          </a:prstGeom>
        </p:spPr>
      </p:pic>
      <p:pic>
        <p:nvPicPr>
          <p:cNvPr id="9" name="Picture 8">
            <a:extLst>
              <a:ext uri="{FF2B5EF4-FFF2-40B4-BE49-F238E27FC236}">
                <a16:creationId xmlns:a16="http://schemas.microsoft.com/office/drawing/2014/main" id="{248607EE-2F80-42E2-8A3A-9AF65511E59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82064" y="3542088"/>
            <a:ext cx="4650658" cy="2614935"/>
          </a:xfrm>
          <a:prstGeom prst="rect">
            <a:avLst/>
          </a:prstGeom>
        </p:spPr>
      </p:pic>
    </p:spTree>
    <p:extLst>
      <p:ext uri="{BB962C8B-B14F-4D97-AF65-F5344CB8AC3E}">
        <p14:creationId xmlns:p14="http://schemas.microsoft.com/office/powerpoint/2010/main" val="14252480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96F1BF43DDE004485E7A868D137D60A" ma:contentTypeVersion="0" ma:contentTypeDescription="Create a new document." ma:contentTypeScope="" ma:versionID="47fff7f98a9c49c088ba096c14cf4458">
  <xsd:schema xmlns:xsd="http://www.w3.org/2001/XMLSchema" xmlns:xs="http://www.w3.org/2001/XMLSchema" xmlns:p="http://schemas.microsoft.com/office/2006/metadata/properties" targetNamespace="http://schemas.microsoft.com/office/2006/metadata/properties" ma:root="true" ma:fieldsID="c05e9f2c4932a6a674126b9dde7716e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62A602-78C1-468C-BB25-57CD481DB741}">
  <ds:schemaRefs>
    <ds:schemaRef ds:uri="http://www.w3.org/XML/1998/namespace"/>
    <ds:schemaRef ds:uri="http://schemas.openxmlformats.org/package/2006/metadata/core-properties"/>
    <ds:schemaRef ds:uri="http://schemas.microsoft.com/office/2006/metadata/properties"/>
    <ds:schemaRef ds:uri="http://purl.org/dc/elements/1.1/"/>
    <ds:schemaRef ds:uri="http://purl.org/dc/terms/"/>
    <ds:schemaRef ds:uri="http://schemas.microsoft.com/office/2006/documentManagement/types"/>
    <ds:schemaRef ds:uri="http://schemas.microsoft.com/office/infopath/2007/PartnerControls"/>
    <ds:schemaRef ds:uri="http://purl.org/dc/dcmitype/"/>
  </ds:schemaRefs>
</ds:datastoreItem>
</file>

<file path=customXml/itemProps2.xml><?xml version="1.0" encoding="utf-8"?>
<ds:datastoreItem xmlns:ds="http://schemas.openxmlformats.org/officeDocument/2006/customXml" ds:itemID="{491DF113-39A2-46D5-BFDA-E63300A9EC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737ED6F0-5E4C-4CD0-9B68-9C53F925A6F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34834</TotalTime>
  <Words>882</Words>
  <Application>Microsoft Office PowerPoint</Application>
  <PresentationFormat>On-screen Show (4:3)</PresentationFormat>
  <Paragraphs>75</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__Inter_36bd41</vt:lpstr>
      <vt:lpstr>Arial</vt:lpstr>
      <vt:lpstr>Calibri</vt:lpstr>
      <vt:lpstr>HK Grotesk Light</vt:lpstr>
      <vt:lpstr>Times New Roman</vt:lpstr>
      <vt:lpstr>Office Theme</vt:lpstr>
      <vt:lpstr>PowerPoint Presentation</vt:lpstr>
      <vt:lpstr>PowerPoint Presentation</vt:lpstr>
      <vt:lpstr>             Purpose</vt:lpstr>
      <vt:lpstr>Overview</vt:lpstr>
      <vt:lpstr>Problem Statement</vt:lpstr>
      <vt:lpstr>PowerPoint Presentation</vt:lpstr>
      <vt:lpstr>PowerPoint Presentation</vt:lpstr>
      <vt:lpstr>PowerPoint Presentation</vt:lpstr>
      <vt:lpstr>PowerPoint Presentation</vt:lpstr>
      <vt:lpstr>PowerPoint Presentation</vt:lpstr>
      <vt:lpstr>Future Scope</vt:lpstr>
      <vt:lpstr>Conclusion</vt:lpstr>
      <vt:lpstr>PowerPoint Presentation</vt:lpstr>
    </vt:vector>
  </TitlesOfParts>
  <Company>CCC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shubham jain</cp:lastModifiedBy>
  <cp:revision>2298</cp:revision>
  <dcterms:created xsi:type="dcterms:W3CDTF">2010-04-09T07:36:15Z</dcterms:created>
  <dcterms:modified xsi:type="dcterms:W3CDTF">2024-09-03T08:55:35Z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y fmtid="{D5CDD505-2E9C-101B-9397-08002B2CF9AE}" pid="13" name="ContentTypeId">
    <vt:lpwstr>0x010100096F1BF43DDE004485E7A868D137D60A</vt:lpwstr>
  </property>
</Properties>
</file>