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86" r:id="rId7"/>
    <p:sldId id="288" r:id="rId8"/>
    <p:sldId id="289" r:id="rId9"/>
    <p:sldId id="297" r:id="rId10"/>
    <p:sldId id="299" r:id="rId11"/>
    <p:sldId id="300" r:id="rId12"/>
    <p:sldId id="292" r:id="rId13"/>
    <p:sldId id="303" r:id="rId14"/>
    <p:sldId id="304" r:id="rId15"/>
    <p:sldId id="305" r:id="rId16"/>
    <p:sldId id="306" r:id="rId17"/>
    <p:sldId id="307" r:id="rId18"/>
    <p:sldId id="308" r:id="rId19"/>
    <p:sldId id="311" r:id="rId20"/>
    <p:sldId id="312" r:id="rId21"/>
    <p:sldId id="313" r:id="rId22"/>
    <p:sldId id="314" r:id="rId23"/>
    <p:sldId id="315" r:id="rId24"/>
    <p:sldId id="316" r:id="rId25"/>
    <p:sldId id="318" r:id="rId26"/>
    <p:sldId id="320" r:id="rId27"/>
    <p:sldId id="319" r:id="rId28"/>
    <p:sldId id="309"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5/16/2024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61685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965" y="0"/>
            <a:ext cx="12192000" cy="4554071"/>
          </a:xfrm>
        </p:spPr>
        <p:txBody>
          <a:bodyPr/>
          <a:lstStyle/>
          <a:p>
            <a:r>
              <a:rPr lang="en-US" sz="9600" dirty="0">
                <a:solidFill>
                  <a:schemeClr val="tx1">
                    <a:lumMod val="85000"/>
                    <a:lumOff val="15000"/>
                  </a:schemeClr>
                </a:solidFill>
              </a:rPr>
              <a:t>Stock Price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F17B-1465-F167-BBE7-079B366BFCB6}"/>
              </a:ext>
            </a:extLst>
          </p:cNvPr>
          <p:cNvSpPr>
            <a:spLocks noGrp="1"/>
          </p:cNvSpPr>
          <p:nvPr>
            <p:ph type="title"/>
          </p:nvPr>
        </p:nvSpPr>
        <p:spPr/>
        <p:txBody>
          <a:bodyPr/>
          <a:lstStyle/>
          <a:p>
            <a:r>
              <a:rPr lang="en-IN" dirty="0"/>
              <a:t>Scatter plot :</a:t>
            </a:r>
          </a:p>
        </p:txBody>
      </p:sp>
      <p:sp>
        <p:nvSpPr>
          <p:cNvPr id="7" name="TextBox 6">
            <a:extLst>
              <a:ext uri="{FF2B5EF4-FFF2-40B4-BE49-F238E27FC236}">
                <a16:creationId xmlns:a16="http://schemas.microsoft.com/office/drawing/2014/main" id="{07CC70F1-F6EE-72C9-8F69-2465E1160259}"/>
              </a:ext>
            </a:extLst>
          </p:cNvPr>
          <p:cNvSpPr txBox="1"/>
          <p:nvPr/>
        </p:nvSpPr>
        <p:spPr>
          <a:xfrm>
            <a:off x="7076043" y="2727122"/>
            <a:ext cx="4688544" cy="1200329"/>
          </a:xfrm>
          <a:prstGeom prst="rect">
            <a:avLst/>
          </a:prstGeom>
          <a:noFill/>
        </p:spPr>
        <p:txBody>
          <a:bodyPr wrap="square" rtlCol="0">
            <a:spAutoFit/>
          </a:bodyPr>
          <a:lstStyle/>
          <a:p>
            <a:pPr marL="342900" indent="-342900">
              <a:buFont typeface="Arial" panose="020B0604020202020204" pitchFamily="34" charset="0"/>
              <a:buChar char="•"/>
            </a:pPr>
            <a:r>
              <a:rPr lang="en-GB" sz="24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This scatter plot signifies the average closing price and average volume per month.</a:t>
            </a:r>
          </a:p>
        </p:txBody>
      </p:sp>
      <p:pic>
        <p:nvPicPr>
          <p:cNvPr id="8" name="Content Placeholder 7">
            <a:extLst>
              <a:ext uri="{FF2B5EF4-FFF2-40B4-BE49-F238E27FC236}">
                <a16:creationId xmlns:a16="http://schemas.microsoft.com/office/drawing/2014/main" id="{7201F177-D8D4-98E4-EB7A-A058A586FA4C}"/>
              </a:ext>
            </a:extLst>
          </p:cNvPr>
          <p:cNvPicPr>
            <a:picLocks noGrp="1" noChangeAspect="1"/>
          </p:cNvPicPr>
          <p:nvPr>
            <p:ph idx="1"/>
          </p:nvPr>
        </p:nvPicPr>
        <p:blipFill>
          <a:blip r:embed="rId2"/>
          <a:stretch>
            <a:fillRect/>
          </a:stretch>
        </p:blipFill>
        <p:spPr>
          <a:xfrm>
            <a:off x="1167492" y="2054891"/>
            <a:ext cx="5254467" cy="3367087"/>
          </a:xfrm>
        </p:spPr>
      </p:pic>
    </p:spTree>
    <p:extLst>
      <p:ext uri="{BB962C8B-B14F-4D97-AF65-F5344CB8AC3E}">
        <p14:creationId xmlns:p14="http://schemas.microsoft.com/office/powerpoint/2010/main" val="247779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1DDE-89B9-43A9-8A39-914D26EB5076}"/>
              </a:ext>
            </a:extLst>
          </p:cNvPr>
          <p:cNvSpPr>
            <a:spLocks noGrp="1"/>
          </p:cNvSpPr>
          <p:nvPr>
            <p:ph type="ctrTitle"/>
          </p:nvPr>
        </p:nvSpPr>
        <p:spPr>
          <a:xfrm>
            <a:off x="0" y="177554"/>
            <a:ext cx="6436659" cy="1185081"/>
          </a:xfrm>
        </p:spPr>
        <p:txBody>
          <a:bodyPr/>
          <a:lstStyle/>
          <a:p>
            <a:r>
              <a:rPr lang="en-IN" sz="4200" dirty="0"/>
              <a:t>Count Plot :</a:t>
            </a:r>
          </a:p>
        </p:txBody>
      </p:sp>
      <p:sp>
        <p:nvSpPr>
          <p:cNvPr id="6" name="TextBox 5">
            <a:extLst>
              <a:ext uri="{FF2B5EF4-FFF2-40B4-BE49-F238E27FC236}">
                <a16:creationId xmlns:a16="http://schemas.microsoft.com/office/drawing/2014/main" id="{850F1E6B-72B5-C650-4DF3-C0F8CE6E322E}"/>
              </a:ext>
            </a:extLst>
          </p:cNvPr>
          <p:cNvSpPr txBox="1"/>
          <p:nvPr/>
        </p:nvSpPr>
        <p:spPr>
          <a:xfrm>
            <a:off x="224116" y="2598002"/>
            <a:ext cx="5668165"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This count plot signifies the frequencies by year and month.</a:t>
            </a: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23B39A1-428E-F073-BC77-F317E4439456}"/>
              </a:ext>
            </a:extLst>
          </p:cNvPr>
          <p:cNvPicPr>
            <a:picLocks noChangeAspect="1"/>
          </p:cNvPicPr>
          <p:nvPr/>
        </p:nvPicPr>
        <p:blipFill>
          <a:blip r:embed="rId2"/>
          <a:stretch>
            <a:fillRect/>
          </a:stretch>
        </p:blipFill>
        <p:spPr>
          <a:xfrm>
            <a:off x="6299720" y="1590948"/>
            <a:ext cx="5667325" cy="3676103"/>
          </a:xfrm>
          <a:prstGeom prst="rect">
            <a:avLst/>
          </a:prstGeom>
        </p:spPr>
      </p:pic>
    </p:spTree>
    <p:extLst>
      <p:ext uri="{BB962C8B-B14F-4D97-AF65-F5344CB8AC3E}">
        <p14:creationId xmlns:p14="http://schemas.microsoft.com/office/powerpoint/2010/main" val="8240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A18-621C-88D4-9EDE-8D5C6DC3E364}"/>
              </a:ext>
            </a:extLst>
          </p:cNvPr>
          <p:cNvSpPr>
            <a:spLocks noGrp="1"/>
          </p:cNvSpPr>
          <p:nvPr>
            <p:ph type="title"/>
          </p:nvPr>
        </p:nvSpPr>
        <p:spPr>
          <a:xfrm>
            <a:off x="1167492" y="136526"/>
            <a:ext cx="9601200" cy="867521"/>
          </a:xfrm>
        </p:spPr>
        <p:txBody>
          <a:bodyPr/>
          <a:lstStyle/>
          <a:p>
            <a:r>
              <a:rPr lang="en-IN" dirty="0"/>
              <a:t>Histogram :</a:t>
            </a:r>
          </a:p>
        </p:txBody>
      </p:sp>
      <p:pic>
        <p:nvPicPr>
          <p:cNvPr id="7" name="Content Placeholder 6">
            <a:extLst>
              <a:ext uri="{FF2B5EF4-FFF2-40B4-BE49-F238E27FC236}">
                <a16:creationId xmlns:a16="http://schemas.microsoft.com/office/drawing/2014/main" id="{0D14B868-A4AC-BA8A-DA70-55451E64FB31}"/>
              </a:ext>
            </a:extLst>
          </p:cNvPr>
          <p:cNvPicPr>
            <a:picLocks noGrp="1" noChangeAspect="1"/>
          </p:cNvPicPr>
          <p:nvPr>
            <p:ph idx="1"/>
          </p:nvPr>
        </p:nvPicPr>
        <p:blipFill>
          <a:blip r:embed="rId2"/>
          <a:stretch>
            <a:fillRect/>
          </a:stretch>
        </p:blipFill>
        <p:spPr>
          <a:xfrm>
            <a:off x="481702" y="1730478"/>
            <a:ext cx="5191468" cy="3254425"/>
          </a:xfrm>
        </p:spPr>
      </p:pic>
      <p:sp>
        <p:nvSpPr>
          <p:cNvPr id="8" name="TextBox 7">
            <a:extLst>
              <a:ext uri="{FF2B5EF4-FFF2-40B4-BE49-F238E27FC236}">
                <a16:creationId xmlns:a16="http://schemas.microsoft.com/office/drawing/2014/main" id="{B718CF6A-3C7B-B972-BBEC-7225B786A0F6}"/>
              </a:ext>
            </a:extLst>
          </p:cNvPr>
          <p:cNvSpPr txBox="1"/>
          <p:nvPr/>
        </p:nvSpPr>
        <p:spPr>
          <a:xfrm>
            <a:off x="6440128" y="2790321"/>
            <a:ext cx="5466368" cy="830997"/>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This</a:t>
            </a:r>
            <a:r>
              <a:rPr lang="en-US" dirty="0"/>
              <a:t> </a:t>
            </a:r>
            <a:r>
              <a:rPr lang="en-US" sz="2400" dirty="0">
                <a:latin typeface="Calibri" panose="020F0502020204030204" pitchFamily="34" charset="0"/>
                <a:ea typeface="Calibri" panose="020F0502020204030204" pitchFamily="34" charset="0"/>
                <a:cs typeface="Calibri" panose="020F0502020204030204" pitchFamily="34" charset="0"/>
              </a:rPr>
              <a:t>histogram signifies the distribution of </a:t>
            </a:r>
          </a:p>
          <a:p>
            <a:r>
              <a:rPr lang="en-US" sz="2400" dirty="0">
                <a:latin typeface="Calibri" panose="020F0502020204030204" pitchFamily="34" charset="0"/>
                <a:ea typeface="Calibri" panose="020F0502020204030204" pitchFamily="34" charset="0"/>
                <a:cs typeface="Calibri" panose="020F0502020204030204" pitchFamily="34" charset="0"/>
              </a:rPr>
              <a:t>closing price.</a:t>
            </a:r>
            <a:endParaRPr lang="en-IN" dirty="0"/>
          </a:p>
        </p:txBody>
      </p:sp>
    </p:spTree>
    <p:extLst>
      <p:ext uri="{BB962C8B-B14F-4D97-AF65-F5344CB8AC3E}">
        <p14:creationId xmlns:p14="http://schemas.microsoft.com/office/powerpoint/2010/main" val="344025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B8F3-FABC-9C72-150E-D9B9B2648D05}"/>
              </a:ext>
            </a:extLst>
          </p:cNvPr>
          <p:cNvSpPr>
            <a:spLocks noGrp="1"/>
          </p:cNvSpPr>
          <p:nvPr>
            <p:ph type="title"/>
          </p:nvPr>
        </p:nvSpPr>
        <p:spPr>
          <a:xfrm>
            <a:off x="1167492" y="69008"/>
            <a:ext cx="9779183" cy="1688671"/>
          </a:xfrm>
        </p:spPr>
        <p:txBody>
          <a:bodyPr/>
          <a:lstStyle/>
          <a:p>
            <a:r>
              <a:rPr lang="en-IN" dirty="0"/>
              <a:t>Box Plot :</a:t>
            </a:r>
          </a:p>
        </p:txBody>
      </p:sp>
      <p:sp>
        <p:nvSpPr>
          <p:cNvPr id="7" name="TextBox 6">
            <a:extLst>
              <a:ext uri="{FF2B5EF4-FFF2-40B4-BE49-F238E27FC236}">
                <a16:creationId xmlns:a16="http://schemas.microsoft.com/office/drawing/2014/main" id="{5AE6F0DB-93A5-EB7C-EA15-EF22B76B9A86}"/>
              </a:ext>
            </a:extLst>
          </p:cNvPr>
          <p:cNvSpPr txBox="1"/>
          <p:nvPr/>
        </p:nvSpPr>
        <p:spPr>
          <a:xfrm>
            <a:off x="7483754" y="2836935"/>
            <a:ext cx="3462921" cy="1384995"/>
          </a:xfrm>
          <a:prstGeom prst="rect">
            <a:avLst/>
          </a:prstGeom>
          <a:noFill/>
        </p:spPr>
        <p:txBody>
          <a:bodyPr wrap="square" rtlCol="0">
            <a:spAutoFit/>
          </a:bodyPr>
          <a:lstStyle/>
          <a:p>
            <a:r>
              <a:rPr lang="en-US" sz="2800" dirty="0">
                <a:solidFill>
                  <a:schemeClr val="bg1"/>
                </a:solidFill>
                <a:ea typeface="Calibri" panose="020F0502020204030204" pitchFamily="34" charset="0"/>
                <a:cs typeface="Calibri" panose="020F0502020204030204" pitchFamily="34" charset="0"/>
              </a:rPr>
              <a:t>This box plot shows the closing price of stock. </a:t>
            </a:r>
            <a:endParaRPr lang="en-IN" sz="2800" dirty="0">
              <a:solidFill>
                <a:schemeClr val="bg1"/>
              </a:solidFill>
              <a:ea typeface="Calibri" panose="020F0502020204030204" pitchFamily="34" charset="0"/>
              <a:cs typeface="Calibri" panose="020F0502020204030204" pitchFamily="34" charset="0"/>
            </a:endParaRPr>
          </a:p>
        </p:txBody>
      </p:sp>
      <p:pic>
        <p:nvPicPr>
          <p:cNvPr id="12" name="Content Placeholder 11">
            <a:extLst>
              <a:ext uri="{FF2B5EF4-FFF2-40B4-BE49-F238E27FC236}">
                <a16:creationId xmlns:a16="http://schemas.microsoft.com/office/drawing/2014/main" id="{AE41C234-860B-4E52-2965-EB8092B899CB}"/>
              </a:ext>
            </a:extLst>
          </p:cNvPr>
          <p:cNvPicPr>
            <a:picLocks noGrp="1" noChangeAspect="1"/>
          </p:cNvPicPr>
          <p:nvPr>
            <p:ph idx="12"/>
          </p:nvPr>
        </p:nvPicPr>
        <p:blipFill>
          <a:blip r:embed="rId2"/>
          <a:stretch>
            <a:fillRect/>
          </a:stretch>
        </p:blipFill>
        <p:spPr>
          <a:xfrm>
            <a:off x="1166813" y="2170236"/>
            <a:ext cx="4664075" cy="3039815"/>
          </a:xfrm>
        </p:spPr>
      </p:pic>
    </p:spTree>
    <p:extLst>
      <p:ext uri="{BB962C8B-B14F-4D97-AF65-F5344CB8AC3E}">
        <p14:creationId xmlns:p14="http://schemas.microsoft.com/office/powerpoint/2010/main" val="212987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5FB3-4B86-21B6-AC66-E07FF92890BC}"/>
              </a:ext>
            </a:extLst>
          </p:cNvPr>
          <p:cNvSpPr>
            <a:spLocks noGrp="1"/>
          </p:cNvSpPr>
          <p:nvPr>
            <p:ph type="title"/>
          </p:nvPr>
        </p:nvSpPr>
        <p:spPr>
          <a:xfrm>
            <a:off x="450373" y="375648"/>
            <a:ext cx="5758591" cy="1229361"/>
          </a:xfrm>
        </p:spPr>
        <p:txBody>
          <a:bodyPr/>
          <a:lstStyle/>
          <a:p>
            <a:r>
              <a:rPr lang="en-IN" dirty="0"/>
              <a:t>KDE for volume all years :</a:t>
            </a:r>
          </a:p>
        </p:txBody>
      </p:sp>
      <p:sp>
        <p:nvSpPr>
          <p:cNvPr id="11" name="Rectangle 6">
            <a:extLst>
              <a:ext uri="{FF2B5EF4-FFF2-40B4-BE49-F238E27FC236}">
                <a16:creationId xmlns:a16="http://schemas.microsoft.com/office/drawing/2014/main" id="{CD8E7C3E-4198-A8C6-5E24-6AECF47C0E99}"/>
              </a:ext>
            </a:extLst>
          </p:cNvPr>
          <p:cNvSpPr>
            <a:spLocks noChangeArrowheads="1"/>
          </p:cNvSpPr>
          <p:nvPr/>
        </p:nvSpPr>
        <p:spPr bwMode="auto">
          <a:xfrm flipV="1">
            <a:off x="1473072" y="734667"/>
            <a:ext cx="26988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FFFFFF"/>
                </a:solidFill>
                <a:effectLst/>
                <a:latin typeface="Söhne"/>
              </a:rPr>
            </a:br>
            <a:endParaRPr kumimoji="0" lang="en-US" altLang="en-US" sz="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788D072-E608-0DA5-6F0F-5FB16F32E1EE}"/>
              </a:ext>
            </a:extLst>
          </p:cNvPr>
          <p:cNvPicPr>
            <a:picLocks noChangeAspect="1"/>
          </p:cNvPicPr>
          <p:nvPr/>
        </p:nvPicPr>
        <p:blipFill>
          <a:blip r:embed="rId2"/>
          <a:stretch>
            <a:fillRect/>
          </a:stretch>
        </p:blipFill>
        <p:spPr>
          <a:xfrm>
            <a:off x="6556505" y="1733928"/>
            <a:ext cx="4773071" cy="3818457"/>
          </a:xfrm>
          <a:prstGeom prst="rect">
            <a:avLst/>
          </a:prstGeom>
        </p:spPr>
      </p:pic>
      <p:sp>
        <p:nvSpPr>
          <p:cNvPr id="5" name="TextBox 4">
            <a:extLst>
              <a:ext uri="{FF2B5EF4-FFF2-40B4-BE49-F238E27FC236}">
                <a16:creationId xmlns:a16="http://schemas.microsoft.com/office/drawing/2014/main" id="{284867A5-45D8-5175-6E26-E85CC5D2E00E}"/>
              </a:ext>
            </a:extLst>
          </p:cNvPr>
          <p:cNvSpPr txBox="1"/>
          <p:nvPr/>
        </p:nvSpPr>
        <p:spPr>
          <a:xfrm>
            <a:off x="619054" y="2664542"/>
            <a:ext cx="5421228" cy="646331"/>
          </a:xfrm>
          <a:prstGeom prst="rect">
            <a:avLst/>
          </a:prstGeom>
          <a:noFill/>
        </p:spPr>
        <p:txBody>
          <a:bodyPr wrap="none" rtlCol="0">
            <a:spAutoFit/>
          </a:bodyPr>
          <a:lstStyle/>
          <a:p>
            <a:r>
              <a:rPr lang="en-US" dirty="0"/>
              <a:t>This plot is used to create KDE (kernel Density Estimate)</a:t>
            </a:r>
          </a:p>
          <a:p>
            <a:r>
              <a:rPr lang="en-US" dirty="0"/>
              <a:t>plot for volume column  </a:t>
            </a:r>
            <a:endParaRPr lang="en-IN" dirty="0"/>
          </a:p>
        </p:txBody>
      </p:sp>
    </p:spTree>
    <p:extLst>
      <p:ext uri="{BB962C8B-B14F-4D97-AF65-F5344CB8AC3E}">
        <p14:creationId xmlns:p14="http://schemas.microsoft.com/office/powerpoint/2010/main" val="5127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3437-5BCA-D8CC-9DF4-D7F0EC2DE800}"/>
              </a:ext>
            </a:extLst>
          </p:cNvPr>
          <p:cNvSpPr>
            <a:spLocks noGrp="1"/>
          </p:cNvSpPr>
          <p:nvPr>
            <p:ph type="title"/>
          </p:nvPr>
        </p:nvSpPr>
        <p:spPr>
          <a:xfrm>
            <a:off x="1167492" y="457200"/>
            <a:ext cx="9692640" cy="753035"/>
          </a:xfrm>
        </p:spPr>
        <p:txBody>
          <a:bodyPr/>
          <a:lstStyle/>
          <a:p>
            <a:r>
              <a:rPr lang="en-IN" dirty="0"/>
              <a:t>Average closing price  :</a:t>
            </a:r>
          </a:p>
        </p:txBody>
      </p:sp>
      <p:pic>
        <p:nvPicPr>
          <p:cNvPr id="5" name="Content Placeholder 4">
            <a:extLst>
              <a:ext uri="{FF2B5EF4-FFF2-40B4-BE49-F238E27FC236}">
                <a16:creationId xmlns:a16="http://schemas.microsoft.com/office/drawing/2014/main" id="{30B401A0-6AB0-B6AA-09B0-35B35F408FB4}"/>
              </a:ext>
            </a:extLst>
          </p:cNvPr>
          <p:cNvPicPr>
            <a:picLocks noGrp="1" noChangeAspect="1"/>
          </p:cNvPicPr>
          <p:nvPr>
            <p:ph idx="10"/>
          </p:nvPr>
        </p:nvPicPr>
        <p:blipFill>
          <a:blip r:embed="rId2"/>
          <a:stretch>
            <a:fillRect/>
          </a:stretch>
        </p:blipFill>
        <p:spPr>
          <a:xfrm>
            <a:off x="606609" y="1871814"/>
            <a:ext cx="5872850" cy="3706818"/>
          </a:xfrm>
        </p:spPr>
      </p:pic>
      <p:sp>
        <p:nvSpPr>
          <p:cNvPr id="6" name="TextBox 5">
            <a:extLst>
              <a:ext uri="{FF2B5EF4-FFF2-40B4-BE49-F238E27FC236}">
                <a16:creationId xmlns:a16="http://schemas.microsoft.com/office/drawing/2014/main" id="{72B574E8-42BD-63EE-F07C-9404B0DAB285}"/>
              </a:ext>
            </a:extLst>
          </p:cNvPr>
          <p:cNvSpPr txBox="1"/>
          <p:nvPr/>
        </p:nvSpPr>
        <p:spPr>
          <a:xfrm>
            <a:off x="6902245" y="2920181"/>
            <a:ext cx="4957896" cy="646331"/>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graph shows the average closing price of tesla </a:t>
            </a:r>
          </a:p>
          <a:p>
            <a:r>
              <a:rPr lang="en-US" dirty="0">
                <a:latin typeface="Calibri" panose="020F0502020204030204" pitchFamily="34" charset="0"/>
                <a:ea typeface="Calibri" panose="020F0502020204030204" pitchFamily="34" charset="0"/>
                <a:cs typeface="Calibri" panose="020F0502020204030204" pitchFamily="34" charset="0"/>
              </a:rPr>
              <a:t>Stock by year.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972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652E-C953-5E3F-4000-09CE706DC62A}"/>
              </a:ext>
            </a:extLst>
          </p:cNvPr>
          <p:cNvSpPr>
            <a:spLocks noGrp="1"/>
          </p:cNvSpPr>
          <p:nvPr>
            <p:ph type="title"/>
          </p:nvPr>
        </p:nvSpPr>
        <p:spPr/>
        <p:txBody>
          <a:bodyPr/>
          <a:lstStyle/>
          <a:p>
            <a:r>
              <a:rPr lang="en-IN" sz="4400" b="1" dirty="0"/>
              <a:t>               LOGISTIC</a:t>
            </a:r>
            <a:r>
              <a:rPr lang="en-IN" dirty="0"/>
              <a:t> </a:t>
            </a:r>
            <a:r>
              <a:rPr lang="en-IN" sz="4400" b="1" dirty="0"/>
              <a:t>REGRESSION</a:t>
            </a:r>
            <a:endParaRPr lang="en-US" dirty="0"/>
          </a:p>
        </p:txBody>
      </p:sp>
      <p:sp>
        <p:nvSpPr>
          <p:cNvPr id="5" name="Content Placeholder 4">
            <a:extLst>
              <a:ext uri="{FF2B5EF4-FFF2-40B4-BE49-F238E27FC236}">
                <a16:creationId xmlns:a16="http://schemas.microsoft.com/office/drawing/2014/main" id="{A8096466-3A88-C6DE-27E5-6FDFA9CE19F8}"/>
              </a:ext>
            </a:extLst>
          </p:cNvPr>
          <p:cNvSpPr>
            <a:spLocks noGrp="1"/>
          </p:cNvSpPr>
          <p:nvPr>
            <p:ph idx="1"/>
          </p:nvPr>
        </p:nvSpPr>
        <p:spPr/>
        <p:txBody>
          <a:bodyPr>
            <a:normAutofit/>
          </a:bodyPr>
          <a:lstStyle/>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6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0" i="0" u="none" strike="noStrike" kern="0" cap="none" spc="0" normalizeH="0" baseline="0" noProof="0" dirty="0">
                <a:ln>
                  <a:noFill/>
                </a:ln>
                <a:solidFill>
                  <a:srgbClr val="212121"/>
                </a:solidFill>
                <a:effectLst/>
                <a:uLnTx/>
                <a:uFillTx/>
                <a:latin typeface="Arial"/>
                <a:cs typeface="Arial"/>
                <a:sym typeface="Arial"/>
              </a:rPr>
              <a:t>Logistic regression is a method used in statistics and machine learning to predict the probability of a certain event happening. It's especially useful when the outcomes are binary, meaning there are only two possible results, like yes/no, true/false, or success/failure. It works by taking the input data (temperature, humidity, etc.) and applying a mathematical formula to produce a probability value between 0 and 1. This probability value indicates how likely it is that the event (rain) will occur.</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6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0" i="0" u="none" strike="noStrike" kern="0" cap="none" spc="0" normalizeH="0" baseline="0" noProof="0" dirty="0">
                <a:ln>
                  <a:noFill/>
                </a:ln>
                <a:solidFill>
                  <a:srgbClr val="212121"/>
                </a:solidFill>
                <a:effectLst/>
                <a:uLnTx/>
                <a:uFillTx/>
                <a:latin typeface="Arial"/>
                <a:cs typeface="Arial"/>
                <a:sym typeface="Arial"/>
              </a:rPr>
              <a:t>In summary, logistic regression is a tool that helps you make predictions about binary outcomes by calculating probabilities based on input data</a:t>
            </a:r>
            <a:endParaRPr lang="en-US" sz="1600" dirty="0"/>
          </a:p>
        </p:txBody>
      </p:sp>
    </p:spTree>
    <p:extLst>
      <p:ext uri="{BB962C8B-B14F-4D97-AF65-F5344CB8AC3E}">
        <p14:creationId xmlns:p14="http://schemas.microsoft.com/office/powerpoint/2010/main" val="3523909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D77D-7AEC-F5BE-28BF-8DFF4B43CFF3}"/>
              </a:ext>
            </a:extLst>
          </p:cNvPr>
          <p:cNvSpPr>
            <a:spLocks noGrp="1"/>
          </p:cNvSpPr>
          <p:nvPr>
            <p:ph type="title"/>
          </p:nvPr>
        </p:nvSpPr>
        <p:spPr/>
        <p:txBody>
          <a:bodyPr/>
          <a:lstStyle/>
          <a:p>
            <a:r>
              <a:rPr lang="en-IN" sz="3200" b="1" dirty="0"/>
              <a:t> WHAT</a:t>
            </a:r>
            <a:r>
              <a:rPr lang="en-IN" sz="3200" dirty="0"/>
              <a:t> </a:t>
            </a:r>
            <a:r>
              <a:rPr lang="en-IN" sz="3200" b="1" dirty="0"/>
              <a:t>IS</a:t>
            </a:r>
            <a:r>
              <a:rPr lang="en-IN" sz="3200" dirty="0"/>
              <a:t> </a:t>
            </a:r>
            <a:r>
              <a:rPr lang="en-IN" sz="3200" b="1" dirty="0"/>
              <a:t>DATA</a:t>
            </a:r>
            <a:r>
              <a:rPr lang="en-IN" sz="3200" dirty="0"/>
              <a:t> </a:t>
            </a:r>
            <a:r>
              <a:rPr lang="en-IN" sz="3200" b="1" dirty="0"/>
              <a:t>SCALING</a:t>
            </a:r>
            <a:endParaRPr lang="en-US" sz="3200" dirty="0"/>
          </a:p>
        </p:txBody>
      </p:sp>
      <p:sp>
        <p:nvSpPr>
          <p:cNvPr id="3" name="Content Placeholder 2">
            <a:extLst>
              <a:ext uri="{FF2B5EF4-FFF2-40B4-BE49-F238E27FC236}">
                <a16:creationId xmlns:a16="http://schemas.microsoft.com/office/drawing/2014/main" id="{6F29C261-3F33-D884-E22A-127EE538112E}"/>
              </a:ext>
            </a:extLst>
          </p:cNvPr>
          <p:cNvSpPr>
            <a:spLocks noGrp="1"/>
          </p:cNvSpPr>
          <p:nvPr>
            <p:ph idx="1"/>
          </p:nvPr>
        </p:nvSpPr>
        <p:spPr/>
        <p:txBody>
          <a:bodyPr/>
          <a:lstStyle/>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 </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Data scaling involves adjusting the range of features in your dataset so that they are on a similar scale. This is important because many machine learning algorithms perform better when the features are on similar scales</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                             </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 </a:t>
            </a:r>
            <a:r>
              <a:rPr kumimoji="0" lang="en-US" sz="2000" b="1" i="0" u="none" strike="noStrike" kern="0" cap="none" spc="0" normalizeH="0" baseline="0" noProof="0" dirty="0">
                <a:ln>
                  <a:noFill/>
                </a:ln>
                <a:solidFill>
                  <a:srgbClr val="212121"/>
                </a:solidFill>
                <a:effectLst/>
                <a:uLnTx/>
                <a:uFillTx/>
                <a:latin typeface="Arial"/>
                <a:cs typeface="Arial"/>
                <a:sym typeface="Arial"/>
              </a:rPr>
              <a:t>WHY</a:t>
            </a:r>
            <a:r>
              <a:rPr kumimoji="0" lang="en-US" sz="2000" b="0"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 </a:t>
            </a:r>
            <a:r>
              <a:rPr kumimoji="0" lang="en-US" sz="2000" b="1" i="0" u="none" strike="noStrike" kern="0" cap="none" spc="0" normalizeH="0" baseline="0" noProof="0" dirty="0">
                <a:ln>
                  <a:noFill/>
                </a:ln>
                <a:solidFill>
                  <a:srgbClr val="212121"/>
                </a:solidFill>
                <a:effectLst/>
                <a:uLnTx/>
                <a:uFillTx/>
                <a:latin typeface="Arial"/>
                <a:cs typeface="Arial"/>
                <a:sym typeface="Arial"/>
              </a:rPr>
              <a:t>DATA</a:t>
            </a:r>
            <a:r>
              <a:rPr kumimoji="0" lang="en-US" sz="2000" b="0" i="0" u="none" strike="noStrike" kern="0" cap="none" spc="0" normalizeH="0" baseline="0" noProof="0" dirty="0">
                <a:ln>
                  <a:noFill/>
                </a:ln>
                <a:solidFill>
                  <a:srgbClr val="212121"/>
                </a:solidFill>
                <a:effectLst/>
                <a:uLnTx/>
                <a:uFillTx/>
                <a:latin typeface="Arial"/>
                <a:cs typeface="Arial"/>
                <a:sym typeface="Arial"/>
              </a:rPr>
              <a:t> </a:t>
            </a:r>
            <a:r>
              <a:rPr kumimoji="0" lang="en-US" sz="2000" b="1" i="0" u="none" strike="noStrike" kern="0" cap="none" spc="0" normalizeH="0" baseline="0" noProof="0" dirty="0">
                <a:ln>
                  <a:noFill/>
                </a:ln>
                <a:solidFill>
                  <a:srgbClr val="212121"/>
                </a:solidFill>
                <a:effectLst/>
                <a:uLnTx/>
                <a:uFillTx/>
                <a:latin typeface="Arial"/>
                <a:cs typeface="Arial"/>
                <a:sym typeface="Arial"/>
              </a:rPr>
              <a:t>SCALLING</a:t>
            </a:r>
            <a:r>
              <a:rPr kumimoji="0" lang="en-US" sz="2000" b="0" i="0" u="none" strike="noStrike" kern="0" cap="none" spc="0" normalizeH="0" baseline="0" noProof="0" dirty="0">
                <a:ln>
                  <a:noFill/>
                </a:ln>
                <a:solidFill>
                  <a:srgbClr val="212121"/>
                </a:solidFill>
                <a:effectLst/>
                <a:uLnTx/>
                <a:uFillTx/>
                <a:latin typeface="Arial"/>
                <a:cs typeface="Arial"/>
                <a:sym typeface="Arial"/>
              </a:rPr>
              <a:t> </a:t>
            </a:r>
            <a:r>
              <a:rPr kumimoji="0" lang="en-US" sz="2000" b="1" i="0" u="none" strike="noStrike" kern="0" cap="none" spc="0" normalizeH="0" baseline="0" noProof="0" dirty="0">
                <a:ln>
                  <a:noFill/>
                </a:ln>
                <a:solidFill>
                  <a:srgbClr val="212121"/>
                </a:solidFill>
                <a:effectLst/>
                <a:uLnTx/>
                <a:uFillTx/>
                <a:latin typeface="Arial"/>
                <a:cs typeface="Arial"/>
                <a:sym typeface="Arial"/>
              </a:rPr>
              <a:t>IS</a:t>
            </a:r>
            <a:r>
              <a:rPr kumimoji="0" lang="en-US" sz="2000" b="0" i="0" u="none" strike="noStrike" kern="0" cap="none" spc="0" normalizeH="0" baseline="0" noProof="0" dirty="0">
                <a:ln>
                  <a:noFill/>
                </a:ln>
                <a:solidFill>
                  <a:srgbClr val="212121"/>
                </a:solidFill>
                <a:effectLst/>
                <a:uLnTx/>
                <a:uFillTx/>
                <a:latin typeface="Arial"/>
                <a:cs typeface="Arial"/>
                <a:sym typeface="Arial"/>
              </a:rPr>
              <a:t> </a:t>
            </a:r>
            <a:r>
              <a:rPr kumimoji="0" lang="en-US" sz="2000" b="1" i="0" u="none" strike="noStrike" kern="0" cap="none" spc="0" normalizeH="0" baseline="0" noProof="0" dirty="0">
                <a:ln>
                  <a:noFill/>
                </a:ln>
                <a:solidFill>
                  <a:srgbClr val="212121"/>
                </a:solidFill>
                <a:effectLst/>
                <a:uLnTx/>
                <a:uFillTx/>
                <a:latin typeface="Arial"/>
                <a:cs typeface="Arial"/>
                <a:sym typeface="Arial"/>
              </a:rPr>
              <a:t>IMPORTANT?</a:t>
            </a:r>
            <a:endParaRPr kumimoji="0" lang="en-US" sz="1400" b="1"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Improves Algorithm Performance: Algorithms like gradient descent converge faster and more reliably with scaled data.</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Prevents Feature Dominance: Ensures that features with larger scales do not dominate the learning process.</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Enhances Accuracy: Models that depend on distance calculations, such as k-nearest neighbors (KNN) and support vector machines (SVM), perform better with scaled data.</a:t>
            </a:r>
            <a:endParaRPr kumimoji="0" lang="en-IN" sz="1400" b="0" i="0" u="none" strike="noStrike" kern="0" cap="none" spc="0" normalizeH="0" baseline="0" noProof="0" dirty="0">
              <a:ln>
                <a:noFill/>
              </a:ln>
              <a:solidFill>
                <a:srgbClr val="212121"/>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380257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553E-1897-4BA2-5E6C-194482E65E29}"/>
              </a:ext>
            </a:extLst>
          </p:cNvPr>
          <p:cNvSpPr>
            <a:spLocks noGrp="1"/>
          </p:cNvSpPr>
          <p:nvPr>
            <p:ph type="title"/>
          </p:nvPr>
        </p:nvSpPr>
        <p:spPr/>
        <p:txBody>
          <a:bodyPr/>
          <a:lstStyle/>
          <a:p>
            <a:r>
              <a:rPr lang="en-IN" sz="3200" b="1" dirty="0"/>
              <a:t>                   WHEN TO USE DATA SCALLING</a:t>
            </a:r>
            <a:endParaRPr lang="en-US" sz="3200" dirty="0"/>
          </a:p>
        </p:txBody>
      </p:sp>
      <p:sp>
        <p:nvSpPr>
          <p:cNvPr id="3" name="Content Placeholder 2">
            <a:extLst>
              <a:ext uri="{FF2B5EF4-FFF2-40B4-BE49-F238E27FC236}">
                <a16:creationId xmlns:a16="http://schemas.microsoft.com/office/drawing/2014/main" id="{A2D5B334-D233-139D-AB2B-61F8099F3E48}"/>
              </a:ext>
            </a:extLst>
          </p:cNvPr>
          <p:cNvSpPr>
            <a:spLocks noGrp="1"/>
          </p:cNvSpPr>
          <p:nvPr>
            <p:ph idx="1"/>
          </p:nvPr>
        </p:nvSpPr>
        <p:spPr/>
        <p:txBody>
          <a:bodyPr/>
          <a:lstStyle/>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400" b="1"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Algorithms Sensitive to Feature Scales</a:t>
            </a:r>
            <a:r>
              <a:rPr kumimoji="0" lang="en-US" sz="1400" b="0" i="0" u="none" strike="noStrike" kern="0" cap="none" spc="0" normalizeH="0" baseline="0" noProof="0" dirty="0">
                <a:ln>
                  <a:noFill/>
                </a:ln>
                <a:solidFill>
                  <a:srgbClr val="212121"/>
                </a:solidFill>
                <a:effectLst/>
                <a:uLnTx/>
                <a:uFillTx/>
                <a:latin typeface="Arial"/>
                <a:cs typeface="Arial"/>
                <a:sym typeface="Arial"/>
              </a:rPr>
              <a:t>: Algorithms like KNN, SVM, and neural networks require scaled features for optimal performance.</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Gradient Descent-Based Algorithms</a:t>
            </a:r>
            <a:r>
              <a:rPr kumimoji="0" lang="en-US" sz="1400" b="0" i="0" u="none" strike="noStrike" kern="0" cap="none" spc="0" normalizeH="0" baseline="0" noProof="0" dirty="0">
                <a:ln>
                  <a:noFill/>
                </a:ln>
                <a:solidFill>
                  <a:srgbClr val="212121"/>
                </a:solidFill>
                <a:effectLst/>
                <a:uLnTx/>
                <a:uFillTx/>
                <a:latin typeface="Arial"/>
                <a:cs typeface="Arial"/>
                <a:sym typeface="Arial"/>
              </a:rPr>
              <a:t>: These algorithms, including linear and logistic regression, perform better with scaled features.</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Features with Different Units</a:t>
            </a:r>
            <a:r>
              <a:rPr kumimoji="0" lang="en-US" sz="1400" b="0" i="0" u="none" strike="noStrike" kern="0" cap="none" spc="0" normalizeH="0" baseline="0" noProof="0" dirty="0">
                <a:ln>
                  <a:noFill/>
                </a:ln>
                <a:solidFill>
                  <a:srgbClr val="212121"/>
                </a:solidFill>
                <a:effectLst/>
                <a:uLnTx/>
                <a:uFillTx/>
                <a:latin typeface="Arial"/>
                <a:cs typeface="Arial"/>
                <a:sym typeface="Arial"/>
              </a:rPr>
              <a:t>: When your dataset has features with different units (e.g., height in centimeters and weight in kilograms), scaling ensures uniformity</a:t>
            </a:r>
            <a:endParaRPr kumimoji="0" lang="en-IN" sz="1400" b="0" i="0" u="none" strike="noStrike" kern="0" cap="none" spc="0" normalizeH="0" baseline="0" noProof="0" dirty="0">
              <a:ln>
                <a:noFill/>
              </a:ln>
              <a:solidFill>
                <a:srgbClr val="212121"/>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86950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B7A6-B430-6236-B674-1982EC07C3FC}"/>
              </a:ext>
            </a:extLst>
          </p:cNvPr>
          <p:cNvSpPr>
            <a:spLocks noGrp="1"/>
          </p:cNvSpPr>
          <p:nvPr>
            <p:ph type="title"/>
          </p:nvPr>
        </p:nvSpPr>
        <p:spPr/>
        <p:txBody>
          <a:bodyPr/>
          <a:lstStyle/>
          <a:p>
            <a:r>
              <a:rPr lang="en-IN" sz="3200" b="1" dirty="0">
                <a:solidFill>
                  <a:schemeClr val="tx1"/>
                </a:solidFill>
              </a:rPr>
              <a:t>                          TRAIN TEST SPLIT</a:t>
            </a:r>
            <a:br>
              <a:rPr lang="en-IN" sz="3200" b="1" dirty="0">
                <a:solidFill>
                  <a:schemeClr val="tx1"/>
                </a:solidFill>
              </a:rPr>
            </a:br>
            <a:endParaRPr lang="en-US" sz="3200" dirty="0"/>
          </a:p>
        </p:txBody>
      </p:sp>
      <p:sp>
        <p:nvSpPr>
          <p:cNvPr id="3" name="Content Placeholder 2">
            <a:extLst>
              <a:ext uri="{FF2B5EF4-FFF2-40B4-BE49-F238E27FC236}">
                <a16:creationId xmlns:a16="http://schemas.microsoft.com/office/drawing/2014/main" id="{D5A94A8D-3C67-23FE-FC01-6DFED973E3CD}"/>
              </a:ext>
            </a:extLst>
          </p:cNvPr>
          <p:cNvSpPr>
            <a:spLocks noGrp="1"/>
          </p:cNvSpPr>
          <p:nvPr>
            <p:ph idx="1"/>
          </p:nvPr>
        </p:nvSpPr>
        <p:spPr/>
        <p:txBody>
          <a:bodyPr/>
          <a:lstStyle/>
          <a:p>
            <a:pPr marL="457200" marR="0" lvl="0" indent="-342900" algn="l" defTabSz="914400" rtl="0" eaLnBrk="1" fontAlgn="auto" latinLnBrk="0" hangingPunct="1">
              <a:lnSpc>
                <a:spcPct val="115000"/>
              </a:lnSpc>
              <a:spcBef>
                <a:spcPts val="0"/>
              </a:spcBef>
              <a:spcAft>
                <a:spcPts val="0"/>
              </a:spcAft>
              <a:buClr>
                <a:schemeClr val="tx1"/>
              </a:buClr>
              <a:buSzPts val="1800"/>
              <a:buFont typeface="+mj-lt"/>
              <a:buAutoNum type="arabicPeriod"/>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Train-test split is a fundamental technique in artificial intelligence (AI) and machine learning (ML) used to evaluate the performance of a model.</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algn="l" defTabSz="914400" rtl="0" eaLnBrk="1" fontAlgn="auto" latinLnBrk="0" hangingPunct="1">
              <a:lnSpc>
                <a:spcPct val="115000"/>
              </a:lnSpc>
              <a:spcBef>
                <a:spcPts val="0"/>
              </a:spcBef>
              <a:spcAft>
                <a:spcPts val="0"/>
              </a:spcAft>
              <a:buClr>
                <a:srgbClr val="F5FDFF"/>
              </a:buClr>
              <a:buSzPts val="1800"/>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2.     It involves dividing the dataset into two parts: the training set and the testing set. </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algn="l" defTabSz="914400" rtl="0" eaLnBrk="1" fontAlgn="auto" latinLnBrk="0" hangingPunct="1">
              <a:lnSpc>
                <a:spcPct val="115000"/>
              </a:lnSpc>
              <a:spcBef>
                <a:spcPts val="0"/>
              </a:spcBef>
              <a:spcAft>
                <a:spcPts val="0"/>
              </a:spcAft>
              <a:buClr>
                <a:srgbClr val="F5FDFF"/>
              </a:buClr>
              <a:buSzPts val="1800"/>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3.      This process helps ensure that the model can generalize well to unseen data, which is crucial for building reliable.</a:t>
            </a:r>
          </a:p>
          <a:p>
            <a:pPr marL="114300" marR="0" lvl="0" algn="l" defTabSz="914400" rtl="0" eaLnBrk="1" fontAlgn="auto" latinLnBrk="0" hangingPunct="1">
              <a:lnSpc>
                <a:spcPct val="115000"/>
              </a:lnSpc>
              <a:spcBef>
                <a:spcPts val="0"/>
              </a:spcBef>
              <a:spcAft>
                <a:spcPts val="0"/>
              </a:spcAft>
              <a:buClr>
                <a:srgbClr val="F5FDFF"/>
              </a:buClr>
              <a:buSzPts val="1800"/>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algn="l" defTabSz="914400" rtl="0" eaLnBrk="1" fontAlgn="auto" latinLnBrk="0" hangingPunct="1">
              <a:lnSpc>
                <a:spcPct val="115000"/>
              </a:lnSpc>
              <a:spcBef>
                <a:spcPts val="0"/>
              </a:spcBef>
              <a:spcAft>
                <a:spcPts val="0"/>
              </a:spcAft>
              <a:buClr>
                <a:srgbClr val="F5FDFF"/>
              </a:buClr>
              <a:buSzPts val="1800"/>
              <a:tabLst/>
              <a:defRPr/>
            </a:pPr>
            <a:r>
              <a:rPr kumimoji="0" lang="en-US" sz="1600" b="0" i="0" u="none" strike="noStrike" kern="0" cap="none" spc="0" normalizeH="0" baseline="0" noProof="0" dirty="0">
                <a:ln>
                  <a:noFill/>
                </a:ln>
                <a:solidFill>
                  <a:srgbClr val="212121"/>
                </a:solidFill>
                <a:effectLst/>
                <a:uLnTx/>
                <a:uFillTx/>
                <a:latin typeface="Arial"/>
                <a:cs typeface="Arial"/>
                <a:sym typeface="Arial"/>
              </a:rPr>
              <a:t>.</a:t>
            </a:r>
            <a:endParaRPr kumimoji="0" lang="en-IN" sz="1600" b="0" i="0" u="none" strike="noStrike" kern="0" cap="none" spc="0" normalizeH="0" baseline="0" noProof="0" dirty="0">
              <a:ln>
                <a:noFill/>
              </a:ln>
              <a:solidFill>
                <a:srgbClr val="212121"/>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9125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915446"/>
          </a:xfrm>
        </p:spPr>
        <p:txBody>
          <a:bodyPr/>
          <a:lstStyle/>
          <a:p>
            <a:r>
              <a:rPr lang="en-US"/>
              <a:t>TEAM MEMBERS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sz="3200" dirty="0"/>
              <a:t>Shubham Jain (2210992365)</a:t>
            </a:r>
          </a:p>
          <a:p>
            <a:r>
              <a:rPr lang="en-US" sz="3200" dirty="0"/>
              <a:t>Sneha Rani (2210992391)</a:t>
            </a:r>
          </a:p>
          <a:p>
            <a:r>
              <a:rPr lang="en-US" sz="3200" dirty="0"/>
              <a:t>Shubham (2210992360)</a:t>
            </a:r>
          </a:p>
          <a:p>
            <a:r>
              <a:rPr lang="en-US" sz="3200" dirty="0"/>
              <a:t>Sudeep </a:t>
            </a:r>
            <a:r>
              <a:rPr lang="en-US" sz="3200" dirty="0" err="1"/>
              <a:t>Rohaj</a:t>
            </a:r>
            <a:r>
              <a:rPr lang="en-US" sz="3200" dirty="0"/>
              <a:t> (2210992412)</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FA0C-B356-5D4B-A541-668B902CD73E}"/>
              </a:ext>
            </a:extLst>
          </p:cNvPr>
          <p:cNvSpPr>
            <a:spLocks noGrp="1"/>
          </p:cNvSpPr>
          <p:nvPr>
            <p:ph type="title"/>
          </p:nvPr>
        </p:nvSpPr>
        <p:spPr/>
        <p:txBody>
          <a:bodyPr/>
          <a:lstStyle/>
          <a:p>
            <a:r>
              <a:rPr lang="en-IN" sz="3200" b="1" dirty="0">
                <a:solidFill>
                  <a:schemeClr val="tx1"/>
                </a:solidFill>
              </a:rPr>
              <a:t>            WHY TRAIN  TEST SPLIT IS IMPORTANT</a:t>
            </a:r>
            <a:endParaRPr lang="en-US" sz="3200" dirty="0"/>
          </a:p>
        </p:txBody>
      </p:sp>
      <p:sp>
        <p:nvSpPr>
          <p:cNvPr id="3" name="Content Placeholder 2">
            <a:extLst>
              <a:ext uri="{FF2B5EF4-FFF2-40B4-BE49-F238E27FC236}">
                <a16:creationId xmlns:a16="http://schemas.microsoft.com/office/drawing/2014/main" id="{B51849EA-C1D4-127E-29C0-A13932C8D980}"/>
              </a:ext>
            </a:extLst>
          </p:cNvPr>
          <p:cNvSpPr>
            <a:spLocks noGrp="1"/>
          </p:cNvSpPr>
          <p:nvPr>
            <p:ph idx="1"/>
          </p:nvPr>
        </p:nvSpPr>
        <p:spPr/>
        <p:txBody>
          <a:bodyPr/>
          <a:lstStyle/>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600" b="1" i="0" u="none" strike="noStrike" kern="0" cap="none" spc="0" normalizeH="0" baseline="0" noProof="0" dirty="0">
              <a:ln>
                <a:noFill/>
              </a:ln>
              <a:solidFill>
                <a:srgbClr val="212121"/>
              </a:solidFill>
              <a:effectLst/>
              <a:uLnTx/>
              <a:uFillTx/>
              <a:latin typeface="Arial"/>
              <a:cs typeface="Arial"/>
              <a:sym typeface="Arial"/>
            </a:endParaRPr>
          </a:p>
          <a:p>
            <a:pPr marL="400050" marR="0" lvl="0" indent="-285750" algn="l" defTabSz="914400" rtl="0" eaLnBrk="1" fontAlgn="auto" latinLnBrk="0" hangingPunct="1">
              <a:lnSpc>
                <a:spcPct val="115000"/>
              </a:lnSpc>
              <a:spcBef>
                <a:spcPts val="0"/>
              </a:spcBef>
              <a:spcAft>
                <a:spcPts val="0"/>
              </a:spcAft>
              <a:buClr>
                <a:schemeClr val="tx1"/>
              </a:buClr>
              <a:buSzPts val="1800"/>
              <a:buFont typeface="Arial" panose="020B0604020202020204" pitchFamily="34" charset="0"/>
              <a:buChar char="•"/>
              <a:tabLst/>
              <a:defRPr/>
            </a:pPr>
            <a:r>
              <a:rPr kumimoji="0" lang="en-US" sz="1600" b="1" i="0" u="none" strike="noStrike" kern="0" cap="none" spc="0" normalizeH="0" baseline="0" noProof="0" dirty="0">
                <a:ln>
                  <a:noFill/>
                </a:ln>
                <a:solidFill>
                  <a:srgbClr val="212121"/>
                </a:solidFill>
                <a:effectLst/>
                <a:uLnTx/>
                <a:uFillTx/>
                <a:latin typeface="Arial"/>
                <a:cs typeface="Arial"/>
                <a:sym typeface="Arial"/>
              </a:rPr>
              <a:t>Model</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Evaluation</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It provides a straightforward way to assess how well the model performs on unseen data, helping to avoid overfitting (where the model performs well on training data but poorly on new, unseen data).</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600" b="0" i="0" u="none" strike="noStrike" kern="0" cap="none" spc="0" normalizeH="0" baseline="0" noProof="0" dirty="0">
              <a:ln>
                <a:noFill/>
              </a:ln>
              <a:solidFill>
                <a:srgbClr val="212121"/>
              </a:solidFill>
              <a:effectLst/>
              <a:uLnTx/>
              <a:uFillTx/>
              <a:latin typeface="Arial"/>
              <a:cs typeface="Arial"/>
              <a:sym typeface="Arial"/>
            </a:endParaRPr>
          </a:p>
          <a:p>
            <a:pPr marL="400050" marR="0" lvl="0" indent="-285750" algn="l" defTabSz="914400" rtl="0" eaLnBrk="1" fontAlgn="auto" latinLnBrk="0" hangingPunct="1">
              <a:lnSpc>
                <a:spcPct val="115000"/>
              </a:lnSpc>
              <a:spcBef>
                <a:spcPts val="0"/>
              </a:spcBef>
              <a:spcAft>
                <a:spcPts val="0"/>
              </a:spcAft>
              <a:buClr>
                <a:schemeClr val="tx1"/>
              </a:buClr>
              <a:buSzPts val="1800"/>
              <a:buFont typeface="Arial" panose="020B0604020202020204" pitchFamily="34" charset="0"/>
              <a:buChar char="•"/>
              <a:tabLst/>
              <a:defRPr/>
            </a:pPr>
            <a:r>
              <a:rPr kumimoji="0" lang="en-US" sz="1600" b="1" i="0" u="none" strike="noStrike" kern="0" cap="none" spc="0" normalizeH="0" baseline="0" noProof="0" dirty="0">
                <a:ln>
                  <a:noFill/>
                </a:ln>
                <a:solidFill>
                  <a:srgbClr val="212121"/>
                </a:solidFill>
                <a:effectLst/>
                <a:uLnTx/>
                <a:uFillTx/>
                <a:latin typeface="Arial"/>
                <a:cs typeface="Arial"/>
                <a:sym typeface="Arial"/>
              </a:rPr>
              <a:t>Generalization</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It helps in understanding how well the model generalizes to an independent dataset, which is crucial for real-world applications.</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600" b="0"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chemeClr val="tx1"/>
              </a:buClr>
              <a:buSzPts val="1800"/>
              <a:buFont typeface="Arial" panose="020B0604020202020204" pitchFamily="34" charset="0"/>
              <a:buChar char="•"/>
              <a:tabLst/>
              <a:defRPr/>
            </a:pPr>
            <a:r>
              <a:rPr kumimoji="0" lang="en-US" sz="1600" b="1" i="0" u="none" strike="noStrike" kern="0" cap="none" spc="0" normalizeH="0" baseline="0" noProof="0" dirty="0">
                <a:ln>
                  <a:noFill/>
                </a:ln>
                <a:solidFill>
                  <a:srgbClr val="212121"/>
                </a:solidFill>
                <a:effectLst/>
                <a:uLnTx/>
                <a:uFillTx/>
                <a:latin typeface="Arial"/>
                <a:cs typeface="Arial"/>
                <a:sym typeface="Arial"/>
              </a:rPr>
              <a:t>Performance</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Metrics</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By evaluating the model on a separate test set, you can calculate performance metrics (like accuracy, precision, recall, F1-score) that give a realistic estimate of the model's performance</a:t>
            </a:r>
            <a:r>
              <a:rPr kumimoji="0" lang="en-US" sz="1600" b="0" i="0" u="none" strike="noStrike" kern="0" cap="none" spc="0" normalizeH="0" baseline="0" noProof="0" dirty="0">
                <a:ln>
                  <a:noFill/>
                </a:ln>
                <a:solidFill>
                  <a:srgbClr val="212121"/>
                </a:solidFill>
                <a:effectLst/>
                <a:uLnTx/>
                <a:uFillTx/>
                <a:latin typeface="Arial"/>
                <a:cs typeface="Arial"/>
                <a:sym typeface="Arial"/>
              </a:rPr>
              <a:t>.</a:t>
            </a:r>
            <a:endParaRPr kumimoji="0" lang="en-IN" sz="1600" b="0" i="0" u="none" strike="noStrike" kern="0" cap="none" spc="0" normalizeH="0" baseline="0" noProof="0" dirty="0">
              <a:ln>
                <a:noFill/>
              </a:ln>
              <a:solidFill>
                <a:srgbClr val="212121"/>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99072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FCBF-2C42-39E3-0CE1-85B3F286CE55}"/>
              </a:ext>
            </a:extLst>
          </p:cNvPr>
          <p:cNvSpPr>
            <a:spLocks noGrp="1"/>
          </p:cNvSpPr>
          <p:nvPr>
            <p:ph type="title"/>
          </p:nvPr>
        </p:nvSpPr>
        <p:spPr/>
        <p:txBody>
          <a:bodyPr/>
          <a:lstStyle/>
          <a:p>
            <a:r>
              <a:rPr lang="en-IN" sz="4400" b="1" dirty="0">
                <a:solidFill>
                  <a:schemeClr val="tx1"/>
                </a:solidFill>
              </a:rPr>
              <a:t>             </a:t>
            </a:r>
            <a:r>
              <a:rPr lang="en-IN" sz="2800" b="1" dirty="0">
                <a:solidFill>
                  <a:schemeClr val="tx1"/>
                </a:solidFill>
              </a:rPr>
              <a:t>CLUSTERING AND THERE TECHNIQUES</a:t>
            </a:r>
            <a:endParaRPr lang="en-US" sz="2800" dirty="0"/>
          </a:p>
        </p:txBody>
      </p:sp>
      <p:sp>
        <p:nvSpPr>
          <p:cNvPr id="3" name="Content Placeholder 2">
            <a:extLst>
              <a:ext uri="{FF2B5EF4-FFF2-40B4-BE49-F238E27FC236}">
                <a16:creationId xmlns:a16="http://schemas.microsoft.com/office/drawing/2014/main" id="{674FEB77-2EE8-0A3A-271E-760A9B22C7A5}"/>
              </a:ext>
            </a:extLst>
          </p:cNvPr>
          <p:cNvSpPr>
            <a:spLocks noGrp="1"/>
          </p:cNvSpPr>
          <p:nvPr>
            <p:ph idx="1"/>
          </p:nvPr>
        </p:nvSpPr>
        <p:spPr/>
        <p:txBody>
          <a:bodyPr/>
          <a:lstStyle/>
          <a:p>
            <a:pPr marL="114300" marR="0" lvl="0" indent="0" algn="just"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0" i="0" u="none" strike="noStrike" kern="0" cap="none" spc="0" normalizeH="0" baseline="0" noProof="0" dirty="0">
                <a:ln>
                  <a:noFill/>
                </a:ln>
                <a:solidFill>
                  <a:srgbClr val="212121"/>
                </a:solidFill>
                <a:effectLst/>
                <a:uLnTx/>
                <a:uFillTx/>
                <a:latin typeface="Arial"/>
                <a:cs typeface="Arial"/>
                <a:sym typeface="Arial"/>
              </a:rPr>
              <a:t>Clustering is an unsupervised machine learning technique used to group similar data points into clusters. Unlike supervised learning, clustering does not rely on labeled data. Instead, it identifies patterns and structures within the data, making it useful for exploring and Understanding large datasets.</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0" i="0" u="none" strike="noStrike" kern="0" cap="none" spc="0" normalizeH="0" baseline="0" noProof="0" dirty="0">
                <a:ln>
                  <a:noFill/>
                </a:ln>
                <a:solidFill>
                  <a:srgbClr val="212121"/>
                </a:solidFill>
                <a:effectLst/>
                <a:uLnTx/>
                <a:uFillTx/>
                <a:latin typeface="Arial"/>
                <a:cs typeface="Arial"/>
                <a:sym typeface="Arial"/>
              </a:rPr>
              <a:t>                                          </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Why</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Clustering</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is</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600" b="1" i="0" u="none" strike="noStrike" kern="0" cap="none" spc="0" normalizeH="0" baseline="0" noProof="0" dirty="0">
                <a:ln>
                  <a:noFill/>
                </a:ln>
                <a:solidFill>
                  <a:srgbClr val="212121"/>
                </a:solidFill>
                <a:effectLst/>
                <a:uLnTx/>
                <a:uFillTx/>
                <a:latin typeface="Arial"/>
                <a:cs typeface="Arial"/>
                <a:sym typeface="Arial"/>
              </a:rPr>
              <a:t>Important:</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600" b="1"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chemeClr val="tx1"/>
              </a:buClr>
              <a:buSzPts val="1800"/>
              <a:buFont typeface="+mj-lt"/>
              <a:buAutoNum type="arabicPeriod"/>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Data</a:t>
            </a:r>
            <a:r>
              <a:rPr kumimoji="0" lang="en-US" sz="1400" b="0" i="0" u="none" strike="noStrike" kern="0" cap="none" spc="0" normalizeH="0" baseline="0" noProof="0" dirty="0">
                <a:ln>
                  <a:noFill/>
                </a:ln>
                <a:solidFill>
                  <a:srgbClr val="212121"/>
                </a:solidFill>
                <a:effectLst/>
                <a:uLnTx/>
                <a:uFillTx/>
                <a:latin typeface="Arial"/>
                <a:cs typeface="Arial"/>
                <a:sym typeface="Arial"/>
              </a:rPr>
              <a:t> </a:t>
            </a:r>
            <a:r>
              <a:rPr kumimoji="0" lang="en-US" sz="1400" b="1" i="0" u="none" strike="noStrike" kern="0" cap="none" spc="0" normalizeH="0" baseline="0" noProof="0" dirty="0">
                <a:ln>
                  <a:noFill/>
                </a:ln>
                <a:solidFill>
                  <a:srgbClr val="212121"/>
                </a:solidFill>
                <a:effectLst/>
                <a:uLnTx/>
                <a:uFillTx/>
                <a:latin typeface="Arial"/>
                <a:cs typeface="Arial"/>
                <a:sym typeface="Arial"/>
              </a:rPr>
              <a:t>Exploration</a:t>
            </a:r>
            <a:r>
              <a:rPr kumimoji="0" lang="en-US" sz="1400" b="0" i="0" u="none" strike="noStrike" kern="0" cap="none" spc="0" normalizeH="0" baseline="0" noProof="0" dirty="0">
                <a:ln>
                  <a:noFill/>
                </a:ln>
                <a:solidFill>
                  <a:srgbClr val="212121"/>
                </a:solidFill>
                <a:effectLst/>
                <a:uLnTx/>
                <a:uFillTx/>
                <a:latin typeface="Arial"/>
                <a:cs typeface="Arial"/>
                <a:sym typeface="Arial"/>
              </a:rPr>
              <a:t>: Helps in discovering natural groupings and patterns in data.</a:t>
            </a:r>
          </a:p>
          <a:p>
            <a:pPr marL="457200" marR="0" lvl="0" indent="-342900" algn="just" defTabSz="914400" rtl="0" eaLnBrk="1" fontAlgn="auto" latinLnBrk="0" hangingPunct="1">
              <a:lnSpc>
                <a:spcPct val="115000"/>
              </a:lnSpc>
              <a:spcBef>
                <a:spcPts val="0"/>
              </a:spcBef>
              <a:spcAft>
                <a:spcPts val="0"/>
              </a:spcAft>
              <a:buClr>
                <a:schemeClr val="tx1"/>
              </a:buClr>
              <a:buSzPts val="1800"/>
              <a:buFont typeface="+mj-lt"/>
              <a:buAutoNum type="arabicPeriod"/>
              <a:tabLst/>
              <a:defRPr/>
            </a:pPr>
            <a:endParaRPr kumimoji="0" lang="en-US" sz="1400" b="1" i="0" u="none" strike="noStrike" kern="0" cap="none" spc="0" normalizeH="0" baseline="0" noProof="0" dirty="0">
              <a:ln>
                <a:noFill/>
              </a:ln>
              <a:solidFill>
                <a:srgbClr val="212121"/>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chemeClr val="tx1"/>
              </a:buClr>
              <a:buSzPts val="1800"/>
              <a:buFont typeface="+mj-lt"/>
              <a:buAutoNum type="arabicPeriod"/>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Data</a:t>
            </a:r>
            <a:r>
              <a:rPr kumimoji="0" lang="en-US" sz="1400" b="0" i="0" u="none" strike="noStrike" kern="0" cap="none" spc="0" normalizeH="0" baseline="0" noProof="0" dirty="0">
                <a:ln>
                  <a:noFill/>
                </a:ln>
                <a:solidFill>
                  <a:srgbClr val="212121"/>
                </a:solidFill>
                <a:effectLst/>
                <a:uLnTx/>
                <a:uFillTx/>
                <a:latin typeface="Arial"/>
                <a:cs typeface="Arial"/>
                <a:sym typeface="Arial"/>
              </a:rPr>
              <a:t> </a:t>
            </a:r>
            <a:r>
              <a:rPr kumimoji="0" lang="en-US" sz="1400" b="1" i="0" u="none" strike="noStrike" kern="0" cap="none" spc="0" normalizeH="0" baseline="0" noProof="0" dirty="0">
                <a:ln>
                  <a:noFill/>
                </a:ln>
                <a:solidFill>
                  <a:srgbClr val="212121"/>
                </a:solidFill>
                <a:effectLst/>
                <a:uLnTx/>
                <a:uFillTx/>
                <a:latin typeface="Arial"/>
                <a:cs typeface="Arial"/>
                <a:sym typeface="Arial"/>
              </a:rPr>
              <a:t>Compression</a:t>
            </a:r>
            <a:r>
              <a:rPr kumimoji="0" lang="en-US" sz="1400" b="0" i="0" u="none" strike="noStrike" kern="0" cap="none" spc="0" normalizeH="0" baseline="0" noProof="0" dirty="0">
                <a:ln>
                  <a:noFill/>
                </a:ln>
                <a:solidFill>
                  <a:srgbClr val="212121"/>
                </a:solidFill>
                <a:effectLst/>
                <a:uLnTx/>
                <a:uFillTx/>
                <a:latin typeface="Arial"/>
                <a:cs typeface="Arial"/>
                <a:sym typeface="Arial"/>
              </a:rPr>
              <a:t>: Reduces the dimensionality of data by grouping similar points together.</a:t>
            </a:r>
          </a:p>
          <a:p>
            <a:pPr marL="457200" marR="0" lvl="0" indent="-342900" algn="just" defTabSz="914400" rtl="0" eaLnBrk="1" fontAlgn="auto" latinLnBrk="0" hangingPunct="1">
              <a:lnSpc>
                <a:spcPct val="115000"/>
              </a:lnSpc>
              <a:spcBef>
                <a:spcPts val="0"/>
              </a:spcBef>
              <a:spcAft>
                <a:spcPts val="0"/>
              </a:spcAft>
              <a:buClr>
                <a:schemeClr val="tx1"/>
              </a:buClr>
              <a:buSzPts val="1800"/>
              <a:buFont typeface="+mj-lt"/>
              <a:buAutoNum type="arabicPeriod"/>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Anomaly Detection: </a:t>
            </a:r>
            <a:r>
              <a:rPr kumimoji="0" lang="en-US" sz="1400" b="0" i="0" u="none" strike="noStrike" kern="0" cap="none" spc="0" normalizeH="0" baseline="0" noProof="0" dirty="0">
                <a:ln>
                  <a:noFill/>
                </a:ln>
                <a:solidFill>
                  <a:srgbClr val="212121"/>
                </a:solidFill>
                <a:effectLst/>
                <a:uLnTx/>
                <a:uFillTx/>
                <a:latin typeface="Arial"/>
                <a:cs typeface="Arial"/>
                <a:sym typeface="Arial"/>
              </a:rPr>
              <a:t>Identifies outliers or unusual data points by finding points that do not fit well into any cluster.</a:t>
            </a:r>
          </a:p>
          <a:p>
            <a:pPr marL="457200" marR="0" lvl="0" indent="-342900" algn="just" defTabSz="914400" rtl="0" eaLnBrk="1" fontAlgn="auto" latinLnBrk="0" hangingPunct="1">
              <a:lnSpc>
                <a:spcPct val="115000"/>
              </a:lnSpc>
              <a:spcBef>
                <a:spcPts val="0"/>
              </a:spcBef>
              <a:spcAft>
                <a:spcPts val="0"/>
              </a:spcAft>
              <a:buClr>
                <a:schemeClr val="tx1"/>
              </a:buClr>
              <a:buSzPts val="1800"/>
              <a:buFont typeface="+mj-lt"/>
              <a:buAutoNum type="arabicPeriod"/>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Feature</a:t>
            </a:r>
            <a:r>
              <a:rPr kumimoji="0" lang="en-US" sz="1400" b="0" i="0" u="none" strike="noStrike" kern="0" cap="none" spc="0" normalizeH="0" baseline="0" noProof="0" dirty="0">
                <a:ln>
                  <a:noFill/>
                </a:ln>
                <a:solidFill>
                  <a:srgbClr val="212121"/>
                </a:solidFill>
                <a:effectLst/>
                <a:uLnTx/>
                <a:uFillTx/>
                <a:latin typeface="Arial"/>
                <a:cs typeface="Arial"/>
                <a:sym typeface="Arial"/>
              </a:rPr>
              <a:t> </a:t>
            </a:r>
            <a:r>
              <a:rPr kumimoji="0" lang="en-US" sz="1400" b="1" i="0" u="none" strike="noStrike" kern="0" cap="none" spc="0" normalizeH="0" baseline="0" noProof="0" dirty="0">
                <a:ln>
                  <a:noFill/>
                </a:ln>
                <a:solidFill>
                  <a:srgbClr val="212121"/>
                </a:solidFill>
                <a:effectLst/>
                <a:uLnTx/>
                <a:uFillTx/>
                <a:latin typeface="Arial"/>
                <a:cs typeface="Arial"/>
                <a:sym typeface="Arial"/>
              </a:rPr>
              <a:t>Engineering</a:t>
            </a:r>
            <a:r>
              <a:rPr kumimoji="0" lang="en-US" sz="1400" b="0" i="0" u="none" strike="noStrike" kern="0" cap="none" spc="0" normalizeH="0" baseline="0" noProof="0" dirty="0">
                <a:ln>
                  <a:noFill/>
                </a:ln>
                <a:solidFill>
                  <a:srgbClr val="212121"/>
                </a:solidFill>
                <a:effectLst/>
                <a:uLnTx/>
                <a:uFillTx/>
                <a:latin typeface="Arial"/>
                <a:cs typeface="Arial"/>
                <a:sym typeface="Arial"/>
              </a:rPr>
              <a:t>: Generates new features that can be used in other machine learning models.</a:t>
            </a:r>
            <a:endParaRPr kumimoji="0" lang="en-IN" sz="1400" b="0" i="0" u="none" strike="noStrike" kern="0" cap="none" spc="0" normalizeH="0" baseline="0" noProof="0" dirty="0">
              <a:ln>
                <a:noFill/>
              </a:ln>
              <a:solidFill>
                <a:srgbClr val="212121"/>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207285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40A-C906-61A0-7256-DD1E11229653}"/>
              </a:ext>
            </a:extLst>
          </p:cNvPr>
          <p:cNvSpPr>
            <a:spLocks noGrp="1"/>
          </p:cNvSpPr>
          <p:nvPr>
            <p:ph type="title"/>
          </p:nvPr>
        </p:nvSpPr>
        <p:spPr/>
        <p:txBody>
          <a:bodyPr/>
          <a:lstStyle/>
          <a:p>
            <a:r>
              <a:rPr lang="en-IN" sz="3200" b="1" dirty="0">
                <a:solidFill>
                  <a:schemeClr val="tx1"/>
                </a:solidFill>
              </a:rPr>
              <a:t>            COMMON CLUSTRING TECHNIQUES</a:t>
            </a:r>
            <a:endParaRPr lang="en-US" sz="3200" dirty="0"/>
          </a:p>
        </p:txBody>
      </p:sp>
      <p:sp>
        <p:nvSpPr>
          <p:cNvPr id="3" name="Content Placeholder 2">
            <a:extLst>
              <a:ext uri="{FF2B5EF4-FFF2-40B4-BE49-F238E27FC236}">
                <a16:creationId xmlns:a16="http://schemas.microsoft.com/office/drawing/2014/main" id="{B166D7D0-82CC-9638-A10A-F0774B7A92C9}"/>
              </a:ext>
            </a:extLst>
          </p:cNvPr>
          <p:cNvSpPr>
            <a:spLocks noGrp="1"/>
          </p:cNvSpPr>
          <p:nvPr>
            <p:ph idx="1"/>
          </p:nvPr>
        </p:nvSpPr>
        <p:spPr/>
        <p:txBody>
          <a:bodyPr/>
          <a:lstStyle/>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IN" sz="1600" b="1"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lang="en-IN" sz="1600" b="1" kern="0" dirty="0">
              <a:solidFill>
                <a:srgbClr val="212121"/>
              </a:solidFill>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IN" sz="1600" b="1" i="0" u="none" strike="noStrike" kern="0" cap="none" spc="0" normalizeH="0" baseline="0" noProof="0" dirty="0">
                <a:ln>
                  <a:noFill/>
                </a:ln>
                <a:solidFill>
                  <a:srgbClr val="212121"/>
                </a:solidFill>
                <a:effectLst/>
                <a:uLnTx/>
                <a:uFillTx/>
                <a:latin typeface="Arial"/>
                <a:cs typeface="Arial"/>
                <a:sym typeface="Arial"/>
              </a:rPr>
              <a:t>K-Means</a:t>
            </a:r>
            <a:r>
              <a:rPr kumimoji="0" lang="en-IN" sz="1600" b="0" i="0" u="none" strike="noStrike" kern="0" cap="none" spc="0" normalizeH="0" baseline="0" noProof="0" dirty="0">
                <a:ln>
                  <a:noFill/>
                </a:ln>
                <a:solidFill>
                  <a:srgbClr val="212121"/>
                </a:solidFill>
                <a:effectLst/>
                <a:uLnTx/>
                <a:uFillTx/>
                <a:latin typeface="Arial"/>
                <a:cs typeface="Arial"/>
                <a:sym typeface="Arial"/>
              </a:rPr>
              <a:t> </a:t>
            </a:r>
            <a:r>
              <a:rPr kumimoji="0" lang="en-IN" sz="1600" b="1" i="0" u="none" strike="noStrike" kern="0" cap="none" spc="0" normalizeH="0" baseline="0" noProof="0" dirty="0">
                <a:ln>
                  <a:noFill/>
                </a:ln>
                <a:solidFill>
                  <a:srgbClr val="212121"/>
                </a:solidFill>
                <a:effectLst/>
                <a:uLnTx/>
                <a:uFillTx/>
                <a:latin typeface="Arial"/>
                <a:cs typeface="Arial"/>
                <a:sym typeface="Arial"/>
              </a:rPr>
              <a:t>Clustering: </a:t>
            </a:r>
            <a:r>
              <a:rPr kumimoji="0" lang="en-US" sz="1400" b="0" i="0" u="none" strike="noStrike" kern="0" cap="none" spc="0" normalizeH="0" baseline="0" noProof="0" dirty="0">
                <a:ln>
                  <a:noFill/>
                </a:ln>
                <a:solidFill>
                  <a:srgbClr val="212121"/>
                </a:solidFill>
                <a:effectLst/>
                <a:uLnTx/>
                <a:uFillTx/>
                <a:latin typeface="Arial"/>
                <a:cs typeface="Arial"/>
                <a:sym typeface="Arial"/>
              </a:rPr>
              <a:t>Partitions</a:t>
            </a:r>
            <a:r>
              <a:rPr kumimoji="0" lang="en-US" sz="1600" b="1"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the</a:t>
            </a:r>
            <a:r>
              <a:rPr kumimoji="0" lang="en-US" sz="1400" b="1"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data</a:t>
            </a:r>
            <a:r>
              <a:rPr kumimoji="0" lang="en-US" sz="1400" b="1"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into K clusters, where each data point belongs to the cluster with the nearest mean</a:t>
            </a:r>
            <a:r>
              <a:rPr kumimoji="0" lang="en-US" sz="1600" b="0" i="0" u="none" strike="noStrike" kern="0" cap="none" spc="0" normalizeH="0" baseline="0" noProof="0" dirty="0">
                <a:ln>
                  <a:noFill/>
                </a:ln>
                <a:solidFill>
                  <a:srgbClr val="212121"/>
                </a:solidFill>
                <a:effectLst/>
                <a:uLnTx/>
                <a:uFillTx/>
                <a:latin typeface="Arial"/>
                <a:cs typeface="Arial"/>
                <a:sym typeface="Arial"/>
              </a:rPr>
              <a:t>.</a:t>
            </a:r>
            <a:endParaRPr kumimoji="0" lang="en-US" sz="1600" b="1"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600" b="1"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1" i="0" u="none" strike="noStrike" kern="0" cap="none" spc="0" normalizeH="0" baseline="0" noProof="0" dirty="0">
                <a:ln>
                  <a:noFill/>
                </a:ln>
                <a:solidFill>
                  <a:srgbClr val="212121"/>
                </a:solidFill>
                <a:effectLst/>
                <a:uLnTx/>
                <a:uFillTx/>
                <a:latin typeface="Arial"/>
                <a:cs typeface="Arial"/>
                <a:sym typeface="Arial"/>
              </a:rPr>
              <a:t>Hierarchical Clustering</a:t>
            </a:r>
            <a:r>
              <a:rPr kumimoji="0" lang="en-US" sz="1600" b="0" i="0" u="none" strike="noStrike" kern="0" cap="none" spc="0" normalizeH="0" baseline="0" noProof="0" dirty="0">
                <a:ln>
                  <a:noFill/>
                </a:ln>
                <a:solidFill>
                  <a:srgbClr val="212121"/>
                </a:solidFill>
                <a:effectLst/>
                <a:uLnTx/>
                <a:uFillTx/>
                <a:latin typeface="Arial"/>
                <a:cs typeface="Arial"/>
                <a:sym typeface="Arial"/>
              </a:rPr>
              <a:t>: </a:t>
            </a:r>
            <a:r>
              <a:rPr kumimoji="0" lang="en-US" sz="1400" b="0" i="0" u="none" strike="noStrike" kern="0" cap="none" spc="0" normalizeH="0" baseline="0" noProof="0" dirty="0">
                <a:ln>
                  <a:noFill/>
                </a:ln>
                <a:solidFill>
                  <a:srgbClr val="212121"/>
                </a:solidFill>
                <a:effectLst/>
                <a:uLnTx/>
                <a:uFillTx/>
                <a:latin typeface="Arial"/>
                <a:cs typeface="Arial"/>
                <a:sym typeface="Arial"/>
              </a:rPr>
              <a:t>Builds a hierarchy of clusters by either merging small clusters into larger ones (agglomerative) or splitting large clusters into smaller ones (divisive).</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6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600" b="1" i="0" u="none" strike="noStrike" kern="0" cap="none" spc="0" normalizeH="0" baseline="0" noProof="0" dirty="0">
                <a:ln>
                  <a:noFill/>
                </a:ln>
                <a:solidFill>
                  <a:srgbClr val="212121"/>
                </a:solidFill>
                <a:effectLst/>
                <a:uLnTx/>
                <a:uFillTx/>
                <a:latin typeface="Arial"/>
                <a:cs typeface="Arial"/>
                <a:sym typeface="Arial"/>
              </a:rPr>
              <a:t>Mean Shift Clustering</a:t>
            </a:r>
            <a:r>
              <a:rPr kumimoji="0" lang="en-US" sz="1400" b="0" i="0" u="none" strike="noStrike" kern="0" cap="none" spc="0" normalizeH="0" baseline="0" noProof="0" dirty="0">
                <a:ln>
                  <a:noFill/>
                </a:ln>
                <a:solidFill>
                  <a:srgbClr val="212121"/>
                </a:solidFill>
                <a:effectLst/>
                <a:uLnTx/>
                <a:uFillTx/>
                <a:latin typeface="Arial"/>
                <a:cs typeface="Arial"/>
                <a:sym typeface="Arial"/>
              </a:rPr>
              <a:t>:  Iteratively shifts data points towards the mode (densest part) of the data distribution.</a:t>
            </a:r>
          </a:p>
          <a:p>
            <a:endParaRPr lang="en-US" dirty="0"/>
          </a:p>
          <a:p>
            <a:endParaRPr lang="en-US" dirty="0"/>
          </a:p>
        </p:txBody>
      </p:sp>
    </p:spTree>
    <p:extLst>
      <p:ext uri="{BB962C8B-B14F-4D97-AF65-F5344CB8AC3E}">
        <p14:creationId xmlns:p14="http://schemas.microsoft.com/office/powerpoint/2010/main" val="107005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8381-C4B4-7BA5-1D69-A808EA42980B}"/>
              </a:ext>
            </a:extLst>
          </p:cNvPr>
          <p:cNvSpPr>
            <a:spLocks noGrp="1"/>
          </p:cNvSpPr>
          <p:nvPr>
            <p:ph type="title"/>
          </p:nvPr>
        </p:nvSpPr>
        <p:spPr/>
        <p:txBody>
          <a:bodyPr/>
          <a:lstStyle/>
          <a:p>
            <a:r>
              <a:rPr lang="en-IN" sz="3200" b="1" dirty="0"/>
              <a:t>                     ADVANTAGES OF DECISION TREE</a:t>
            </a:r>
            <a:endParaRPr lang="en-US" sz="3200" dirty="0"/>
          </a:p>
        </p:txBody>
      </p:sp>
      <p:sp>
        <p:nvSpPr>
          <p:cNvPr id="3" name="Content Placeholder 2">
            <a:extLst>
              <a:ext uri="{FF2B5EF4-FFF2-40B4-BE49-F238E27FC236}">
                <a16:creationId xmlns:a16="http://schemas.microsoft.com/office/drawing/2014/main" id="{CE2CBC4F-240B-8459-C00B-224A2714A4B4}"/>
              </a:ext>
            </a:extLst>
          </p:cNvPr>
          <p:cNvSpPr>
            <a:spLocks noGrp="1"/>
          </p:cNvSpPr>
          <p:nvPr>
            <p:ph idx="1"/>
          </p:nvPr>
        </p:nvSpPr>
        <p:spPr/>
        <p:txBody>
          <a:bodyPr/>
          <a:lstStyle/>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lang="en-US" sz="1400" b="1" kern="0" dirty="0">
              <a:solidFill>
                <a:srgbClr val="212121"/>
              </a:solidFill>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400" b="1"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1.Easy to Understand and Interpret</a:t>
            </a:r>
            <a:r>
              <a:rPr kumimoji="0" lang="en-US" sz="1400" b="0" i="0" u="none" strike="noStrike" kern="0" cap="none" spc="0" normalizeH="0" baseline="0" noProof="0" dirty="0">
                <a:ln>
                  <a:noFill/>
                </a:ln>
                <a:solidFill>
                  <a:srgbClr val="212121"/>
                </a:solidFill>
                <a:effectLst/>
                <a:uLnTx/>
                <a:uFillTx/>
                <a:latin typeface="Arial"/>
                <a:cs typeface="Arial"/>
                <a:sym typeface="Arial"/>
              </a:rPr>
              <a:t>: The logic behind decision trees can be easily understood and visualized.</a:t>
            </a: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2.Little Data Preparation</a:t>
            </a:r>
            <a:r>
              <a:rPr kumimoji="0" lang="en-US" sz="1400" b="0" i="0" u="none" strike="noStrike" kern="0" cap="none" spc="0" normalizeH="0" baseline="0" noProof="0" dirty="0">
                <a:ln>
                  <a:noFill/>
                </a:ln>
                <a:solidFill>
                  <a:srgbClr val="212121"/>
                </a:solidFill>
                <a:effectLst/>
                <a:uLnTx/>
                <a:uFillTx/>
                <a:latin typeface="Arial"/>
                <a:cs typeface="Arial"/>
                <a:sym typeface="Arial"/>
              </a:rPr>
              <a:t>: Requires less data preprocessing compared to other algorithms (e.g., no need for feature scaling or centering).</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3.Handles Both Numerical and Categorical Data</a:t>
            </a:r>
            <a:r>
              <a:rPr kumimoji="0" lang="en-US" sz="1400" b="0" i="0" u="none" strike="noStrike" kern="0" cap="none" spc="0" normalizeH="0" baseline="0" noProof="0" dirty="0">
                <a:ln>
                  <a:noFill/>
                </a:ln>
                <a:solidFill>
                  <a:srgbClr val="212121"/>
                </a:solidFill>
                <a:effectLst/>
                <a:uLnTx/>
                <a:uFillTx/>
                <a:latin typeface="Arial"/>
                <a:cs typeface="Arial"/>
                <a:sym typeface="Arial"/>
              </a:rPr>
              <a:t>: Can be used for both types of data.</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400" b="0" i="0" u="none" strike="noStrike" kern="0" cap="none" spc="0" normalizeH="0" baseline="0" noProof="0" dirty="0">
              <a:ln>
                <a:noFill/>
              </a:ln>
              <a:solidFill>
                <a:srgbClr val="212121"/>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400" b="1" i="0" u="none" strike="noStrike" kern="0" cap="none" spc="0" normalizeH="0" baseline="0" noProof="0" dirty="0">
                <a:ln>
                  <a:noFill/>
                </a:ln>
                <a:solidFill>
                  <a:srgbClr val="212121"/>
                </a:solidFill>
                <a:effectLst/>
                <a:uLnTx/>
                <a:uFillTx/>
                <a:latin typeface="Arial"/>
                <a:cs typeface="Arial"/>
                <a:sym typeface="Arial"/>
              </a:rPr>
              <a:t>4.Non-Parametric</a:t>
            </a:r>
            <a:r>
              <a:rPr kumimoji="0" lang="en-US" sz="1400" b="0" i="0" u="none" strike="noStrike" kern="0" cap="none" spc="0" normalizeH="0" baseline="0" noProof="0" dirty="0">
                <a:ln>
                  <a:noFill/>
                </a:ln>
                <a:solidFill>
                  <a:srgbClr val="212121"/>
                </a:solidFill>
                <a:effectLst/>
                <a:uLnTx/>
                <a:uFillTx/>
                <a:latin typeface="Arial"/>
                <a:cs typeface="Arial"/>
                <a:sym typeface="Arial"/>
              </a:rPr>
              <a:t>: Does not assume any distribution of the data</a:t>
            </a:r>
            <a:endParaRPr lang="en-US" dirty="0"/>
          </a:p>
        </p:txBody>
      </p:sp>
    </p:spTree>
    <p:extLst>
      <p:ext uri="{BB962C8B-B14F-4D97-AF65-F5344CB8AC3E}">
        <p14:creationId xmlns:p14="http://schemas.microsoft.com/office/powerpoint/2010/main" val="87856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61BF-2F2B-C5AF-FD4E-2D655C00A2FB}"/>
              </a:ext>
            </a:extLst>
          </p:cNvPr>
          <p:cNvSpPr>
            <a:spLocks noGrp="1"/>
          </p:cNvSpPr>
          <p:nvPr>
            <p:ph type="title"/>
          </p:nvPr>
        </p:nvSpPr>
        <p:spPr/>
        <p:txBody>
          <a:bodyPr/>
          <a:lstStyle/>
          <a:p>
            <a:r>
              <a:rPr lang="en-GB" sz="3200" b="1" dirty="0">
                <a:solidFill>
                  <a:schemeClr val="dk1"/>
                </a:solidFill>
                <a:latin typeface="Arial"/>
                <a:ea typeface="Arial"/>
                <a:cs typeface="Arial"/>
                <a:sym typeface="Arial"/>
              </a:rPr>
              <a:t>                            Challenges</a:t>
            </a:r>
            <a:endParaRPr lang="en-US" sz="3200" dirty="0"/>
          </a:p>
        </p:txBody>
      </p:sp>
      <p:sp>
        <p:nvSpPr>
          <p:cNvPr id="3" name="Content Placeholder 2">
            <a:extLst>
              <a:ext uri="{FF2B5EF4-FFF2-40B4-BE49-F238E27FC236}">
                <a16:creationId xmlns:a16="http://schemas.microsoft.com/office/drawing/2014/main" id="{B8FFDFF1-7D75-3A33-9FE1-BA2422A10C13}"/>
              </a:ext>
            </a:extLst>
          </p:cNvPr>
          <p:cNvSpPr>
            <a:spLocks noGrp="1"/>
          </p:cNvSpPr>
          <p:nvPr>
            <p:ph idx="1"/>
          </p:nvPr>
        </p:nvSpPr>
        <p:spPr/>
        <p:txBody>
          <a:bodyPr>
            <a:normAutofit lnSpcReduction="10000"/>
          </a:bodyPr>
          <a:lstStyle/>
          <a:p>
            <a:pPr marL="457200" marR="0" lvl="0" indent="-342900" algn="l" defTabSz="914400" rtl="0" eaLnBrk="1" fontAlgn="auto" latinLnBrk="0" hangingPunct="1">
              <a:lnSpc>
                <a:spcPct val="150000"/>
              </a:lnSpc>
              <a:spcBef>
                <a:spcPts val="0"/>
              </a:spcBef>
              <a:spcAft>
                <a:spcPts val="0"/>
              </a:spcAft>
              <a:buClr>
                <a:srgbClr val="212121"/>
              </a:buClr>
              <a:buSzPts val="1800"/>
              <a:buFont typeface="Calibri"/>
              <a:buChar char="●"/>
              <a:tabLst/>
              <a:defRPr/>
            </a:pP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Data Preprocessing: </a:t>
            </a:r>
            <a:r>
              <a:rPr kumimoji="0" lang="en-US" sz="1600" i="0" u="none" strike="noStrike" kern="0" cap="none" spc="0" normalizeH="0" baseline="0" noProof="0" dirty="0">
                <a:ln>
                  <a:noFill/>
                </a:ln>
                <a:solidFill>
                  <a:srgbClr val="212121"/>
                </a:solidFill>
                <a:effectLst/>
                <a:uLnTx/>
                <a:uFillTx/>
                <a:latin typeface="Calibri"/>
                <a:ea typeface="Calibri"/>
                <a:cs typeface="Calibri"/>
                <a:sym typeface="Calibri"/>
              </a:rPr>
              <a:t>The dataset might have required significant preprocessing before it could be used for analysis and modeling. This could include handling missing values, outliers, or skewed data, which can significantly impact the performance of machine learning models</a:t>
            </a: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a:t>
            </a:r>
            <a:endParaRPr kumimoji="0" lang="en-GB" sz="1600" b="1" i="0" u="none" strike="noStrike" kern="0" cap="none" spc="0" normalizeH="0" baseline="0" noProof="0" dirty="0">
              <a:ln>
                <a:noFill/>
              </a:ln>
              <a:solidFill>
                <a:srgbClr val="212121"/>
              </a:solidFill>
              <a:effectLst/>
              <a:uLnTx/>
              <a:uFillTx/>
              <a:latin typeface="Calibri"/>
              <a:ea typeface="Calibri"/>
              <a:cs typeface="Calibri"/>
              <a:sym typeface="Calibri"/>
            </a:endParaRPr>
          </a:p>
          <a:p>
            <a:pPr marL="457200" marR="0" lvl="0" indent="-342900" algn="l" defTabSz="914400" rtl="0" eaLnBrk="1" fontAlgn="auto" latinLnBrk="0" hangingPunct="1">
              <a:lnSpc>
                <a:spcPct val="150000"/>
              </a:lnSpc>
              <a:spcBef>
                <a:spcPts val="0"/>
              </a:spcBef>
              <a:spcAft>
                <a:spcPts val="0"/>
              </a:spcAft>
              <a:buClr>
                <a:srgbClr val="212121"/>
              </a:buClr>
              <a:buSzPts val="1800"/>
              <a:buFont typeface="Calibri"/>
              <a:buChar char="●"/>
              <a:tabLst/>
              <a:defRPr/>
            </a:pP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Feature Selection: </a:t>
            </a:r>
            <a:r>
              <a:rPr kumimoji="0" lang="en-US" sz="1600" i="0" u="none" strike="noStrike" kern="0" cap="none" spc="0" normalizeH="0" baseline="0" noProof="0" dirty="0">
                <a:ln>
                  <a:noFill/>
                </a:ln>
                <a:solidFill>
                  <a:srgbClr val="212121"/>
                </a:solidFill>
                <a:effectLst/>
                <a:uLnTx/>
                <a:uFillTx/>
                <a:latin typeface="Calibri"/>
                <a:ea typeface="Calibri"/>
                <a:cs typeface="Calibri"/>
                <a:sym typeface="Calibri"/>
              </a:rPr>
              <a:t>Determining which features are most relevant to the prediction of health insurance charges could have been a challenge. While age, BMI, and smoking status are likely important factors, there could be other variables not included in the dataset that also impact insurance charges</a:t>
            </a: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a:t>
            </a:r>
          </a:p>
          <a:p>
            <a:pPr marL="457200" marR="0" lvl="0" indent="-342900" algn="l" defTabSz="914400" rtl="0" eaLnBrk="1" fontAlgn="auto" latinLnBrk="0" hangingPunct="1">
              <a:lnSpc>
                <a:spcPct val="150000"/>
              </a:lnSpc>
              <a:spcBef>
                <a:spcPts val="0"/>
              </a:spcBef>
              <a:spcAft>
                <a:spcPts val="0"/>
              </a:spcAft>
              <a:buClr>
                <a:srgbClr val="212121"/>
              </a:buClr>
              <a:buSzPts val="1800"/>
              <a:buFont typeface="Calibri"/>
              <a:buChar char="●"/>
              <a:tabLst/>
              <a:defRPr/>
            </a:pP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Model Selection and Tuning: </a:t>
            </a:r>
            <a:r>
              <a:rPr kumimoji="0" lang="en-US" sz="1600" i="0" u="none" strike="noStrike" kern="0" cap="none" spc="0" normalizeH="0" baseline="0" noProof="0" dirty="0">
                <a:ln>
                  <a:noFill/>
                </a:ln>
                <a:solidFill>
                  <a:srgbClr val="212121"/>
                </a:solidFill>
                <a:effectLst/>
                <a:uLnTx/>
                <a:uFillTx/>
                <a:latin typeface="Calibri"/>
                <a:ea typeface="Calibri"/>
                <a:cs typeface="Calibri"/>
                <a:sym typeface="Calibri"/>
              </a:rPr>
              <a:t>Choosing the right machine learning model for this type of prediction task, and tuning it for optimal performance, can be a complex and time-consuming process. It involves testing different models, selecting the right hyperparameters, and validating the model using appropriate metrics</a:t>
            </a:r>
            <a:r>
              <a:rPr kumimoji="0" lang="en-US" sz="1600" b="1" i="0" u="none" strike="noStrike" kern="0" cap="none" spc="0" normalizeH="0" baseline="0" noProof="0" dirty="0">
                <a:ln>
                  <a:noFill/>
                </a:ln>
                <a:solidFill>
                  <a:srgbClr val="212121"/>
                </a:solidFill>
                <a:effectLst/>
                <a:uLnTx/>
                <a:uFillTx/>
                <a:latin typeface="Calibri"/>
                <a:ea typeface="Calibri"/>
                <a:cs typeface="Calibri"/>
                <a:sym typeface="Calibri"/>
              </a:rPr>
              <a:t>.</a:t>
            </a:r>
            <a:endParaRPr kumimoji="0" lang="en-IN" sz="1600" b="1" i="0" u="none" strike="noStrike" kern="0" cap="none" spc="0" normalizeH="0" baseline="0" noProof="0" dirty="0">
              <a:ln>
                <a:noFill/>
              </a:ln>
              <a:solidFill>
                <a:srgbClr val="212121"/>
              </a:solidFill>
              <a:effectLst/>
              <a:uLnTx/>
              <a:uFillTx/>
              <a:latin typeface="Calibri"/>
              <a:ea typeface="Calibri"/>
              <a:cs typeface="Calibri"/>
              <a:sym typeface="Calibri"/>
            </a:endParaRPr>
          </a:p>
          <a:p>
            <a:endParaRPr lang="en-US" dirty="0"/>
          </a:p>
        </p:txBody>
      </p:sp>
    </p:spTree>
    <p:extLst>
      <p:ext uri="{BB962C8B-B14F-4D97-AF65-F5344CB8AC3E}">
        <p14:creationId xmlns:p14="http://schemas.microsoft.com/office/powerpoint/2010/main" val="192859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A3B17-23F4-B4DA-58EA-C93FA653591B}"/>
              </a:ext>
            </a:extLst>
          </p:cNvPr>
          <p:cNvSpPr>
            <a:spLocks noGrp="1"/>
          </p:cNvSpPr>
          <p:nvPr>
            <p:ph type="title"/>
          </p:nvPr>
        </p:nvSpPr>
        <p:spPr>
          <a:xfrm>
            <a:off x="1167492" y="69008"/>
            <a:ext cx="9779183" cy="1419133"/>
          </a:xfrm>
        </p:spPr>
        <p:txBody>
          <a:bodyPr/>
          <a:lstStyle/>
          <a:p>
            <a:r>
              <a:rPr lang="en-IN" dirty="0"/>
              <a:t>CONCLUSION :</a:t>
            </a:r>
          </a:p>
        </p:txBody>
      </p:sp>
      <p:sp>
        <p:nvSpPr>
          <p:cNvPr id="7" name="Content Placeholder 6">
            <a:extLst>
              <a:ext uri="{FF2B5EF4-FFF2-40B4-BE49-F238E27FC236}">
                <a16:creationId xmlns:a16="http://schemas.microsoft.com/office/drawing/2014/main" id="{87B8FC93-83CC-A2FC-AED9-25A1E7036EA8}"/>
              </a:ext>
            </a:extLst>
          </p:cNvPr>
          <p:cNvSpPr>
            <a:spLocks noGrp="1"/>
          </p:cNvSpPr>
          <p:nvPr>
            <p:ph idx="12"/>
          </p:nvPr>
        </p:nvSpPr>
        <p:spPr>
          <a:xfrm>
            <a:off x="1024869" y="1883726"/>
            <a:ext cx="10757647" cy="3988735"/>
          </a:xfrm>
        </p:spPr>
        <p:txBody>
          <a:bodyPr>
            <a:noAutofit/>
          </a:bodyPr>
          <a:lstStyle/>
          <a:p>
            <a:pPr algn="just">
              <a:lnSpc>
                <a:spcPts val="5695"/>
              </a:lnSpc>
            </a:pPr>
            <a:r>
              <a:rPr lang="en-US" sz="2400" spc="-113" dirty="0">
                <a:solidFill>
                  <a:srgbClr val="000000"/>
                </a:solidFill>
                <a:latin typeface="Calibri" panose="020F0502020204030204" pitchFamily="34" charset="0"/>
                <a:ea typeface="Calibri" panose="020F0502020204030204" pitchFamily="34" charset="0"/>
                <a:cs typeface="Calibri" panose="020F0502020204030204" pitchFamily="34" charset="0"/>
              </a:rPr>
              <a:t>In summary , the goal of our project is to apply predictive model to forecast stock market values. We used variety of variable from the dataset and modelling to create a solid prediction framework . The effectiveness of our model was assessed with suitable metrics and verified by comparing it with the test dataset. </a:t>
            </a:r>
          </a:p>
        </p:txBody>
      </p:sp>
    </p:spTree>
    <p:extLst>
      <p:ext uri="{BB962C8B-B14F-4D97-AF65-F5344CB8AC3E}">
        <p14:creationId xmlns:p14="http://schemas.microsoft.com/office/powerpoint/2010/main" val="2895716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248176" y="2825421"/>
            <a:ext cx="6120812" cy="1450745"/>
          </a:xfrm>
        </p:spPr>
        <p:txBody>
          <a:bodyPr/>
          <a:lstStyle/>
          <a:p>
            <a:r>
              <a:rPr lang="en-US" sz="9600"/>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095774" y="-313765"/>
            <a:ext cx="4157544" cy="3523130"/>
          </a:xfrm>
        </p:spPr>
        <p:txBody>
          <a:bodyPr/>
          <a:lstStyle/>
          <a:p>
            <a:r>
              <a:rPr lang="en-US" sz="4200"/>
              <a:t>CONTENT</a:t>
            </a:r>
            <a:r>
              <a:rPr lang="en-US"/>
              <a:t> :</a:t>
            </a:r>
          </a:p>
        </p:txBody>
      </p:sp>
      <p:sp>
        <p:nvSpPr>
          <p:cNvPr id="3" name="TextBox 2">
            <a:extLst>
              <a:ext uri="{FF2B5EF4-FFF2-40B4-BE49-F238E27FC236}">
                <a16:creationId xmlns:a16="http://schemas.microsoft.com/office/drawing/2014/main" id="{2785CC3C-6B52-E675-67ED-1C60F6BC7647}"/>
              </a:ext>
            </a:extLst>
          </p:cNvPr>
          <p:cNvSpPr txBox="1"/>
          <p:nvPr/>
        </p:nvSpPr>
        <p:spPr>
          <a:xfrm>
            <a:off x="1095774" y="1721224"/>
            <a:ext cx="5842910" cy="2554545"/>
          </a:xfrm>
          <a:prstGeom prst="rect">
            <a:avLst/>
          </a:prstGeom>
          <a:noFill/>
        </p:spPr>
        <p:txBody>
          <a:bodyPr wrap="square" rtlCol="0">
            <a:spAutoFit/>
          </a:bodyPr>
          <a:lstStyle/>
          <a:p>
            <a:pPr marL="457200" indent="-457200">
              <a:buFont typeface="Arial" panose="020B0604020202020204" pitchFamily="34" charset="0"/>
              <a:buChar char="•"/>
            </a:pPr>
            <a:r>
              <a:rPr lang="en-US" sz="3200"/>
              <a:t>Problem Statement</a:t>
            </a:r>
          </a:p>
          <a:p>
            <a:pPr marL="457200" indent="-457200">
              <a:buFont typeface="Arial" panose="020B0604020202020204" pitchFamily="34" charset="0"/>
              <a:buChar char="•"/>
            </a:pPr>
            <a:r>
              <a:rPr lang="en-US" sz="3200"/>
              <a:t>Objective</a:t>
            </a:r>
          </a:p>
          <a:p>
            <a:pPr marL="457200" indent="-457200">
              <a:buFont typeface="Arial" panose="020B0604020202020204" pitchFamily="34" charset="0"/>
              <a:buChar char="•"/>
            </a:pPr>
            <a:r>
              <a:rPr lang="en-US" sz="3200"/>
              <a:t>Tools Used</a:t>
            </a:r>
          </a:p>
          <a:p>
            <a:pPr marL="457200" indent="-457200">
              <a:buFont typeface="Arial" panose="020B0604020202020204" pitchFamily="34" charset="0"/>
              <a:buChar char="•"/>
            </a:pPr>
            <a:r>
              <a:rPr lang="en-US" sz="3200"/>
              <a:t>Data Summary</a:t>
            </a:r>
          </a:p>
          <a:p>
            <a:pPr marL="457200" indent="-457200">
              <a:buFont typeface="Arial" panose="020B0604020202020204" pitchFamily="34" charset="0"/>
              <a:buChar char="•"/>
            </a:pPr>
            <a:r>
              <a:rPr lang="en-US" sz="3200"/>
              <a:t>Exploratory Data Analysis</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726141" y="-188259"/>
            <a:ext cx="6373906" cy="1559859"/>
          </a:xfrm>
        </p:spPr>
        <p:txBody>
          <a:bodyPr/>
          <a:lstStyle/>
          <a:p>
            <a:r>
              <a:rPr lang="en-US" sz="4200"/>
              <a:t>PROBLEM STATEMENT :</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726142" y="1021977"/>
            <a:ext cx="10739718" cy="5576048"/>
          </a:xfrm>
        </p:spPr>
        <p:txBody>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GB" sz="2800" dirty="0"/>
              <a:t>Develop a predictive model to accurately forecast the future prices of a specific stock (or a set of stocks) using historical data and other relevant financial indicators.</a:t>
            </a:r>
          </a:p>
          <a:p>
            <a:pPr marL="457200" indent="-457200">
              <a:buFont typeface="Arial" panose="020B0604020202020204" pitchFamily="34" charset="0"/>
              <a:buChar char="•"/>
            </a:pPr>
            <a:r>
              <a:rPr lang="en-GB" sz="2800" dirty="0"/>
              <a:t>The goal is to develop a reliable and accurate predictive model that can forecast future stock prices based on historical data and other relevant financial indicators. This model aims to assist investors , traders , and financial analysts in making informed decision to optimize their investment strategies , manage risks , and potentially increase profitability.</a:t>
            </a:r>
          </a:p>
          <a:p>
            <a:pPr marL="457200" indent="-457200">
              <a:buFont typeface="Arial" panose="020B0604020202020204" pitchFamily="34" charset="0"/>
              <a:buChar char="•"/>
            </a:pPr>
            <a:br>
              <a:rPr lang="en-US" sz="1600" dirty="0"/>
            </a:br>
            <a:r>
              <a:rPr lang="en-US" sz="1600" dirty="0"/>
              <a:t>T</a:t>
            </a:r>
            <a:endParaRPr lang="en-US" sz="28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2240915"/>
          </a:xfrm>
        </p:spPr>
        <p:txBody>
          <a:bodyPr/>
          <a:lstStyle/>
          <a:p>
            <a:r>
              <a:rPr lang="en-US"/>
              <a:t>OBJECTIVE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4" y="2652713"/>
            <a:ext cx="8954340" cy="3436937"/>
          </a:xfrm>
        </p:spPr>
        <p:txBody>
          <a:bodyPr>
            <a:normAutofit/>
          </a:bodyPr>
          <a:lstStyle/>
          <a:p>
            <a:pPr marL="59436" indent="0">
              <a:buNone/>
            </a:pPr>
            <a:r>
              <a:rPr lang="en-US" sz="2400" b="0" i="0" dirty="0">
                <a:solidFill>
                  <a:srgbClr val="ECECEC"/>
                </a:solidFill>
                <a:effectLst/>
                <a:highlight>
                  <a:srgbClr val="212121"/>
                </a:highlight>
                <a:latin typeface="Söhne"/>
              </a:rPr>
              <a:t>The objective of a stock price prediction is to develop an accurate machine learning model that forecasts future stock prices . It aims to enhance prediction accuracy using metrics like MAE and RMSE . Additionally , the project seeks to create a user-friendly interface for stakeholders and ensure ongoing model monitoring and retraining for better investment decisions and risk management.</a:t>
            </a:r>
            <a:endParaRPr lang="en-US" sz="2800" dirty="0">
              <a:solidFill>
                <a:schemeClr val="bg2"/>
              </a:solidFill>
            </a:endParaRP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87563" y="-288610"/>
            <a:ext cx="6245912" cy="1489882"/>
          </a:xfrm>
        </p:spPr>
        <p:txBody>
          <a:bodyPr/>
          <a:lstStyle/>
          <a:p>
            <a:r>
              <a:rPr lang="en-US" sz="4200"/>
              <a:t>TOOLS USED:-</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87564" y="1541930"/>
            <a:ext cx="7725496" cy="4303058"/>
          </a:xfrm>
        </p:spPr>
        <p:txBody>
          <a:bodyPr/>
          <a:lstStyle/>
          <a:p>
            <a:pPr marL="457200" indent="-457200" rtl="0" fontAlgn="base">
              <a:spcBef>
                <a:spcPts val="0"/>
              </a:spcBef>
              <a:spcAft>
                <a:spcPts val="0"/>
              </a:spcAft>
              <a:buFont typeface="Arial" panose="020B0604020202020204" pitchFamily="34" charset="0"/>
              <a:buChar char="•"/>
            </a:pPr>
            <a:r>
              <a:rPr lang="en-US" sz="2800" i="0" u="none" strike="noStrike" dirty="0" err="1">
                <a:effectLst/>
                <a:latin typeface="Calibri" panose="020F0502020204030204" pitchFamily="34" charset="0"/>
              </a:rPr>
              <a:t>Jupyter</a:t>
            </a:r>
            <a:r>
              <a:rPr lang="en-US" sz="2800" i="0" u="none" strike="noStrike" dirty="0">
                <a:effectLst/>
                <a:latin typeface="Calibri" panose="020F0502020204030204" pitchFamily="34" charset="0"/>
              </a:rPr>
              <a:t> Notebook is used as IDE.</a:t>
            </a:r>
            <a:endParaRPr lang="en-US" sz="2800" i="0" u="none" strike="noStrike" dirty="0">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dirty="0">
                <a:effectLst/>
                <a:latin typeface="Calibri" panose="020F0502020204030204" pitchFamily="34" charset="0"/>
              </a:rPr>
              <a:t>Pandas and NumPy are used for Data Manipulation &amp; Pre-processing and Mathematical functions respectively.</a:t>
            </a:r>
            <a:endParaRPr lang="en-US" sz="2800" i="0" u="none" strike="noStrike" dirty="0">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dirty="0">
                <a:effectLst/>
                <a:latin typeface="Calibri" panose="020F0502020204030204" pitchFamily="34" charset="0"/>
              </a:rPr>
              <a:t>Exploratory data analysis is automated by </a:t>
            </a:r>
          </a:p>
          <a:p>
            <a:pPr rtl="0" fontAlgn="base">
              <a:spcBef>
                <a:spcPts val="0"/>
              </a:spcBef>
              <a:spcAft>
                <a:spcPts val="0"/>
              </a:spcAft>
            </a:pPr>
            <a:r>
              <a:rPr lang="en-US" sz="2800" dirty="0">
                <a:latin typeface="Calibri" panose="020F0502020204030204" pitchFamily="34" charset="0"/>
              </a:rPr>
              <a:t>      </a:t>
            </a:r>
            <a:r>
              <a:rPr lang="en-US" sz="2800" i="0" u="none" strike="noStrike" dirty="0">
                <a:effectLst/>
                <a:latin typeface="Calibri" panose="020F0502020204030204" pitchFamily="34" charset="0"/>
              </a:rPr>
              <a:t>data prep.</a:t>
            </a:r>
            <a:endParaRPr lang="en-US" sz="2800" i="0" u="none" strike="noStrike" dirty="0">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dirty="0">
                <a:effectLst/>
                <a:latin typeface="Calibri" panose="020F0502020204030204" pitchFamily="34" charset="0"/>
              </a:rPr>
              <a:t>For visualization of the plots, Matplotlib, Seaborn, Plotty are used.</a:t>
            </a:r>
            <a:endParaRPr lang="en-US" sz="2800" i="0" u="none" strike="noStrike" dirty="0">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dirty="0">
                <a:effectLst/>
                <a:latin typeface="Calibri" panose="020F0502020204030204" pitchFamily="34" charset="0"/>
              </a:rPr>
              <a:t>GitHub is used as version control system</a:t>
            </a:r>
            <a:endParaRPr lang="en-US" sz="2800" i="0" u="none" strike="noStrike" dirty="0">
              <a:effectLst/>
              <a:latin typeface="Arial" panose="020B0604020202020204" pitchFamily="34" charset="0"/>
            </a:endParaRP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ED90-02FF-E494-4A39-F85CACFE97CD}"/>
              </a:ext>
            </a:extLst>
          </p:cNvPr>
          <p:cNvSpPr>
            <a:spLocks noGrp="1"/>
          </p:cNvSpPr>
          <p:nvPr>
            <p:ph type="title"/>
          </p:nvPr>
        </p:nvSpPr>
        <p:spPr>
          <a:xfrm>
            <a:off x="1167492" y="136526"/>
            <a:ext cx="8003402" cy="1118533"/>
          </a:xfrm>
        </p:spPr>
        <p:txBody>
          <a:bodyPr/>
          <a:lstStyle/>
          <a:p>
            <a:r>
              <a:rPr lang="en-IN"/>
              <a:t>DATA SUMMARY :</a:t>
            </a:r>
          </a:p>
        </p:txBody>
      </p:sp>
      <p:sp>
        <p:nvSpPr>
          <p:cNvPr id="3" name="Content Placeholder 2">
            <a:extLst>
              <a:ext uri="{FF2B5EF4-FFF2-40B4-BE49-F238E27FC236}">
                <a16:creationId xmlns:a16="http://schemas.microsoft.com/office/drawing/2014/main" id="{0845ACCD-590A-6D54-90DE-028A3E09A4B6}"/>
              </a:ext>
            </a:extLst>
          </p:cNvPr>
          <p:cNvSpPr>
            <a:spLocks noGrp="1"/>
          </p:cNvSpPr>
          <p:nvPr>
            <p:ph idx="1"/>
          </p:nvPr>
        </p:nvSpPr>
        <p:spPr>
          <a:xfrm>
            <a:off x="1167492" y="1134439"/>
            <a:ext cx="4663440" cy="4200369"/>
          </a:xfrm>
        </p:spPr>
        <p:txBody>
          <a:bodyPr>
            <a:normAutofit/>
          </a:bodyPr>
          <a:lstStyle/>
          <a:p>
            <a:r>
              <a:rPr lang="en-IN" sz="2800" u="sng"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Numerical data</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Date </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Open </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High </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Low</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Close </a:t>
            </a:r>
          </a:p>
          <a:p>
            <a:pPr marL="457200" indent="-457200">
              <a:buFont typeface="+mj-lt"/>
              <a:buAutoNum type="arabicPeriod"/>
            </a:pPr>
            <a:r>
              <a:rPr lang="en-GB"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Adjacent close </a:t>
            </a:r>
          </a:p>
          <a:p>
            <a:pPr marL="457200" indent="-457200">
              <a:buFont typeface="+mj-lt"/>
              <a:buAutoNum type="arabicPeriod"/>
            </a:pPr>
            <a:r>
              <a:rPr lang="en-IN"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Volume</a:t>
            </a:r>
          </a:p>
          <a:p>
            <a:endParaRPr lang="en-IN"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8891123-0E16-0C2A-9C2C-7125BDFF514C}"/>
              </a:ext>
            </a:extLst>
          </p:cNvPr>
          <p:cNvSpPr>
            <a:spLocks noGrp="1"/>
          </p:cNvSpPr>
          <p:nvPr>
            <p:ph idx="10"/>
          </p:nvPr>
        </p:nvSpPr>
        <p:spPr>
          <a:xfrm>
            <a:off x="6283234" y="1255059"/>
            <a:ext cx="5191589" cy="4536141"/>
          </a:xfrm>
        </p:spPr>
        <p:txBody>
          <a:bodyPr>
            <a:normAutofit/>
          </a:bodyPr>
          <a:lstStyle/>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98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618C-FB43-5E6D-0040-92778B33C2B7}"/>
              </a:ext>
            </a:extLst>
          </p:cNvPr>
          <p:cNvSpPr>
            <a:spLocks noGrp="1"/>
          </p:cNvSpPr>
          <p:nvPr>
            <p:ph type="title"/>
          </p:nvPr>
        </p:nvSpPr>
        <p:spPr>
          <a:xfrm>
            <a:off x="1167493" y="69009"/>
            <a:ext cx="4284074" cy="917110"/>
          </a:xfrm>
        </p:spPr>
        <p:txBody>
          <a:bodyPr/>
          <a:lstStyle/>
          <a:p>
            <a:r>
              <a:rPr lang="en-IN"/>
              <a:t>DATA :		</a:t>
            </a:r>
          </a:p>
        </p:txBody>
      </p:sp>
      <p:pic>
        <p:nvPicPr>
          <p:cNvPr id="5" name="Content Placeholder 4">
            <a:extLst>
              <a:ext uri="{FF2B5EF4-FFF2-40B4-BE49-F238E27FC236}">
                <a16:creationId xmlns:a16="http://schemas.microsoft.com/office/drawing/2014/main" id="{204A4C22-E875-8B66-94BC-C499AE76ACBF}"/>
              </a:ext>
            </a:extLst>
          </p:cNvPr>
          <p:cNvPicPr>
            <a:picLocks noGrp="1" noChangeAspect="1"/>
          </p:cNvPicPr>
          <p:nvPr>
            <p:ph idx="11"/>
          </p:nvPr>
        </p:nvPicPr>
        <p:blipFill>
          <a:blip r:embed="rId2"/>
          <a:stretch>
            <a:fillRect/>
          </a:stretch>
        </p:blipFill>
        <p:spPr>
          <a:xfrm>
            <a:off x="11281753" y="68263"/>
            <a:ext cx="115519" cy="120650"/>
          </a:xfrm>
        </p:spPr>
      </p:pic>
      <p:pic>
        <p:nvPicPr>
          <p:cNvPr id="10" name="Content Placeholder 9">
            <a:extLst>
              <a:ext uri="{FF2B5EF4-FFF2-40B4-BE49-F238E27FC236}">
                <a16:creationId xmlns:a16="http://schemas.microsoft.com/office/drawing/2014/main" id="{148D8C88-8B83-DC90-7DFD-7D726889D620}"/>
              </a:ext>
            </a:extLst>
          </p:cNvPr>
          <p:cNvPicPr>
            <a:picLocks noGrp="1" noChangeAspect="1"/>
          </p:cNvPicPr>
          <p:nvPr>
            <p:ph idx="12"/>
          </p:nvPr>
        </p:nvPicPr>
        <p:blipFill>
          <a:blip r:embed="rId2"/>
          <a:stretch>
            <a:fillRect/>
          </a:stretch>
        </p:blipFill>
        <p:spPr>
          <a:xfrm>
            <a:off x="2647451" y="986119"/>
            <a:ext cx="5277350" cy="5511707"/>
          </a:xfrm>
        </p:spPr>
      </p:pic>
    </p:spTree>
    <p:extLst>
      <p:ext uri="{BB962C8B-B14F-4D97-AF65-F5344CB8AC3E}">
        <p14:creationId xmlns:p14="http://schemas.microsoft.com/office/powerpoint/2010/main" val="251114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561593" y="378542"/>
            <a:ext cx="10246660" cy="1828800"/>
          </a:xfrm>
        </p:spPr>
        <p:txBody>
          <a:bodyPr/>
          <a:lstStyle/>
          <a:p>
            <a:r>
              <a:rPr lang="en-US" dirty="0"/>
              <a:t>  Pie of average volume per year  : </a:t>
            </a:r>
          </a:p>
        </p:txBody>
      </p:sp>
      <p:pic>
        <p:nvPicPr>
          <p:cNvPr id="6" name="Content Placeholder 5">
            <a:extLst>
              <a:ext uri="{FF2B5EF4-FFF2-40B4-BE49-F238E27FC236}">
                <a16:creationId xmlns:a16="http://schemas.microsoft.com/office/drawing/2014/main" id="{3245AADD-096B-E3BD-3586-54F58B6B1003}"/>
              </a:ext>
            </a:extLst>
          </p:cNvPr>
          <p:cNvPicPr>
            <a:picLocks noGrp="1" noChangeAspect="1"/>
          </p:cNvPicPr>
          <p:nvPr>
            <p:ph idx="15"/>
          </p:nvPr>
        </p:nvPicPr>
        <p:blipFill>
          <a:blip r:embed="rId3"/>
          <a:stretch>
            <a:fillRect/>
          </a:stretch>
        </p:blipFill>
        <p:spPr>
          <a:xfrm>
            <a:off x="1994684" y="2853532"/>
            <a:ext cx="3423951" cy="3436937"/>
          </a:xfrm>
        </p:spPr>
      </p:pic>
      <p:sp>
        <p:nvSpPr>
          <p:cNvPr id="8" name="TextBox 7">
            <a:extLst>
              <a:ext uri="{FF2B5EF4-FFF2-40B4-BE49-F238E27FC236}">
                <a16:creationId xmlns:a16="http://schemas.microsoft.com/office/drawing/2014/main" id="{4ED11661-C9DB-5D02-2234-6F2CC012BD1F}"/>
              </a:ext>
            </a:extLst>
          </p:cNvPr>
          <p:cNvSpPr txBox="1"/>
          <p:nvPr/>
        </p:nvSpPr>
        <p:spPr>
          <a:xfrm>
            <a:off x="6200532" y="3682094"/>
            <a:ext cx="4751750" cy="1200329"/>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This pie chart visualizes the average</a:t>
            </a:r>
          </a:p>
          <a:p>
            <a:r>
              <a:rPr lang="en-US" sz="2400" dirty="0">
                <a:latin typeface="Calibri" panose="020F0502020204030204" pitchFamily="34" charset="0"/>
                <a:ea typeface="Calibri" panose="020F0502020204030204" pitchFamily="34" charset="0"/>
                <a:cs typeface="Calibri" panose="020F0502020204030204" pitchFamily="34" charset="0"/>
              </a:rPr>
              <a:t> trading volume per year </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64958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21</TotalTime>
  <Words>1377</Words>
  <Application>Microsoft Office PowerPoint</Application>
  <PresentationFormat>Widescreen</PresentationFormat>
  <Paragraphs>135</Paragraphs>
  <Slides>26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Söhne</vt:lpstr>
      <vt:lpstr>Tenorite</vt:lpstr>
      <vt:lpstr>Custom</vt:lpstr>
      <vt:lpstr>Stock Price Prediction</vt:lpstr>
      <vt:lpstr>TEAM MEMBERS :</vt:lpstr>
      <vt:lpstr>CONTENT :</vt:lpstr>
      <vt:lpstr>PROBLEM STATEMENT :</vt:lpstr>
      <vt:lpstr>OBJECTIVE :</vt:lpstr>
      <vt:lpstr>TOOLS USED:-</vt:lpstr>
      <vt:lpstr>DATA SUMMARY :</vt:lpstr>
      <vt:lpstr>DATA :  </vt:lpstr>
      <vt:lpstr>  Pie of average volume per year  : </vt:lpstr>
      <vt:lpstr>Scatter plot :</vt:lpstr>
      <vt:lpstr>Count Plot :</vt:lpstr>
      <vt:lpstr>Histogram :</vt:lpstr>
      <vt:lpstr>Box Plot :</vt:lpstr>
      <vt:lpstr>KDE for volume all years :</vt:lpstr>
      <vt:lpstr>Average closing price  :</vt:lpstr>
      <vt:lpstr>               LOGISTIC REGRESSION</vt:lpstr>
      <vt:lpstr> WHAT IS DATA SCALING</vt:lpstr>
      <vt:lpstr>                   WHEN TO USE DATA SCALLING</vt:lpstr>
      <vt:lpstr>                          TRAIN TEST SPLIT </vt:lpstr>
      <vt:lpstr>            WHY TRAIN  TEST SPLIT IS IMPORTANT</vt:lpstr>
      <vt:lpstr>             CLUSTERING AND THERE TECHNIQUES</vt:lpstr>
      <vt:lpstr>            COMMON CLUSTRING TECHNIQUES</vt:lpstr>
      <vt:lpstr>                     ADVANTAGES OF DECISION TREE</vt:lpstr>
      <vt:lpstr>                            Challenges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Price Prediction</dc:title>
  <dc:creator>SHUBHAM VERMA</dc:creator>
  <cp:lastModifiedBy>USER</cp:lastModifiedBy>
  <cp:revision>13</cp:revision>
  <dcterms:created xsi:type="dcterms:W3CDTF">2024-05-12T17:22:33Z</dcterms:created>
  <dcterms:modified xsi:type="dcterms:W3CDTF">2024-05-16T12:47:49Z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