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293" r:id="rId4"/>
    <p:sldId id="294" r:id="rId5"/>
    <p:sldId id="295" r:id="rId6"/>
    <p:sldId id="303" r:id="rId7"/>
    <p:sldId id="296" r:id="rId8"/>
    <p:sldId id="297" r:id="rId9"/>
    <p:sldId id="298" r:id="rId10"/>
    <p:sldId id="301" r:id="rId11"/>
    <p:sldId id="299" r:id="rId12"/>
    <p:sldId id="302" r:id="rId13"/>
    <p:sldId id="30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nnro1" initials="m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61A"/>
    <a:srgbClr val="FFC800"/>
    <a:srgbClr val="FF1400"/>
    <a:srgbClr val="DFA256"/>
    <a:srgbClr val="8791B9"/>
    <a:srgbClr val="CDD2E1"/>
    <a:srgbClr val="50A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4671" autoAdjust="0"/>
  </p:normalViewPr>
  <p:slideViewPr>
    <p:cSldViewPr>
      <p:cViewPr>
        <p:scale>
          <a:sx n="71" d="100"/>
          <a:sy n="71" d="100"/>
        </p:scale>
        <p:origin x="-1044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EEB75-1382-46F0-A381-099DFEC78DE8}" type="datetimeFigureOut">
              <a:rPr lang="de-DE" smtClean="0"/>
              <a:pPr/>
              <a:t>08.07.2015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8B4E1-3E2C-4FB1-9157-E28D7EBD329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5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8B4E1-3E2C-4FB1-9157-E28D7EBD3297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956400" y="2130425"/>
            <a:ext cx="4647600" cy="1108800"/>
          </a:xfrm>
        </p:spPr>
        <p:txBody>
          <a:bodyPr lIns="180000" tIns="0" anchor="b" anchorCtr="0"/>
          <a:lstStyle>
            <a:lvl1pPr>
              <a:defRPr sz="2800"/>
            </a:lvl1pPr>
          </a:lstStyle>
          <a:p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6400" y="3416400"/>
            <a:ext cx="4647600" cy="1752600"/>
          </a:xfrm>
        </p:spPr>
        <p:txBody>
          <a:bodyPr lIns="180000"/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Subtitle</a:t>
            </a:r>
          </a:p>
          <a:p>
            <a:r>
              <a:rPr lang="de-DE" dirty="0" smtClean="0"/>
              <a:t>Referee,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, JJJJ_MM</a:t>
            </a:r>
            <a:endParaRPr lang="de-DE" dirty="0"/>
          </a:p>
        </p:txBody>
      </p:sp>
      <p:pic>
        <p:nvPicPr>
          <p:cNvPr id="7" name="Picture 6" descr="label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338" y="0"/>
            <a:ext cx="3240087" cy="3240088"/>
          </a:xfrm>
          <a:prstGeom prst="rect">
            <a:avLst/>
          </a:prstGeom>
          <a:noFill/>
        </p:spPr>
      </p:pic>
      <p:pic>
        <p:nvPicPr>
          <p:cNvPr id="8" name="Picture 8" descr="Bild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</p:spPr>
      </p:pic>
      <p:pic>
        <p:nvPicPr>
          <p:cNvPr id="10" name="Grafik 9" descr="E60_LED6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50569" y="3429000"/>
            <a:ext cx="3240024" cy="2880360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452438" y="6567488"/>
            <a:ext cx="1228725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rPr>
              <a:t>F-7761EN_C (2011-06)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6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Title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66400" indent="-266400">
              <a:spcBef>
                <a:spcPts val="600"/>
              </a:spcBef>
              <a:spcAft>
                <a:spcPts val="600"/>
              </a:spcAft>
              <a:buSzPct val="90000"/>
              <a:buFont typeface="Wingdings" pitchFamily="2" charset="2"/>
              <a:buChar char=""/>
              <a:defRPr sz="1600"/>
            </a:lvl1pPr>
            <a:lvl2pPr marL="446400" indent="-176400">
              <a:spcBef>
                <a:spcPts val="600"/>
              </a:spcBef>
              <a:buFont typeface="Arial" pitchFamily="34" charset="0"/>
              <a:buChar char="•"/>
              <a:defRPr sz="1600"/>
            </a:lvl2pPr>
            <a:lvl3pPr marL="630000" indent="-187200">
              <a:spcBef>
                <a:spcPts val="600"/>
              </a:spcBef>
              <a:defRPr sz="1600"/>
            </a:lvl3pPr>
            <a:lvl4pPr marL="810000" indent="-180000">
              <a:spcBef>
                <a:spcPts val="800"/>
              </a:spcBef>
              <a:buFont typeface="Arial" pitchFamily="34" charset="0"/>
              <a:buChar char="•"/>
              <a:defRPr sz="1400"/>
            </a:lvl4pPr>
            <a:lvl5pPr marL="986400" indent="-176400">
              <a:spcBef>
                <a:spcPts val="800"/>
              </a:spcBef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de-DE" dirty="0" smtClean="0"/>
              <a:t>Text Level 1</a:t>
            </a:r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de-DE" dirty="0"/>
          </a:p>
        </p:txBody>
      </p:sp>
      <p:pic>
        <p:nvPicPr>
          <p:cNvPr id="7" name="Picture 8" descr="Bild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</p:spPr>
      </p:pic>
      <p:sp>
        <p:nvSpPr>
          <p:cNvPr id="8" name="TW_Footer_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562725"/>
            <a:ext cx="4359275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18000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b="1">
                <a:solidFill>
                  <a:schemeClr val="tx2"/>
                </a:solidFill>
                <a:cs typeface="+mj-cs"/>
              </a:defRPr>
            </a:lvl1pPr>
          </a:lstStyle>
          <a:p>
            <a:endParaRPr lang="en-US" noProof="0" dirty="0"/>
          </a:p>
        </p:txBody>
      </p:sp>
      <p:sp>
        <p:nvSpPr>
          <p:cNvPr id="9" name="Auf der gleichen Seite des Rechtecks liegende Ecken abrunden 8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338" y="6551613"/>
            <a:ext cx="1058862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2"/>
                </a:solidFill>
                <a:cs typeface="+mj-cs"/>
              </a:defRPr>
            </a:lvl1pPr>
          </a:lstStyle>
          <a:p>
            <a:fld id="{C59AE6FE-7338-4040-9EC6-08FFEFA6122D}" type="slidenum">
              <a:rPr lang="de-DE"/>
              <a:pPr/>
              <a:t>‹#›</a:t>
            </a:fld>
            <a:endParaRPr lang="de-DE" dirty="0"/>
          </a:p>
        </p:txBody>
      </p:sp>
      <p:pic>
        <p:nvPicPr>
          <p:cNvPr id="12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4015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40000" y="1447200"/>
            <a:ext cx="3959992" cy="4870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 Level 1</a:t>
            </a:r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1447200"/>
            <a:ext cx="3959992" cy="4870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 Level 1</a:t>
            </a:r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de-DE" dirty="0"/>
          </a:p>
        </p:txBody>
      </p:sp>
      <p:pic>
        <p:nvPicPr>
          <p:cNvPr id="8" name="Picture 8" descr="Bild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</p:spPr>
      </p:pic>
      <p:sp>
        <p:nvSpPr>
          <p:cNvPr id="9" name="TW_Footer_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562725"/>
            <a:ext cx="4359275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18000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b="1">
                <a:solidFill>
                  <a:schemeClr val="tx2"/>
                </a:solidFill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0" name="Auf der gleichen Seite des Rechtecks liegende Ecken abrunden 9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338" y="6551613"/>
            <a:ext cx="1058862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2"/>
                </a:solidFill>
                <a:cs typeface="+mj-cs"/>
              </a:defRPr>
            </a:lvl1pPr>
          </a:lstStyle>
          <a:p>
            <a:fld id="{C59AE6FE-7338-4040-9EC6-08FFEFA6122D}" type="slidenum">
              <a:rPr lang="de-DE"/>
              <a:pPr/>
              <a:t>‹#›</a:t>
            </a:fld>
            <a:endParaRPr lang="de-DE" dirty="0"/>
          </a:p>
        </p:txBody>
      </p:sp>
      <p:pic>
        <p:nvPicPr>
          <p:cNvPr id="13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505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0" y="1447200"/>
            <a:ext cx="3959992" cy="639762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40000" y="2132856"/>
            <a:ext cx="3959992" cy="418514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Level 1</a:t>
            </a:r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47200"/>
            <a:ext cx="3959992" cy="639762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4008" y="2132856"/>
            <a:ext cx="3959992" cy="4185144"/>
          </a:xfrm>
        </p:spPr>
        <p:txBody>
          <a:bodyPr/>
          <a:lstStyle>
            <a:lvl1pPr>
              <a:defRPr sz="1600"/>
            </a:lvl1pPr>
            <a:lvl2pPr>
              <a:defRPr sz="1600" baseline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Level 1</a:t>
            </a:r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de-DE" dirty="0"/>
          </a:p>
        </p:txBody>
      </p:sp>
      <p:pic>
        <p:nvPicPr>
          <p:cNvPr id="10" name="Picture 8" descr="Bild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</p:spPr>
      </p:pic>
      <p:sp>
        <p:nvSpPr>
          <p:cNvPr id="11" name="TW_Footer_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779838" y="6562725"/>
            <a:ext cx="4359275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18000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b="1">
                <a:solidFill>
                  <a:schemeClr val="tx2"/>
                </a:solidFill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2" name="Auf der gleichen Seite des Rechtecks liegende Ecken abrunden 11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541338" y="6551613"/>
            <a:ext cx="1058862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2"/>
                </a:solidFill>
                <a:cs typeface="+mj-cs"/>
              </a:defRPr>
            </a:lvl1pPr>
          </a:lstStyle>
          <a:p>
            <a:fld id="{C59AE6FE-7338-4040-9EC6-08FFEFA6122D}" type="slidenum">
              <a:rPr lang="de-DE"/>
              <a:pPr/>
              <a:t>‹#›</a:t>
            </a:fld>
            <a:endParaRPr lang="de-DE" dirty="0"/>
          </a:p>
        </p:txBody>
      </p:sp>
      <p:pic>
        <p:nvPicPr>
          <p:cNvPr id="15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825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6" name="Picture 8" descr="Bild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</p:spPr>
      </p:pic>
      <p:sp>
        <p:nvSpPr>
          <p:cNvPr id="7" name="TW_Footer_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562725"/>
            <a:ext cx="4359275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18000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b="1">
                <a:solidFill>
                  <a:schemeClr val="tx2"/>
                </a:solidFill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8" name="Auf der gleichen Seite des Rechtecks liegende Ecken abrunden 7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338" y="6551613"/>
            <a:ext cx="1058862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2"/>
                </a:solidFill>
                <a:cs typeface="+mj-cs"/>
              </a:defRPr>
            </a:lvl1pPr>
          </a:lstStyle>
          <a:p>
            <a:fld id="{C59AE6FE-7338-4040-9EC6-08FFEFA6122D}" type="slidenum">
              <a:rPr lang="de-DE"/>
              <a:pPr/>
              <a:t>‹#›</a:t>
            </a:fld>
            <a:endParaRPr lang="de-DE" dirty="0"/>
          </a:p>
        </p:txBody>
      </p:sp>
      <p:pic>
        <p:nvPicPr>
          <p:cNvPr id="11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095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ild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497638"/>
            <a:ext cx="3240088" cy="363537"/>
          </a:xfrm>
          <a:prstGeom prst="rect">
            <a:avLst/>
          </a:prstGeom>
          <a:noFill/>
        </p:spPr>
      </p:pic>
      <p:sp>
        <p:nvSpPr>
          <p:cNvPr id="6" name="TW_Footer_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562725"/>
            <a:ext cx="4359275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18000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b="1">
                <a:solidFill>
                  <a:schemeClr val="tx2"/>
                </a:solidFill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7" name="Auf der gleichen Seite des Rechtecks liegende Ecken abrunden 6"/>
          <p:cNvSpPr/>
          <p:nvPr userDrawn="1"/>
        </p:nvSpPr>
        <p:spPr>
          <a:xfrm>
            <a:off x="538163" y="0"/>
            <a:ext cx="3240087" cy="179388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41338" y="1244600"/>
            <a:ext cx="80629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338" y="6551613"/>
            <a:ext cx="1058862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2"/>
                </a:solidFill>
                <a:cs typeface="+mj-cs"/>
              </a:defRPr>
            </a:lvl1pPr>
          </a:lstStyle>
          <a:p>
            <a:fld id="{C59AE6FE-7338-4040-9EC6-08FFEFA6122D}" type="slidenum">
              <a:rPr lang="de-DE"/>
              <a:pPr/>
              <a:t>‹#›</a:t>
            </a:fld>
            <a:endParaRPr lang="de-DE" dirty="0"/>
          </a:p>
        </p:txBody>
      </p:sp>
      <p:pic>
        <p:nvPicPr>
          <p:cNvPr id="10" name="Picture 14" descr="HELLA_Logo_2D_CO_RGB_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7525" y="6450013"/>
            <a:ext cx="4603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33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7600" cy="885600"/>
          </a:xfrm>
          <a:prstGeom prst="rect">
            <a:avLst/>
          </a:prstGeom>
        </p:spPr>
        <p:txBody>
          <a:bodyPr vert="horz" lIns="0" tIns="90000" rIns="0" bIns="0" rtlCol="0" anchor="t" anchorCtr="0">
            <a:noAutofit/>
          </a:bodyPr>
          <a:lstStyle/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0" y="1447200"/>
            <a:ext cx="8064000" cy="487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 Level 1</a:t>
            </a:r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de-DE" dirty="0"/>
          </a:p>
        </p:txBody>
      </p:sp>
      <p:sp>
        <p:nvSpPr>
          <p:cNvPr id="7" name="TW_Footer_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838" y="6562725"/>
            <a:ext cx="4359275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18000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338" y="6551613"/>
            <a:ext cx="1058862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9AE6FE-7338-4040-9EC6-08FFEFA6122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8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6400" indent="-266400" algn="l" defTabSz="914400" rtl="0" eaLnBrk="1" latinLnBrk="0" hangingPunct="1">
        <a:spcBef>
          <a:spcPts val="1400"/>
        </a:spcBef>
        <a:spcAft>
          <a:spcPts val="600"/>
        </a:spcAft>
        <a:buSzPct val="90000"/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6400" indent="-176400" algn="l" defTabSz="914400" rtl="0" eaLnBrk="1" latinLnBrk="0" hangingPunct="1">
        <a:spcBef>
          <a:spcPts val="800"/>
        </a:spcBef>
        <a:buFont typeface="Arial" pitchFamily="34" charset="0"/>
        <a:buChar char="•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000" indent="-187200" algn="l" defTabSz="914400" rtl="0" eaLnBrk="1" latinLnBrk="0" hangingPunct="1">
        <a:spcBef>
          <a:spcPts val="8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10000" indent="-180000" algn="l" defTabSz="914400" rtl="0" eaLnBrk="1" latinLnBrk="0" hangingPunct="1"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86400" indent="-176400" algn="l" defTabSz="914400" rtl="0" eaLnBrk="1" latinLnBrk="0" hangingPunct="1"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91000" y="2590800"/>
            <a:ext cx="4647600" cy="11088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3D Horn</a:t>
            </a:r>
            <a:r>
              <a:rPr lang="en-US" sz="3600" dirty="0">
                <a:solidFill>
                  <a:srgbClr val="0070C0"/>
                </a:solidFill>
              </a:rPr>
              <a:t/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Shubham</a:t>
            </a:r>
            <a:r>
              <a:rPr lang="en-US" sz="2000" b="1" dirty="0" smtClean="0">
                <a:solidFill>
                  <a:srgbClr val="0070C0"/>
                </a:solidFill>
              </a:rPr>
              <a:t>  </a:t>
            </a:r>
            <a:r>
              <a:rPr lang="en-US" sz="2000" b="1" dirty="0" err="1" smtClean="0">
                <a:solidFill>
                  <a:srgbClr val="0070C0"/>
                </a:solidFill>
              </a:rPr>
              <a:t>Jaiswal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Sunil </a:t>
            </a:r>
            <a:r>
              <a:rPr lang="en-US" sz="2000" b="1" dirty="0" err="1" smtClean="0">
                <a:solidFill>
                  <a:srgbClr val="0070C0"/>
                </a:solidFill>
              </a:rPr>
              <a:t>Gayke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HIA-Pune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08" y="1201271"/>
            <a:ext cx="3105508" cy="48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3" y="1201271"/>
            <a:ext cx="3505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28800" y="619820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Transmitter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239000" y="6092359"/>
            <a:ext cx="99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Receiver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5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of Failure: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various sources of failure of the functioning of 3-D horn such as:</a:t>
            </a:r>
          </a:p>
          <a:p>
            <a:pPr lvl="1"/>
            <a:r>
              <a:rPr lang="en-US" dirty="0"/>
              <a:t>Malfunctioning in GPS working due to unavailability of network.</a:t>
            </a:r>
          </a:p>
          <a:p>
            <a:pPr lvl="1"/>
            <a:r>
              <a:rPr lang="en-US" dirty="0"/>
              <a:t>Malfunctioning in XIGBEE working.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  <a:p>
            <a:pPr marL="266400" lvl="1" indent="-266400">
              <a:spcAft>
                <a:spcPts val="600"/>
              </a:spcAft>
              <a:buSzPct val="90000"/>
              <a:buFont typeface="Wingdings" pitchFamily="2" charset="2"/>
              <a:buChar char=""/>
            </a:pPr>
            <a:r>
              <a:rPr lang="en-US" dirty="0"/>
              <a:t>In all the above cases the external horn will be honked.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0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Honking is not a need, it has become a habit. But till the time this habit is improved by the future generation, we need to do something about the noise pollution caused by honking.</a:t>
            </a:r>
          </a:p>
          <a:p>
            <a:r>
              <a:rPr lang="en-US" dirty="0"/>
              <a:t>The 3-D HORN provides a solution which makes both the environment and the driver happy by solving their respective purpose.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5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issh1\Desktop\3-D Horn\imagesCALJJV7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257800" cy="39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44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6494" y="854330"/>
            <a:ext cx="5867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494" y="1752600"/>
            <a:ext cx="6754906" cy="4985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Noise pollution</a:t>
            </a:r>
            <a:endParaRPr lang="en-US" alt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cs typeface="Arial" pitchFamily="34" charset="0"/>
              </a:rPr>
              <a:t>Introduction to 3-D Horn</a:t>
            </a:r>
            <a:endParaRPr lang="en-US" dirty="0" smtClean="0">
              <a:cs typeface="Arial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cs typeface="Arial" pitchFamily="34" charset="0"/>
              </a:rPr>
              <a:t>Working Principle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cs typeface="Arial" pitchFamily="34" charset="0"/>
              </a:rPr>
              <a:t>Sequence of flow of communication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cs typeface="Arial" pitchFamily="34" charset="0"/>
              </a:rPr>
              <a:t>Failing Scenarios</a:t>
            </a:r>
            <a:endParaRPr lang="en-US" dirty="0" smtClean="0">
              <a:cs typeface="Arial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cs typeface="Arial" pitchFamily="34" charset="0"/>
              </a:rPr>
              <a:t>Future </a:t>
            </a:r>
            <a:r>
              <a:rPr lang="en-US" dirty="0" smtClean="0">
                <a:cs typeface="Arial" pitchFamily="34" charset="0"/>
              </a:rPr>
              <a:t>expansion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Arial" pitchFamily="34" charset="0"/>
              </a:rPr>
              <a:t>C</a:t>
            </a:r>
            <a:r>
              <a:rPr lang="en-US" dirty="0" smtClean="0">
                <a:cs typeface="Arial" pitchFamily="34" charset="0"/>
              </a:rPr>
              <a:t>onclusion</a:t>
            </a:r>
            <a:endParaRPr lang="en-US" dirty="0" smtClean="0">
              <a:cs typeface="Arial" pitchFamily="34" charset="0"/>
            </a:endParaRPr>
          </a:p>
          <a:p>
            <a:pPr lvl="1">
              <a:lnSpc>
                <a:spcPct val="200000"/>
              </a:lnSpc>
            </a:pPr>
            <a:endParaRPr lang="en-US" dirty="0">
              <a:cs typeface="Arial" pitchFamily="34" charset="0"/>
            </a:endParaRPr>
          </a:p>
          <a:p>
            <a:pPr lvl="1">
              <a:lnSpc>
                <a:spcPct val="200000"/>
              </a:lnSpc>
            </a:pPr>
            <a:endParaRPr lang="en-US" dirty="0"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jaissh1\Desktop\3-D Horn\the-noise-pollution-ecosystem-how-noise-pollution-effects-the-environment-infographic_5175a25bad9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763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6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Initiatives taken to stop honking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34290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38600"/>
            <a:ext cx="3429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962525"/>
            <a:ext cx="3810000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459057"/>
            <a:ext cx="3962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14675"/>
            <a:ext cx="3810000" cy="18478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0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52400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technology which solves the purpose of honking without disturbing the environment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Horns will be heard by the drivers only and not by pedestrians or surrounding environment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Driver will be able to locate the position of the outside car because of the 3-d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relatively small speakers will be placed on the roof top.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used: GPS, </a:t>
            </a:r>
            <a:r>
              <a:rPr lang="en-US" dirty="0" smtClean="0"/>
              <a:t>XIG-BEE </a:t>
            </a:r>
            <a:r>
              <a:rPr lang="en-US" dirty="0"/>
              <a:t>T&amp;R, Array of small speakers.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8382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3-D </a:t>
            </a:r>
            <a:r>
              <a:rPr lang="en-US" b="1" dirty="0" smtClean="0"/>
              <a:t>HORN?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08212" y="4933134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3-D Horn gets activated as soon as ignition is detected.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5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8" y="1524000"/>
            <a:ext cx="764269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6096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Speakers </a:t>
            </a:r>
            <a:r>
              <a:rPr lang="en-US" sz="3600" b="1" dirty="0" smtClean="0"/>
              <a:t>Position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969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WORKING PRINCIPLE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038600" cy="461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blk_di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20" y="1340224"/>
            <a:ext cx="3657600" cy="455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5987143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867400" y="5987143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Block Diagram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7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SEQUENCE OF FLOW OF COMMUNICATION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06967"/>
            <a:ext cx="326612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06967"/>
            <a:ext cx="3200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1307306" y="601980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Transmitter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5989313"/>
            <a:ext cx="99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6955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HUMAN DETECTION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11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9AE6FE-7338-4040-9EC6-08FFEFA6122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4589929" y="141763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detection is necessary in real time scenarios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type of obstacles can come in front of the car which may be a human or animal or any other vehicle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these cases, 3-D horn will be of no use. Instead we need to blow an external horn to alert the obstacle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 component required: Radar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TA_BCM_RE_Guidelines">
  <a:themeElements>
    <a:clrScheme name="© Hella">
      <a:dk1>
        <a:srgbClr val="000000"/>
      </a:dk1>
      <a:lt1>
        <a:sysClr val="window" lastClr="FFFFFF"/>
      </a:lt1>
      <a:dk2>
        <a:srgbClr val="0F2364"/>
      </a:dk2>
      <a:lt2>
        <a:srgbClr val="6A7A86"/>
      </a:lt2>
      <a:accent1>
        <a:srgbClr val="D17A0D"/>
      </a:accent1>
      <a:accent2>
        <a:srgbClr val="DEE4E7"/>
      </a:accent2>
      <a:accent3>
        <a:srgbClr val="FFFFFF"/>
      </a:accent3>
      <a:accent4>
        <a:srgbClr val="000000"/>
      </a:accent4>
      <a:accent5>
        <a:srgbClr val="F1D7B7"/>
      </a:accent5>
      <a:accent6>
        <a:srgbClr val="BDC9CF"/>
      </a:accent6>
      <a:hlink>
        <a:srgbClr val="DFA256"/>
      </a:hlink>
      <a:folHlink>
        <a:srgbClr val="FF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TATA_BCM_RE_Guidelines</Template>
  <TotalTime>2768</TotalTime>
  <Words>324</Words>
  <Application>Microsoft Office PowerPoint</Application>
  <PresentationFormat>On-screen Show (4:3)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TATA_BCM_RE_Guidelines</vt:lpstr>
      <vt:lpstr>3D Horn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case of Failure: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Polyspace Based Code Analysis</dc:title>
  <dc:creator>Jaiswal, Shubham</dc:creator>
  <cp:lastModifiedBy>Jaiswal, Shubham</cp:lastModifiedBy>
  <cp:revision>64</cp:revision>
  <dcterms:created xsi:type="dcterms:W3CDTF">2013-02-02T11:22:41Z</dcterms:created>
  <dcterms:modified xsi:type="dcterms:W3CDTF">2015-07-08T10:14:51Z</dcterms:modified>
</cp:coreProperties>
</file>