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3" roundtripDataSignature="AMtx7mjq/IFRquWE8R0w1jG7UsjqLF7t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288290" rtl="0" algn="ctr">
              <a:lnSpc>
                <a:spcPct val="100000"/>
              </a:lnSpc>
              <a:spcBef>
                <a:spcPts val="0"/>
              </a:spcBef>
              <a:spcAft>
                <a:spcPts val="0"/>
              </a:spcAft>
              <a:buClr>
                <a:schemeClr val="dk1"/>
              </a:buClr>
              <a:buSzPts val="6000"/>
              <a:buFont typeface="Calibri"/>
              <a:buNone/>
            </a:pPr>
            <a:r>
              <a:rPr b="1" i="1" lang="en-US">
                <a:highlight>
                  <a:srgbClr val="FF0000"/>
                </a:highlight>
              </a:rPr>
              <a:t>Capstone Project</a:t>
            </a:r>
            <a:br>
              <a:rPr lang="en-US"/>
            </a:br>
            <a:r>
              <a:rPr b="1" i="1" lang="en-US" sz="6000">
                <a:solidFill>
                  <a:srgbClr val="124F5C"/>
                </a:solidFill>
              </a:rPr>
              <a:t>Hotel Booking Analysis</a:t>
            </a:r>
            <a:endParaRPr b="1" i="1"/>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Clr>
                <a:srgbClr val="FF0000"/>
              </a:buClr>
              <a:buSzPct val="100000"/>
              <a:buNone/>
            </a:pPr>
            <a:r>
              <a:rPr b="1" i="1" lang="en-US" sz="4400">
                <a:solidFill>
                  <a:srgbClr val="FF0000"/>
                </a:solidFill>
              </a:rPr>
              <a:t>SHUBHAM JAISWAL</a:t>
            </a:r>
            <a:endParaRPr/>
          </a:p>
          <a:p>
            <a:pPr indent="0" lvl="0" marL="0" rtl="0" algn="ctr">
              <a:lnSpc>
                <a:spcPct val="90000"/>
              </a:lnSpc>
              <a:spcBef>
                <a:spcPts val="1000"/>
              </a:spcBef>
              <a:spcAft>
                <a:spcPts val="0"/>
              </a:spcAft>
              <a:buClr>
                <a:srgbClr val="FF0000"/>
              </a:buClr>
              <a:buSzPct val="100000"/>
              <a:buNone/>
            </a:pPr>
            <a:r>
              <a:rPr b="1" i="1" lang="en-US" sz="4400">
                <a:solidFill>
                  <a:srgbClr val="FF0000"/>
                </a:solidFill>
              </a:rPr>
              <a:t>MRITYUNJAY SINGH CHANDEL</a:t>
            </a:r>
            <a:endParaRPr/>
          </a:p>
          <a:p>
            <a:pPr indent="0" lvl="0" marL="0" rtl="0" algn="ctr">
              <a:lnSpc>
                <a:spcPct val="90000"/>
              </a:lnSpc>
              <a:spcBef>
                <a:spcPts val="1000"/>
              </a:spcBef>
              <a:spcAft>
                <a:spcPts val="0"/>
              </a:spcAft>
              <a:buClr>
                <a:srgbClr val="0C0C0C"/>
              </a:buClr>
              <a:buSzPct val="100000"/>
              <a:buNone/>
            </a:pPr>
            <a:r>
              <a:rPr b="1" i="1" lang="en-US" sz="4400">
                <a:solidFill>
                  <a:srgbClr val="0C0C0C"/>
                </a:solidFill>
              </a:rPr>
              <a:t>(COHORT OSLO)</a:t>
            </a:r>
            <a:endParaRPr b="1" i="1" sz="4400">
              <a:solidFill>
                <a:srgbClr val="0C0C0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i="1" lang="en-US" sz="4000">
                <a:highlight>
                  <a:srgbClr val="FF0000"/>
                </a:highlight>
                <a:latin typeface="Arial"/>
                <a:ea typeface="Arial"/>
                <a:cs typeface="Arial"/>
                <a:sym typeface="Arial"/>
              </a:rPr>
              <a:t>3)What is the percentage of cancellation?</a:t>
            </a:r>
            <a:endParaRPr b="1" i="1" sz="4000">
              <a:highlight>
                <a:srgbClr val="FF0000"/>
              </a:highlight>
              <a:latin typeface="Arial"/>
              <a:ea typeface="Arial"/>
              <a:cs typeface="Arial"/>
              <a:sym typeface="Arial"/>
            </a:endParaRPr>
          </a:p>
        </p:txBody>
      </p:sp>
      <p:pic>
        <p:nvPicPr>
          <p:cNvPr id="141" name="Google Shape;141;p10"/>
          <p:cNvPicPr preferRelativeResize="0"/>
          <p:nvPr>
            <p:ph idx="1" type="body"/>
          </p:nvPr>
        </p:nvPicPr>
        <p:blipFill rotWithShape="1">
          <a:blip r:embed="rId3">
            <a:alphaModFix/>
          </a:blip>
          <a:srcRect b="0" l="0" r="0" t="0"/>
          <a:stretch/>
        </p:blipFill>
        <p:spPr>
          <a:xfrm>
            <a:off x="838200" y="1559859"/>
            <a:ext cx="5181600" cy="4796117"/>
          </a:xfrm>
          <a:prstGeom prst="rect">
            <a:avLst/>
          </a:prstGeom>
          <a:noFill/>
          <a:ln>
            <a:noFill/>
          </a:ln>
        </p:spPr>
      </p:pic>
      <p:sp>
        <p:nvSpPr>
          <p:cNvPr id="142" name="Google Shape;14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ANALYSIS</a:t>
            </a:r>
            <a:endParaRPr/>
          </a:p>
          <a:p>
            <a:pPr indent="-228600" lvl="0" marL="228600" rtl="0" algn="l">
              <a:lnSpc>
                <a:spcPct val="90000"/>
              </a:lnSpc>
              <a:spcBef>
                <a:spcPts val="1000"/>
              </a:spcBef>
              <a:spcAft>
                <a:spcPts val="0"/>
              </a:spcAft>
              <a:buClr>
                <a:schemeClr val="dk1"/>
              </a:buClr>
              <a:buSzPts val="2800"/>
              <a:buChar char="•"/>
            </a:pPr>
            <a:r>
              <a:rPr lang="en-US"/>
              <a:t>This is also one of the most important aspect for improvisation.</a:t>
            </a:r>
            <a:endParaRPr/>
          </a:p>
          <a:p>
            <a:pPr indent="-228600" lvl="0" marL="228600" rtl="0" algn="l">
              <a:lnSpc>
                <a:spcPct val="90000"/>
              </a:lnSpc>
              <a:spcBef>
                <a:spcPts val="1000"/>
              </a:spcBef>
              <a:spcAft>
                <a:spcPts val="0"/>
              </a:spcAft>
              <a:buClr>
                <a:schemeClr val="dk1"/>
              </a:buClr>
              <a:buSzPts val="2800"/>
              <a:buChar char="•"/>
            </a:pPr>
            <a:r>
              <a:rPr lang="en-US"/>
              <a:t>As we can see, 30%  of booking cancelled in city hotel and around 23 % in resort hotel.</a:t>
            </a:r>
            <a:endParaRPr/>
          </a:p>
          <a:p>
            <a:pPr indent="-228600" lvl="0" marL="228600" rtl="0" algn="l">
              <a:lnSpc>
                <a:spcPct val="90000"/>
              </a:lnSpc>
              <a:spcBef>
                <a:spcPts val="1000"/>
              </a:spcBef>
              <a:spcAft>
                <a:spcPts val="0"/>
              </a:spcAft>
              <a:buClr>
                <a:schemeClr val="dk1"/>
              </a:buClr>
              <a:buSzPts val="2800"/>
              <a:buChar char="•"/>
            </a:pPr>
            <a:r>
              <a:rPr lang="en-US"/>
              <a:t>This should be minimised for any business to grow.</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i="1" lang="en-US" sz="3600">
                <a:highlight>
                  <a:srgbClr val="FF0000"/>
                </a:highlight>
                <a:latin typeface="Arial"/>
                <a:ea typeface="Arial"/>
                <a:cs typeface="Arial"/>
                <a:sym typeface="Arial"/>
              </a:rPr>
              <a:t>4.) What is the percentage of repeated guests?</a:t>
            </a:r>
            <a:endParaRPr b="1" i="1" sz="3600">
              <a:highlight>
                <a:srgbClr val="FF0000"/>
              </a:highlight>
              <a:latin typeface="Arial"/>
              <a:ea typeface="Arial"/>
              <a:cs typeface="Arial"/>
              <a:sym typeface="Arial"/>
            </a:endParaRPr>
          </a:p>
        </p:txBody>
      </p:sp>
      <p:pic>
        <p:nvPicPr>
          <p:cNvPr id="148" name="Google Shape;148;p11"/>
          <p:cNvPicPr preferRelativeResize="0"/>
          <p:nvPr>
            <p:ph idx="1" type="body"/>
          </p:nvPr>
        </p:nvPicPr>
        <p:blipFill rotWithShape="1">
          <a:blip r:embed="rId3">
            <a:alphaModFix/>
          </a:blip>
          <a:srcRect b="0" l="0" r="0" t="0"/>
          <a:stretch/>
        </p:blipFill>
        <p:spPr>
          <a:xfrm>
            <a:off x="838200" y="1825625"/>
            <a:ext cx="5181600" cy="4655857"/>
          </a:xfrm>
          <a:prstGeom prst="rect">
            <a:avLst/>
          </a:prstGeom>
          <a:noFill/>
          <a:ln>
            <a:noFill/>
          </a:ln>
        </p:spPr>
      </p:pic>
      <p:sp>
        <p:nvSpPr>
          <p:cNvPr id="149" name="Google Shape;149;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ANALYSIS</a:t>
            </a:r>
            <a:endParaRPr/>
          </a:p>
          <a:p>
            <a:pPr indent="-228600" lvl="0" marL="228600" rtl="0" algn="l">
              <a:lnSpc>
                <a:spcPct val="90000"/>
              </a:lnSpc>
              <a:spcBef>
                <a:spcPts val="1000"/>
              </a:spcBef>
              <a:spcAft>
                <a:spcPts val="0"/>
              </a:spcAft>
              <a:buClr>
                <a:schemeClr val="dk1"/>
              </a:buClr>
              <a:buSzPts val="2800"/>
              <a:buChar char="•"/>
            </a:pPr>
            <a:r>
              <a:rPr lang="en-US"/>
              <a:t>This help us to create the goodwill in the market. </a:t>
            </a:r>
            <a:endParaRPr/>
          </a:p>
          <a:p>
            <a:pPr indent="-228600" lvl="0" marL="228600" rtl="0" algn="l">
              <a:lnSpc>
                <a:spcPct val="90000"/>
              </a:lnSpc>
              <a:spcBef>
                <a:spcPts val="1000"/>
              </a:spcBef>
              <a:spcAft>
                <a:spcPts val="0"/>
              </a:spcAft>
              <a:buClr>
                <a:schemeClr val="dk1"/>
              </a:buClr>
              <a:buSzPts val="2800"/>
              <a:buChar char="•"/>
            </a:pPr>
            <a:r>
              <a:rPr lang="en-US"/>
              <a:t>We  can see that city hotel have only 3% of repeated guest whereas in resort hotel 5% of repeated guest is there.</a:t>
            </a:r>
            <a:endParaRPr/>
          </a:p>
          <a:p>
            <a:pPr indent="0" lvl="0" marL="0" rtl="0" algn="l">
              <a:lnSpc>
                <a:spcPct val="90000"/>
              </a:lnSpc>
              <a:spcBef>
                <a:spcPts val="1000"/>
              </a:spcBef>
              <a:spcAft>
                <a:spcPts val="0"/>
              </a:spcAft>
              <a:buClr>
                <a:schemeClr val="dk1"/>
              </a:buClr>
              <a:buSzPts val="2800"/>
              <a:buNone/>
            </a:pPr>
            <a:r>
              <a:rPr lang="en-US"/>
              <a:t>So, we can see clearly that resort hotel is preferred more by the one’s who stay earlier.</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i="1" lang="en-US" sz="3600">
                <a:highlight>
                  <a:srgbClr val="FF0000"/>
                </a:highlight>
                <a:latin typeface="Arial"/>
                <a:ea typeface="Arial"/>
                <a:cs typeface="Arial"/>
                <a:sym typeface="Arial"/>
              </a:rPr>
              <a:t>1.) What are the arrival months in city hotel?</a:t>
            </a:r>
            <a:endParaRPr b="1" i="1" sz="3600">
              <a:highlight>
                <a:srgbClr val="FF0000"/>
              </a:highlight>
              <a:latin typeface="Arial"/>
              <a:ea typeface="Arial"/>
              <a:cs typeface="Arial"/>
              <a:sym typeface="Arial"/>
            </a:endParaRPr>
          </a:p>
        </p:txBody>
      </p:sp>
      <p:pic>
        <p:nvPicPr>
          <p:cNvPr id="155" name="Google Shape;155;p12"/>
          <p:cNvPicPr preferRelativeResize="0"/>
          <p:nvPr>
            <p:ph idx="1" type="body"/>
          </p:nvPr>
        </p:nvPicPr>
        <p:blipFill rotWithShape="1">
          <a:blip r:embed="rId3">
            <a:alphaModFix/>
          </a:blip>
          <a:srcRect b="0" l="0" r="0" t="0"/>
          <a:stretch/>
        </p:blipFill>
        <p:spPr>
          <a:xfrm>
            <a:off x="932881" y="1873559"/>
            <a:ext cx="4992237" cy="4255469"/>
          </a:xfrm>
          <a:prstGeom prst="rect">
            <a:avLst/>
          </a:prstGeom>
          <a:noFill/>
          <a:ln>
            <a:noFill/>
          </a:ln>
        </p:spPr>
      </p:pic>
      <p:sp>
        <p:nvSpPr>
          <p:cNvPr id="156" name="Google Shape;15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pie chart shows  in which month the guest come more. </a:t>
            </a:r>
            <a:endParaRPr/>
          </a:p>
          <a:p>
            <a:pPr indent="-228600" lvl="0" marL="228600" rtl="0" algn="l">
              <a:lnSpc>
                <a:spcPct val="90000"/>
              </a:lnSpc>
              <a:spcBef>
                <a:spcPts val="1000"/>
              </a:spcBef>
              <a:spcAft>
                <a:spcPts val="0"/>
              </a:spcAft>
              <a:buClr>
                <a:schemeClr val="dk1"/>
              </a:buClr>
              <a:buSzPts val="2800"/>
              <a:buChar char="•"/>
            </a:pPr>
            <a:r>
              <a:rPr lang="en-US"/>
              <a:t>From the analysis we can see the peak season is July and August. </a:t>
            </a:r>
            <a:endParaRPr/>
          </a:p>
          <a:p>
            <a:pPr indent="-228600" lvl="0" marL="228600" rtl="0" algn="l">
              <a:lnSpc>
                <a:spcPct val="90000"/>
              </a:lnSpc>
              <a:spcBef>
                <a:spcPts val="1000"/>
              </a:spcBef>
              <a:spcAft>
                <a:spcPts val="0"/>
              </a:spcAft>
              <a:buClr>
                <a:schemeClr val="dk1"/>
              </a:buClr>
              <a:buSzPts val="2800"/>
              <a:buChar char="•"/>
            </a:pPr>
            <a:r>
              <a:rPr lang="en-US"/>
              <a:t>In this, we can see the customer is preferred more to stay in summer as compared to winter.</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i="1" lang="en-US">
                <a:highlight>
                  <a:srgbClr val="FF0000"/>
                </a:highlight>
              </a:rPr>
              <a:t>2.)What is the number of weekend nights that the customer has stayed or booked in the city hotel?</a:t>
            </a:r>
            <a:endParaRPr b="1" i="1">
              <a:highlight>
                <a:srgbClr val="FF0000"/>
              </a:highlight>
            </a:endParaRPr>
          </a:p>
        </p:txBody>
      </p:sp>
      <p:pic>
        <p:nvPicPr>
          <p:cNvPr id="162" name="Google Shape;162;p13"/>
          <p:cNvPicPr preferRelativeResize="0"/>
          <p:nvPr>
            <p:ph idx="1" type="body"/>
          </p:nvPr>
        </p:nvPicPr>
        <p:blipFill rotWithShape="1">
          <a:blip r:embed="rId3">
            <a:alphaModFix/>
          </a:blip>
          <a:srcRect b="0" l="0" r="0" t="0"/>
          <a:stretch/>
        </p:blipFill>
        <p:spPr>
          <a:xfrm>
            <a:off x="882070" y="1825625"/>
            <a:ext cx="5093860" cy="3839748"/>
          </a:xfrm>
          <a:prstGeom prst="rect">
            <a:avLst/>
          </a:prstGeom>
          <a:noFill/>
          <a:ln>
            <a:noFill/>
          </a:ln>
        </p:spPr>
      </p:pic>
      <p:sp>
        <p:nvSpPr>
          <p:cNvPr id="163" name="Google Shape;163;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ANALYSIS</a:t>
            </a:r>
            <a:endParaRPr/>
          </a:p>
          <a:p>
            <a:pPr indent="-228600" lvl="0" marL="228600" rtl="0" algn="l">
              <a:lnSpc>
                <a:spcPct val="90000"/>
              </a:lnSpc>
              <a:spcBef>
                <a:spcPts val="1000"/>
              </a:spcBef>
              <a:spcAft>
                <a:spcPts val="0"/>
              </a:spcAft>
              <a:buClr>
                <a:schemeClr val="dk1"/>
              </a:buClr>
              <a:buSzPts val="2800"/>
              <a:buChar char="•"/>
            </a:pPr>
            <a:r>
              <a:rPr lang="en-US"/>
              <a:t>In this, we can see maximum customer prefer to stay weekend this show that more than 50 % customer prefer to stay maximum 2 weekend nights.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1" lang="en-US">
                <a:highlight>
                  <a:srgbClr val="FF0000"/>
                </a:highlight>
              </a:rPr>
              <a:t>3.) Which type of meal is preferred in City Hotel?</a:t>
            </a:r>
            <a:endParaRPr b="1" i="1">
              <a:highlight>
                <a:srgbClr val="FF0000"/>
              </a:highlight>
            </a:endParaRPr>
          </a:p>
        </p:txBody>
      </p:sp>
      <p:pic>
        <p:nvPicPr>
          <p:cNvPr id="169" name="Google Shape;169;p14"/>
          <p:cNvPicPr preferRelativeResize="0"/>
          <p:nvPr>
            <p:ph idx="1" type="body"/>
          </p:nvPr>
        </p:nvPicPr>
        <p:blipFill rotWithShape="1">
          <a:blip r:embed="rId3">
            <a:alphaModFix/>
          </a:blip>
          <a:srcRect b="0" l="0" r="0" t="0"/>
          <a:stretch/>
        </p:blipFill>
        <p:spPr>
          <a:xfrm>
            <a:off x="882070" y="2337215"/>
            <a:ext cx="5093860" cy="3328158"/>
          </a:xfrm>
          <a:prstGeom prst="rect">
            <a:avLst/>
          </a:prstGeom>
          <a:noFill/>
          <a:ln>
            <a:noFill/>
          </a:ln>
        </p:spPr>
      </p:pic>
      <p:sp>
        <p:nvSpPr>
          <p:cNvPr id="170" name="Google Shape;170;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this analysis, we can understand customer prefer more to have only breakfast and room as compared to breakfast dinner included.</a:t>
            </a:r>
            <a:endParaRPr/>
          </a:p>
          <a:p>
            <a:pPr indent="-228600" lvl="0" marL="228600" rtl="0" algn="l">
              <a:lnSpc>
                <a:spcPct val="90000"/>
              </a:lnSpc>
              <a:spcBef>
                <a:spcPts val="1000"/>
              </a:spcBef>
              <a:spcAft>
                <a:spcPts val="0"/>
              </a:spcAft>
              <a:buClr>
                <a:schemeClr val="dk1"/>
              </a:buClr>
              <a:buSzPts val="2800"/>
              <a:buChar char="•"/>
            </a:pPr>
            <a:r>
              <a:rPr lang="en-US"/>
              <a:t>It shows customer prefer to eat outside as they went to sight-seeing.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1" lang="en-US">
                <a:highlight>
                  <a:srgbClr val="FF0000"/>
                </a:highlight>
              </a:rPr>
              <a:t>4.) In which year more people arrived in City Hotel?</a:t>
            </a:r>
            <a:endParaRPr b="1" i="1">
              <a:highlight>
                <a:srgbClr val="FF0000"/>
              </a:highlight>
            </a:endParaRPr>
          </a:p>
        </p:txBody>
      </p:sp>
      <p:pic>
        <p:nvPicPr>
          <p:cNvPr id="176" name="Google Shape;176;p15"/>
          <p:cNvPicPr preferRelativeResize="0"/>
          <p:nvPr>
            <p:ph idx="1" type="body"/>
          </p:nvPr>
        </p:nvPicPr>
        <p:blipFill rotWithShape="1">
          <a:blip r:embed="rId3">
            <a:alphaModFix/>
          </a:blip>
          <a:srcRect b="0" l="0" r="0" t="0"/>
          <a:stretch/>
        </p:blipFill>
        <p:spPr>
          <a:xfrm>
            <a:off x="882070" y="2337215"/>
            <a:ext cx="5093860" cy="3328158"/>
          </a:xfrm>
          <a:prstGeom prst="rect">
            <a:avLst/>
          </a:prstGeom>
          <a:noFill/>
          <a:ln>
            <a:noFill/>
          </a:ln>
        </p:spPr>
      </p:pic>
      <p:sp>
        <p:nvSpPr>
          <p:cNvPr id="177" name="Google Shape;177;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this, we have compared the year of data in which year maximum customer comes.</a:t>
            </a:r>
            <a:endParaRPr/>
          </a:p>
          <a:p>
            <a:pPr indent="-228600" lvl="0" marL="228600" rtl="0" algn="l">
              <a:lnSpc>
                <a:spcPct val="90000"/>
              </a:lnSpc>
              <a:spcBef>
                <a:spcPts val="1000"/>
              </a:spcBef>
              <a:spcAft>
                <a:spcPts val="0"/>
              </a:spcAft>
              <a:buClr>
                <a:schemeClr val="dk1"/>
              </a:buClr>
              <a:buSzPts val="2800"/>
              <a:buChar char="•"/>
            </a:pPr>
            <a:r>
              <a:rPr lang="en-US"/>
              <a:t>In 2016, guest come more as compared to other years.</a:t>
            </a:r>
            <a:endParaRPr/>
          </a:p>
          <a:p>
            <a:pPr indent="-228600" lvl="0" marL="228600" rtl="0" algn="l">
              <a:lnSpc>
                <a:spcPct val="90000"/>
              </a:lnSpc>
              <a:spcBef>
                <a:spcPts val="1000"/>
              </a:spcBef>
              <a:spcAft>
                <a:spcPts val="0"/>
              </a:spcAft>
              <a:buClr>
                <a:schemeClr val="dk1"/>
              </a:buClr>
              <a:buSzPts val="2800"/>
              <a:buChar char="•"/>
            </a:pPr>
            <a:r>
              <a:rPr lang="en-US"/>
              <a:t>In 2015, people come very less as compared to other years.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1" lang="en-US">
                <a:highlight>
                  <a:srgbClr val="FF0000"/>
                </a:highlight>
                <a:latin typeface="Arial"/>
                <a:ea typeface="Arial"/>
                <a:cs typeface="Arial"/>
                <a:sym typeface="Arial"/>
              </a:rPr>
              <a:t>1.) In which year more number of people arrived in Resort Hotel?</a:t>
            </a:r>
            <a:endParaRPr b="1" i="1">
              <a:highlight>
                <a:srgbClr val="FF0000"/>
              </a:highlight>
              <a:latin typeface="Arial"/>
              <a:ea typeface="Arial"/>
              <a:cs typeface="Arial"/>
              <a:sym typeface="Arial"/>
            </a:endParaRPr>
          </a:p>
        </p:txBody>
      </p:sp>
      <p:pic>
        <p:nvPicPr>
          <p:cNvPr id="183" name="Google Shape;183;p16"/>
          <p:cNvPicPr preferRelativeResize="0"/>
          <p:nvPr>
            <p:ph idx="1" type="body"/>
          </p:nvPr>
        </p:nvPicPr>
        <p:blipFill rotWithShape="1">
          <a:blip r:embed="rId3">
            <a:alphaModFix/>
          </a:blip>
          <a:srcRect b="0" l="0" r="0" t="0"/>
          <a:stretch/>
        </p:blipFill>
        <p:spPr>
          <a:xfrm>
            <a:off x="882070" y="1990165"/>
            <a:ext cx="5093860" cy="3675208"/>
          </a:xfrm>
          <a:prstGeom prst="rect">
            <a:avLst/>
          </a:prstGeom>
          <a:noFill/>
          <a:ln>
            <a:noFill/>
          </a:ln>
        </p:spPr>
      </p:pic>
      <p:sp>
        <p:nvSpPr>
          <p:cNvPr id="184" name="Google Shape;184;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this hotel also, we can see the same pattern followed by the customer. In 2016, it is maximum and minimum in 2015.</a:t>
            </a:r>
            <a:endParaRPr/>
          </a:p>
          <a:p>
            <a:pPr indent="-228600" lvl="0" marL="228600" rtl="0" algn="l">
              <a:lnSpc>
                <a:spcPct val="90000"/>
              </a:lnSpc>
              <a:spcBef>
                <a:spcPts val="1000"/>
              </a:spcBef>
              <a:spcAft>
                <a:spcPts val="0"/>
              </a:spcAft>
              <a:buClr>
                <a:schemeClr val="dk1"/>
              </a:buClr>
              <a:buSzPts val="2800"/>
              <a:buChar char="•"/>
            </a:pPr>
            <a:r>
              <a:rPr lang="en-US"/>
              <a:t>In 2017, people again come less.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1" lang="en-US">
                <a:highlight>
                  <a:srgbClr val="FF0000"/>
                </a:highlight>
                <a:latin typeface="Arial"/>
                <a:ea typeface="Arial"/>
                <a:cs typeface="Arial"/>
                <a:sym typeface="Arial"/>
              </a:rPr>
              <a:t>2.) What are the arrival months in Resort Hotel?</a:t>
            </a:r>
            <a:endParaRPr b="1" i="1">
              <a:highlight>
                <a:srgbClr val="FF0000"/>
              </a:highlight>
              <a:latin typeface="Arial"/>
              <a:ea typeface="Arial"/>
              <a:cs typeface="Arial"/>
              <a:sym typeface="Arial"/>
            </a:endParaRPr>
          </a:p>
        </p:txBody>
      </p:sp>
      <p:pic>
        <p:nvPicPr>
          <p:cNvPr id="190" name="Google Shape;190;p17"/>
          <p:cNvPicPr preferRelativeResize="0"/>
          <p:nvPr>
            <p:ph idx="1" type="body"/>
          </p:nvPr>
        </p:nvPicPr>
        <p:blipFill rotWithShape="1">
          <a:blip r:embed="rId3">
            <a:alphaModFix/>
          </a:blip>
          <a:srcRect b="0" l="0" r="0" t="0"/>
          <a:stretch/>
        </p:blipFill>
        <p:spPr>
          <a:xfrm>
            <a:off x="945584" y="1873559"/>
            <a:ext cx="4966832" cy="4255469"/>
          </a:xfrm>
          <a:prstGeom prst="rect">
            <a:avLst/>
          </a:prstGeom>
          <a:noFill/>
          <a:ln>
            <a:noFill/>
          </a:ln>
        </p:spPr>
      </p:pic>
      <p:sp>
        <p:nvSpPr>
          <p:cNvPr id="191" name="Google Shape;191;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this analysis, we can see that July and august is the most preferred to visit in resort hotel.</a:t>
            </a:r>
            <a:endParaRPr/>
          </a:p>
          <a:p>
            <a:pPr indent="-228600" lvl="0" marL="228600" rtl="0" algn="l">
              <a:lnSpc>
                <a:spcPct val="90000"/>
              </a:lnSpc>
              <a:spcBef>
                <a:spcPts val="1000"/>
              </a:spcBef>
              <a:spcAft>
                <a:spcPts val="0"/>
              </a:spcAft>
              <a:buClr>
                <a:schemeClr val="dk1"/>
              </a:buClr>
              <a:buSzPts val="2800"/>
              <a:buChar char="•"/>
            </a:pPr>
            <a:r>
              <a:rPr lang="en-US"/>
              <a:t>Although, summer season is preferred by customer but in winter approaching month October, customer again come more so this shows that resort hotel prefers all seasons.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1" lang="en-US">
                <a:highlight>
                  <a:srgbClr val="FF0000"/>
                </a:highlight>
                <a:latin typeface="Arial"/>
                <a:ea typeface="Arial"/>
                <a:cs typeface="Arial"/>
                <a:sym typeface="Arial"/>
              </a:rPr>
              <a:t>3.) Which type of breakfast is preferred in Resort Hotel?</a:t>
            </a:r>
            <a:endParaRPr b="1" i="1">
              <a:highlight>
                <a:srgbClr val="FF0000"/>
              </a:highlight>
              <a:latin typeface="Arial"/>
              <a:ea typeface="Arial"/>
              <a:cs typeface="Arial"/>
              <a:sym typeface="Arial"/>
            </a:endParaRPr>
          </a:p>
        </p:txBody>
      </p:sp>
      <p:pic>
        <p:nvPicPr>
          <p:cNvPr id="197" name="Google Shape;197;p18"/>
          <p:cNvPicPr preferRelativeResize="0"/>
          <p:nvPr>
            <p:ph idx="1" type="body"/>
          </p:nvPr>
        </p:nvPicPr>
        <p:blipFill rotWithShape="1">
          <a:blip r:embed="rId3">
            <a:alphaModFix/>
          </a:blip>
          <a:srcRect b="0" l="0" r="0" t="0"/>
          <a:stretch/>
        </p:blipFill>
        <p:spPr>
          <a:xfrm>
            <a:off x="882070" y="2337215"/>
            <a:ext cx="5093860" cy="3328158"/>
          </a:xfrm>
          <a:prstGeom prst="rect">
            <a:avLst/>
          </a:prstGeom>
          <a:noFill/>
          <a:ln>
            <a:noFill/>
          </a:ln>
        </p:spPr>
      </p:pic>
      <p:sp>
        <p:nvSpPr>
          <p:cNvPr id="198" name="Google Shape;198;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this analysis, again we see  the same pattern.</a:t>
            </a:r>
            <a:endParaRPr/>
          </a:p>
          <a:p>
            <a:pPr indent="-228600" lvl="0" marL="228600" rtl="0" algn="l">
              <a:lnSpc>
                <a:spcPct val="90000"/>
              </a:lnSpc>
              <a:spcBef>
                <a:spcPts val="1000"/>
              </a:spcBef>
              <a:spcAft>
                <a:spcPts val="0"/>
              </a:spcAft>
              <a:buClr>
                <a:schemeClr val="dk1"/>
              </a:buClr>
              <a:buSzPts val="2800"/>
              <a:buChar char="•"/>
            </a:pPr>
            <a:r>
              <a:rPr lang="en-US"/>
              <a:t>Customer prefer to have only breakfast with room as compared to have full meal with both breakfast and dinner.</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i="1" lang="en-US" sz="3600">
                <a:highlight>
                  <a:srgbClr val="FF0000"/>
                </a:highlight>
                <a:latin typeface="Arial"/>
                <a:ea typeface="Arial"/>
                <a:cs typeface="Arial"/>
                <a:sym typeface="Arial"/>
              </a:rPr>
              <a:t>4.) What is the number of weekend nights that the customer has stayed or booked the Resort Hotel?</a:t>
            </a:r>
            <a:endParaRPr b="1" i="1" sz="3600">
              <a:highlight>
                <a:srgbClr val="FF0000"/>
              </a:highlight>
              <a:latin typeface="Arial"/>
              <a:ea typeface="Arial"/>
              <a:cs typeface="Arial"/>
              <a:sym typeface="Arial"/>
            </a:endParaRPr>
          </a:p>
        </p:txBody>
      </p:sp>
      <p:pic>
        <p:nvPicPr>
          <p:cNvPr id="204" name="Google Shape;204;p19"/>
          <p:cNvPicPr preferRelativeResize="0"/>
          <p:nvPr>
            <p:ph idx="1" type="body"/>
          </p:nvPr>
        </p:nvPicPr>
        <p:blipFill rotWithShape="1">
          <a:blip r:embed="rId3">
            <a:alphaModFix/>
          </a:blip>
          <a:srcRect b="0" l="0" r="0" t="0"/>
          <a:stretch/>
        </p:blipFill>
        <p:spPr>
          <a:xfrm>
            <a:off x="882070" y="2337215"/>
            <a:ext cx="5093860" cy="3328158"/>
          </a:xfrm>
          <a:prstGeom prst="rect">
            <a:avLst/>
          </a:prstGeom>
          <a:noFill/>
          <a:ln>
            <a:noFill/>
          </a:ln>
        </p:spPr>
      </p:pic>
      <p:sp>
        <p:nvSpPr>
          <p:cNvPr id="205" name="Google Shape;205;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 compared to previous, in resort hotels customers tend to stay more as compared to other hotels.</a:t>
            </a:r>
            <a:endParaRPr/>
          </a:p>
          <a:p>
            <a:pPr indent="-177800" lvl="0" marL="0" rtl="0" algn="l">
              <a:lnSpc>
                <a:spcPct val="90000"/>
              </a:lnSpc>
              <a:spcBef>
                <a:spcPts val="1000"/>
              </a:spcBef>
              <a:spcAft>
                <a:spcPts val="0"/>
              </a:spcAft>
              <a:buClr>
                <a:schemeClr val="dk1"/>
              </a:buClr>
              <a:buSzPts val="2800"/>
              <a:buChar char="•"/>
            </a:pPr>
            <a:r>
              <a:rPr lang="en-US"/>
              <a:t>    In this, Customers have     increased their stay up to 4 days significantly whereas it is not the case in city hotels.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i="1" lang="en-US">
                <a:highlight>
                  <a:srgbClr val="FF0000"/>
                </a:highlight>
                <a:latin typeface="Arial"/>
                <a:ea typeface="Arial"/>
                <a:cs typeface="Arial"/>
                <a:sym typeface="Arial"/>
              </a:rPr>
              <a:t>POINT TO DISCUSS</a:t>
            </a:r>
            <a:endParaRPr/>
          </a:p>
        </p:txBody>
      </p:sp>
      <p:sp>
        <p:nvSpPr>
          <p:cNvPr id="91" name="Google Shape;91;p2"/>
          <p:cNvSpPr txBox="1"/>
          <p:nvPr>
            <p:ph idx="1" type="body"/>
          </p:nvPr>
        </p:nvSpPr>
        <p:spPr>
          <a:xfrm>
            <a:off x="838200" y="1825625"/>
            <a:ext cx="10515600" cy="3850413"/>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Clr>
                <a:schemeClr val="dk1"/>
              </a:buClr>
              <a:buSzPts val="1800"/>
              <a:buNone/>
            </a:pPr>
            <a:r>
              <a:rPr b="1" i="1" lang="en-US" sz="1800">
                <a:latin typeface="Arial"/>
                <a:ea typeface="Arial"/>
                <a:cs typeface="Arial"/>
                <a:sym typeface="Arial"/>
              </a:rPr>
              <a:t> </a:t>
            </a:r>
            <a:endParaRPr b="1" i="1" sz="1800">
              <a:latin typeface="Arial"/>
              <a:ea typeface="Arial"/>
              <a:cs typeface="Arial"/>
              <a:sym typeface="Arial"/>
            </a:endParaRPr>
          </a:p>
          <a:p>
            <a:pPr indent="-287019" lvl="0" marL="299085" rtl="0" algn="l">
              <a:lnSpc>
                <a:spcPct val="100000"/>
              </a:lnSpc>
              <a:spcBef>
                <a:spcPts val="1000"/>
              </a:spcBef>
              <a:spcAft>
                <a:spcPts val="0"/>
              </a:spcAft>
              <a:buClr>
                <a:schemeClr val="dk1"/>
              </a:buClr>
              <a:buSzPts val="1800"/>
              <a:buChar char="•"/>
            </a:pPr>
            <a:r>
              <a:rPr b="1" i="1" lang="en-US" sz="1800">
                <a:latin typeface="Arial"/>
                <a:ea typeface="Arial"/>
                <a:cs typeface="Arial"/>
                <a:sym typeface="Arial"/>
              </a:rPr>
              <a:t>Correlation heatmap</a:t>
            </a:r>
            <a:endParaRPr b="1" i="1" sz="1800">
              <a:latin typeface="Arial"/>
              <a:ea typeface="Arial"/>
              <a:cs typeface="Arial"/>
              <a:sym typeface="Arial"/>
            </a:endParaRPr>
          </a:p>
          <a:p>
            <a:pPr indent="-114300" lvl="0" marL="228600" rtl="0" algn="l">
              <a:lnSpc>
                <a:spcPct val="100000"/>
              </a:lnSpc>
              <a:spcBef>
                <a:spcPts val="10"/>
              </a:spcBef>
              <a:spcAft>
                <a:spcPts val="0"/>
              </a:spcAft>
              <a:buClr>
                <a:schemeClr val="dk1"/>
              </a:buClr>
              <a:buSzPts val="1800"/>
              <a:buFont typeface="Arial"/>
              <a:buNone/>
            </a:pPr>
            <a:r>
              <a:t/>
            </a:r>
            <a:endParaRPr b="1" i="1" sz="1800">
              <a:latin typeface="Arial"/>
              <a:ea typeface="Arial"/>
              <a:cs typeface="Arial"/>
              <a:sym typeface="Arial"/>
            </a:endParaRPr>
          </a:p>
          <a:p>
            <a:pPr indent="-287019" lvl="0" marL="299085" rtl="0" algn="l">
              <a:lnSpc>
                <a:spcPct val="100000"/>
              </a:lnSpc>
              <a:spcBef>
                <a:spcPts val="5"/>
              </a:spcBef>
              <a:spcAft>
                <a:spcPts val="0"/>
              </a:spcAft>
              <a:buClr>
                <a:schemeClr val="dk1"/>
              </a:buClr>
              <a:buSzPts val="1800"/>
              <a:buChar char="•"/>
            </a:pPr>
            <a:r>
              <a:rPr b="1" i="1" lang="en-US" sz="1800">
                <a:latin typeface="Arial"/>
                <a:ea typeface="Arial"/>
                <a:cs typeface="Arial"/>
                <a:sym typeface="Arial"/>
              </a:rPr>
              <a:t>Univariate analysis</a:t>
            </a:r>
            <a:endParaRPr b="1" i="1" sz="1800">
              <a:latin typeface="Arial"/>
              <a:ea typeface="Arial"/>
              <a:cs typeface="Arial"/>
              <a:sym typeface="Arial"/>
            </a:endParaRPr>
          </a:p>
          <a:p>
            <a:pPr indent="-114300" lvl="0" marL="228600" rtl="0" algn="l">
              <a:lnSpc>
                <a:spcPct val="100000"/>
              </a:lnSpc>
              <a:spcBef>
                <a:spcPts val="10"/>
              </a:spcBef>
              <a:spcAft>
                <a:spcPts val="0"/>
              </a:spcAft>
              <a:buClr>
                <a:schemeClr val="dk1"/>
              </a:buClr>
              <a:buSzPts val="1800"/>
              <a:buFont typeface="Arial"/>
              <a:buNone/>
            </a:pPr>
            <a:r>
              <a:t/>
            </a:r>
            <a:endParaRPr b="1" i="1" sz="1800">
              <a:latin typeface="Arial"/>
              <a:ea typeface="Arial"/>
              <a:cs typeface="Arial"/>
              <a:sym typeface="Arial"/>
            </a:endParaRPr>
          </a:p>
          <a:p>
            <a:pPr indent="-287019" lvl="0" marL="299085" rtl="0" algn="l">
              <a:lnSpc>
                <a:spcPct val="100000"/>
              </a:lnSpc>
              <a:spcBef>
                <a:spcPts val="1000"/>
              </a:spcBef>
              <a:spcAft>
                <a:spcPts val="0"/>
              </a:spcAft>
              <a:buClr>
                <a:schemeClr val="dk1"/>
              </a:buClr>
              <a:buSzPts val="1800"/>
              <a:buChar char="•"/>
            </a:pPr>
            <a:r>
              <a:rPr b="1" i="1" lang="en-US" sz="1800">
                <a:latin typeface="Arial"/>
                <a:ea typeface="Arial"/>
                <a:cs typeface="Arial"/>
                <a:sym typeface="Arial"/>
              </a:rPr>
              <a:t>Hotel wise analysis</a:t>
            </a:r>
            <a:endParaRPr b="1" i="1" sz="1800">
              <a:latin typeface="Arial"/>
              <a:ea typeface="Arial"/>
              <a:cs typeface="Arial"/>
              <a:sym typeface="Arial"/>
            </a:endParaRPr>
          </a:p>
          <a:p>
            <a:pPr indent="-114300" lvl="0" marL="228600" rtl="0" algn="l">
              <a:lnSpc>
                <a:spcPct val="100000"/>
              </a:lnSpc>
              <a:spcBef>
                <a:spcPts val="15"/>
              </a:spcBef>
              <a:spcAft>
                <a:spcPts val="0"/>
              </a:spcAft>
              <a:buClr>
                <a:schemeClr val="dk1"/>
              </a:buClr>
              <a:buSzPts val="1800"/>
              <a:buFont typeface="Arial"/>
              <a:buNone/>
            </a:pPr>
            <a:r>
              <a:t/>
            </a:r>
            <a:endParaRPr b="1" i="1" sz="1800">
              <a:latin typeface="Arial"/>
              <a:ea typeface="Arial"/>
              <a:cs typeface="Arial"/>
              <a:sym typeface="Arial"/>
            </a:endParaRPr>
          </a:p>
          <a:p>
            <a:pPr indent="-287019" lvl="0" marL="299085" rtl="0" algn="l">
              <a:lnSpc>
                <a:spcPct val="100000"/>
              </a:lnSpc>
              <a:spcBef>
                <a:spcPts val="1000"/>
              </a:spcBef>
              <a:spcAft>
                <a:spcPts val="0"/>
              </a:spcAft>
              <a:buClr>
                <a:schemeClr val="dk1"/>
              </a:buClr>
              <a:buSzPts val="1800"/>
              <a:buChar char="•"/>
            </a:pPr>
            <a:r>
              <a:rPr b="1" i="1" lang="en-US" sz="1800">
                <a:latin typeface="Arial"/>
                <a:ea typeface="Arial"/>
                <a:cs typeface="Arial"/>
                <a:sym typeface="Arial"/>
              </a:rPr>
              <a:t>Distribution Channel wise analysis</a:t>
            </a:r>
            <a:endParaRPr b="1" i="1" sz="1800">
              <a:latin typeface="Arial"/>
              <a:ea typeface="Arial"/>
              <a:cs typeface="Arial"/>
              <a:sym typeface="Arial"/>
            </a:endParaRPr>
          </a:p>
          <a:p>
            <a:pPr indent="0" lvl="0" marL="0" rtl="0" algn="l">
              <a:lnSpc>
                <a:spcPct val="100000"/>
              </a:lnSpc>
              <a:spcBef>
                <a:spcPts val="15"/>
              </a:spcBef>
              <a:spcAft>
                <a:spcPts val="0"/>
              </a:spcAft>
              <a:buClr>
                <a:schemeClr val="dk1"/>
              </a:buClr>
              <a:buSzPts val="1800"/>
              <a:buNone/>
            </a:pPr>
            <a:r>
              <a:t/>
            </a:r>
            <a:endParaRPr b="1" i="1" sz="1800">
              <a:latin typeface="Arial"/>
              <a:ea typeface="Arial"/>
              <a:cs typeface="Arial"/>
              <a:sym typeface="Arial"/>
            </a:endParaRPr>
          </a:p>
          <a:p>
            <a:pPr indent="-287019" lvl="0" marL="299085" rtl="0" algn="l">
              <a:lnSpc>
                <a:spcPct val="100000"/>
              </a:lnSpc>
              <a:spcBef>
                <a:spcPts val="1000"/>
              </a:spcBef>
              <a:spcAft>
                <a:spcPts val="0"/>
              </a:spcAft>
              <a:buClr>
                <a:schemeClr val="dk1"/>
              </a:buClr>
              <a:buSzPts val="1800"/>
              <a:buChar char="•"/>
            </a:pPr>
            <a:r>
              <a:rPr b="1" i="1" lang="en-US" sz="1800">
                <a:latin typeface="Arial"/>
                <a:ea typeface="Arial"/>
                <a:cs typeface="Arial"/>
                <a:sym typeface="Arial"/>
              </a:rPr>
              <a:t>Some important questions</a:t>
            </a:r>
            <a:endParaRPr/>
          </a:p>
          <a:p>
            <a:pPr indent="-114300" lvl="0" marL="228600" rtl="0" algn="l">
              <a:lnSpc>
                <a:spcPct val="100000"/>
              </a:lnSpc>
              <a:spcBef>
                <a:spcPts val="10"/>
              </a:spcBef>
              <a:spcAft>
                <a:spcPts val="0"/>
              </a:spcAft>
              <a:buClr>
                <a:schemeClr val="dk1"/>
              </a:buClr>
              <a:buSzPts val="1800"/>
              <a:buFont typeface="Arial"/>
              <a:buNone/>
            </a:pPr>
            <a:r>
              <a:t/>
            </a:r>
            <a:endParaRPr b="1" i="1" sz="1800">
              <a:latin typeface="Arial"/>
              <a:ea typeface="Arial"/>
              <a:cs typeface="Arial"/>
              <a:sym typeface="Arial"/>
            </a:endParaRPr>
          </a:p>
          <a:p>
            <a:pPr indent="-287019" lvl="0" marL="299085" rtl="0" algn="l">
              <a:lnSpc>
                <a:spcPct val="100000"/>
              </a:lnSpc>
              <a:spcBef>
                <a:spcPts val="5"/>
              </a:spcBef>
              <a:spcAft>
                <a:spcPts val="0"/>
              </a:spcAft>
              <a:buClr>
                <a:schemeClr val="dk1"/>
              </a:buClr>
              <a:buSzPts val="1800"/>
              <a:buChar char="•"/>
            </a:pPr>
            <a:r>
              <a:rPr b="1" i="1" lang="en-US" sz="1800">
                <a:latin typeface="Arial"/>
                <a:ea typeface="Arial"/>
                <a:cs typeface="Arial"/>
                <a:sym typeface="Arial"/>
              </a:rPr>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121"/>
              </a:buClr>
              <a:buSzPts val="4400"/>
              <a:buFont typeface="Arial"/>
              <a:buNone/>
            </a:pPr>
            <a:r>
              <a:rPr b="1" i="1" lang="en-US">
                <a:solidFill>
                  <a:srgbClr val="212121"/>
                </a:solidFill>
                <a:highlight>
                  <a:srgbClr val="FF0000"/>
                </a:highlight>
                <a:latin typeface="Arial"/>
                <a:ea typeface="Arial"/>
                <a:cs typeface="Arial"/>
                <a:sym typeface="Arial"/>
              </a:rPr>
              <a:t>1.) Which channel is most often used to book hotels early?</a:t>
            </a:r>
            <a:endParaRPr b="1" i="1">
              <a:highlight>
                <a:srgbClr val="FF0000"/>
              </a:highlight>
              <a:latin typeface="Arial"/>
              <a:ea typeface="Arial"/>
              <a:cs typeface="Arial"/>
              <a:sym typeface="Arial"/>
            </a:endParaRPr>
          </a:p>
        </p:txBody>
      </p:sp>
      <p:sp>
        <p:nvSpPr>
          <p:cNvPr id="211" name="Google Shape;211;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can see clearly, TA/TO channel is the maximum revenue generation source. it compromises almost 60%  median lead time.</a:t>
            </a:r>
            <a:endParaRPr/>
          </a:p>
          <a:p>
            <a:pPr indent="-228600" lvl="0" marL="228600" rtl="0" algn="l">
              <a:lnSpc>
                <a:spcPct val="90000"/>
              </a:lnSpc>
              <a:spcBef>
                <a:spcPts val="1000"/>
              </a:spcBef>
              <a:spcAft>
                <a:spcPts val="0"/>
              </a:spcAft>
              <a:buClr>
                <a:schemeClr val="dk1"/>
              </a:buClr>
              <a:buSzPts val="2800"/>
              <a:buChar char="•"/>
            </a:pPr>
            <a:r>
              <a:rPr lang="en-US"/>
              <a:t>After then, direct distribution have highest but it is almost equal to Corporate and Gds.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12" name="Google Shape;212;p20"/>
          <p:cNvPicPr preferRelativeResize="0"/>
          <p:nvPr>
            <p:ph idx="1" type="body"/>
          </p:nvPr>
        </p:nvPicPr>
        <p:blipFill rotWithShape="1">
          <a:blip r:embed="rId3">
            <a:alphaModFix/>
          </a:blip>
          <a:srcRect b="0" l="0" r="0" t="0"/>
          <a:stretch/>
        </p:blipFill>
        <p:spPr>
          <a:xfrm>
            <a:off x="838200" y="2124587"/>
            <a:ext cx="5181600" cy="37534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121"/>
              </a:buClr>
              <a:buSzPts val="4400"/>
              <a:buFont typeface="Arial"/>
              <a:buNone/>
            </a:pPr>
            <a:r>
              <a:rPr b="1" i="1" lang="en-US">
                <a:solidFill>
                  <a:srgbClr val="212121"/>
                </a:solidFill>
                <a:highlight>
                  <a:srgbClr val="FF0000"/>
                </a:highlight>
                <a:latin typeface="Arial"/>
                <a:ea typeface="Arial"/>
                <a:cs typeface="Arial"/>
                <a:sym typeface="Arial"/>
              </a:rPr>
              <a:t>2.) Which distribution channel generates more revenue for hotels?</a:t>
            </a:r>
            <a:endParaRPr/>
          </a:p>
        </p:txBody>
      </p:sp>
      <p:pic>
        <p:nvPicPr>
          <p:cNvPr id="218" name="Google Shape;218;p21"/>
          <p:cNvPicPr preferRelativeResize="0"/>
          <p:nvPr>
            <p:ph idx="1" type="body"/>
          </p:nvPr>
        </p:nvPicPr>
        <p:blipFill rotWithShape="1">
          <a:blip r:embed="rId3">
            <a:alphaModFix/>
          </a:blip>
          <a:srcRect b="0" l="0" r="0" t="0"/>
          <a:stretch/>
        </p:blipFill>
        <p:spPr>
          <a:xfrm>
            <a:off x="838200" y="2126603"/>
            <a:ext cx="5181600" cy="3749382"/>
          </a:xfrm>
          <a:prstGeom prst="rect">
            <a:avLst/>
          </a:prstGeom>
          <a:noFill/>
          <a:ln>
            <a:noFill/>
          </a:ln>
        </p:spPr>
      </p:pic>
      <p:sp>
        <p:nvSpPr>
          <p:cNvPr id="219" name="Google Shape;219;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In this, we have compared the hotel wise analysis.</a:t>
            </a:r>
            <a:br>
              <a:rPr b="0" i="0" lang="en-US">
                <a:solidFill>
                  <a:srgbClr val="000000"/>
                </a:solidFill>
                <a:latin typeface="Courier New"/>
                <a:ea typeface="Courier New"/>
                <a:cs typeface="Courier New"/>
                <a:sym typeface="Courier New"/>
              </a:rPr>
            </a:br>
            <a:endParaRPr b="0" i="0">
              <a:solidFill>
                <a:srgbClr val="000000"/>
              </a:solidFill>
              <a:latin typeface="Courier New"/>
              <a:ea typeface="Courier New"/>
              <a:cs typeface="Courier New"/>
              <a:sym typeface="Courier New"/>
            </a:endParaRPr>
          </a:p>
          <a:p>
            <a:pPr indent="-228600" lvl="0" marL="228600" rtl="0" algn="l">
              <a:lnSpc>
                <a:spcPct val="90000"/>
              </a:lnSpc>
              <a:spcBef>
                <a:spcPts val="1000"/>
              </a:spcBef>
              <a:spcAft>
                <a:spcPts val="0"/>
              </a:spcAft>
              <a:buClr>
                <a:srgbClr val="212121"/>
              </a:buClr>
              <a:buSzPct val="100000"/>
              <a:buChar char="•"/>
            </a:pPr>
            <a:r>
              <a:rPr b="0" i="0" lang="en-US">
                <a:solidFill>
                  <a:srgbClr val="212121"/>
                </a:solidFill>
                <a:latin typeface="Roboto"/>
                <a:ea typeface="Roboto"/>
                <a:cs typeface="Roboto"/>
                <a:sym typeface="Roboto"/>
              </a:rPr>
              <a:t>The GDS channel generates deals that bring more revenue to the hotels in the city, unlike most reservations made through TA/TO. City Hotel can work to increase reach in GDS channels to get more deals that generate higher revenue.</a:t>
            </a:r>
            <a:endParaRPr/>
          </a:p>
          <a:p>
            <a:pPr indent="-228600" lvl="0" marL="228600" rtl="0" algn="l">
              <a:lnSpc>
                <a:spcPct val="90000"/>
              </a:lnSpc>
              <a:spcBef>
                <a:spcPts val="1000"/>
              </a:spcBef>
              <a:spcAft>
                <a:spcPts val="0"/>
              </a:spcAft>
              <a:buClr>
                <a:srgbClr val="212121"/>
              </a:buClr>
              <a:buSzPct val="100000"/>
              <a:buChar char="•"/>
            </a:pPr>
            <a:r>
              <a:rPr b="0" i="0" lang="en-US">
                <a:solidFill>
                  <a:srgbClr val="212121"/>
                </a:solidFill>
                <a:latin typeface="Roboto"/>
                <a:ea typeface="Roboto"/>
                <a:cs typeface="Roboto"/>
                <a:sym typeface="Roboto"/>
              </a:rPr>
              <a:t>Resort hotel has more listings that generate revenue from direct channels and TA/TO. The resort hotel needs to increase reach in the GDS channel to increase sales.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12121"/>
              </a:buClr>
              <a:buSzPts val="4400"/>
              <a:buFont typeface="Arial"/>
              <a:buNone/>
            </a:pPr>
            <a:r>
              <a:rPr b="1" i="1" lang="en-US">
                <a:solidFill>
                  <a:srgbClr val="212121"/>
                </a:solidFill>
                <a:highlight>
                  <a:srgbClr val="FF0000"/>
                </a:highlight>
                <a:latin typeface="Arial"/>
                <a:ea typeface="Arial"/>
                <a:cs typeface="Arial"/>
                <a:sym typeface="Arial"/>
              </a:rPr>
              <a:t>3.) Which channel has a longer average turnaround time?</a:t>
            </a:r>
            <a:endParaRPr/>
          </a:p>
        </p:txBody>
      </p:sp>
      <p:pic>
        <p:nvPicPr>
          <p:cNvPr id="225" name="Google Shape;225;p22"/>
          <p:cNvPicPr preferRelativeResize="0"/>
          <p:nvPr>
            <p:ph idx="1" type="body"/>
          </p:nvPr>
        </p:nvPicPr>
        <p:blipFill rotWithShape="1">
          <a:blip r:embed="rId3">
            <a:alphaModFix/>
          </a:blip>
          <a:srcRect b="0" l="0" r="0" t="0"/>
          <a:stretch/>
        </p:blipFill>
        <p:spPr>
          <a:xfrm>
            <a:off x="838200" y="2137325"/>
            <a:ext cx="5181600" cy="3727938"/>
          </a:xfrm>
          <a:prstGeom prst="rect">
            <a:avLst/>
          </a:prstGeom>
          <a:noFill/>
          <a:ln>
            <a:noFill/>
          </a:ln>
        </p:spPr>
      </p:pic>
      <p:sp>
        <p:nvSpPr>
          <p:cNvPr id="226" name="Google Shape;226;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12121"/>
              </a:buClr>
              <a:buSzPts val="2800"/>
              <a:buChar char="•"/>
            </a:pPr>
            <a:r>
              <a:rPr b="0" i="0" lang="en-US">
                <a:solidFill>
                  <a:srgbClr val="212121"/>
                </a:solidFill>
                <a:latin typeface="Roboto"/>
                <a:ea typeface="Roboto"/>
                <a:cs typeface="Roboto"/>
                <a:sym typeface="Roboto"/>
              </a:rPr>
              <a:t>If you book through TA/TO, you may have to wait a little longer to confirm your room reservation.</a:t>
            </a:r>
            <a:endParaRPr/>
          </a:p>
          <a:p>
            <a:pPr indent="-228600" lvl="0" marL="228600" rtl="0" algn="l">
              <a:lnSpc>
                <a:spcPct val="90000"/>
              </a:lnSpc>
              <a:spcBef>
                <a:spcPts val="1000"/>
              </a:spcBef>
              <a:spcAft>
                <a:spcPts val="0"/>
              </a:spcAft>
              <a:buClr>
                <a:srgbClr val="212121"/>
              </a:buClr>
              <a:buSzPts val="2800"/>
              <a:buChar char="•"/>
            </a:pPr>
            <a:r>
              <a:rPr lang="en-US">
                <a:solidFill>
                  <a:srgbClr val="212121"/>
                </a:solidFill>
                <a:latin typeface="Roboto"/>
                <a:ea typeface="Roboto"/>
                <a:cs typeface="Roboto"/>
                <a:sym typeface="Roboto"/>
              </a:rPr>
              <a:t>Whereas, in case of Gds and undefined  have  zero adr waiting time.</a:t>
            </a:r>
            <a:endParaRPr/>
          </a:p>
          <a:p>
            <a:pPr indent="-228600" lvl="0" marL="228600" rtl="0" algn="l">
              <a:lnSpc>
                <a:spcPct val="90000"/>
              </a:lnSpc>
              <a:spcBef>
                <a:spcPts val="1000"/>
              </a:spcBef>
              <a:spcAft>
                <a:spcPts val="0"/>
              </a:spcAft>
              <a:buClr>
                <a:srgbClr val="212121"/>
              </a:buClr>
              <a:buSzPts val="2800"/>
              <a:buChar char="•"/>
            </a:pPr>
            <a:r>
              <a:rPr lang="en-US">
                <a:solidFill>
                  <a:srgbClr val="212121"/>
                </a:solidFill>
                <a:latin typeface="Roboto"/>
                <a:ea typeface="Roboto"/>
                <a:cs typeface="Roboto"/>
                <a:sym typeface="Roboto"/>
              </a:rPr>
              <a:t>Direct channel also have high adr so there is scope to improve this and it could bring more new customer.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12121"/>
              </a:buClr>
              <a:buSzPts val="4400"/>
              <a:buFont typeface="Arial"/>
              <a:buNone/>
            </a:pPr>
            <a:r>
              <a:rPr b="1" i="1" lang="en-US">
                <a:solidFill>
                  <a:srgbClr val="212121"/>
                </a:solidFill>
                <a:highlight>
                  <a:srgbClr val="FF0000"/>
                </a:highlight>
                <a:latin typeface="Arial"/>
                <a:ea typeface="Arial"/>
                <a:cs typeface="Arial"/>
                <a:sym typeface="Arial"/>
              </a:rPr>
              <a:t>CONCLUSION</a:t>
            </a:r>
            <a:endParaRPr/>
          </a:p>
        </p:txBody>
      </p:sp>
      <p:sp>
        <p:nvSpPr>
          <p:cNvPr id="232" name="Google Shape;23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318135" lvl="0" marL="317500" rtl="0" algn="l">
              <a:lnSpc>
                <a:spcPct val="100000"/>
              </a:lnSpc>
              <a:spcBef>
                <a:spcPts val="0"/>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Around 60% bookings are for City hotel and 40% bookings are for Resort hotel, therefore City Hotel is busier</a:t>
            </a:r>
            <a:endParaRPr b="1" i="1" sz="2800">
              <a:latin typeface="Arial"/>
              <a:ea typeface="Arial"/>
              <a:cs typeface="Arial"/>
              <a:sym typeface="Arial"/>
            </a:endParaRPr>
          </a:p>
          <a:p>
            <a:pPr indent="0" lvl="0" marL="88900" rtl="0" algn="l">
              <a:lnSpc>
                <a:spcPct val="100000"/>
              </a:lnSpc>
              <a:spcBef>
                <a:spcPts val="220"/>
              </a:spcBef>
              <a:spcAft>
                <a:spcPts val="0"/>
              </a:spcAft>
              <a:buClr>
                <a:srgbClr val="202020"/>
              </a:buClr>
              <a:buSzPct val="100000"/>
              <a:buNone/>
            </a:pPr>
            <a:r>
              <a:rPr b="1" i="1" lang="en-US" sz="2800">
                <a:solidFill>
                  <a:srgbClr val="202020"/>
                </a:solidFill>
                <a:latin typeface="Arial"/>
                <a:ea typeface="Arial"/>
                <a:cs typeface="Arial"/>
                <a:sym typeface="Arial"/>
              </a:rPr>
              <a:t>     than Resort hotel. Also the overall adr of City hotel is slightly higher than Resort hotel.</a:t>
            </a:r>
            <a:endParaRPr b="1" i="1" sz="2800">
              <a:latin typeface="Arial"/>
              <a:ea typeface="Arial"/>
              <a:cs typeface="Arial"/>
              <a:sym typeface="Arial"/>
            </a:endParaRPr>
          </a:p>
          <a:p>
            <a:pPr indent="-318135" lvl="0" marL="317500" rtl="0" algn="l">
              <a:lnSpc>
                <a:spcPct val="100000"/>
              </a:lnSpc>
              <a:spcBef>
                <a:spcPts val="215"/>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Mostly guests stay for less than 5 days in hotel and for longer stays Resort hotel is preferred.</a:t>
            </a:r>
            <a:endParaRPr/>
          </a:p>
          <a:p>
            <a:pPr indent="-318135" lvl="0" marL="317500" rtl="0" algn="l">
              <a:lnSpc>
                <a:spcPct val="100000"/>
              </a:lnSpc>
              <a:spcBef>
                <a:spcPts val="215"/>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Both hotels have significantly higher booking cancellation rates and very few guests less than 3 % return for  another booking in City hotel. 5% guests return for stay in Resort hotel.</a:t>
            </a:r>
            <a:endParaRPr b="1" i="1" sz="2800">
              <a:latin typeface="Arial"/>
              <a:ea typeface="Arial"/>
              <a:cs typeface="Arial"/>
              <a:sym typeface="Arial"/>
            </a:endParaRPr>
          </a:p>
          <a:p>
            <a:pPr indent="-318135" lvl="0" marL="317500" rtl="0" algn="l">
              <a:lnSpc>
                <a:spcPct val="100000"/>
              </a:lnSpc>
              <a:spcBef>
                <a:spcPts val="220"/>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Guests use different channels for making bookings out of which most preferred way is TA/TO.</a:t>
            </a:r>
            <a:endParaRPr b="1" i="1" sz="2800">
              <a:latin typeface="Arial"/>
              <a:ea typeface="Arial"/>
              <a:cs typeface="Arial"/>
              <a:sym typeface="Arial"/>
            </a:endParaRPr>
          </a:p>
          <a:p>
            <a:pPr indent="-318135" lvl="0" marL="317500" rtl="0" algn="l">
              <a:lnSpc>
                <a:spcPct val="100000"/>
              </a:lnSpc>
              <a:spcBef>
                <a:spcPts val="215"/>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Almost 30% of bookings via TA/TO are cancelled.</a:t>
            </a:r>
            <a:endParaRPr b="1" i="1" sz="2800">
              <a:latin typeface="Arial"/>
              <a:ea typeface="Arial"/>
              <a:cs typeface="Arial"/>
              <a:sym typeface="Arial"/>
            </a:endParaRPr>
          </a:p>
          <a:p>
            <a:pPr indent="-318135" lvl="0" marL="317500" rtl="0" algn="l">
              <a:lnSpc>
                <a:spcPct val="100000"/>
              </a:lnSpc>
              <a:spcBef>
                <a:spcPts val="215"/>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Not getting same room as reserved, longer lead time and waiting time do not affect cancellation of bookings.</a:t>
            </a:r>
            <a:endParaRPr b="1" i="1" sz="2800">
              <a:latin typeface="Arial"/>
              <a:ea typeface="Arial"/>
              <a:cs typeface="Arial"/>
              <a:sym typeface="Arial"/>
            </a:endParaRPr>
          </a:p>
          <a:p>
            <a:pPr indent="0" lvl="0" marL="88900" rtl="0" algn="l">
              <a:lnSpc>
                <a:spcPct val="100000"/>
              </a:lnSpc>
              <a:spcBef>
                <a:spcPts val="219"/>
              </a:spcBef>
              <a:spcAft>
                <a:spcPts val="0"/>
              </a:spcAft>
              <a:buClr>
                <a:srgbClr val="202020"/>
              </a:buClr>
              <a:buSzPct val="100000"/>
              <a:buNone/>
            </a:pPr>
            <a:r>
              <a:rPr b="1" i="1" lang="en-US" sz="2800">
                <a:solidFill>
                  <a:srgbClr val="202020"/>
                </a:solidFill>
                <a:latin typeface="Arial"/>
                <a:ea typeface="Arial"/>
                <a:cs typeface="Arial"/>
                <a:sym typeface="Arial"/>
              </a:rPr>
              <a:t>    Although different room allotment do lowers the adr.</a:t>
            </a:r>
            <a:endParaRPr b="1" i="1" sz="2800">
              <a:latin typeface="Arial"/>
              <a:ea typeface="Arial"/>
              <a:cs typeface="Arial"/>
              <a:sym typeface="Arial"/>
            </a:endParaRPr>
          </a:p>
          <a:p>
            <a:pPr indent="-318135" lvl="0" marL="317500" rtl="0" algn="l">
              <a:lnSpc>
                <a:spcPct val="100000"/>
              </a:lnSpc>
              <a:spcBef>
                <a:spcPts val="215"/>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July- August are the most busier and profitable months for both of hotels.</a:t>
            </a:r>
            <a:endParaRPr b="1" i="1" sz="2800">
              <a:latin typeface="Arial"/>
              <a:ea typeface="Arial"/>
              <a:cs typeface="Arial"/>
              <a:sym typeface="Arial"/>
            </a:endParaRPr>
          </a:p>
          <a:p>
            <a:pPr indent="-318135" lvl="0" marL="317500" rtl="0" algn="l">
              <a:lnSpc>
                <a:spcPct val="100000"/>
              </a:lnSpc>
              <a:spcBef>
                <a:spcPts val="219"/>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Within a month, adr gradually increases as month ends, with small sudden rise on weekends.</a:t>
            </a:r>
            <a:endParaRPr b="1" i="1" sz="2800">
              <a:latin typeface="Arial"/>
              <a:ea typeface="Arial"/>
              <a:cs typeface="Arial"/>
              <a:sym typeface="Arial"/>
            </a:endParaRPr>
          </a:p>
          <a:p>
            <a:pPr indent="-318135" lvl="0" marL="317500" rtl="0" algn="l">
              <a:lnSpc>
                <a:spcPct val="100000"/>
              </a:lnSpc>
              <a:spcBef>
                <a:spcPts val="215"/>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More number of people in guests results in more number of special requests.</a:t>
            </a:r>
            <a:endParaRPr b="1" i="1" sz="2800">
              <a:latin typeface="Arial"/>
              <a:ea typeface="Arial"/>
              <a:cs typeface="Arial"/>
              <a:sym typeface="Arial"/>
            </a:endParaRPr>
          </a:p>
          <a:p>
            <a:pPr indent="-318135" lvl="0" marL="317500" rtl="0" algn="l">
              <a:lnSpc>
                <a:spcPct val="100000"/>
              </a:lnSpc>
              <a:spcBef>
                <a:spcPts val="215"/>
              </a:spcBef>
              <a:spcAft>
                <a:spcPts val="0"/>
              </a:spcAft>
              <a:buClr>
                <a:srgbClr val="202020"/>
              </a:buClr>
              <a:buSzPct val="100000"/>
              <a:buFont typeface="Times New Roman"/>
              <a:buChar char="●"/>
            </a:pPr>
            <a:r>
              <a:rPr b="1" i="1" lang="en-US" sz="2800">
                <a:solidFill>
                  <a:srgbClr val="202020"/>
                </a:solidFill>
                <a:latin typeface="Arial"/>
                <a:ea typeface="Arial"/>
                <a:cs typeface="Arial"/>
                <a:sym typeface="Arial"/>
              </a:rPr>
              <a:t>Bookings made via complementary market segment and adults have on average high no. of special request.</a:t>
            </a:r>
            <a:endParaRPr b="1" i="1" sz="2800">
              <a:latin typeface="Arial"/>
              <a:ea typeface="Arial"/>
              <a:cs typeface="Arial"/>
              <a:sym typeface="Arial"/>
            </a:endParaRPr>
          </a:p>
          <a:p>
            <a:pPr indent="-130810" lvl="0" marL="228600" rtl="0" algn="l">
              <a:lnSpc>
                <a:spcPct val="90000"/>
              </a:lnSpc>
              <a:spcBef>
                <a:spcPts val="1000"/>
              </a:spcBef>
              <a:spcAft>
                <a:spcPts val="0"/>
              </a:spcAft>
              <a:buClr>
                <a:schemeClr val="dk1"/>
              </a:buClr>
              <a:buSzPct val="100000"/>
              <a:buNone/>
            </a:pPr>
            <a:r>
              <a:t/>
            </a:r>
            <a:endParaRPr b="1" i="1">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i="1" lang="en-US">
                <a:highlight>
                  <a:srgbClr val="FF0000"/>
                </a:highlight>
              </a:rPr>
              <a:t> PROJECT DETAILS</a:t>
            </a:r>
            <a:endParaRPr/>
          </a:p>
        </p:txBody>
      </p:sp>
      <p:sp>
        <p:nvSpPr>
          <p:cNvPr id="97" name="Google Shape;97;p3"/>
          <p:cNvSpPr txBox="1"/>
          <p:nvPr>
            <p:ph idx="1" type="body"/>
          </p:nvPr>
        </p:nvSpPr>
        <p:spPr>
          <a:xfrm>
            <a:off x="718457" y="1440142"/>
            <a:ext cx="10518802" cy="5052098"/>
          </a:xfrm>
          <a:prstGeom prst="rect">
            <a:avLst/>
          </a:prstGeom>
          <a:noFill/>
          <a:ln>
            <a:noFill/>
          </a:ln>
        </p:spPr>
        <p:txBody>
          <a:bodyPr anchorCtr="0" anchor="t" bIns="45700" lIns="91425" spcFirstLastPara="1" rIns="91425" wrap="square" tIns="45700">
            <a:noAutofit/>
          </a:bodyPr>
          <a:lstStyle/>
          <a:p>
            <a:pPr indent="-318135" lvl="1" marL="802640" marR="119379" rtl="0" algn="l">
              <a:lnSpc>
                <a:spcPct val="114999"/>
              </a:lnSpc>
              <a:spcBef>
                <a:spcPts val="0"/>
              </a:spcBef>
              <a:spcAft>
                <a:spcPts val="0"/>
              </a:spcAft>
              <a:buClr>
                <a:srgbClr val="CC0000"/>
              </a:buClr>
              <a:buSzPts val="1867"/>
              <a:buFont typeface="Noto Sans Symbols"/>
              <a:buChar char="⮚"/>
            </a:pPr>
            <a:r>
              <a:rPr i="1" lang="en-US">
                <a:solidFill>
                  <a:srgbClr val="202020"/>
                </a:solidFill>
                <a:latin typeface="Arial"/>
                <a:ea typeface="Arial"/>
                <a:cs typeface="Arial"/>
                <a:sym typeface="Arial"/>
              </a:rPr>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a:t>
            </a:r>
            <a:endParaRPr i="1">
              <a:latin typeface="Arial"/>
              <a:ea typeface="Arial"/>
              <a:cs typeface="Arial"/>
              <a:sym typeface="Arial"/>
            </a:endParaRPr>
          </a:p>
          <a:p>
            <a:pPr indent="-318135" lvl="1" marL="802640" marR="5080" rtl="0" algn="l">
              <a:lnSpc>
                <a:spcPct val="103750"/>
              </a:lnSpc>
              <a:spcBef>
                <a:spcPts val="130"/>
              </a:spcBef>
              <a:spcAft>
                <a:spcPts val="0"/>
              </a:spcAft>
              <a:buClr>
                <a:srgbClr val="CC0000"/>
              </a:buClr>
              <a:buSzPts val="1867"/>
              <a:buFont typeface="Noto Sans Symbols"/>
              <a:buChar char="⮚"/>
            </a:pPr>
            <a:r>
              <a:rPr i="1" lang="en-US">
                <a:solidFill>
                  <a:srgbClr val="202020"/>
                </a:solidFill>
                <a:latin typeface="Arial"/>
                <a:ea typeface="Arial"/>
                <a:cs typeface="Arial"/>
                <a:sym typeface="Arial"/>
              </a:rPr>
              <a:t>Hotel industry is a very volatile industry and the bookings depends on  above factors and many more.</a:t>
            </a:r>
            <a:endParaRPr i="1">
              <a:latin typeface="Arial"/>
              <a:ea typeface="Arial"/>
              <a:cs typeface="Arial"/>
              <a:sym typeface="Arial"/>
            </a:endParaRPr>
          </a:p>
          <a:p>
            <a:pPr indent="-318770" lvl="1" marL="802640" rtl="0" algn="l">
              <a:lnSpc>
                <a:spcPct val="100000"/>
              </a:lnSpc>
              <a:spcBef>
                <a:spcPts val="185"/>
              </a:spcBef>
              <a:spcAft>
                <a:spcPts val="0"/>
              </a:spcAft>
              <a:buClr>
                <a:srgbClr val="CC0000"/>
              </a:buClr>
              <a:buSzPts val="1867"/>
              <a:buFont typeface="Noto Sans Symbols"/>
              <a:buChar char="⮚"/>
            </a:pPr>
            <a:r>
              <a:rPr i="1" lang="en-US">
                <a:solidFill>
                  <a:srgbClr val="202020"/>
                </a:solidFill>
                <a:latin typeface="Arial"/>
                <a:ea typeface="Arial"/>
                <a:cs typeface="Arial"/>
                <a:sym typeface="Arial"/>
              </a:rPr>
              <a:t>The main objective behind this project is to explore and analyze data</a:t>
            </a:r>
            <a:endParaRPr/>
          </a:p>
          <a:p>
            <a:pPr indent="-318770" lvl="1" marL="802640" rtl="0" algn="l">
              <a:lnSpc>
                <a:spcPct val="100000"/>
              </a:lnSpc>
              <a:spcBef>
                <a:spcPts val="185"/>
              </a:spcBef>
              <a:spcAft>
                <a:spcPts val="0"/>
              </a:spcAft>
              <a:buClr>
                <a:srgbClr val="CC0000"/>
              </a:buClr>
              <a:buSzPts val="1867"/>
              <a:buFont typeface="Noto Sans Symbols"/>
              <a:buChar char="⮚"/>
            </a:pPr>
            <a:r>
              <a:rPr i="1" lang="en-US">
                <a:solidFill>
                  <a:srgbClr val="202020"/>
                </a:solidFill>
                <a:latin typeface="Arial"/>
                <a:ea typeface="Arial"/>
                <a:cs typeface="Arial"/>
                <a:sym typeface="Arial"/>
              </a:rPr>
              <a:t> Discover important factors that govern the bookings and give  insights to hotel management ,which can perform various campaigns  to boost the business and performance.</a:t>
            </a:r>
            <a:endParaRPr i="1">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t/>
            </a:r>
            <a:endParaRPr b="1"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nvSpPr>
        <p:spPr>
          <a:xfrm>
            <a:off x="493607" y="349625"/>
            <a:ext cx="11378353" cy="6019767"/>
          </a:xfrm>
          <a:prstGeom prst="rect">
            <a:avLst/>
          </a:prstGeom>
          <a:noFill/>
          <a:ln>
            <a:noFill/>
          </a:ln>
        </p:spPr>
        <p:txBody>
          <a:bodyPr anchorCtr="0" anchor="t" bIns="0" lIns="0" spcFirstLastPara="1" rIns="0" wrap="square" tIns="16925">
            <a:spAutoFit/>
          </a:bodyPr>
          <a:lstStyle/>
          <a:p>
            <a:pPr indent="0" lvl="0" marL="16933" marR="0" rtl="0" algn="ctr">
              <a:spcBef>
                <a:spcPts val="0"/>
              </a:spcBef>
              <a:spcAft>
                <a:spcPts val="0"/>
              </a:spcAft>
              <a:buNone/>
            </a:pPr>
            <a:r>
              <a:rPr b="1" i="0" lang="en-US" sz="3200" u="none" cap="none" strike="noStrike">
                <a:solidFill>
                  <a:srgbClr val="FF4646"/>
                </a:solidFill>
                <a:latin typeface="Arial"/>
                <a:ea typeface="Arial"/>
                <a:cs typeface="Arial"/>
                <a:sym typeface="Arial"/>
              </a:rPr>
              <a:t>  </a:t>
            </a:r>
            <a:r>
              <a:rPr b="1" i="0" lang="en-US" sz="3600" u="none" cap="none" strike="noStrike">
                <a:solidFill>
                  <a:schemeClr val="dk1"/>
                </a:solidFill>
                <a:highlight>
                  <a:srgbClr val="FF0000"/>
                </a:highlight>
                <a:latin typeface="Arial"/>
                <a:ea typeface="Arial"/>
                <a:cs typeface="Arial"/>
                <a:sym typeface="Arial"/>
              </a:rPr>
              <a:t>Data Collection and Understanding</a:t>
            </a:r>
            <a:r>
              <a:rPr b="1" i="0" lang="en-US" sz="3200" u="none" cap="none" strike="noStrike">
                <a:solidFill>
                  <a:schemeClr val="dk1"/>
                </a:solidFill>
                <a:highlight>
                  <a:srgbClr val="FF0000"/>
                </a:highlight>
                <a:latin typeface="Arial"/>
                <a:ea typeface="Arial"/>
                <a:cs typeface="Arial"/>
                <a:sym typeface="Arial"/>
              </a:rPr>
              <a:t>:</a:t>
            </a:r>
            <a:endParaRPr b="0" i="0" sz="3200" u="none" cap="none" strike="noStrike">
              <a:solidFill>
                <a:schemeClr val="dk1"/>
              </a:solidFill>
              <a:highlight>
                <a:srgbClr val="FF0000"/>
              </a:highlight>
              <a:latin typeface="Arial"/>
              <a:ea typeface="Arial"/>
              <a:cs typeface="Arial"/>
              <a:sym typeface="Arial"/>
            </a:endParaRPr>
          </a:p>
          <a:p>
            <a:pPr indent="-118554" lvl="0" marL="16933" marR="6773" rtl="0" algn="l">
              <a:spcBef>
                <a:spcPts val="1667"/>
              </a:spcBef>
              <a:spcAft>
                <a:spcPts val="0"/>
              </a:spcAft>
              <a:buClr>
                <a:schemeClr val="dk1"/>
              </a:buClr>
              <a:buSzPts val="1867"/>
              <a:buFont typeface="Noto Sans Symbols"/>
              <a:buChar char="⮚"/>
            </a:pPr>
            <a:r>
              <a:rPr b="0" i="1" lang="en-US" sz="1867" u="none" cap="none" strike="noStrike">
                <a:solidFill>
                  <a:schemeClr val="dk1"/>
                </a:solidFill>
                <a:latin typeface="Arial"/>
                <a:ea typeface="Arial"/>
                <a:cs typeface="Arial"/>
                <a:sym typeface="Arial"/>
              </a:rPr>
              <a:t>After collecting data it’s very important to understand your data. So we had hotel Booking analysis data.  Which had 119390 rows and 32 columns. So let’s understand this 32 columns.</a:t>
            </a:r>
            <a:endParaRPr b="0" i="1" sz="1867" u="none" cap="none" strike="noStrike">
              <a:solidFill>
                <a:schemeClr val="dk1"/>
              </a:solidFill>
              <a:latin typeface="Arial"/>
              <a:ea typeface="Arial"/>
              <a:cs typeface="Arial"/>
              <a:sym typeface="Arial"/>
            </a:endParaRPr>
          </a:p>
          <a:p>
            <a:pPr indent="0" lvl="0" marL="16933" marR="0" rtl="0" algn="l">
              <a:spcBef>
                <a:spcPts val="1092"/>
              </a:spcBef>
              <a:spcAft>
                <a:spcPts val="0"/>
              </a:spcAft>
              <a:buNone/>
            </a:pPr>
            <a:r>
              <a:rPr b="0" i="1" lang="en-US" sz="2400" u="none" cap="none" strike="noStrike">
                <a:solidFill>
                  <a:srgbClr val="FF4646"/>
                </a:solidFill>
                <a:latin typeface="Arial"/>
                <a:ea typeface="Arial"/>
                <a:cs typeface="Arial"/>
                <a:sym typeface="Arial"/>
              </a:rPr>
              <a:t>Data Description:</a:t>
            </a:r>
            <a:endParaRPr b="0" i="1" sz="2400" u="none" cap="none" strike="noStrike">
              <a:solidFill>
                <a:schemeClr val="dk1"/>
              </a:solidFill>
              <a:latin typeface="Arial"/>
              <a:ea typeface="Arial"/>
              <a:cs typeface="Arial"/>
              <a:sym typeface="Arial"/>
            </a:endParaRPr>
          </a:p>
          <a:p>
            <a:pPr indent="0" lvl="0" marL="16933" marR="0" rtl="0" algn="l">
              <a:spcBef>
                <a:spcPts val="13"/>
              </a:spcBef>
              <a:spcAft>
                <a:spcPts val="0"/>
              </a:spcAft>
              <a:buNone/>
            </a:pPr>
            <a:r>
              <a:rPr b="1" i="1" lang="en-US" sz="1867" u="none" cap="none" strike="noStrike">
                <a:solidFill>
                  <a:schemeClr val="dk1"/>
                </a:solidFill>
                <a:latin typeface="Arial"/>
                <a:ea typeface="Arial"/>
                <a:cs typeface="Arial"/>
                <a:sym typeface="Arial"/>
              </a:rPr>
              <a:t>hotel </a:t>
            </a:r>
            <a:r>
              <a:rPr b="0" i="1" lang="en-US" sz="1867" u="none" cap="none" strike="noStrike">
                <a:solidFill>
                  <a:schemeClr val="dk1"/>
                </a:solidFill>
                <a:latin typeface="Arial"/>
                <a:ea typeface="Arial"/>
                <a:cs typeface="Arial"/>
                <a:sym typeface="Arial"/>
              </a:rPr>
              <a:t>:Resort Hotel or City Hotel</a:t>
            </a:r>
            <a:endParaRPr b="0" i="1" sz="1867" u="none" cap="none" strike="noStrike">
              <a:solidFill>
                <a:schemeClr val="dk1"/>
              </a:solidFill>
              <a:latin typeface="Arial"/>
              <a:ea typeface="Arial"/>
              <a:cs typeface="Arial"/>
              <a:sym typeface="Arial"/>
            </a:endParaRPr>
          </a:p>
          <a:p>
            <a:pPr indent="0" lvl="0" marL="16933" marR="0" rtl="0" algn="l">
              <a:spcBef>
                <a:spcPts val="0"/>
              </a:spcBef>
              <a:spcAft>
                <a:spcPts val="0"/>
              </a:spcAft>
              <a:buNone/>
            </a:pPr>
            <a:r>
              <a:rPr b="1" i="1" lang="en-US" sz="1867" u="none" cap="none" strike="noStrike">
                <a:solidFill>
                  <a:schemeClr val="dk1"/>
                </a:solidFill>
                <a:latin typeface="Arial"/>
                <a:ea typeface="Arial"/>
                <a:cs typeface="Arial"/>
                <a:sym typeface="Arial"/>
              </a:rPr>
              <a:t>is_canceled </a:t>
            </a:r>
            <a:r>
              <a:rPr b="0" i="1" lang="en-US" sz="1867" u="none" cap="none" strike="noStrike">
                <a:solidFill>
                  <a:schemeClr val="dk1"/>
                </a:solidFill>
                <a:latin typeface="Arial"/>
                <a:ea typeface="Arial"/>
                <a:cs typeface="Arial"/>
                <a:sym typeface="Arial"/>
              </a:rPr>
              <a:t>: Value indicating if the booking was canceled (1) or not (0)</a:t>
            </a:r>
            <a:endParaRPr b="0" i="1" sz="1867" u="none" cap="none" strike="noStrike">
              <a:solidFill>
                <a:schemeClr val="dk1"/>
              </a:solidFill>
              <a:latin typeface="Arial"/>
              <a:ea typeface="Arial"/>
              <a:cs typeface="Arial"/>
              <a:sym typeface="Arial"/>
            </a:endParaRPr>
          </a:p>
          <a:p>
            <a:pPr indent="0" lvl="0" marL="16933" marR="0" rtl="0" algn="l">
              <a:spcBef>
                <a:spcPts val="0"/>
              </a:spcBef>
              <a:spcAft>
                <a:spcPts val="0"/>
              </a:spcAft>
              <a:buNone/>
            </a:pPr>
            <a:r>
              <a:rPr b="1" i="1" lang="en-US" sz="1867" u="none" cap="none" strike="noStrike">
                <a:solidFill>
                  <a:schemeClr val="dk1"/>
                </a:solidFill>
                <a:latin typeface="Arial"/>
                <a:ea typeface="Arial"/>
                <a:cs typeface="Arial"/>
                <a:sym typeface="Arial"/>
              </a:rPr>
              <a:t>lead_time </a:t>
            </a:r>
            <a:r>
              <a:rPr b="0" i="1" lang="en-US" sz="1867" u="none" cap="none" strike="noStrike">
                <a:solidFill>
                  <a:schemeClr val="dk1"/>
                </a:solidFill>
                <a:latin typeface="Arial"/>
                <a:ea typeface="Arial"/>
                <a:cs typeface="Arial"/>
                <a:sym typeface="Arial"/>
              </a:rPr>
              <a:t>: Number of days that elapsed between the entering date of the booking and the arrival date</a:t>
            </a:r>
            <a:endParaRPr b="0" i="1" sz="1867" u="none" cap="none" strike="noStrike">
              <a:solidFill>
                <a:schemeClr val="dk1"/>
              </a:solidFill>
              <a:latin typeface="Arial"/>
              <a:ea typeface="Arial"/>
              <a:cs typeface="Arial"/>
              <a:sym typeface="Arial"/>
            </a:endParaRPr>
          </a:p>
          <a:p>
            <a:pPr indent="0" lvl="0" marL="16933" marR="0" rtl="0" algn="l">
              <a:spcBef>
                <a:spcPts val="0"/>
              </a:spcBef>
              <a:spcAft>
                <a:spcPts val="0"/>
              </a:spcAft>
              <a:buNone/>
            </a:pPr>
            <a:r>
              <a:rPr b="1" i="1" lang="en-US" sz="1867" u="none" cap="none" strike="noStrike">
                <a:solidFill>
                  <a:schemeClr val="dk1"/>
                </a:solidFill>
                <a:latin typeface="Arial"/>
                <a:ea typeface="Arial"/>
                <a:cs typeface="Arial"/>
                <a:sym typeface="Arial"/>
              </a:rPr>
              <a:t>arrival_date_year </a:t>
            </a:r>
            <a:r>
              <a:rPr b="0" i="1" lang="en-US" sz="1867" u="none" cap="none" strike="noStrike">
                <a:solidFill>
                  <a:schemeClr val="dk1"/>
                </a:solidFill>
                <a:latin typeface="Arial"/>
                <a:ea typeface="Arial"/>
                <a:cs typeface="Arial"/>
                <a:sym typeface="Arial"/>
              </a:rPr>
              <a:t>: Year of arrival date</a:t>
            </a:r>
            <a:endParaRPr b="0" i="1" sz="1867" u="none" cap="none" strike="noStrike">
              <a:solidFill>
                <a:schemeClr val="dk1"/>
              </a:solidFill>
              <a:latin typeface="Arial"/>
              <a:ea typeface="Arial"/>
              <a:cs typeface="Arial"/>
              <a:sym typeface="Arial"/>
            </a:endParaRPr>
          </a:p>
          <a:p>
            <a:pPr indent="0" lvl="0" marL="16933" marR="4067285" rtl="0" algn="l">
              <a:spcBef>
                <a:spcPts val="0"/>
              </a:spcBef>
              <a:spcAft>
                <a:spcPts val="0"/>
              </a:spcAft>
              <a:buNone/>
            </a:pPr>
            <a:r>
              <a:rPr b="1" i="1" lang="en-US" sz="1867" u="none" cap="none" strike="noStrike">
                <a:solidFill>
                  <a:schemeClr val="dk1"/>
                </a:solidFill>
                <a:latin typeface="Arial"/>
                <a:ea typeface="Arial"/>
                <a:cs typeface="Arial"/>
                <a:sym typeface="Arial"/>
              </a:rPr>
              <a:t>arrival_date_month </a:t>
            </a:r>
            <a:r>
              <a:rPr b="0" i="1" lang="en-US" sz="1867" u="none" cap="none" strike="noStrike">
                <a:solidFill>
                  <a:schemeClr val="dk1"/>
                </a:solidFill>
                <a:latin typeface="Arial"/>
                <a:ea typeface="Arial"/>
                <a:cs typeface="Arial"/>
                <a:sym typeface="Arial"/>
              </a:rPr>
              <a:t>: Month of arrival date  </a:t>
            </a:r>
            <a:r>
              <a:rPr b="1" i="1" lang="en-US" sz="1867" u="none" cap="none" strike="noStrike">
                <a:solidFill>
                  <a:schemeClr val="dk1"/>
                </a:solidFill>
                <a:latin typeface="Arial"/>
                <a:ea typeface="Arial"/>
                <a:cs typeface="Arial"/>
                <a:sym typeface="Arial"/>
              </a:rPr>
              <a:t>arrival_date_week_number </a:t>
            </a:r>
            <a:r>
              <a:rPr b="0" i="1" lang="en-US" sz="1867" u="none" cap="none" strike="noStrike">
                <a:solidFill>
                  <a:schemeClr val="dk1"/>
                </a:solidFill>
                <a:latin typeface="Arial"/>
                <a:ea typeface="Arial"/>
                <a:cs typeface="Arial"/>
                <a:sym typeface="Arial"/>
              </a:rPr>
              <a:t>: Week number of year for arrival date  </a:t>
            </a:r>
            <a:r>
              <a:rPr b="1" i="1" lang="en-US" sz="1867" u="none" cap="none" strike="noStrike">
                <a:solidFill>
                  <a:schemeClr val="dk1"/>
                </a:solidFill>
                <a:latin typeface="Arial"/>
                <a:ea typeface="Arial"/>
                <a:cs typeface="Arial"/>
                <a:sym typeface="Arial"/>
              </a:rPr>
              <a:t>arrival_date_day_of_month </a:t>
            </a:r>
            <a:r>
              <a:rPr b="0" i="1" lang="en-US" sz="1867" u="none" cap="none" strike="noStrike">
                <a:solidFill>
                  <a:schemeClr val="dk1"/>
                </a:solidFill>
                <a:latin typeface="Arial"/>
                <a:ea typeface="Arial"/>
                <a:cs typeface="Arial"/>
                <a:sym typeface="Arial"/>
              </a:rPr>
              <a:t>: Day of arrival date  </a:t>
            </a:r>
            <a:r>
              <a:rPr b="1" i="1" lang="en-US" sz="1867" u="none" cap="none" strike="noStrike">
                <a:solidFill>
                  <a:schemeClr val="dk1"/>
                </a:solidFill>
                <a:latin typeface="Arial"/>
                <a:ea typeface="Arial"/>
                <a:cs typeface="Arial"/>
                <a:sym typeface="Arial"/>
              </a:rPr>
              <a:t>stays_in_weekend_nights </a:t>
            </a:r>
            <a:r>
              <a:rPr b="0" i="1" lang="en-US" sz="1867" u="none" cap="none" strike="noStrike">
                <a:solidFill>
                  <a:schemeClr val="dk1"/>
                </a:solidFill>
                <a:latin typeface="Arial"/>
                <a:ea typeface="Arial"/>
                <a:cs typeface="Arial"/>
                <a:sym typeface="Arial"/>
              </a:rPr>
              <a:t>: Number of weekend nights  </a:t>
            </a:r>
            <a:r>
              <a:rPr b="1" i="1" lang="en-US" sz="1867" u="none" cap="none" strike="noStrike">
                <a:solidFill>
                  <a:schemeClr val="dk1"/>
                </a:solidFill>
                <a:latin typeface="Arial"/>
                <a:ea typeface="Arial"/>
                <a:cs typeface="Arial"/>
                <a:sym typeface="Arial"/>
              </a:rPr>
              <a:t>stays_in_week_nights </a:t>
            </a:r>
            <a:r>
              <a:rPr b="0" i="1" lang="en-US" sz="1867" u="none" cap="none" strike="noStrike">
                <a:solidFill>
                  <a:schemeClr val="dk1"/>
                </a:solidFill>
                <a:latin typeface="Arial"/>
                <a:ea typeface="Arial"/>
                <a:cs typeface="Arial"/>
                <a:sym typeface="Arial"/>
              </a:rPr>
              <a:t>: Number of week nights.</a:t>
            </a:r>
            <a:endParaRPr b="0" i="1" sz="1867" u="none" cap="none" strike="noStrike">
              <a:solidFill>
                <a:schemeClr val="dk1"/>
              </a:solidFill>
              <a:latin typeface="Arial"/>
              <a:ea typeface="Arial"/>
              <a:cs typeface="Arial"/>
              <a:sym typeface="Arial"/>
            </a:endParaRPr>
          </a:p>
          <a:p>
            <a:pPr indent="0" lvl="0" marL="16933" marR="8018580" rtl="0" algn="l">
              <a:spcBef>
                <a:spcPts val="7"/>
              </a:spcBef>
              <a:spcAft>
                <a:spcPts val="0"/>
              </a:spcAft>
              <a:buNone/>
            </a:pPr>
            <a:r>
              <a:rPr b="1" i="1" lang="en-US" sz="1867" u="none" cap="none" strike="noStrike">
                <a:solidFill>
                  <a:schemeClr val="dk1"/>
                </a:solidFill>
                <a:latin typeface="Arial"/>
                <a:ea typeface="Arial"/>
                <a:cs typeface="Arial"/>
                <a:sym typeface="Arial"/>
              </a:rPr>
              <a:t>adults </a:t>
            </a:r>
            <a:r>
              <a:rPr b="0" i="1" lang="en-US" sz="1867" u="none" cap="none" strike="noStrike">
                <a:solidFill>
                  <a:schemeClr val="dk1"/>
                </a:solidFill>
                <a:latin typeface="Arial"/>
                <a:ea typeface="Arial"/>
                <a:cs typeface="Arial"/>
                <a:sym typeface="Arial"/>
              </a:rPr>
              <a:t>: Number of adults  </a:t>
            </a:r>
            <a:r>
              <a:rPr b="1" i="1" lang="en-US" sz="1867" u="none" cap="none" strike="noStrike">
                <a:solidFill>
                  <a:schemeClr val="dk1"/>
                </a:solidFill>
                <a:latin typeface="Arial"/>
                <a:ea typeface="Arial"/>
                <a:cs typeface="Arial"/>
                <a:sym typeface="Arial"/>
              </a:rPr>
              <a:t>children </a:t>
            </a:r>
            <a:r>
              <a:rPr b="0" i="1" lang="en-US" sz="1867" u="none" cap="none" strike="noStrike">
                <a:solidFill>
                  <a:schemeClr val="dk1"/>
                </a:solidFill>
                <a:latin typeface="Arial"/>
                <a:ea typeface="Arial"/>
                <a:cs typeface="Arial"/>
                <a:sym typeface="Arial"/>
              </a:rPr>
              <a:t>: Number of children  </a:t>
            </a:r>
            <a:r>
              <a:rPr b="1" i="1" lang="en-US" sz="1867" u="none" cap="none" strike="noStrike">
                <a:solidFill>
                  <a:schemeClr val="dk1"/>
                </a:solidFill>
                <a:latin typeface="Arial"/>
                <a:ea typeface="Arial"/>
                <a:cs typeface="Arial"/>
                <a:sym typeface="Arial"/>
              </a:rPr>
              <a:t>babies </a:t>
            </a:r>
            <a:r>
              <a:rPr b="0" i="1" lang="en-US" sz="1867" u="none" cap="none" strike="noStrike">
                <a:solidFill>
                  <a:schemeClr val="dk1"/>
                </a:solidFill>
                <a:latin typeface="Arial"/>
                <a:ea typeface="Arial"/>
                <a:cs typeface="Arial"/>
                <a:sym typeface="Arial"/>
              </a:rPr>
              <a:t>: Number of babies  </a:t>
            </a:r>
            <a:r>
              <a:rPr b="1" i="1" lang="en-US" sz="1867" u="none" cap="none" strike="noStrike">
                <a:solidFill>
                  <a:schemeClr val="dk1"/>
                </a:solidFill>
                <a:latin typeface="Arial"/>
                <a:ea typeface="Arial"/>
                <a:cs typeface="Arial"/>
                <a:sym typeface="Arial"/>
              </a:rPr>
              <a:t>meal </a:t>
            </a:r>
            <a:r>
              <a:rPr b="0" i="1" lang="en-US" sz="1867" u="none" cap="none" strike="noStrike">
                <a:solidFill>
                  <a:schemeClr val="dk1"/>
                </a:solidFill>
                <a:latin typeface="Arial"/>
                <a:ea typeface="Arial"/>
                <a:cs typeface="Arial"/>
                <a:sym typeface="Arial"/>
              </a:rPr>
              <a:t>: Type of meal booked.  </a:t>
            </a:r>
            <a:r>
              <a:rPr b="1" i="1" lang="en-US" sz="1867" u="none" cap="none" strike="noStrike">
                <a:solidFill>
                  <a:schemeClr val="dk1"/>
                </a:solidFill>
                <a:latin typeface="Arial"/>
                <a:ea typeface="Arial"/>
                <a:cs typeface="Arial"/>
                <a:sym typeface="Arial"/>
              </a:rPr>
              <a:t>country </a:t>
            </a:r>
            <a:r>
              <a:rPr b="0" i="1" lang="en-US" sz="1867" u="none" cap="none" strike="noStrike">
                <a:solidFill>
                  <a:schemeClr val="dk1"/>
                </a:solidFill>
                <a:latin typeface="Arial"/>
                <a:ea typeface="Arial"/>
                <a:cs typeface="Arial"/>
                <a:sym typeface="Arial"/>
              </a:rPr>
              <a:t>: Country of origin.</a:t>
            </a:r>
            <a:endParaRPr b="0" i="1" sz="1867"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nvSpPr>
        <p:spPr>
          <a:xfrm>
            <a:off x="104986" y="93811"/>
            <a:ext cx="10123743" cy="509541"/>
          </a:xfrm>
          <a:prstGeom prst="rect">
            <a:avLst/>
          </a:prstGeom>
          <a:noFill/>
          <a:ln>
            <a:noFill/>
          </a:ln>
        </p:spPr>
        <p:txBody>
          <a:bodyPr anchorCtr="0" anchor="t" bIns="0" lIns="0" spcFirstLastPara="1" rIns="0" wrap="square" tIns="16925">
            <a:spAutoFit/>
          </a:bodyPr>
          <a:lstStyle/>
          <a:p>
            <a:pPr indent="0" lvl="0" marL="16086" marR="0" rtl="0" algn="ctr">
              <a:spcBef>
                <a:spcPts val="0"/>
              </a:spcBef>
              <a:spcAft>
                <a:spcPts val="0"/>
              </a:spcAft>
              <a:buNone/>
            </a:pPr>
            <a:r>
              <a:rPr b="1" i="0" lang="en-US" sz="3200" u="none" cap="none" strike="noStrike">
                <a:solidFill>
                  <a:schemeClr val="dk1"/>
                </a:solidFill>
                <a:highlight>
                  <a:srgbClr val="FF0000"/>
                </a:highlight>
                <a:latin typeface="Arial"/>
                <a:ea typeface="Arial"/>
                <a:cs typeface="Arial"/>
                <a:sym typeface="Arial"/>
              </a:rPr>
              <a:t>Data Collection and Understanding:</a:t>
            </a:r>
            <a:endParaRPr b="0" i="0" sz="3200" u="none" cap="none" strike="noStrike">
              <a:solidFill>
                <a:schemeClr val="dk1"/>
              </a:solidFill>
              <a:highlight>
                <a:srgbClr val="FF0000"/>
              </a:highlight>
              <a:latin typeface="Arial"/>
              <a:ea typeface="Arial"/>
              <a:cs typeface="Arial"/>
              <a:sym typeface="Arial"/>
            </a:endParaRPr>
          </a:p>
        </p:txBody>
      </p:sp>
      <p:sp>
        <p:nvSpPr>
          <p:cNvPr id="108" name="Google Shape;108;p5"/>
          <p:cNvSpPr txBox="1"/>
          <p:nvPr/>
        </p:nvSpPr>
        <p:spPr>
          <a:xfrm>
            <a:off x="104985" y="760985"/>
            <a:ext cx="11968480" cy="6050012"/>
          </a:xfrm>
          <a:prstGeom prst="rect">
            <a:avLst/>
          </a:prstGeom>
          <a:noFill/>
          <a:ln>
            <a:noFill/>
          </a:ln>
        </p:spPr>
        <p:txBody>
          <a:bodyPr anchorCtr="0" anchor="t" bIns="0" lIns="0" spcFirstLastPara="1" rIns="0" wrap="square" tIns="16075">
            <a:spAutoFit/>
          </a:bodyPr>
          <a:lstStyle/>
          <a:p>
            <a:pPr indent="0" lvl="0" marL="16933" marR="5482030" rtl="0" algn="l">
              <a:spcBef>
                <a:spcPts val="0"/>
              </a:spcBef>
              <a:spcAft>
                <a:spcPts val="0"/>
              </a:spcAft>
              <a:buNone/>
            </a:pPr>
            <a:r>
              <a:rPr b="1" i="1" lang="en-US" sz="1867" u="none" cap="none" strike="noStrike">
                <a:solidFill>
                  <a:schemeClr val="dk1"/>
                </a:solidFill>
                <a:latin typeface="Arial"/>
                <a:ea typeface="Arial"/>
                <a:cs typeface="Arial"/>
                <a:sym typeface="Arial"/>
              </a:rPr>
              <a:t>market_segment </a:t>
            </a:r>
            <a:r>
              <a:rPr b="0" i="1" lang="en-US" sz="1867" u="none" cap="none" strike="noStrike">
                <a:solidFill>
                  <a:schemeClr val="dk1"/>
                </a:solidFill>
                <a:latin typeface="Arial"/>
                <a:ea typeface="Arial"/>
                <a:cs typeface="Arial"/>
                <a:sym typeface="Arial"/>
              </a:rPr>
              <a:t>: Market segment designation. (TA/TO)  </a:t>
            </a:r>
            <a:r>
              <a:rPr b="1" i="1" lang="en-US" sz="1867" u="none" cap="none" strike="noStrike">
                <a:solidFill>
                  <a:schemeClr val="dk1"/>
                </a:solidFill>
                <a:latin typeface="Arial"/>
                <a:ea typeface="Arial"/>
                <a:cs typeface="Arial"/>
                <a:sym typeface="Arial"/>
              </a:rPr>
              <a:t>distribution_channel </a:t>
            </a:r>
            <a:r>
              <a:rPr b="0" i="1" lang="en-US" sz="1867" u="none" cap="none" strike="noStrike">
                <a:solidFill>
                  <a:schemeClr val="dk1"/>
                </a:solidFill>
                <a:latin typeface="Arial"/>
                <a:ea typeface="Arial"/>
                <a:cs typeface="Arial"/>
                <a:sym typeface="Arial"/>
              </a:rPr>
              <a:t>: Booking distribution channel.(T/A/TO)  </a:t>
            </a:r>
            <a:r>
              <a:rPr b="1" i="1" lang="en-US" sz="1867" u="none" cap="none" strike="noStrike">
                <a:solidFill>
                  <a:schemeClr val="dk1"/>
                </a:solidFill>
                <a:latin typeface="Arial"/>
                <a:ea typeface="Arial"/>
                <a:cs typeface="Arial"/>
                <a:sym typeface="Arial"/>
              </a:rPr>
              <a:t>is_repeated_guest </a:t>
            </a:r>
            <a:r>
              <a:rPr b="0" i="1" lang="en-US" sz="1867" u="none" cap="none" strike="noStrike">
                <a:solidFill>
                  <a:schemeClr val="dk1"/>
                </a:solidFill>
                <a:latin typeface="Arial"/>
                <a:ea typeface="Arial"/>
                <a:cs typeface="Arial"/>
                <a:sym typeface="Arial"/>
              </a:rPr>
              <a:t>: is a repeated guest (1) or not (0)</a:t>
            </a:r>
            <a:endParaRPr b="0" i="1" sz="1867" u="none" cap="none" strike="noStrike">
              <a:solidFill>
                <a:schemeClr val="dk1"/>
              </a:solidFill>
              <a:latin typeface="Arial"/>
              <a:ea typeface="Arial"/>
              <a:cs typeface="Arial"/>
              <a:sym typeface="Arial"/>
            </a:endParaRPr>
          </a:p>
          <a:p>
            <a:pPr indent="0" lvl="0" marL="16933" marR="220974" rtl="0" algn="l">
              <a:spcBef>
                <a:spcPts val="7"/>
              </a:spcBef>
              <a:spcAft>
                <a:spcPts val="0"/>
              </a:spcAft>
              <a:buNone/>
            </a:pPr>
            <a:r>
              <a:rPr b="1" i="1" lang="en-US" sz="1867" u="none" cap="none" strike="noStrike">
                <a:solidFill>
                  <a:schemeClr val="dk1"/>
                </a:solidFill>
                <a:latin typeface="Arial"/>
                <a:ea typeface="Arial"/>
                <a:cs typeface="Arial"/>
                <a:sym typeface="Arial"/>
              </a:rPr>
              <a:t>previous_cancellations </a:t>
            </a:r>
            <a:r>
              <a:rPr b="0" i="1" lang="en-US" sz="1867" u="none" cap="none" strike="noStrike">
                <a:solidFill>
                  <a:schemeClr val="dk1"/>
                </a:solidFill>
                <a:latin typeface="Arial"/>
                <a:ea typeface="Arial"/>
                <a:cs typeface="Arial"/>
                <a:sym typeface="Arial"/>
              </a:rPr>
              <a:t>: Number of previous bookings that were cancelled by the customer prior to the current  booking</a:t>
            </a:r>
            <a:endParaRPr b="0" i="1" sz="1867" u="none" cap="none" strike="noStrike">
              <a:solidFill>
                <a:schemeClr val="dk1"/>
              </a:solidFill>
              <a:latin typeface="Arial"/>
              <a:ea typeface="Arial"/>
              <a:cs typeface="Arial"/>
              <a:sym typeface="Arial"/>
            </a:endParaRPr>
          </a:p>
          <a:p>
            <a:pPr indent="0" lvl="0" marL="16933" marR="474121" rtl="0" algn="l">
              <a:spcBef>
                <a:spcPts val="0"/>
              </a:spcBef>
              <a:spcAft>
                <a:spcPts val="0"/>
              </a:spcAft>
              <a:buNone/>
            </a:pPr>
            <a:r>
              <a:rPr b="1" i="1" lang="en-US" sz="1867" u="none" cap="none" strike="noStrike">
                <a:solidFill>
                  <a:schemeClr val="dk1"/>
                </a:solidFill>
                <a:latin typeface="Arial"/>
                <a:ea typeface="Arial"/>
                <a:cs typeface="Arial"/>
                <a:sym typeface="Arial"/>
              </a:rPr>
              <a:t>previous_bookings_not_canceled </a:t>
            </a:r>
            <a:r>
              <a:rPr b="0" i="1" lang="en-US" sz="1867" u="none" cap="none" strike="noStrike">
                <a:solidFill>
                  <a:schemeClr val="dk1"/>
                </a:solidFill>
                <a:latin typeface="Arial"/>
                <a:ea typeface="Arial"/>
                <a:cs typeface="Arial"/>
                <a:sym typeface="Arial"/>
              </a:rPr>
              <a:t>: Number of previous bookings not cancelled by the customer prior to the  current booking</a:t>
            </a:r>
            <a:endParaRPr b="0" i="1" sz="1867" u="none" cap="none" strike="noStrike">
              <a:solidFill>
                <a:schemeClr val="dk1"/>
              </a:solidFill>
              <a:latin typeface="Arial"/>
              <a:ea typeface="Arial"/>
              <a:cs typeface="Arial"/>
              <a:sym typeface="Arial"/>
            </a:endParaRPr>
          </a:p>
          <a:p>
            <a:pPr indent="0" lvl="0" marL="16933" marR="0" rtl="0" algn="l">
              <a:spcBef>
                <a:spcPts val="0"/>
              </a:spcBef>
              <a:spcAft>
                <a:spcPts val="0"/>
              </a:spcAft>
              <a:buNone/>
            </a:pPr>
            <a:r>
              <a:rPr b="1" i="1" lang="en-US" sz="1867" u="none" cap="none" strike="noStrike">
                <a:solidFill>
                  <a:schemeClr val="dk1"/>
                </a:solidFill>
                <a:latin typeface="Arial"/>
                <a:ea typeface="Arial"/>
                <a:cs typeface="Arial"/>
                <a:sym typeface="Arial"/>
              </a:rPr>
              <a:t>reserved_room_type </a:t>
            </a:r>
            <a:r>
              <a:rPr b="0" i="1" lang="en-US" sz="1867" u="none" cap="none" strike="noStrike">
                <a:solidFill>
                  <a:schemeClr val="dk1"/>
                </a:solidFill>
                <a:latin typeface="Arial"/>
                <a:ea typeface="Arial"/>
                <a:cs typeface="Arial"/>
                <a:sym typeface="Arial"/>
              </a:rPr>
              <a:t>: Code of room type reserved.</a:t>
            </a:r>
            <a:endParaRPr b="0" i="1" sz="1867" u="none" cap="none" strike="noStrike">
              <a:solidFill>
                <a:schemeClr val="dk1"/>
              </a:solidFill>
              <a:latin typeface="Arial"/>
              <a:ea typeface="Arial"/>
              <a:cs typeface="Arial"/>
              <a:sym typeface="Arial"/>
            </a:endParaRPr>
          </a:p>
          <a:p>
            <a:pPr indent="0" lvl="0" marL="16933" marR="0" rtl="0" algn="l">
              <a:spcBef>
                <a:spcPts val="0"/>
              </a:spcBef>
              <a:spcAft>
                <a:spcPts val="0"/>
              </a:spcAft>
              <a:buNone/>
            </a:pPr>
            <a:r>
              <a:rPr b="1" i="1" lang="en-US" sz="1867" u="none" cap="none" strike="noStrike">
                <a:solidFill>
                  <a:schemeClr val="dk1"/>
                </a:solidFill>
                <a:latin typeface="Arial"/>
                <a:ea typeface="Arial"/>
                <a:cs typeface="Arial"/>
                <a:sym typeface="Arial"/>
              </a:rPr>
              <a:t>assigned_room_type </a:t>
            </a:r>
            <a:r>
              <a:rPr b="0" i="1" lang="en-US" sz="1867" u="none" cap="none" strike="noStrike">
                <a:solidFill>
                  <a:schemeClr val="dk1"/>
                </a:solidFill>
                <a:latin typeface="Arial"/>
                <a:ea typeface="Arial"/>
                <a:cs typeface="Arial"/>
                <a:sym typeface="Arial"/>
              </a:rPr>
              <a:t>: Code for the type of room assigned to the booking.</a:t>
            </a:r>
            <a:endParaRPr b="0" i="1" sz="1867" u="none" cap="none" strike="noStrike">
              <a:solidFill>
                <a:schemeClr val="dk1"/>
              </a:solidFill>
              <a:latin typeface="Arial"/>
              <a:ea typeface="Arial"/>
              <a:cs typeface="Arial"/>
              <a:sym typeface="Arial"/>
            </a:endParaRPr>
          </a:p>
          <a:p>
            <a:pPr indent="0" lvl="0" marL="16933" marR="0" rtl="0" algn="l">
              <a:spcBef>
                <a:spcPts val="0"/>
              </a:spcBef>
              <a:spcAft>
                <a:spcPts val="0"/>
              </a:spcAft>
              <a:buNone/>
            </a:pPr>
            <a:r>
              <a:rPr b="1" i="1" lang="en-US" sz="1867" u="none" cap="none" strike="noStrike">
                <a:solidFill>
                  <a:schemeClr val="dk1"/>
                </a:solidFill>
                <a:latin typeface="Arial"/>
                <a:ea typeface="Arial"/>
                <a:cs typeface="Arial"/>
                <a:sym typeface="Arial"/>
              </a:rPr>
              <a:t>booking_changes </a:t>
            </a:r>
            <a:r>
              <a:rPr b="0" i="1" lang="en-US" sz="1867" u="none" cap="none" strike="noStrike">
                <a:solidFill>
                  <a:schemeClr val="dk1"/>
                </a:solidFill>
                <a:latin typeface="Arial"/>
                <a:ea typeface="Arial"/>
                <a:cs typeface="Arial"/>
                <a:sym typeface="Arial"/>
              </a:rPr>
              <a:t>: Number of changes made to the booking from the moment the booking was entered on the</a:t>
            </a:r>
            <a:endParaRPr b="0" i="1" sz="1867" u="none" cap="none" strike="noStrike">
              <a:solidFill>
                <a:schemeClr val="dk1"/>
              </a:solidFill>
              <a:latin typeface="Arial"/>
              <a:ea typeface="Arial"/>
              <a:cs typeface="Arial"/>
              <a:sym typeface="Arial"/>
            </a:endParaRPr>
          </a:p>
          <a:p>
            <a:pPr indent="0" lvl="0" marL="16933" marR="5627653" rtl="0" algn="l">
              <a:spcBef>
                <a:spcPts val="0"/>
              </a:spcBef>
              <a:spcAft>
                <a:spcPts val="0"/>
              </a:spcAft>
              <a:buNone/>
            </a:pPr>
            <a:r>
              <a:rPr b="0" i="1" lang="en-US" sz="1867" u="none" cap="none" strike="noStrike">
                <a:solidFill>
                  <a:schemeClr val="dk1"/>
                </a:solidFill>
                <a:latin typeface="Arial"/>
                <a:ea typeface="Arial"/>
                <a:cs typeface="Arial"/>
                <a:sym typeface="Arial"/>
              </a:rPr>
              <a:t>PMS until the moment of check-in or cancellation  </a:t>
            </a:r>
            <a:r>
              <a:rPr b="1" i="1" lang="en-US" sz="1867" u="none" cap="none" strike="noStrike">
                <a:solidFill>
                  <a:schemeClr val="dk1"/>
                </a:solidFill>
                <a:latin typeface="Arial"/>
                <a:ea typeface="Arial"/>
                <a:cs typeface="Arial"/>
                <a:sym typeface="Arial"/>
              </a:rPr>
              <a:t>deposit_type </a:t>
            </a:r>
            <a:r>
              <a:rPr b="0" i="1" lang="en-US" sz="1867" u="none" cap="none" strike="noStrike">
                <a:solidFill>
                  <a:schemeClr val="dk1"/>
                </a:solidFill>
                <a:latin typeface="Arial"/>
                <a:ea typeface="Arial"/>
                <a:cs typeface="Arial"/>
                <a:sym typeface="Arial"/>
              </a:rPr>
              <a:t>: No Deposit, Non Refund , Refundable.  </a:t>
            </a:r>
            <a:r>
              <a:rPr b="1" i="1" lang="en-US" sz="1867" u="none" cap="none" strike="noStrike">
                <a:solidFill>
                  <a:schemeClr val="dk1"/>
                </a:solidFill>
                <a:latin typeface="Arial"/>
                <a:ea typeface="Arial"/>
                <a:cs typeface="Arial"/>
                <a:sym typeface="Arial"/>
              </a:rPr>
              <a:t>agent </a:t>
            </a:r>
            <a:r>
              <a:rPr b="0" i="1" lang="en-US" sz="1867" u="none" cap="none" strike="noStrike">
                <a:solidFill>
                  <a:schemeClr val="dk1"/>
                </a:solidFill>
                <a:latin typeface="Arial"/>
                <a:ea typeface="Arial"/>
                <a:cs typeface="Arial"/>
                <a:sym typeface="Arial"/>
              </a:rPr>
              <a:t>: ID of the travel agency that made the booking  </a:t>
            </a:r>
            <a:r>
              <a:rPr b="1" i="1" lang="en-US" sz="1867" u="none" cap="none" strike="noStrike">
                <a:solidFill>
                  <a:schemeClr val="dk1"/>
                </a:solidFill>
                <a:latin typeface="Arial"/>
                <a:ea typeface="Arial"/>
                <a:cs typeface="Arial"/>
                <a:sym typeface="Arial"/>
              </a:rPr>
              <a:t>company </a:t>
            </a:r>
            <a:r>
              <a:rPr b="0" i="1" lang="en-US" sz="1867" u="none" cap="none" strike="noStrike">
                <a:solidFill>
                  <a:schemeClr val="dk1"/>
                </a:solidFill>
                <a:latin typeface="Arial"/>
                <a:ea typeface="Arial"/>
                <a:cs typeface="Arial"/>
                <a:sym typeface="Arial"/>
              </a:rPr>
              <a:t>: ID of the company/entity that made the booking .</a:t>
            </a:r>
            <a:endParaRPr b="0" i="1" sz="1867" u="none" cap="none" strike="noStrike">
              <a:solidFill>
                <a:schemeClr val="dk1"/>
              </a:solidFill>
              <a:latin typeface="Arial"/>
              <a:ea typeface="Arial"/>
              <a:cs typeface="Arial"/>
              <a:sym typeface="Arial"/>
            </a:endParaRPr>
          </a:p>
          <a:p>
            <a:pPr indent="0" lvl="0" marL="16933" marR="0" rtl="0" algn="l">
              <a:spcBef>
                <a:spcPts val="0"/>
              </a:spcBef>
              <a:spcAft>
                <a:spcPts val="0"/>
              </a:spcAft>
              <a:buNone/>
            </a:pPr>
            <a:r>
              <a:rPr b="1" i="1" lang="en-US" sz="1867" u="none" cap="none" strike="noStrike">
                <a:solidFill>
                  <a:schemeClr val="dk1"/>
                </a:solidFill>
                <a:latin typeface="Arial"/>
                <a:ea typeface="Arial"/>
                <a:cs typeface="Arial"/>
                <a:sym typeface="Arial"/>
              </a:rPr>
              <a:t>days_in_waiting_list </a:t>
            </a:r>
            <a:r>
              <a:rPr b="0" i="1" lang="en-US" sz="1867" u="none" cap="none" strike="noStrike">
                <a:solidFill>
                  <a:schemeClr val="dk1"/>
                </a:solidFill>
                <a:latin typeface="Arial"/>
                <a:ea typeface="Arial"/>
                <a:cs typeface="Arial"/>
                <a:sym typeface="Arial"/>
              </a:rPr>
              <a:t>: Number of days the booking was in the waiting list before it was confirmed to the customer</a:t>
            </a:r>
            <a:endParaRPr b="0" i="1" sz="1867" u="none" cap="none" strike="noStrike">
              <a:solidFill>
                <a:schemeClr val="dk1"/>
              </a:solidFill>
              <a:latin typeface="Arial"/>
              <a:ea typeface="Arial"/>
              <a:cs typeface="Arial"/>
              <a:sym typeface="Arial"/>
            </a:endParaRPr>
          </a:p>
          <a:p>
            <a:pPr indent="0" lvl="0" marL="16933" marR="0" rtl="0" algn="l">
              <a:spcBef>
                <a:spcPts val="0"/>
              </a:spcBef>
              <a:spcAft>
                <a:spcPts val="0"/>
              </a:spcAft>
              <a:buNone/>
            </a:pPr>
            <a:r>
              <a:rPr b="1" i="1" lang="en-US" sz="1867" u="none" cap="none" strike="noStrike">
                <a:solidFill>
                  <a:schemeClr val="dk1"/>
                </a:solidFill>
                <a:latin typeface="Arial"/>
                <a:ea typeface="Arial"/>
                <a:cs typeface="Arial"/>
                <a:sym typeface="Arial"/>
              </a:rPr>
              <a:t>customer_type </a:t>
            </a:r>
            <a:r>
              <a:rPr b="0" i="1" lang="en-US" sz="1867" u="none" cap="none" strike="noStrike">
                <a:solidFill>
                  <a:schemeClr val="dk1"/>
                </a:solidFill>
                <a:latin typeface="Arial"/>
                <a:ea typeface="Arial"/>
                <a:cs typeface="Arial"/>
                <a:sym typeface="Arial"/>
              </a:rPr>
              <a:t>: type of customer. Contract,Group,transient,Transient party.</a:t>
            </a:r>
            <a:endParaRPr/>
          </a:p>
          <a:p>
            <a:pPr indent="0" lvl="0" marL="16933" marR="199808" rtl="0" algn="l">
              <a:spcBef>
                <a:spcPts val="0"/>
              </a:spcBef>
              <a:spcAft>
                <a:spcPts val="0"/>
              </a:spcAft>
              <a:buNone/>
            </a:pPr>
            <a:r>
              <a:rPr b="1" i="1" lang="en-US" sz="1867" u="none" cap="none" strike="noStrike">
                <a:solidFill>
                  <a:schemeClr val="dk1"/>
                </a:solidFill>
                <a:latin typeface="Arial"/>
                <a:ea typeface="Arial"/>
                <a:cs typeface="Arial"/>
                <a:sym typeface="Arial"/>
              </a:rPr>
              <a:t>adr </a:t>
            </a:r>
            <a:r>
              <a:rPr b="0" i="1" lang="en-US" sz="1867" u="none" cap="none" strike="noStrike">
                <a:solidFill>
                  <a:schemeClr val="dk1"/>
                </a:solidFill>
                <a:latin typeface="Arial"/>
                <a:ea typeface="Arial"/>
                <a:cs typeface="Arial"/>
                <a:sym typeface="Arial"/>
              </a:rPr>
              <a:t>: Average Daily Rate as defined by dividing the sum of all lodging transactions by the total number of staying  nights</a:t>
            </a:r>
            <a:endParaRPr b="0" i="1" sz="1867" u="none" cap="none" strike="noStrike">
              <a:solidFill>
                <a:schemeClr val="dk1"/>
              </a:solidFill>
              <a:latin typeface="Arial"/>
              <a:ea typeface="Arial"/>
              <a:cs typeface="Arial"/>
              <a:sym typeface="Arial"/>
            </a:endParaRPr>
          </a:p>
          <a:p>
            <a:pPr indent="0" lvl="0" marL="16933" marR="690016" rtl="0" algn="l">
              <a:spcBef>
                <a:spcPts val="0"/>
              </a:spcBef>
              <a:spcAft>
                <a:spcPts val="0"/>
              </a:spcAft>
              <a:buNone/>
            </a:pPr>
            <a:r>
              <a:rPr b="1" i="1" lang="en-US" sz="1867" u="none" cap="none" strike="noStrike">
                <a:solidFill>
                  <a:schemeClr val="dk1"/>
                </a:solidFill>
                <a:latin typeface="Arial"/>
                <a:ea typeface="Arial"/>
                <a:cs typeface="Arial"/>
                <a:sym typeface="Arial"/>
              </a:rPr>
              <a:t>required_car_parking_spaces </a:t>
            </a:r>
            <a:r>
              <a:rPr b="0" i="1" lang="en-US" sz="1867" u="none" cap="none" strike="noStrike">
                <a:solidFill>
                  <a:schemeClr val="dk1"/>
                </a:solidFill>
                <a:latin typeface="Arial"/>
                <a:ea typeface="Arial"/>
                <a:cs typeface="Arial"/>
                <a:sym typeface="Arial"/>
              </a:rPr>
              <a:t>: Number of car parking spaces required by the customer  </a:t>
            </a:r>
            <a:r>
              <a:rPr b="1" i="1" lang="en-US" sz="1867" u="none" cap="none" strike="noStrike">
                <a:solidFill>
                  <a:schemeClr val="dk1"/>
                </a:solidFill>
                <a:latin typeface="Arial"/>
                <a:ea typeface="Arial"/>
                <a:cs typeface="Arial"/>
                <a:sym typeface="Arial"/>
              </a:rPr>
              <a:t>total_of_special_requests </a:t>
            </a:r>
            <a:r>
              <a:rPr b="0" i="1" lang="en-US" sz="1867" u="none" cap="none" strike="noStrike">
                <a:solidFill>
                  <a:schemeClr val="dk1"/>
                </a:solidFill>
                <a:latin typeface="Arial"/>
                <a:ea typeface="Arial"/>
                <a:cs typeface="Arial"/>
                <a:sym typeface="Arial"/>
              </a:rPr>
              <a:t>: Number of special requests made by the customer (e.g. twin bed or high floor)  </a:t>
            </a:r>
            <a:r>
              <a:rPr b="1" i="1" lang="en-US" sz="1867" u="none" cap="none" strike="noStrike">
                <a:solidFill>
                  <a:schemeClr val="dk1"/>
                </a:solidFill>
                <a:latin typeface="Arial"/>
                <a:ea typeface="Arial"/>
                <a:cs typeface="Arial"/>
                <a:sym typeface="Arial"/>
              </a:rPr>
              <a:t>reservation_status </a:t>
            </a:r>
            <a:r>
              <a:rPr b="0" i="1" lang="en-US" sz="1867" u="none" cap="none" strike="noStrike">
                <a:solidFill>
                  <a:schemeClr val="dk1"/>
                </a:solidFill>
                <a:latin typeface="Arial"/>
                <a:ea typeface="Arial"/>
                <a:cs typeface="Arial"/>
                <a:sym typeface="Arial"/>
              </a:rPr>
              <a:t>: Reservation last status.</a:t>
            </a:r>
            <a:endParaRPr b="0" i="1" sz="1867"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i="1" lang="en-US">
                <a:highlight>
                  <a:srgbClr val="FF0000"/>
                </a:highlight>
                <a:latin typeface="Arial"/>
                <a:ea typeface="Arial"/>
                <a:cs typeface="Arial"/>
                <a:sym typeface="Arial"/>
              </a:rPr>
              <a:t>CLEANING OF DATA</a:t>
            </a:r>
            <a:endParaRPr/>
          </a:p>
        </p:txBody>
      </p:sp>
      <p:sp>
        <p:nvSpPr>
          <p:cNvPr id="114" name="Google Shape;11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12121"/>
              </a:buClr>
              <a:buSzPts val="2800"/>
              <a:buNone/>
            </a:pPr>
            <a:r>
              <a:rPr b="1" i="1" lang="en-US">
                <a:solidFill>
                  <a:srgbClr val="212121"/>
                </a:solidFill>
                <a:latin typeface="Arial"/>
                <a:ea typeface="Arial"/>
                <a:cs typeface="Arial"/>
                <a:sym typeface="Arial"/>
              </a:rPr>
              <a:t>Having clean data will ultimately increase overall productivity and allow for the highest quality information in your decision making. It includes removal of errors when multiple sources of data are at play.</a:t>
            </a:r>
            <a:endParaRPr/>
          </a:p>
          <a:p>
            <a:pPr indent="0" lvl="0" marL="0" rtl="0" algn="l">
              <a:lnSpc>
                <a:spcPct val="90000"/>
              </a:lnSpc>
              <a:spcBef>
                <a:spcPts val="1000"/>
              </a:spcBef>
              <a:spcAft>
                <a:spcPts val="0"/>
              </a:spcAft>
              <a:buClr>
                <a:srgbClr val="212121"/>
              </a:buClr>
              <a:buSzPts val="2800"/>
              <a:buNone/>
            </a:pPr>
            <a:r>
              <a:rPr b="1" i="1" lang="en-US">
                <a:solidFill>
                  <a:srgbClr val="212121"/>
                </a:solidFill>
                <a:latin typeface="Arial"/>
                <a:ea typeface="Arial"/>
                <a:cs typeface="Arial"/>
                <a:sym typeface="Arial"/>
              </a:rPr>
              <a:t>Step 1: Removing Duplicate Rows if any.</a:t>
            </a:r>
            <a:endParaRPr b="1" i="1">
              <a:solidFill>
                <a:srgbClr val="212121"/>
              </a:solidFill>
              <a:latin typeface="Arial"/>
              <a:ea typeface="Arial"/>
              <a:cs typeface="Arial"/>
              <a:sym typeface="Arial"/>
            </a:endParaRPr>
          </a:p>
          <a:p>
            <a:pPr indent="0" lvl="0" marL="0" rtl="0" algn="l">
              <a:lnSpc>
                <a:spcPct val="90000"/>
              </a:lnSpc>
              <a:spcBef>
                <a:spcPts val="1000"/>
              </a:spcBef>
              <a:spcAft>
                <a:spcPts val="0"/>
              </a:spcAft>
              <a:buClr>
                <a:srgbClr val="212121"/>
              </a:buClr>
              <a:buSzPts val="2800"/>
              <a:buNone/>
            </a:pPr>
            <a:r>
              <a:rPr b="1" i="1" lang="en-US">
                <a:solidFill>
                  <a:srgbClr val="212121"/>
                </a:solidFill>
                <a:latin typeface="Arial"/>
                <a:ea typeface="Arial"/>
                <a:cs typeface="Arial"/>
                <a:sym typeface="Arial"/>
              </a:rPr>
              <a:t>Step 2: Handling Missing Values.</a:t>
            </a:r>
            <a:endParaRPr/>
          </a:p>
          <a:p>
            <a:pPr indent="0" lvl="0" marL="0" rtl="0" algn="l">
              <a:lnSpc>
                <a:spcPct val="90000"/>
              </a:lnSpc>
              <a:spcBef>
                <a:spcPts val="1000"/>
              </a:spcBef>
              <a:spcAft>
                <a:spcPts val="0"/>
              </a:spcAft>
              <a:buClr>
                <a:srgbClr val="212121"/>
              </a:buClr>
              <a:buSzPts val="2800"/>
              <a:buNone/>
            </a:pPr>
            <a:r>
              <a:rPr b="1" i="1" lang="en-US">
                <a:solidFill>
                  <a:srgbClr val="212121"/>
                </a:solidFill>
                <a:latin typeface="Arial"/>
                <a:ea typeface="Arial"/>
                <a:cs typeface="Arial"/>
                <a:sym typeface="Arial"/>
              </a:rPr>
              <a:t>Step 3: Converting columns into suitable datatypes.</a:t>
            </a:r>
            <a:endParaRPr/>
          </a:p>
          <a:p>
            <a:pPr indent="0" lvl="0" marL="0" rtl="0" algn="l">
              <a:lnSpc>
                <a:spcPct val="90000"/>
              </a:lnSpc>
              <a:spcBef>
                <a:spcPts val="1000"/>
              </a:spcBef>
              <a:spcAft>
                <a:spcPts val="0"/>
              </a:spcAft>
              <a:buClr>
                <a:srgbClr val="212121"/>
              </a:buClr>
              <a:buSzPts val="2800"/>
              <a:buNone/>
            </a:pPr>
            <a:r>
              <a:rPr b="1" i="1" lang="en-US">
                <a:solidFill>
                  <a:srgbClr val="212121"/>
                </a:solidFill>
                <a:latin typeface="Arial"/>
                <a:ea typeface="Arial"/>
                <a:cs typeface="Arial"/>
                <a:sym typeface="Arial"/>
              </a:rPr>
              <a:t>Step 4: Adding Important Columns.</a:t>
            </a:r>
            <a:endParaRPr/>
          </a:p>
          <a:p>
            <a:pPr indent="0" lvl="0" marL="0" rtl="0" algn="l">
              <a:lnSpc>
                <a:spcPct val="90000"/>
              </a:lnSpc>
              <a:spcBef>
                <a:spcPts val="1000"/>
              </a:spcBef>
              <a:spcAft>
                <a:spcPts val="0"/>
              </a:spcAft>
              <a:buClr>
                <a:schemeClr val="dk1"/>
              </a:buClr>
              <a:buSzPts val="2800"/>
              <a:buNone/>
            </a:pPr>
            <a:r>
              <a:t/>
            </a:r>
            <a:endParaRPr b="1" i="1">
              <a:solidFill>
                <a:srgbClr val="212121"/>
              </a:solidFill>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b="1" i="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p:nvPr/>
        </p:nvSpPr>
        <p:spPr>
          <a:xfrm>
            <a:off x="559100" y="1397352"/>
            <a:ext cx="6251091" cy="54696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0" name="Google Shape;120;p7"/>
          <p:cNvSpPr txBox="1"/>
          <p:nvPr/>
        </p:nvSpPr>
        <p:spPr>
          <a:xfrm>
            <a:off x="7153656" y="1912619"/>
            <a:ext cx="4474633" cy="2930716"/>
          </a:xfrm>
          <a:prstGeom prst="rect">
            <a:avLst/>
          </a:prstGeom>
          <a:noFill/>
          <a:ln>
            <a:noFill/>
          </a:ln>
        </p:spPr>
        <p:txBody>
          <a:bodyPr anchorCtr="0" anchor="t" bIns="0" lIns="0" spcFirstLastPara="1" rIns="0" wrap="square" tIns="16925">
            <a:spAutoFit/>
          </a:bodyPr>
          <a:lstStyle/>
          <a:p>
            <a:pPr indent="-382684" lvl="0" marL="398770" marR="6773" rtl="0" algn="l">
              <a:lnSpc>
                <a:spcPct val="150000"/>
              </a:lnSpc>
              <a:spcBef>
                <a:spcPts val="0"/>
              </a:spcBef>
              <a:spcAft>
                <a:spcPts val="0"/>
              </a:spcAft>
              <a:buClr>
                <a:srgbClr val="000000"/>
              </a:buClr>
              <a:buSzPts val="1600"/>
              <a:buFont typeface="Arial"/>
              <a:buChar char="•"/>
            </a:pPr>
            <a:r>
              <a:rPr b="1" i="1" lang="en-US" sz="1600">
                <a:solidFill>
                  <a:srgbClr val="202020"/>
                </a:solidFill>
                <a:latin typeface="Arial"/>
                <a:ea typeface="Arial"/>
                <a:cs typeface="Arial"/>
                <a:sym typeface="Arial"/>
              </a:rPr>
              <a:t>Total stay length and lead time are slightly  correlated. This may means that for longer  hotel stays, people generally plan little before  the actual arrival.</a:t>
            </a:r>
            <a:endParaRPr b="1" i="1" sz="1600">
              <a:solidFill>
                <a:schemeClr val="dk1"/>
              </a:solidFill>
              <a:latin typeface="Arial"/>
              <a:ea typeface="Arial"/>
              <a:cs typeface="Arial"/>
              <a:sym typeface="Arial"/>
            </a:endParaRPr>
          </a:p>
          <a:p>
            <a:pPr indent="-382684" lvl="0" marL="398770" marR="270927" rtl="0" algn="l">
              <a:lnSpc>
                <a:spcPct val="150000"/>
              </a:lnSpc>
              <a:spcBef>
                <a:spcPts val="0"/>
              </a:spcBef>
              <a:spcAft>
                <a:spcPts val="0"/>
              </a:spcAft>
              <a:buClr>
                <a:srgbClr val="000000"/>
              </a:buClr>
              <a:buSzPts val="1600"/>
              <a:buFont typeface="Arial"/>
              <a:buChar char="•"/>
            </a:pPr>
            <a:r>
              <a:rPr b="1" i="1" lang="en-US" sz="1600">
                <a:solidFill>
                  <a:srgbClr val="202020"/>
                </a:solidFill>
                <a:latin typeface="Arial"/>
                <a:ea typeface="Arial"/>
                <a:cs typeface="Arial"/>
                <a:sym typeface="Arial"/>
              </a:rPr>
              <a:t>adr is slightly correlated with total_people,  which makes sense as more no. of people  means more service to deliver, therefore  more adr.</a:t>
            </a:r>
            <a:endParaRPr b="1" i="1" sz="1600">
              <a:solidFill>
                <a:schemeClr val="dk1"/>
              </a:solidFill>
              <a:latin typeface="Arial"/>
              <a:ea typeface="Arial"/>
              <a:cs typeface="Arial"/>
              <a:sym typeface="Arial"/>
            </a:endParaRPr>
          </a:p>
        </p:txBody>
      </p:sp>
      <p:sp>
        <p:nvSpPr>
          <p:cNvPr id="121" name="Google Shape;121;p7"/>
          <p:cNvSpPr txBox="1"/>
          <p:nvPr>
            <p:ph type="title"/>
          </p:nvPr>
        </p:nvSpPr>
        <p:spPr>
          <a:xfrm>
            <a:off x="2405548" y="561078"/>
            <a:ext cx="6550193" cy="631797"/>
          </a:xfrm>
          <a:prstGeom prst="rect">
            <a:avLst/>
          </a:prstGeom>
          <a:noFill/>
          <a:ln>
            <a:noFill/>
          </a:ln>
        </p:spPr>
        <p:txBody>
          <a:bodyPr anchorCtr="0" anchor="ctr" bIns="0" lIns="0" spcFirstLastPara="1" rIns="0" wrap="square" tIns="16075">
            <a:spAutoFit/>
          </a:bodyPr>
          <a:lstStyle/>
          <a:p>
            <a:pPr indent="0" lvl="0" marL="16933" rtl="0" algn="ctr">
              <a:lnSpc>
                <a:spcPct val="100000"/>
              </a:lnSpc>
              <a:spcBef>
                <a:spcPts val="0"/>
              </a:spcBef>
              <a:spcAft>
                <a:spcPts val="0"/>
              </a:spcAft>
              <a:buClr>
                <a:schemeClr val="dk1"/>
              </a:buClr>
              <a:buSzPts val="4000"/>
              <a:buFont typeface="Arial"/>
              <a:buNone/>
            </a:pPr>
            <a:r>
              <a:rPr i="1" lang="en-US" sz="4000">
                <a:highlight>
                  <a:srgbClr val="FF0000"/>
                </a:highlight>
                <a:latin typeface="Arial"/>
                <a:ea typeface="Arial"/>
                <a:cs typeface="Arial"/>
                <a:sym typeface="Arial"/>
              </a:rPr>
              <a:t>Correlation Heatmap</a:t>
            </a:r>
            <a:endParaRPr i="1" sz="4000">
              <a:highlight>
                <a:srgbClr val="FF0000"/>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i="1" lang="en-US" sz="3200">
                <a:highlight>
                  <a:srgbClr val="FF0000"/>
                </a:highlight>
              </a:rPr>
              <a:t>1) Which type of hotel is mostly prefered by the guests?</a:t>
            </a:r>
            <a:endParaRPr i="1" sz="3200">
              <a:highlight>
                <a:srgbClr val="FF0000"/>
              </a:highlight>
            </a:endParaRPr>
          </a:p>
        </p:txBody>
      </p:sp>
      <p:pic>
        <p:nvPicPr>
          <p:cNvPr id="127" name="Google Shape;127;p8"/>
          <p:cNvPicPr preferRelativeResize="0"/>
          <p:nvPr>
            <p:ph idx="1" type="body"/>
          </p:nvPr>
        </p:nvPicPr>
        <p:blipFill rotWithShape="1">
          <a:blip r:embed="rId3">
            <a:alphaModFix/>
          </a:blip>
          <a:srcRect b="0" l="0" r="0" t="0"/>
          <a:stretch/>
        </p:blipFill>
        <p:spPr>
          <a:xfrm>
            <a:off x="-124788" y="1825625"/>
            <a:ext cx="6144588" cy="3761785"/>
          </a:xfrm>
          <a:prstGeom prst="rect">
            <a:avLst/>
          </a:prstGeom>
          <a:noFill/>
          <a:ln>
            <a:noFill/>
          </a:ln>
        </p:spPr>
      </p:pic>
      <p:sp>
        <p:nvSpPr>
          <p:cNvPr id="128" name="Google Shape;128;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Analysis</a:t>
            </a:r>
            <a:endParaRPr/>
          </a:p>
          <a:p>
            <a:pPr indent="-228600" lvl="0" marL="228600" rtl="0" algn="l">
              <a:lnSpc>
                <a:spcPct val="90000"/>
              </a:lnSpc>
              <a:spcBef>
                <a:spcPts val="1000"/>
              </a:spcBef>
              <a:spcAft>
                <a:spcPts val="0"/>
              </a:spcAft>
              <a:buClr>
                <a:schemeClr val="dk1"/>
              </a:buClr>
              <a:buSzPts val="2800"/>
              <a:buChar char="•"/>
            </a:pPr>
            <a:r>
              <a:rPr lang="en-US"/>
              <a:t>In this we found that city hotel is preferred more as compared to resort hotel</a:t>
            </a:r>
            <a:endParaRPr/>
          </a:p>
          <a:p>
            <a:pPr indent="-228600" lvl="0" marL="228600" rtl="0" algn="l">
              <a:lnSpc>
                <a:spcPct val="90000"/>
              </a:lnSpc>
              <a:spcBef>
                <a:spcPts val="1000"/>
              </a:spcBef>
              <a:spcAft>
                <a:spcPts val="0"/>
              </a:spcAft>
              <a:buClr>
                <a:schemeClr val="dk1"/>
              </a:buClr>
              <a:buSzPts val="2800"/>
              <a:buChar char="•"/>
            </a:pPr>
            <a:r>
              <a:rPr lang="en-US"/>
              <a:t>As we can see around 50% more are come to city hotel as compared to resort hotel</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i="1" lang="en-US" sz="3600">
                <a:highlight>
                  <a:srgbClr val="FF0000"/>
                </a:highlight>
                <a:latin typeface="Arial"/>
                <a:ea typeface="Arial"/>
                <a:cs typeface="Arial"/>
                <a:sym typeface="Arial"/>
              </a:rPr>
              <a:t> 2.) Which agent made the most bookings?</a:t>
            </a:r>
            <a:endParaRPr b="1" i="1" sz="3600">
              <a:highlight>
                <a:srgbClr val="FF0000"/>
              </a:highlight>
              <a:latin typeface="Arial"/>
              <a:ea typeface="Arial"/>
              <a:cs typeface="Arial"/>
              <a:sym typeface="Arial"/>
            </a:endParaRPr>
          </a:p>
        </p:txBody>
      </p:sp>
      <p:pic>
        <p:nvPicPr>
          <p:cNvPr id="134" name="Google Shape;134;p9"/>
          <p:cNvPicPr preferRelativeResize="0"/>
          <p:nvPr>
            <p:ph idx="1" type="body"/>
          </p:nvPr>
        </p:nvPicPr>
        <p:blipFill rotWithShape="1">
          <a:blip r:embed="rId3">
            <a:alphaModFix/>
          </a:blip>
          <a:srcRect b="0" l="0" r="0" t="0"/>
          <a:stretch/>
        </p:blipFill>
        <p:spPr>
          <a:xfrm>
            <a:off x="15622" y="1511251"/>
            <a:ext cx="6004179" cy="3835497"/>
          </a:xfrm>
          <a:prstGeom prst="rect">
            <a:avLst/>
          </a:prstGeom>
          <a:noFill/>
          <a:ln>
            <a:noFill/>
          </a:ln>
        </p:spPr>
      </p:pic>
      <p:sp>
        <p:nvSpPr>
          <p:cNvPr id="135" name="Google Shape;135;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ANALYSIS</a:t>
            </a:r>
            <a:endParaRPr/>
          </a:p>
          <a:p>
            <a:pPr indent="-228600" lvl="0" marL="228600" rtl="0" algn="l">
              <a:lnSpc>
                <a:spcPct val="90000"/>
              </a:lnSpc>
              <a:spcBef>
                <a:spcPts val="1000"/>
              </a:spcBef>
              <a:spcAft>
                <a:spcPts val="0"/>
              </a:spcAft>
              <a:buClr>
                <a:schemeClr val="dk1"/>
              </a:buClr>
              <a:buSzPct val="100000"/>
              <a:buChar char="•"/>
            </a:pPr>
            <a:r>
              <a:rPr lang="en-US"/>
              <a:t>There are about 500 agent through which booking is done out of which these are top 10.</a:t>
            </a:r>
            <a:endParaRPr/>
          </a:p>
          <a:p>
            <a:pPr indent="-228600" lvl="0" marL="228600" rtl="0" algn="l">
              <a:lnSpc>
                <a:spcPct val="90000"/>
              </a:lnSpc>
              <a:spcBef>
                <a:spcPts val="1000"/>
              </a:spcBef>
              <a:spcAft>
                <a:spcPts val="0"/>
              </a:spcAft>
              <a:buClr>
                <a:schemeClr val="dk1"/>
              </a:buClr>
              <a:buSzPct val="100000"/>
              <a:buChar char="•"/>
            </a:pPr>
            <a:r>
              <a:rPr lang="en-US"/>
              <a:t>In this analysis, we have considered agent index as agent and we can see clearly agent 9 did the maximum bookings.</a:t>
            </a:r>
            <a:endParaRPr/>
          </a:p>
          <a:p>
            <a:pPr indent="-228600" lvl="0" marL="228600" rtl="0" algn="l">
              <a:lnSpc>
                <a:spcPct val="90000"/>
              </a:lnSpc>
              <a:spcBef>
                <a:spcPts val="1000"/>
              </a:spcBef>
              <a:spcAft>
                <a:spcPts val="0"/>
              </a:spcAft>
              <a:buClr>
                <a:schemeClr val="dk1"/>
              </a:buClr>
              <a:buSzPct val="100000"/>
              <a:buChar char="•"/>
            </a:pPr>
            <a:r>
              <a:rPr lang="en-US"/>
              <a:t>Agent 240 did around 13000 booking but we can see around 70% booking did by both agent 9 and 240.</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2022-07-28T14:22:59Z</dcterms:created>
  <dc:creator>shubham jaiswal</dc:creator>
</cp:coreProperties>
</file>