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33"/>
  </p:notesMasterIdLst>
  <p:handoutMasterIdLst>
    <p:handoutMasterId r:id="rId34"/>
  </p:handoutMasterIdLst>
  <p:sldIdLst>
    <p:sldId id="256" r:id="rId5"/>
    <p:sldId id="259" r:id="rId6"/>
    <p:sldId id="261" r:id="rId7"/>
    <p:sldId id="296" r:id="rId8"/>
    <p:sldId id="277" r:id="rId9"/>
    <p:sldId id="273" r:id="rId10"/>
    <p:sldId id="278" r:id="rId11"/>
    <p:sldId id="279" r:id="rId12"/>
    <p:sldId id="274" r:id="rId13"/>
    <p:sldId id="276" r:id="rId14"/>
    <p:sldId id="297" r:id="rId15"/>
    <p:sldId id="280" r:id="rId16"/>
    <p:sldId id="281" r:id="rId17"/>
    <p:sldId id="282" r:id="rId18"/>
    <p:sldId id="283" r:id="rId19"/>
    <p:sldId id="284" r:id="rId20"/>
    <p:sldId id="285" r:id="rId21"/>
    <p:sldId id="286" r:id="rId22"/>
    <p:sldId id="287" r:id="rId23"/>
    <p:sldId id="288" r:id="rId24"/>
    <p:sldId id="289" r:id="rId25"/>
    <p:sldId id="290" r:id="rId26"/>
    <p:sldId id="291" r:id="rId27"/>
    <p:sldId id="292" r:id="rId28"/>
    <p:sldId id="295" r:id="rId29"/>
    <p:sldId id="293" r:id="rId30"/>
    <p:sldId id="294" r:id="rId31"/>
    <p:sldId id="26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68" autoAdjust="0"/>
  </p:normalViewPr>
  <p:slideViewPr>
    <p:cSldViewPr snapToGrid="0">
      <p:cViewPr>
        <p:scale>
          <a:sx n="86" d="100"/>
          <a:sy n="86" d="100"/>
        </p:scale>
        <p:origin x="48" y="48"/>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custT="1"/>
      <dgm:spPr/>
      <dgm:t>
        <a:bodyPr/>
        <a:lstStyle/>
        <a:p>
          <a:pPr>
            <a:lnSpc>
              <a:spcPct val="100000"/>
            </a:lnSpc>
          </a:pPr>
          <a:r>
            <a:rPr lang="en-US" sz="3600" dirty="0">
              <a:latin typeface="Calibri" panose="020F0502020204030204" pitchFamily="34" charset="0"/>
              <a:cs typeface="Calibri" panose="020F0502020204030204" pitchFamily="34" charset="0"/>
            </a:rPr>
            <a:t>Kiran </a:t>
          </a:r>
          <a:r>
            <a:rPr lang="en-US" sz="3600" dirty="0" err="1">
              <a:latin typeface="Calibri" panose="020F0502020204030204" pitchFamily="34" charset="0"/>
              <a:cs typeface="Calibri" panose="020F0502020204030204" pitchFamily="34" charset="0"/>
            </a:rPr>
            <a:t>Dere</a:t>
          </a:r>
          <a:r>
            <a:rPr lang="en-US" sz="3600" dirty="0">
              <a:latin typeface="Calibri" panose="020F0502020204030204" pitchFamily="34" charset="0"/>
              <a:cs typeface="Calibri" panose="020F0502020204030204" pitchFamily="34" charset="0"/>
            </a:rPr>
            <a:t> (13)</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16650501-A4BD-4502-898D-92B8CADF5D39}">
      <dgm:prSet phldrT="[Text]" custT="1"/>
      <dgm:spPr/>
      <dgm:t>
        <a:bodyPr/>
        <a:lstStyle/>
        <a:p>
          <a:pPr>
            <a:lnSpc>
              <a:spcPct val="100000"/>
            </a:lnSpc>
          </a:pPr>
          <a:r>
            <a:rPr lang="en-US" sz="3600" dirty="0">
              <a:latin typeface="Calibri" panose="020F0502020204030204" pitchFamily="34" charset="0"/>
              <a:cs typeface="Calibri" panose="020F0502020204030204" pitchFamily="34" charset="0"/>
            </a:rPr>
            <a:t>Pooja Kadam (28)</a:t>
          </a:r>
        </a:p>
      </dgm:t>
    </dgm:pt>
    <dgm:pt modelId="{17C35CC5-F203-45A2-96E6-0A62EB04D3B9}" type="parTrans" cxnId="{8930A83D-5381-4B32-A270-FD1C521A33E8}">
      <dgm:prSet/>
      <dgm:spPr/>
      <dgm:t>
        <a:bodyPr/>
        <a:lstStyle/>
        <a:p>
          <a:endParaRPr lang="en-IN"/>
        </a:p>
      </dgm:t>
    </dgm:pt>
    <dgm:pt modelId="{F4E7CB3A-1922-4844-BBCA-6D96F821C500}" type="sibTrans" cxnId="{8930A83D-5381-4B32-A270-FD1C521A33E8}">
      <dgm:prSet/>
      <dgm:spPr/>
      <dgm:t>
        <a:bodyPr/>
        <a:lstStyle/>
        <a:p>
          <a:endParaRPr lang="en-IN"/>
        </a:p>
      </dgm:t>
    </dgm:pt>
    <dgm:pt modelId="{A7C2FDCA-B903-4A14-A3FF-F65A7D000F46}">
      <dgm:prSet phldrT="[Text]" custT="1"/>
      <dgm:spPr/>
      <dgm:t>
        <a:bodyPr/>
        <a:lstStyle/>
        <a:p>
          <a:pPr>
            <a:lnSpc>
              <a:spcPct val="100000"/>
            </a:lnSpc>
          </a:pPr>
          <a:r>
            <a:rPr lang="en-US" sz="3600" dirty="0">
              <a:latin typeface="Calibri" panose="020F0502020204030204" pitchFamily="34" charset="0"/>
              <a:cs typeface="Calibri" panose="020F0502020204030204" pitchFamily="34" charset="0"/>
            </a:rPr>
            <a:t>Shubham </a:t>
          </a:r>
          <a:r>
            <a:rPr lang="en-US" sz="3600" dirty="0" err="1">
              <a:latin typeface="Calibri" panose="020F0502020204030204" pitchFamily="34" charset="0"/>
              <a:cs typeface="Calibri" panose="020F0502020204030204" pitchFamily="34" charset="0"/>
            </a:rPr>
            <a:t>Jakhete</a:t>
          </a:r>
          <a:r>
            <a:rPr lang="en-US" sz="3600" dirty="0">
              <a:latin typeface="Calibri" panose="020F0502020204030204" pitchFamily="34" charset="0"/>
              <a:cs typeface="Calibri" panose="020F0502020204030204" pitchFamily="34" charset="0"/>
            </a:rPr>
            <a:t> (26)</a:t>
          </a:r>
        </a:p>
      </dgm:t>
    </dgm:pt>
    <dgm:pt modelId="{D704ACA7-C31F-45B7-93AC-696F3CFE0883}" type="parTrans" cxnId="{038BA768-57EB-4518-87A6-D360B4B455C4}">
      <dgm:prSet/>
      <dgm:spPr/>
      <dgm:t>
        <a:bodyPr/>
        <a:lstStyle/>
        <a:p>
          <a:endParaRPr lang="en-IN"/>
        </a:p>
      </dgm:t>
    </dgm:pt>
    <dgm:pt modelId="{EAA6A896-A055-43FD-BC69-B88A71550B33}" type="sibTrans" cxnId="{038BA768-57EB-4518-87A6-D360B4B455C4}">
      <dgm:prSet/>
      <dgm:spPr/>
      <dgm:t>
        <a:bodyPr/>
        <a:lstStyle/>
        <a:p>
          <a:endParaRPr lang="en-IN"/>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72D57806-691F-42E4-8693-AE666848DDA6}" type="pres">
      <dgm:prSet presAssocID="{A7C2FDCA-B903-4A14-A3FF-F65A7D000F46}" presName="text_2" presStyleLbl="node1" presStyleIdx="1" presStyleCnt="3">
        <dgm:presLayoutVars>
          <dgm:bulletEnabled val="1"/>
        </dgm:presLayoutVars>
      </dgm:prSet>
      <dgm:spPr/>
    </dgm:pt>
    <dgm:pt modelId="{FE14D1DD-45F6-4535-8986-BA4161A6B61E}" type="pres">
      <dgm:prSet presAssocID="{A7C2FDCA-B903-4A14-A3FF-F65A7D000F46}" presName="accent_2" presStyleCnt="0"/>
      <dgm:spPr/>
    </dgm:pt>
    <dgm:pt modelId="{5D9C46BC-8130-42AD-81BC-8E79DC233897}" type="pres">
      <dgm:prSet presAssocID="{A7C2FDCA-B903-4A14-A3FF-F65A7D000F46}" presName="accentRepeatNode" presStyleLbl="solidFgAcc1" presStyleIdx="1" presStyleCnt="3"/>
      <dgm:spPr/>
    </dgm:pt>
    <dgm:pt modelId="{38D3C70B-79D4-4044-BE34-3C5288545E0B}" type="pres">
      <dgm:prSet presAssocID="{16650501-A4BD-4502-898D-92B8CADF5D39}" presName="text_3" presStyleLbl="node1" presStyleIdx="2" presStyleCnt="3">
        <dgm:presLayoutVars>
          <dgm:bulletEnabled val="1"/>
        </dgm:presLayoutVars>
      </dgm:prSet>
      <dgm:spPr/>
    </dgm:pt>
    <dgm:pt modelId="{4BFC4BB9-00CC-4111-90B3-4415D77EF3DF}" type="pres">
      <dgm:prSet presAssocID="{16650501-A4BD-4502-898D-92B8CADF5D39}" presName="accent_3" presStyleCnt="0"/>
      <dgm:spPr/>
    </dgm:pt>
    <dgm:pt modelId="{4F1B87CD-AFAD-496C-898B-30FE13431DC9}" type="pres">
      <dgm:prSet presAssocID="{16650501-A4BD-4502-898D-92B8CADF5D39}" presName="accentRepeatNode" presStyleLbl="solidFgAcc1" presStyleIdx="2" presStyleCnt="3"/>
      <dgm:spPr/>
    </dgm:pt>
  </dgm:ptLst>
  <dgm:cxnLst>
    <dgm:cxn modelId="{CCB56D0F-33D7-4618-A488-8F235D882FD4}" type="presOf" srcId="{A7C2FDCA-B903-4A14-A3FF-F65A7D000F46}" destId="{72D57806-691F-42E4-8693-AE666848DDA6}" srcOrd="0" destOrd="0" presId="urn:microsoft.com/office/officeart/2008/layout/VerticalCurvedList"/>
    <dgm:cxn modelId="{A11E3B12-1828-45A7-86C3-BB85832DF84D}" type="presOf" srcId="{CA077D98-8478-47EA-B6A9-99ACE60C64D4}" destId="{D79B43FC-100B-4A0D-A4D5-0D2D04B99064}" srcOrd="0" destOrd="0" presId="urn:microsoft.com/office/officeart/2008/layout/VerticalCurvedList"/>
    <dgm:cxn modelId="{8930A83D-5381-4B32-A270-FD1C521A33E8}" srcId="{7E5AA53B-3EEE-4DE4-BB81-9044890C2946}" destId="{16650501-A4BD-4502-898D-92B8CADF5D39}" srcOrd="2" destOrd="0" parTransId="{17C35CC5-F203-45A2-96E6-0A62EB04D3B9}" sibTransId="{F4E7CB3A-1922-4844-BBCA-6D96F821C500}"/>
    <dgm:cxn modelId="{0B5DAE5F-BCDC-4BF7-A6E7-CF856886A64D}" srcId="{7E5AA53B-3EEE-4DE4-BB81-9044890C2946}" destId="{6750AC01-D39D-4F3A-9DC8-2A211EE986A2}" srcOrd="0" destOrd="0" parTransId="{720680DC-AAA4-4434-A582-60EBCC5BA355}" sibTransId="{CA077D98-8478-47EA-B6A9-99ACE60C64D4}"/>
    <dgm:cxn modelId="{038BA768-57EB-4518-87A6-D360B4B455C4}" srcId="{7E5AA53B-3EEE-4DE4-BB81-9044890C2946}" destId="{A7C2FDCA-B903-4A14-A3FF-F65A7D000F46}" srcOrd="1" destOrd="0" parTransId="{D704ACA7-C31F-45B7-93AC-696F3CFE0883}" sibTransId="{EAA6A896-A055-43FD-BC69-B88A71550B33}"/>
    <dgm:cxn modelId="{29DA474E-5DFA-4C66-882F-319C49ABBB19}" type="presOf" srcId="{6750AC01-D39D-4F3A-9DC8-2A211EE986A2}" destId="{58319267-C71E-43C9-94E1-827D0616C7A7}" srcOrd="0" destOrd="0" presId="urn:microsoft.com/office/officeart/2008/layout/VerticalCurvedList"/>
    <dgm:cxn modelId="{4F65CC8F-B5A8-40BE-A32B-05862B543D6A}" type="presOf" srcId="{7E5AA53B-3EEE-4DE4-BB81-9044890C2946}" destId="{57806726-6E60-4ACC-9C1C-7DF9CC365A10}" srcOrd="0" destOrd="0" presId="urn:microsoft.com/office/officeart/2008/layout/VerticalCurvedList"/>
    <dgm:cxn modelId="{27E010C1-F198-4F14-AADD-3243E371E7E2}" type="presOf" srcId="{16650501-A4BD-4502-898D-92B8CADF5D39}" destId="{38D3C70B-79D4-4044-BE34-3C5288545E0B}"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58BFE94C-10CD-4115-AFF2-716564059B38}" type="presParOf" srcId="{90561C55-3C6E-4D53-85E1-2C50BCDDA392}" destId="{72D57806-691F-42E4-8693-AE666848DDA6}" srcOrd="3" destOrd="0" presId="urn:microsoft.com/office/officeart/2008/layout/VerticalCurvedList"/>
    <dgm:cxn modelId="{BDC47769-3792-401D-94FD-85203A4F166B}" type="presParOf" srcId="{90561C55-3C6E-4D53-85E1-2C50BCDDA392}" destId="{FE14D1DD-45F6-4535-8986-BA4161A6B61E}" srcOrd="4" destOrd="0" presId="urn:microsoft.com/office/officeart/2008/layout/VerticalCurvedList"/>
    <dgm:cxn modelId="{35FFB5D6-6026-4583-B42D-B4399118BF2D}" type="presParOf" srcId="{FE14D1DD-45F6-4535-8986-BA4161A6B61E}" destId="{5D9C46BC-8130-42AD-81BC-8E79DC233897}" srcOrd="0" destOrd="0" presId="urn:microsoft.com/office/officeart/2008/layout/VerticalCurvedList"/>
    <dgm:cxn modelId="{8980231D-2194-4BE0-9627-816FDD0B826F}" type="presParOf" srcId="{90561C55-3C6E-4D53-85E1-2C50BCDDA392}" destId="{38D3C70B-79D4-4044-BE34-3C5288545E0B}" srcOrd="5" destOrd="0" presId="urn:microsoft.com/office/officeart/2008/layout/VerticalCurvedList"/>
    <dgm:cxn modelId="{D0DCABE4-4FBB-4245-9C24-8E2086E14790}" type="presParOf" srcId="{90561C55-3C6E-4D53-85E1-2C50BCDDA392}" destId="{4BFC4BB9-00CC-4111-90B3-4415D77EF3DF}" srcOrd="6" destOrd="0" presId="urn:microsoft.com/office/officeart/2008/layout/VerticalCurvedList"/>
    <dgm:cxn modelId="{297B8518-EDED-4E38-B7B1-B9BC61A01BFC}" type="presParOf" srcId="{4BFC4BB9-00CC-4111-90B3-4415D77EF3DF}" destId="{4F1B87CD-AFAD-496C-898B-30FE13431DC9}"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569082" y="-700568"/>
          <a:ext cx="5442816" cy="5442816"/>
        </a:xfrm>
        <a:prstGeom prst="blockArc">
          <a:avLst>
            <a:gd name="adj1" fmla="val 18900000"/>
            <a:gd name="adj2" fmla="val 2700000"/>
            <a:gd name="adj3" fmla="val 397"/>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561926" y="404167"/>
          <a:ext cx="6506335" cy="80833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1617" tIns="91440" rIns="91440" bIns="91440" numCol="1" spcCol="1270" anchor="ctr" anchorCtr="0">
          <a:noAutofit/>
        </a:bodyPr>
        <a:lstStyle/>
        <a:p>
          <a:pPr marL="0" lvl="0" indent="0" algn="l" defTabSz="1600200">
            <a:lnSpc>
              <a:spcPct val="100000"/>
            </a:lnSpc>
            <a:spcBef>
              <a:spcPct val="0"/>
            </a:spcBef>
            <a:spcAft>
              <a:spcPct val="35000"/>
            </a:spcAft>
            <a:buNone/>
          </a:pPr>
          <a:r>
            <a:rPr lang="en-US" sz="3600" kern="1200" dirty="0">
              <a:latin typeface="Calibri" panose="020F0502020204030204" pitchFamily="34" charset="0"/>
              <a:cs typeface="Calibri" panose="020F0502020204030204" pitchFamily="34" charset="0"/>
            </a:rPr>
            <a:t>Kiran </a:t>
          </a:r>
          <a:r>
            <a:rPr lang="en-US" sz="3600" kern="1200" dirty="0" err="1">
              <a:latin typeface="Calibri" panose="020F0502020204030204" pitchFamily="34" charset="0"/>
              <a:cs typeface="Calibri" panose="020F0502020204030204" pitchFamily="34" charset="0"/>
            </a:rPr>
            <a:t>Dere</a:t>
          </a:r>
          <a:r>
            <a:rPr lang="en-US" sz="3600" kern="1200" dirty="0">
              <a:latin typeface="Calibri" panose="020F0502020204030204" pitchFamily="34" charset="0"/>
              <a:cs typeface="Calibri" panose="020F0502020204030204" pitchFamily="34" charset="0"/>
            </a:rPr>
            <a:t> (13)</a:t>
          </a:r>
        </a:p>
      </dsp:txBody>
      <dsp:txXfrm>
        <a:off x="561926" y="404167"/>
        <a:ext cx="6506335" cy="808335"/>
      </dsp:txXfrm>
    </dsp:sp>
    <dsp:sp modelId="{07CB3071-D555-47DA-A36A-69EB91531FD8}">
      <dsp:nvSpPr>
        <dsp:cNvPr id="0" name=""/>
        <dsp:cNvSpPr/>
      </dsp:nvSpPr>
      <dsp:spPr>
        <a:xfrm>
          <a:off x="56716" y="303125"/>
          <a:ext cx="1010419" cy="1010419"/>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2D57806-691F-42E4-8693-AE666848DDA6}">
      <dsp:nvSpPr>
        <dsp:cNvPr id="0" name=""/>
        <dsp:cNvSpPr/>
      </dsp:nvSpPr>
      <dsp:spPr>
        <a:xfrm>
          <a:off x="855756" y="1616671"/>
          <a:ext cx="6212505" cy="80833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1617" tIns="91440" rIns="91440" bIns="91440" numCol="1" spcCol="1270" anchor="ctr" anchorCtr="0">
          <a:noAutofit/>
        </a:bodyPr>
        <a:lstStyle/>
        <a:p>
          <a:pPr marL="0" lvl="0" indent="0" algn="l" defTabSz="1600200">
            <a:lnSpc>
              <a:spcPct val="100000"/>
            </a:lnSpc>
            <a:spcBef>
              <a:spcPct val="0"/>
            </a:spcBef>
            <a:spcAft>
              <a:spcPct val="35000"/>
            </a:spcAft>
            <a:buNone/>
          </a:pPr>
          <a:r>
            <a:rPr lang="en-US" sz="3600" kern="1200" dirty="0">
              <a:latin typeface="Calibri" panose="020F0502020204030204" pitchFamily="34" charset="0"/>
              <a:cs typeface="Calibri" panose="020F0502020204030204" pitchFamily="34" charset="0"/>
            </a:rPr>
            <a:t>Shubham </a:t>
          </a:r>
          <a:r>
            <a:rPr lang="en-US" sz="3600" kern="1200" dirty="0" err="1">
              <a:latin typeface="Calibri" panose="020F0502020204030204" pitchFamily="34" charset="0"/>
              <a:cs typeface="Calibri" panose="020F0502020204030204" pitchFamily="34" charset="0"/>
            </a:rPr>
            <a:t>Jakhete</a:t>
          </a:r>
          <a:r>
            <a:rPr lang="en-US" sz="3600" kern="1200" dirty="0">
              <a:latin typeface="Calibri" panose="020F0502020204030204" pitchFamily="34" charset="0"/>
              <a:cs typeface="Calibri" panose="020F0502020204030204" pitchFamily="34" charset="0"/>
            </a:rPr>
            <a:t> (26)</a:t>
          </a:r>
        </a:p>
      </dsp:txBody>
      <dsp:txXfrm>
        <a:off x="855756" y="1616671"/>
        <a:ext cx="6212505" cy="808335"/>
      </dsp:txXfrm>
    </dsp:sp>
    <dsp:sp modelId="{5D9C46BC-8130-42AD-81BC-8E79DC233897}">
      <dsp:nvSpPr>
        <dsp:cNvPr id="0" name=""/>
        <dsp:cNvSpPr/>
      </dsp:nvSpPr>
      <dsp:spPr>
        <a:xfrm>
          <a:off x="350546" y="1515629"/>
          <a:ext cx="1010419" cy="1010419"/>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8D3C70B-79D4-4044-BE34-3C5288545E0B}">
      <dsp:nvSpPr>
        <dsp:cNvPr id="0" name=""/>
        <dsp:cNvSpPr/>
      </dsp:nvSpPr>
      <dsp:spPr>
        <a:xfrm>
          <a:off x="561926" y="2829175"/>
          <a:ext cx="6506335" cy="80833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1617" tIns="91440" rIns="91440" bIns="91440" numCol="1" spcCol="1270" anchor="ctr" anchorCtr="0">
          <a:noAutofit/>
        </a:bodyPr>
        <a:lstStyle/>
        <a:p>
          <a:pPr marL="0" lvl="0" indent="0" algn="l" defTabSz="1600200">
            <a:lnSpc>
              <a:spcPct val="100000"/>
            </a:lnSpc>
            <a:spcBef>
              <a:spcPct val="0"/>
            </a:spcBef>
            <a:spcAft>
              <a:spcPct val="35000"/>
            </a:spcAft>
            <a:buNone/>
          </a:pPr>
          <a:r>
            <a:rPr lang="en-US" sz="3600" kern="1200" dirty="0">
              <a:latin typeface="Calibri" panose="020F0502020204030204" pitchFamily="34" charset="0"/>
              <a:cs typeface="Calibri" panose="020F0502020204030204" pitchFamily="34" charset="0"/>
            </a:rPr>
            <a:t>Pooja Kadam (28)</a:t>
          </a:r>
        </a:p>
      </dsp:txBody>
      <dsp:txXfrm>
        <a:off x="561926" y="2829175"/>
        <a:ext cx="6506335" cy="808335"/>
      </dsp:txXfrm>
    </dsp:sp>
    <dsp:sp modelId="{4F1B87CD-AFAD-496C-898B-30FE13431DC9}">
      <dsp:nvSpPr>
        <dsp:cNvPr id="0" name=""/>
        <dsp:cNvSpPr/>
      </dsp:nvSpPr>
      <dsp:spPr>
        <a:xfrm>
          <a:off x="56716" y="2728133"/>
          <a:ext cx="1010419" cy="1010419"/>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44646B-21C0-410B-BA17-64C59EB292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289392C-F5C5-4C38-94CE-455C7F402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29A4FD-FAFB-4CDA-9DC5-D20CA18269A9}" type="datetimeFigureOut">
              <a:rPr lang="en-US" smtClean="0"/>
              <a:t>6/6/2020</a:t>
            </a:fld>
            <a:endParaRPr lang="en-US" dirty="0"/>
          </a:p>
        </p:txBody>
      </p:sp>
      <p:sp>
        <p:nvSpPr>
          <p:cNvPr id="4" name="Footer Placeholder 3">
            <a:extLst>
              <a:ext uri="{FF2B5EF4-FFF2-40B4-BE49-F238E27FC236}">
                <a16:creationId xmlns:a16="http://schemas.microsoft.com/office/drawing/2014/main" id="{A62F3D2C-86D2-4CEA-B1B8-750885E16D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A6D5F72-69F2-4B4B-A943-B04C4B1E36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BEBA49-8001-49C3-9348-74483362155A}" type="slidenum">
              <a:rPr lang="en-US" smtClean="0"/>
              <a:t>‹#›</a:t>
            </a:fld>
            <a:endParaRPr lang="en-US" dirty="0"/>
          </a:p>
        </p:txBody>
      </p:sp>
    </p:spTree>
    <p:extLst>
      <p:ext uri="{BB962C8B-B14F-4D97-AF65-F5344CB8AC3E}">
        <p14:creationId xmlns:p14="http://schemas.microsoft.com/office/powerpoint/2010/main" val="2747906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1E35E-F34C-4F0E-B8A1-D9F5F49CB3AD}" type="datetimeFigureOut">
              <a:rPr lang="en-US" smtClean="0"/>
              <a:t>6/6/2020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F15BC-4AA1-41C4-8C26-91A7E3BB93DC}" type="slidenum">
              <a:rPr lang="en-US" smtClean="0"/>
              <a:t>‹#›</a:t>
            </a:fld>
            <a:endParaRPr lang="en-US" dirty="0"/>
          </a:p>
        </p:txBody>
      </p:sp>
    </p:spTree>
    <p:extLst>
      <p:ext uri="{BB962C8B-B14F-4D97-AF65-F5344CB8AC3E}">
        <p14:creationId xmlns:p14="http://schemas.microsoft.com/office/powerpoint/2010/main" val="141346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a:t>
            </a:fld>
            <a:endParaRPr lang="en-US" dirty="0"/>
          </a:p>
        </p:txBody>
      </p:sp>
    </p:spTree>
    <p:extLst>
      <p:ext uri="{BB962C8B-B14F-4D97-AF65-F5344CB8AC3E}">
        <p14:creationId xmlns:p14="http://schemas.microsoft.com/office/powerpoint/2010/main" val="4150052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2</a:t>
            </a:fld>
            <a:endParaRPr lang="en-US" dirty="0"/>
          </a:p>
        </p:txBody>
      </p:sp>
    </p:spTree>
    <p:extLst>
      <p:ext uri="{BB962C8B-B14F-4D97-AF65-F5344CB8AC3E}">
        <p14:creationId xmlns:p14="http://schemas.microsoft.com/office/powerpoint/2010/main" val="1667354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3</a:t>
            </a:fld>
            <a:endParaRPr lang="en-US" dirty="0"/>
          </a:p>
        </p:txBody>
      </p:sp>
    </p:spTree>
    <p:extLst>
      <p:ext uri="{BB962C8B-B14F-4D97-AF65-F5344CB8AC3E}">
        <p14:creationId xmlns:p14="http://schemas.microsoft.com/office/powerpoint/2010/main" val="3573156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28</a:t>
            </a:fld>
            <a:endParaRPr lang="en-US" dirty="0"/>
          </a:p>
        </p:txBody>
      </p:sp>
    </p:spTree>
    <p:extLst>
      <p:ext uri="{BB962C8B-B14F-4D97-AF65-F5344CB8AC3E}">
        <p14:creationId xmlns:p14="http://schemas.microsoft.com/office/powerpoint/2010/main" val="3122064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6/6/2020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6/6/2020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6/6/2020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6/6/2020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6/6/2020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6/6/2020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7.svg"/><Relationship Id="rId3" Type="http://schemas.openxmlformats.org/officeDocument/2006/relationships/image" Target="../media/image2.jpeg"/><Relationship Id="rId7" Type="http://schemas.openxmlformats.org/officeDocument/2006/relationships/diagramColors" Target="../diagrams/colors1.xml"/><Relationship Id="rId12" Type="http://schemas.openxmlformats.org/officeDocument/2006/relationships/image" Target="../media/image6.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5.png"/><Relationship Id="rId5" Type="http://schemas.openxmlformats.org/officeDocument/2006/relationships/diagramLayout" Target="../diagrams/layout1.xml"/><Relationship Id="rId10" Type="http://schemas.openxmlformats.org/officeDocument/2006/relationships/image" Target="../media/image4.svg"/><Relationship Id="rId4" Type="http://schemas.openxmlformats.org/officeDocument/2006/relationships/diagramData" Target="../diagrams/data1.xm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www.dezyre.com/project/hackerday-project/project-title/amazon-employee-access-needs#sub-about-hackerday" TargetMode="External"/><Relationship Id="rId3" Type="http://schemas.openxmlformats.org/officeDocument/2006/relationships/hyperlink" Target="https://www.kaggle.com/c/amazon-employee-access-challenge/data" TargetMode="External"/><Relationship Id="rId7" Type="http://schemas.openxmlformats.org/officeDocument/2006/relationships/hyperlink" Target="https://scikit-learn.org/stable/modules/generated/sklearn.ensemble.RandomForestClassifier.html" TargetMode="External"/><Relationship Id="rId2" Type="http://schemas.openxmlformats.org/officeDocument/2006/relationships/hyperlink" Target="https://www.kaggle.com/c/amazon-employee-access-challenge" TargetMode="External"/><Relationship Id="rId1" Type="http://schemas.openxmlformats.org/officeDocument/2006/relationships/slideLayout" Target="../slideLayouts/slideLayout2.xml"/><Relationship Id="rId6" Type="http://schemas.openxmlformats.org/officeDocument/2006/relationships/hyperlink" Target="https://towardsdatascience.com/preprocessing-with-sklearn-a-complete-and-comprehensive-guide-670cb98fcfb9" TargetMode="External"/><Relationship Id="rId5" Type="http://schemas.openxmlformats.org/officeDocument/2006/relationships/hyperlink" Target="https://scikit-learn.org/stable/modules/generated/sklearn.linear_model.LogisticRegression.html" TargetMode="External"/><Relationship Id="rId4" Type="http://schemas.openxmlformats.org/officeDocument/2006/relationships/hyperlink" Target="https://docs.python.org/3.6/"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dirty="0">
              <a:latin typeface="Calibri" panose="020F0502020204030204" pitchFamily="34" charset="0"/>
              <a:cs typeface="Calibri" panose="020F0502020204030204" pitchFamily="34" charset="0"/>
            </a:endParaRPr>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482601" y="4870165"/>
            <a:ext cx="10993549" cy="895244"/>
          </a:xfrm>
        </p:spPr>
        <p:txBody>
          <a:bodyPr>
            <a:noAutofit/>
          </a:bodyPr>
          <a:lstStyle/>
          <a:p>
            <a:pPr algn="ctr"/>
            <a:r>
              <a:rPr lang="en-US" sz="4400" dirty="0">
                <a:solidFill>
                  <a:schemeClr val="bg1"/>
                </a:solidFill>
                <a:latin typeface="Calibri" panose="020F0502020204030204" pitchFamily="34" charset="0"/>
                <a:cs typeface="Calibri" panose="020F0502020204030204" pitchFamily="34" charset="0"/>
              </a:rPr>
              <a:t>Predicting computer access</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4">
            <a:extLst>
              <a:ext uri="{FF2B5EF4-FFF2-40B4-BE49-F238E27FC236}">
                <a16:creationId xmlns:a16="http://schemas.microsoft.com/office/drawing/2014/main" id="{68FFB8B0-296F-4ADE-B6A5-6B521E172A9F}"/>
              </a:ext>
            </a:extLst>
          </p:cNvPr>
          <p:cNvGraphicFramePr>
            <a:graphicFrameLocks/>
          </p:cNvGraphicFramePr>
          <p:nvPr>
            <p:extLst>
              <p:ext uri="{D42A27DB-BD31-4B8C-83A1-F6EECF244321}">
                <p14:modId xmlns:p14="http://schemas.microsoft.com/office/powerpoint/2010/main" val="3127855700"/>
              </p:ext>
            </p:extLst>
          </p:nvPr>
        </p:nvGraphicFramePr>
        <p:xfrm>
          <a:off x="485312" y="1230440"/>
          <a:ext cx="11221376" cy="5181873"/>
        </p:xfrm>
        <a:graphic>
          <a:graphicData uri="http://schemas.openxmlformats.org/drawingml/2006/table">
            <a:tbl>
              <a:tblPr firstRow="1" bandRow="1">
                <a:tableStyleId>{5C22544A-7EE6-4342-B048-85BDC9FD1C3A}</a:tableStyleId>
              </a:tblPr>
              <a:tblGrid>
                <a:gridCol w="4101484">
                  <a:extLst>
                    <a:ext uri="{9D8B030D-6E8A-4147-A177-3AD203B41FA5}">
                      <a16:colId xmlns:a16="http://schemas.microsoft.com/office/drawing/2014/main" val="20000"/>
                    </a:ext>
                  </a:extLst>
                </a:gridCol>
                <a:gridCol w="7119892">
                  <a:extLst>
                    <a:ext uri="{9D8B030D-6E8A-4147-A177-3AD203B41FA5}">
                      <a16:colId xmlns:a16="http://schemas.microsoft.com/office/drawing/2014/main" val="20001"/>
                    </a:ext>
                  </a:extLst>
                </a:gridCol>
              </a:tblGrid>
              <a:tr h="339872">
                <a:tc>
                  <a:txBody>
                    <a:bodyPr/>
                    <a:lstStyle/>
                    <a:p>
                      <a:r>
                        <a:rPr lang="en-IN" dirty="0"/>
                        <a:t>COLUMN NAME</a:t>
                      </a:r>
                    </a:p>
                  </a:txBody>
                  <a:tcPr/>
                </a:tc>
                <a:tc>
                  <a:txBody>
                    <a:bodyPr/>
                    <a:lstStyle/>
                    <a:p>
                      <a:r>
                        <a:rPr lang="en-IN" dirty="0"/>
                        <a:t>DESCRIPTIONS</a:t>
                      </a:r>
                    </a:p>
                  </a:txBody>
                  <a:tcPr/>
                </a:tc>
                <a:extLst>
                  <a:ext uri="{0D108BD9-81ED-4DB2-BD59-A6C34878D82A}">
                    <a16:rowId xmlns:a16="http://schemas.microsoft.com/office/drawing/2014/main" val="10000"/>
                  </a:ext>
                </a:extLst>
              </a:tr>
              <a:tr h="594776">
                <a:tc>
                  <a:txBody>
                    <a:bodyPr/>
                    <a:lstStyle/>
                    <a:p>
                      <a:r>
                        <a:rPr lang="en-IN" dirty="0"/>
                        <a:t>Action</a:t>
                      </a:r>
                    </a:p>
                  </a:txBody>
                  <a:tcPr/>
                </a:tc>
                <a:tc>
                  <a:txBody>
                    <a:bodyPr/>
                    <a:lstStyle/>
                    <a:p>
                      <a:r>
                        <a:rPr lang="en-IN" dirty="0"/>
                        <a:t>ACTION is 1 if the resource was approved, 0 if the resource was not approved</a:t>
                      </a:r>
                    </a:p>
                  </a:txBody>
                  <a:tcPr/>
                </a:tc>
                <a:extLst>
                  <a:ext uri="{0D108BD9-81ED-4DB2-BD59-A6C34878D82A}">
                    <a16:rowId xmlns:a16="http://schemas.microsoft.com/office/drawing/2014/main" val="10001"/>
                  </a:ext>
                </a:extLst>
              </a:tr>
              <a:tr h="339872">
                <a:tc>
                  <a:txBody>
                    <a:bodyPr/>
                    <a:lstStyle/>
                    <a:p>
                      <a:r>
                        <a:rPr lang="en-IN" dirty="0"/>
                        <a:t>RESOURCES</a:t>
                      </a:r>
                    </a:p>
                  </a:txBody>
                  <a:tcPr/>
                </a:tc>
                <a:tc>
                  <a:txBody>
                    <a:bodyPr/>
                    <a:lstStyle/>
                    <a:p>
                      <a:r>
                        <a:rPr lang="en-IN" dirty="0"/>
                        <a:t>An ID for each resource</a:t>
                      </a:r>
                    </a:p>
                  </a:txBody>
                  <a:tcPr/>
                </a:tc>
                <a:extLst>
                  <a:ext uri="{0D108BD9-81ED-4DB2-BD59-A6C34878D82A}">
                    <a16:rowId xmlns:a16="http://schemas.microsoft.com/office/drawing/2014/main" val="10002"/>
                  </a:ext>
                </a:extLst>
              </a:tr>
              <a:tr h="682698">
                <a:tc>
                  <a:txBody>
                    <a:bodyPr/>
                    <a:lstStyle/>
                    <a:p>
                      <a:r>
                        <a:rPr lang="en-IN" dirty="0"/>
                        <a:t>MGR_ID</a:t>
                      </a:r>
                    </a:p>
                  </a:txBody>
                  <a:tcPr/>
                </a:tc>
                <a:tc>
                  <a:txBody>
                    <a:bodyPr/>
                    <a:lstStyle/>
                    <a:p>
                      <a:r>
                        <a:rPr lang="en-IN" dirty="0"/>
                        <a:t>The EMPLOYEE ID of the manager of the current EMPLOYEE ID record; an employee may have only one manager at a time</a:t>
                      </a:r>
                    </a:p>
                  </a:txBody>
                  <a:tcPr/>
                </a:tc>
                <a:extLst>
                  <a:ext uri="{0D108BD9-81ED-4DB2-BD59-A6C34878D82A}">
                    <a16:rowId xmlns:a16="http://schemas.microsoft.com/office/drawing/2014/main" val="10003"/>
                  </a:ext>
                </a:extLst>
              </a:tr>
              <a:tr h="339872">
                <a:tc>
                  <a:txBody>
                    <a:bodyPr/>
                    <a:lstStyle/>
                    <a:p>
                      <a:r>
                        <a:rPr lang="en-IN" dirty="0"/>
                        <a:t>ROLE_ROLLUP_1</a:t>
                      </a:r>
                    </a:p>
                  </a:txBody>
                  <a:tcPr/>
                </a:tc>
                <a:tc>
                  <a:txBody>
                    <a:bodyPr/>
                    <a:lstStyle/>
                    <a:p>
                      <a:r>
                        <a:rPr lang="en-IN" dirty="0"/>
                        <a:t>Company role grouping category id 1 (e.g. US Engineer)</a:t>
                      </a:r>
                    </a:p>
                  </a:txBody>
                  <a:tcPr/>
                </a:tc>
                <a:extLst>
                  <a:ext uri="{0D108BD9-81ED-4DB2-BD59-A6C34878D82A}">
                    <a16:rowId xmlns:a16="http://schemas.microsoft.com/office/drawing/2014/main" val="10004"/>
                  </a:ext>
                </a:extLst>
              </a:tr>
              <a:tr h="339872">
                <a:tc>
                  <a:txBody>
                    <a:bodyPr/>
                    <a:lstStyle/>
                    <a:p>
                      <a:r>
                        <a:rPr lang="en-IN" dirty="0"/>
                        <a:t>ROLE_ROLLUP_2</a:t>
                      </a:r>
                    </a:p>
                  </a:txBody>
                  <a:tcPr/>
                </a:tc>
                <a:tc>
                  <a:txBody>
                    <a:bodyPr/>
                    <a:lstStyle/>
                    <a:p>
                      <a:r>
                        <a:rPr lang="en-IN" dirty="0"/>
                        <a:t>Company role grouping category id 2 (e.g. US Retail)</a:t>
                      </a:r>
                    </a:p>
                  </a:txBody>
                  <a:tcPr/>
                </a:tc>
                <a:extLst>
                  <a:ext uri="{0D108BD9-81ED-4DB2-BD59-A6C34878D82A}">
                    <a16:rowId xmlns:a16="http://schemas.microsoft.com/office/drawing/2014/main" val="10005"/>
                  </a:ext>
                </a:extLst>
              </a:tr>
              <a:tr h="339872">
                <a:tc>
                  <a:txBody>
                    <a:bodyPr/>
                    <a:lstStyle/>
                    <a:p>
                      <a:r>
                        <a:rPr lang="en-IN" dirty="0"/>
                        <a:t>ROLE_DEPTNAME</a:t>
                      </a:r>
                    </a:p>
                  </a:txBody>
                  <a:tcPr/>
                </a:tc>
                <a:tc>
                  <a:txBody>
                    <a:bodyPr/>
                    <a:lstStyle/>
                    <a:p>
                      <a:r>
                        <a:rPr lang="en-IN" dirty="0"/>
                        <a:t>Company role department description (e.g. Retail)</a:t>
                      </a:r>
                    </a:p>
                  </a:txBody>
                  <a:tcPr/>
                </a:tc>
                <a:extLst>
                  <a:ext uri="{0D108BD9-81ED-4DB2-BD59-A6C34878D82A}">
                    <a16:rowId xmlns:a16="http://schemas.microsoft.com/office/drawing/2014/main" val="10006"/>
                  </a:ext>
                </a:extLst>
              </a:tr>
              <a:tr h="429679">
                <a:tc>
                  <a:txBody>
                    <a:bodyPr/>
                    <a:lstStyle/>
                    <a:p>
                      <a:r>
                        <a:rPr lang="en-IN" dirty="0"/>
                        <a:t>ROLE_TITLE</a:t>
                      </a:r>
                    </a:p>
                  </a:txBody>
                  <a:tcPr/>
                </a:tc>
                <a:tc>
                  <a:txBody>
                    <a:bodyPr/>
                    <a:lstStyle/>
                    <a:p>
                      <a:r>
                        <a:rPr lang="en-IN" dirty="0"/>
                        <a:t>Company role business title description (e.g. Senior Eng. Retail Manager)</a:t>
                      </a:r>
                    </a:p>
                  </a:txBody>
                  <a:tcPr/>
                </a:tc>
                <a:extLst>
                  <a:ext uri="{0D108BD9-81ED-4DB2-BD59-A6C34878D82A}">
                    <a16:rowId xmlns:a16="http://schemas.microsoft.com/office/drawing/2014/main" val="10007"/>
                  </a:ext>
                </a:extLst>
              </a:tr>
              <a:tr h="594776">
                <a:tc>
                  <a:txBody>
                    <a:bodyPr/>
                    <a:lstStyle/>
                    <a:p>
                      <a:r>
                        <a:rPr lang="en-IN" dirty="0"/>
                        <a:t>ROLE_FAMILY_DESC</a:t>
                      </a:r>
                    </a:p>
                  </a:txBody>
                  <a:tcPr/>
                </a:tc>
                <a:tc>
                  <a:txBody>
                    <a:bodyPr/>
                    <a:lstStyle/>
                    <a:p>
                      <a:r>
                        <a:rPr lang="en-IN" dirty="0"/>
                        <a:t>Company role family extended description (e.g. Retail Manager, Soft. Engineer)</a:t>
                      </a:r>
                    </a:p>
                  </a:txBody>
                  <a:tcPr/>
                </a:tc>
                <a:extLst>
                  <a:ext uri="{0D108BD9-81ED-4DB2-BD59-A6C34878D82A}">
                    <a16:rowId xmlns:a16="http://schemas.microsoft.com/office/drawing/2014/main" val="10008"/>
                  </a:ext>
                </a:extLst>
              </a:tr>
              <a:tr h="339872">
                <a:tc>
                  <a:txBody>
                    <a:bodyPr/>
                    <a:lstStyle/>
                    <a:p>
                      <a:r>
                        <a:rPr lang="en-IN" dirty="0"/>
                        <a:t>ROLE_FAMILY</a:t>
                      </a:r>
                    </a:p>
                  </a:txBody>
                  <a:tcPr/>
                </a:tc>
                <a:tc>
                  <a:txBody>
                    <a:bodyPr/>
                    <a:lstStyle/>
                    <a:p>
                      <a:r>
                        <a:rPr lang="en-IN" dirty="0"/>
                        <a:t>Company role family description (e.g. Retail Manager)</a:t>
                      </a:r>
                    </a:p>
                  </a:txBody>
                  <a:tcPr/>
                </a:tc>
                <a:extLst>
                  <a:ext uri="{0D108BD9-81ED-4DB2-BD59-A6C34878D82A}">
                    <a16:rowId xmlns:a16="http://schemas.microsoft.com/office/drawing/2014/main" val="10009"/>
                  </a:ext>
                </a:extLst>
              </a:tr>
              <a:tr h="594776">
                <a:tc>
                  <a:txBody>
                    <a:bodyPr/>
                    <a:lstStyle/>
                    <a:p>
                      <a:r>
                        <a:rPr lang="en-IN" dirty="0"/>
                        <a:t>ROLE_CODE</a:t>
                      </a:r>
                    </a:p>
                  </a:txBody>
                  <a:tcPr/>
                </a:tc>
                <a:tc>
                  <a:txBody>
                    <a:bodyPr/>
                    <a:lstStyle/>
                    <a:p>
                      <a:r>
                        <a:rPr lang="en-IN" dirty="0"/>
                        <a:t>Company role code; this code is unique to each role (e.g. Manager)</a:t>
                      </a:r>
                    </a:p>
                  </a:txBody>
                  <a:tcPr/>
                </a:tc>
                <a:extLst>
                  <a:ext uri="{0D108BD9-81ED-4DB2-BD59-A6C34878D82A}">
                    <a16:rowId xmlns:a16="http://schemas.microsoft.com/office/drawing/2014/main" val="10010"/>
                  </a:ext>
                </a:extLst>
              </a:tr>
            </a:tbl>
          </a:graphicData>
        </a:graphic>
      </p:graphicFrame>
      <p:sp>
        <p:nvSpPr>
          <p:cNvPr id="3" name="TextBox 2">
            <a:extLst>
              <a:ext uri="{FF2B5EF4-FFF2-40B4-BE49-F238E27FC236}">
                <a16:creationId xmlns:a16="http://schemas.microsoft.com/office/drawing/2014/main" id="{6CFD27DF-FC43-42C9-8F86-7793FDC39CD6}"/>
              </a:ext>
            </a:extLst>
          </p:cNvPr>
          <p:cNvSpPr txBox="1"/>
          <p:nvPr/>
        </p:nvSpPr>
        <p:spPr>
          <a:xfrm>
            <a:off x="4839810" y="685351"/>
            <a:ext cx="2512380" cy="369332"/>
          </a:xfrm>
          <a:prstGeom prst="rect">
            <a:avLst/>
          </a:prstGeom>
          <a:noFill/>
        </p:spPr>
        <p:txBody>
          <a:bodyPr wrap="square" rtlCol="0">
            <a:spAutoFit/>
          </a:bodyPr>
          <a:lstStyle/>
          <a:p>
            <a:r>
              <a:rPr lang="en-IN" dirty="0">
                <a:latin typeface="Calibri" panose="020F0502020204030204" pitchFamily="34" charset="0"/>
                <a:cs typeface="Calibri" panose="020F0502020204030204" pitchFamily="34" charset="0"/>
              </a:rPr>
              <a:t>WHAT’S INSIDE DATA </a:t>
            </a:r>
          </a:p>
        </p:txBody>
      </p:sp>
    </p:spTree>
    <p:extLst>
      <p:ext uri="{BB962C8B-B14F-4D97-AF65-F5344CB8AC3E}">
        <p14:creationId xmlns:p14="http://schemas.microsoft.com/office/powerpoint/2010/main" val="64831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CB2CB-7ADA-4AD1-A6DB-D8C02C5E9C53}"/>
              </a:ext>
            </a:extLst>
          </p:cNvPr>
          <p:cNvSpPr>
            <a:spLocks noGrp="1"/>
          </p:cNvSpPr>
          <p:nvPr>
            <p:ph type="title"/>
          </p:nvPr>
        </p:nvSpPr>
        <p:spPr/>
        <p:txBody>
          <a:bodyPr>
            <a:normAutofit/>
          </a:bodyPr>
          <a:lstStyle/>
          <a:p>
            <a:r>
              <a:rPr lang="en-IN" sz="4400" dirty="0">
                <a:latin typeface="Calibri" panose="020F0502020204030204" pitchFamily="34" charset="0"/>
                <a:cs typeface="Calibri" panose="020F0502020204030204" pitchFamily="34" charset="0"/>
              </a:rPr>
              <a:t>Screens</a:t>
            </a:r>
          </a:p>
        </p:txBody>
      </p:sp>
    </p:spTree>
    <p:extLst>
      <p:ext uri="{BB962C8B-B14F-4D97-AF65-F5344CB8AC3E}">
        <p14:creationId xmlns:p14="http://schemas.microsoft.com/office/powerpoint/2010/main" val="933245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1470525-23AF-48E8-B296-2D66E9F8A3B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203" y="1035343"/>
            <a:ext cx="4601191" cy="2941853"/>
          </a:xfrm>
          <a:prstGeom prst="rect">
            <a:avLst/>
          </a:prstGeom>
          <a:noFill/>
          <a:ln>
            <a:noFill/>
          </a:ln>
        </p:spPr>
      </p:pic>
      <p:sp>
        <p:nvSpPr>
          <p:cNvPr id="3" name="TextBox 2">
            <a:extLst>
              <a:ext uri="{FF2B5EF4-FFF2-40B4-BE49-F238E27FC236}">
                <a16:creationId xmlns:a16="http://schemas.microsoft.com/office/drawing/2014/main" id="{6FDBEB66-63DC-46F8-BFF9-3C07DD4E8EE8}"/>
              </a:ext>
            </a:extLst>
          </p:cNvPr>
          <p:cNvSpPr txBox="1"/>
          <p:nvPr/>
        </p:nvSpPr>
        <p:spPr>
          <a:xfrm>
            <a:off x="436260" y="587599"/>
            <a:ext cx="3913798" cy="400110"/>
          </a:xfrm>
          <a:prstGeom prst="rect">
            <a:avLst/>
          </a:prstGeom>
          <a:noFill/>
        </p:spPr>
        <p:txBody>
          <a:bodyPr wrap="square" rtlCol="0">
            <a:spAutoFit/>
          </a:bodyPr>
          <a:lstStyle/>
          <a:p>
            <a:r>
              <a:rPr lang="en-IN" sz="2000" dirty="0">
                <a:latin typeface="Calibri" panose="020F0502020204030204" pitchFamily="34" charset="0"/>
                <a:cs typeface="Calibri" panose="020F0502020204030204" pitchFamily="34" charset="0"/>
              </a:rPr>
              <a:t>Importing Packages</a:t>
            </a:r>
          </a:p>
        </p:txBody>
      </p:sp>
      <p:pic>
        <p:nvPicPr>
          <p:cNvPr id="4" name="Picture 3">
            <a:extLst>
              <a:ext uri="{FF2B5EF4-FFF2-40B4-BE49-F238E27FC236}">
                <a16:creationId xmlns:a16="http://schemas.microsoft.com/office/drawing/2014/main" id="{4DB405D4-BB6F-4D39-AEB1-504F1BF7F58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203" y="4458335"/>
            <a:ext cx="4601191" cy="2399665"/>
          </a:xfrm>
          <a:prstGeom prst="rect">
            <a:avLst/>
          </a:prstGeom>
          <a:noFill/>
          <a:ln>
            <a:noFill/>
          </a:ln>
        </p:spPr>
      </p:pic>
      <p:sp>
        <p:nvSpPr>
          <p:cNvPr id="5" name="TextBox 4">
            <a:extLst>
              <a:ext uri="{FF2B5EF4-FFF2-40B4-BE49-F238E27FC236}">
                <a16:creationId xmlns:a16="http://schemas.microsoft.com/office/drawing/2014/main" id="{EFCACDA5-F067-4E9E-9BDA-D96E60208BFB}"/>
              </a:ext>
            </a:extLst>
          </p:cNvPr>
          <p:cNvSpPr txBox="1"/>
          <p:nvPr/>
        </p:nvSpPr>
        <p:spPr>
          <a:xfrm>
            <a:off x="450203" y="4055608"/>
            <a:ext cx="2949945" cy="369332"/>
          </a:xfrm>
          <a:prstGeom prst="rect">
            <a:avLst/>
          </a:prstGeom>
          <a:noFill/>
        </p:spPr>
        <p:txBody>
          <a:bodyPr wrap="square" rtlCol="0">
            <a:spAutoFit/>
          </a:bodyPr>
          <a:lstStyle/>
          <a:p>
            <a:r>
              <a:rPr lang="en-IN" dirty="0"/>
              <a:t>Univariate Analysis</a:t>
            </a:r>
          </a:p>
        </p:txBody>
      </p:sp>
      <p:pic>
        <p:nvPicPr>
          <p:cNvPr id="6" name="Picture 5">
            <a:extLst>
              <a:ext uri="{FF2B5EF4-FFF2-40B4-BE49-F238E27FC236}">
                <a16:creationId xmlns:a16="http://schemas.microsoft.com/office/drawing/2014/main" id="{74034B6B-6B6F-4A66-9B0A-9F74634C4D37}"/>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40680" y="1035343"/>
            <a:ext cx="4715374" cy="2941853"/>
          </a:xfrm>
          <a:prstGeom prst="rect">
            <a:avLst/>
          </a:prstGeom>
          <a:noFill/>
          <a:ln>
            <a:noFill/>
          </a:ln>
        </p:spPr>
      </p:pic>
      <p:pic>
        <p:nvPicPr>
          <p:cNvPr id="7" name="Picture 6">
            <a:extLst>
              <a:ext uri="{FF2B5EF4-FFF2-40B4-BE49-F238E27FC236}">
                <a16:creationId xmlns:a16="http://schemas.microsoft.com/office/drawing/2014/main" id="{B0E467B0-659F-4766-BF06-B8BA9EDA5FEE}"/>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18027" y="4458335"/>
            <a:ext cx="4601191" cy="2399665"/>
          </a:xfrm>
          <a:prstGeom prst="rect">
            <a:avLst/>
          </a:prstGeom>
          <a:noFill/>
          <a:ln>
            <a:noFill/>
          </a:ln>
        </p:spPr>
      </p:pic>
    </p:spTree>
    <p:extLst>
      <p:ext uri="{BB962C8B-B14F-4D97-AF65-F5344CB8AC3E}">
        <p14:creationId xmlns:p14="http://schemas.microsoft.com/office/powerpoint/2010/main" val="1201450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9C44DB-ED1E-4445-ACE4-25D7BD5A1E2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526" y="767290"/>
            <a:ext cx="4494458" cy="3050108"/>
          </a:xfrm>
          <a:prstGeom prst="rect">
            <a:avLst/>
          </a:prstGeom>
          <a:noFill/>
          <a:ln>
            <a:noFill/>
          </a:ln>
        </p:spPr>
      </p:pic>
      <p:pic>
        <p:nvPicPr>
          <p:cNvPr id="3" name="Picture 2">
            <a:extLst>
              <a:ext uri="{FF2B5EF4-FFF2-40B4-BE49-F238E27FC236}">
                <a16:creationId xmlns:a16="http://schemas.microsoft.com/office/drawing/2014/main" id="{ED99EF26-6349-4CE0-9185-A62BB477610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526" y="4053677"/>
            <a:ext cx="4494458" cy="2804324"/>
          </a:xfrm>
          <a:prstGeom prst="rect">
            <a:avLst/>
          </a:prstGeom>
          <a:noFill/>
          <a:ln>
            <a:noFill/>
          </a:ln>
        </p:spPr>
      </p:pic>
      <p:pic>
        <p:nvPicPr>
          <p:cNvPr id="4" name="Picture 3">
            <a:extLst>
              <a:ext uri="{FF2B5EF4-FFF2-40B4-BE49-F238E27FC236}">
                <a16:creationId xmlns:a16="http://schemas.microsoft.com/office/drawing/2014/main" id="{8E91E2D1-93DC-4BB7-B50B-08804BB790A6}"/>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54253" y="767290"/>
            <a:ext cx="4832116" cy="3050108"/>
          </a:xfrm>
          <a:prstGeom prst="rect">
            <a:avLst/>
          </a:prstGeom>
          <a:noFill/>
          <a:ln>
            <a:noFill/>
          </a:ln>
        </p:spPr>
      </p:pic>
    </p:spTree>
    <p:extLst>
      <p:ext uri="{BB962C8B-B14F-4D97-AF65-F5344CB8AC3E}">
        <p14:creationId xmlns:p14="http://schemas.microsoft.com/office/powerpoint/2010/main" val="584782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D504DB0-150D-4A46-87BF-FFBF8E579CE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6422" y="1163499"/>
            <a:ext cx="4923445" cy="3168804"/>
          </a:xfrm>
          <a:prstGeom prst="rect">
            <a:avLst/>
          </a:prstGeom>
          <a:noFill/>
          <a:ln>
            <a:noFill/>
          </a:ln>
        </p:spPr>
      </p:pic>
      <p:sp>
        <p:nvSpPr>
          <p:cNvPr id="3" name="TextBox 2">
            <a:extLst>
              <a:ext uri="{FF2B5EF4-FFF2-40B4-BE49-F238E27FC236}">
                <a16:creationId xmlns:a16="http://schemas.microsoft.com/office/drawing/2014/main" id="{B19982A6-930A-43F4-91E6-E275774691C9}"/>
              </a:ext>
            </a:extLst>
          </p:cNvPr>
          <p:cNvSpPr txBox="1"/>
          <p:nvPr/>
        </p:nvSpPr>
        <p:spPr>
          <a:xfrm>
            <a:off x="456423" y="656947"/>
            <a:ext cx="3707204" cy="400110"/>
          </a:xfrm>
          <a:prstGeom prst="rect">
            <a:avLst/>
          </a:prstGeom>
          <a:noFill/>
        </p:spPr>
        <p:txBody>
          <a:bodyPr wrap="square" rtlCol="0">
            <a:spAutoFit/>
          </a:bodyPr>
          <a:lstStyle/>
          <a:p>
            <a:r>
              <a:rPr lang="en-IN" sz="2000" dirty="0">
                <a:latin typeface="Calibri" panose="020F0502020204030204" pitchFamily="34" charset="0"/>
                <a:cs typeface="Calibri" panose="020F0502020204030204" pitchFamily="34" charset="0"/>
              </a:rPr>
              <a:t>Data Transformation</a:t>
            </a:r>
          </a:p>
        </p:txBody>
      </p:sp>
      <p:pic>
        <p:nvPicPr>
          <p:cNvPr id="4" name="Picture 3">
            <a:extLst>
              <a:ext uri="{FF2B5EF4-FFF2-40B4-BE49-F238E27FC236}">
                <a16:creationId xmlns:a16="http://schemas.microsoft.com/office/drawing/2014/main" id="{A4F00022-144A-4DF4-903F-5E532E64F17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1096" y="1163499"/>
            <a:ext cx="5304481" cy="3168804"/>
          </a:xfrm>
          <a:prstGeom prst="rect">
            <a:avLst/>
          </a:prstGeom>
          <a:noFill/>
          <a:ln>
            <a:noFill/>
          </a:ln>
        </p:spPr>
      </p:pic>
    </p:spTree>
    <p:extLst>
      <p:ext uri="{BB962C8B-B14F-4D97-AF65-F5344CB8AC3E}">
        <p14:creationId xmlns:p14="http://schemas.microsoft.com/office/powerpoint/2010/main" val="1514068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A877C5-2455-4A84-9B87-DF31FC498B4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5497" y="985946"/>
            <a:ext cx="5219700" cy="3359150"/>
          </a:xfrm>
          <a:prstGeom prst="rect">
            <a:avLst/>
          </a:prstGeom>
          <a:noFill/>
          <a:ln>
            <a:noFill/>
          </a:ln>
        </p:spPr>
      </p:pic>
      <p:sp>
        <p:nvSpPr>
          <p:cNvPr id="3" name="TextBox 2">
            <a:extLst>
              <a:ext uri="{FF2B5EF4-FFF2-40B4-BE49-F238E27FC236}">
                <a16:creationId xmlns:a16="http://schemas.microsoft.com/office/drawing/2014/main" id="{9268920F-4B20-4291-9CDD-360FC8935B8A}"/>
              </a:ext>
            </a:extLst>
          </p:cNvPr>
          <p:cNvSpPr txBox="1"/>
          <p:nvPr/>
        </p:nvSpPr>
        <p:spPr>
          <a:xfrm>
            <a:off x="485497" y="561058"/>
            <a:ext cx="4219668" cy="400110"/>
          </a:xfrm>
          <a:prstGeom prst="rect">
            <a:avLst/>
          </a:prstGeom>
          <a:noFill/>
        </p:spPr>
        <p:txBody>
          <a:bodyPr wrap="square" rtlCol="0">
            <a:spAutoFit/>
          </a:bodyPr>
          <a:lstStyle/>
          <a:p>
            <a:r>
              <a:rPr lang="en-IN" sz="2000" dirty="0">
                <a:latin typeface="Calibri" panose="020F0502020204030204" pitchFamily="34" charset="0"/>
                <a:cs typeface="Calibri" panose="020F0502020204030204" pitchFamily="34" charset="0"/>
              </a:rPr>
              <a:t>Logistic Regression</a:t>
            </a:r>
          </a:p>
        </p:txBody>
      </p:sp>
      <p:pic>
        <p:nvPicPr>
          <p:cNvPr id="4" name="Picture 3">
            <a:extLst>
              <a:ext uri="{FF2B5EF4-FFF2-40B4-BE49-F238E27FC236}">
                <a16:creationId xmlns:a16="http://schemas.microsoft.com/office/drawing/2014/main" id="{1DF18C4F-9CBC-4AC8-96CE-61988287F9F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985946"/>
            <a:ext cx="5250180" cy="3359150"/>
          </a:xfrm>
          <a:prstGeom prst="rect">
            <a:avLst/>
          </a:prstGeom>
          <a:noFill/>
          <a:ln>
            <a:noFill/>
          </a:ln>
        </p:spPr>
      </p:pic>
      <p:pic>
        <p:nvPicPr>
          <p:cNvPr id="6" name="Picture 5">
            <a:extLst>
              <a:ext uri="{FF2B5EF4-FFF2-40B4-BE49-F238E27FC236}">
                <a16:creationId xmlns:a16="http://schemas.microsoft.com/office/drawing/2014/main" id="{D6C90EA0-A1FD-43C7-8EAF-AA2B18F4AFB1}"/>
              </a:ext>
            </a:extLst>
          </p:cNvPr>
          <p:cNvPicPr>
            <a:picLocks noChangeAspect="1"/>
          </p:cNvPicPr>
          <p:nvPr/>
        </p:nvPicPr>
        <p:blipFill>
          <a:blip r:embed="rId4"/>
          <a:stretch>
            <a:fillRect/>
          </a:stretch>
        </p:blipFill>
        <p:spPr>
          <a:xfrm>
            <a:off x="3753820" y="4495800"/>
            <a:ext cx="3743325" cy="2362200"/>
          </a:xfrm>
          <a:prstGeom prst="rect">
            <a:avLst/>
          </a:prstGeom>
        </p:spPr>
      </p:pic>
    </p:spTree>
    <p:extLst>
      <p:ext uri="{BB962C8B-B14F-4D97-AF65-F5344CB8AC3E}">
        <p14:creationId xmlns:p14="http://schemas.microsoft.com/office/powerpoint/2010/main" val="2197114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505C25-074C-4F08-877E-0FF575DE506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9540" y="1022498"/>
            <a:ext cx="5250945" cy="2892554"/>
          </a:xfrm>
          <a:prstGeom prst="rect">
            <a:avLst/>
          </a:prstGeom>
          <a:noFill/>
          <a:ln>
            <a:noFill/>
          </a:ln>
        </p:spPr>
      </p:pic>
      <p:sp>
        <p:nvSpPr>
          <p:cNvPr id="3" name="TextBox 2">
            <a:extLst>
              <a:ext uri="{FF2B5EF4-FFF2-40B4-BE49-F238E27FC236}">
                <a16:creationId xmlns:a16="http://schemas.microsoft.com/office/drawing/2014/main" id="{FFE27C52-9C3D-42F1-A84E-8DA7D8368602}"/>
              </a:ext>
            </a:extLst>
          </p:cNvPr>
          <p:cNvSpPr txBox="1"/>
          <p:nvPr/>
        </p:nvSpPr>
        <p:spPr>
          <a:xfrm>
            <a:off x="421886" y="568171"/>
            <a:ext cx="3950563" cy="400110"/>
          </a:xfrm>
          <a:prstGeom prst="rect">
            <a:avLst/>
          </a:prstGeom>
          <a:noFill/>
        </p:spPr>
        <p:txBody>
          <a:bodyPr wrap="square" rtlCol="0">
            <a:spAutoFit/>
          </a:bodyPr>
          <a:lstStyle/>
          <a:p>
            <a:r>
              <a:rPr lang="en-IN" sz="2000" dirty="0">
                <a:latin typeface="Calibri" panose="020F0502020204030204" pitchFamily="34" charset="0"/>
                <a:cs typeface="Calibri" panose="020F0502020204030204" pitchFamily="34" charset="0"/>
              </a:rPr>
              <a:t>Decision Tree Algorithm</a:t>
            </a:r>
          </a:p>
        </p:txBody>
      </p:sp>
      <p:pic>
        <p:nvPicPr>
          <p:cNvPr id="4" name="Picture 3">
            <a:extLst>
              <a:ext uri="{FF2B5EF4-FFF2-40B4-BE49-F238E27FC236}">
                <a16:creationId xmlns:a16="http://schemas.microsoft.com/office/drawing/2014/main" id="{4AB70E58-F8DC-4097-8CE5-4155039A19F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1022499"/>
            <a:ext cx="5042535" cy="2892554"/>
          </a:xfrm>
          <a:prstGeom prst="rect">
            <a:avLst/>
          </a:prstGeom>
          <a:noFill/>
          <a:ln>
            <a:noFill/>
          </a:ln>
        </p:spPr>
      </p:pic>
      <p:pic>
        <p:nvPicPr>
          <p:cNvPr id="6" name="Picture 5">
            <a:extLst>
              <a:ext uri="{FF2B5EF4-FFF2-40B4-BE49-F238E27FC236}">
                <a16:creationId xmlns:a16="http://schemas.microsoft.com/office/drawing/2014/main" id="{C6917DB7-984E-4BED-97D3-FFA68F17FF7B}"/>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23604" y="4000047"/>
            <a:ext cx="7590408" cy="2857953"/>
          </a:xfrm>
          <a:prstGeom prst="rect">
            <a:avLst/>
          </a:prstGeom>
          <a:noFill/>
          <a:ln>
            <a:noFill/>
          </a:ln>
        </p:spPr>
      </p:pic>
    </p:spTree>
    <p:extLst>
      <p:ext uri="{BB962C8B-B14F-4D97-AF65-F5344CB8AC3E}">
        <p14:creationId xmlns:p14="http://schemas.microsoft.com/office/powerpoint/2010/main" val="1523306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466A73-78F0-4484-9CCA-5B271B12BE5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348" y="1149495"/>
            <a:ext cx="5332770" cy="3085154"/>
          </a:xfrm>
          <a:prstGeom prst="rect">
            <a:avLst/>
          </a:prstGeom>
          <a:noFill/>
          <a:ln>
            <a:noFill/>
          </a:ln>
        </p:spPr>
      </p:pic>
      <p:sp>
        <p:nvSpPr>
          <p:cNvPr id="3" name="TextBox 2">
            <a:extLst>
              <a:ext uri="{FF2B5EF4-FFF2-40B4-BE49-F238E27FC236}">
                <a16:creationId xmlns:a16="http://schemas.microsoft.com/office/drawing/2014/main" id="{A7440886-AFB6-4970-89BF-AAE6F0F4657B}"/>
              </a:ext>
            </a:extLst>
          </p:cNvPr>
          <p:cNvSpPr txBox="1"/>
          <p:nvPr/>
        </p:nvSpPr>
        <p:spPr>
          <a:xfrm>
            <a:off x="464348" y="656948"/>
            <a:ext cx="2704980" cy="369332"/>
          </a:xfrm>
          <a:prstGeom prst="rect">
            <a:avLst/>
          </a:prstGeom>
          <a:noFill/>
        </p:spPr>
        <p:txBody>
          <a:bodyPr wrap="square" rtlCol="0">
            <a:spAutoFit/>
          </a:bodyPr>
          <a:lstStyle/>
          <a:p>
            <a:r>
              <a:rPr lang="en-IN" dirty="0"/>
              <a:t>Random Forest Algorithm</a:t>
            </a:r>
          </a:p>
        </p:txBody>
      </p:sp>
      <p:pic>
        <p:nvPicPr>
          <p:cNvPr id="4" name="Picture 3">
            <a:extLst>
              <a:ext uri="{FF2B5EF4-FFF2-40B4-BE49-F238E27FC236}">
                <a16:creationId xmlns:a16="http://schemas.microsoft.com/office/drawing/2014/main" id="{9ACE8D50-6CAB-4AF4-A168-3C4C70681BE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1149495"/>
            <a:ext cx="5631652" cy="3085154"/>
          </a:xfrm>
          <a:prstGeom prst="rect">
            <a:avLst/>
          </a:prstGeom>
          <a:noFill/>
          <a:ln>
            <a:noFill/>
          </a:ln>
        </p:spPr>
      </p:pic>
    </p:spTree>
    <p:extLst>
      <p:ext uri="{BB962C8B-B14F-4D97-AF65-F5344CB8AC3E}">
        <p14:creationId xmlns:p14="http://schemas.microsoft.com/office/powerpoint/2010/main" val="2102504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EE68A2F-07DE-4DE8-B4A1-265D9B9B15A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715" y="1748620"/>
            <a:ext cx="5508039" cy="3187364"/>
          </a:xfrm>
          <a:prstGeom prst="rect">
            <a:avLst/>
          </a:prstGeom>
          <a:noFill/>
          <a:ln>
            <a:noFill/>
          </a:ln>
        </p:spPr>
      </p:pic>
      <p:pic>
        <p:nvPicPr>
          <p:cNvPr id="5" name="Picture 4">
            <a:extLst>
              <a:ext uri="{FF2B5EF4-FFF2-40B4-BE49-F238E27FC236}">
                <a16:creationId xmlns:a16="http://schemas.microsoft.com/office/drawing/2014/main" id="{1733EF14-5022-47D3-861A-C61BFF0644D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0698" y="1748620"/>
            <a:ext cx="5412417" cy="3187364"/>
          </a:xfrm>
          <a:prstGeom prst="rect">
            <a:avLst/>
          </a:prstGeom>
          <a:noFill/>
          <a:ln>
            <a:noFill/>
          </a:ln>
        </p:spPr>
      </p:pic>
      <p:sp>
        <p:nvSpPr>
          <p:cNvPr id="6" name="TextBox 5">
            <a:extLst>
              <a:ext uri="{FF2B5EF4-FFF2-40B4-BE49-F238E27FC236}">
                <a16:creationId xmlns:a16="http://schemas.microsoft.com/office/drawing/2014/main" id="{0DF2351F-7951-4584-B24F-53BA0CCCDF0A}"/>
              </a:ext>
            </a:extLst>
          </p:cNvPr>
          <p:cNvSpPr txBox="1"/>
          <p:nvPr/>
        </p:nvSpPr>
        <p:spPr>
          <a:xfrm>
            <a:off x="493264" y="847676"/>
            <a:ext cx="4105369" cy="400110"/>
          </a:xfrm>
          <a:prstGeom prst="rect">
            <a:avLst/>
          </a:prstGeom>
          <a:noFill/>
        </p:spPr>
        <p:txBody>
          <a:bodyPr wrap="square" rtlCol="0">
            <a:spAutoFit/>
          </a:bodyPr>
          <a:lstStyle/>
          <a:p>
            <a:r>
              <a:rPr lang="en-IN" sz="2000" dirty="0">
                <a:latin typeface="Calibri" panose="020F0502020204030204" pitchFamily="34" charset="0"/>
                <a:cs typeface="Calibri" panose="020F0502020204030204" pitchFamily="34" charset="0"/>
              </a:rPr>
              <a:t>Accuracy Score of Logistic Regression</a:t>
            </a:r>
          </a:p>
        </p:txBody>
      </p:sp>
      <p:sp>
        <p:nvSpPr>
          <p:cNvPr id="7" name="TextBox 6">
            <a:extLst>
              <a:ext uri="{FF2B5EF4-FFF2-40B4-BE49-F238E27FC236}">
                <a16:creationId xmlns:a16="http://schemas.microsoft.com/office/drawing/2014/main" id="{CA15095A-430D-466F-B5F1-DE37E9899462}"/>
              </a:ext>
            </a:extLst>
          </p:cNvPr>
          <p:cNvSpPr txBox="1"/>
          <p:nvPr/>
        </p:nvSpPr>
        <p:spPr>
          <a:xfrm>
            <a:off x="6190698" y="869729"/>
            <a:ext cx="4581258" cy="400110"/>
          </a:xfrm>
          <a:prstGeom prst="rect">
            <a:avLst/>
          </a:prstGeom>
          <a:noFill/>
        </p:spPr>
        <p:txBody>
          <a:bodyPr wrap="square" rtlCol="0">
            <a:spAutoFit/>
          </a:bodyPr>
          <a:lstStyle/>
          <a:p>
            <a:r>
              <a:rPr lang="en-IN" sz="2000" dirty="0">
                <a:latin typeface="Calibri" panose="020F0502020204030204" pitchFamily="34" charset="0"/>
                <a:cs typeface="Calibri" panose="020F0502020204030204" pitchFamily="34" charset="0"/>
              </a:rPr>
              <a:t>Accuracy Score of Decision Tree Algorithm</a:t>
            </a:r>
          </a:p>
        </p:txBody>
      </p:sp>
    </p:spTree>
    <p:extLst>
      <p:ext uri="{BB962C8B-B14F-4D97-AF65-F5344CB8AC3E}">
        <p14:creationId xmlns:p14="http://schemas.microsoft.com/office/powerpoint/2010/main" val="3637358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129C66-7999-4425-A6A3-DE8FFB8BA0E6}"/>
              </a:ext>
            </a:extLst>
          </p:cNvPr>
          <p:cNvSpPr txBox="1"/>
          <p:nvPr/>
        </p:nvSpPr>
        <p:spPr>
          <a:xfrm>
            <a:off x="493264" y="847676"/>
            <a:ext cx="4895482" cy="400110"/>
          </a:xfrm>
          <a:prstGeom prst="rect">
            <a:avLst/>
          </a:prstGeom>
          <a:noFill/>
        </p:spPr>
        <p:txBody>
          <a:bodyPr wrap="square" rtlCol="0">
            <a:spAutoFit/>
          </a:bodyPr>
          <a:lstStyle/>
          <a:p>
            <a:r>
              <a:rPr lang="en-IN" sz="2000" dirty="0">
                <a:latin typeface="Calibri" panose="020F0502020204030204" pitchFamily="34" charset="0"/>
                <a:cs typeface="Calibri" panose="020F0502020204030204" pitchFamily="34" charset="0"/>
              </a:rPr>
              <a:t>Accuracy Score of Random Forest Algorithm</a:t>
            </a:r>
          </a:p>
        </p:txBody>
      </p:sp>
      <p:pic>
        <p:nvPicPr>
          <p:cNvPr id="4" name="Picture 3">
            <a:extLst>
              <a:ext uri="{FF2B5EF4-FFF2-40B4-BE49-F238E27FC236}">
                <a16:creationId xmlns:a16="http://schemas.microsoft.com/office/drawing/2014/main" id="{3C47451F-BE5B-42B9-954D-D754D3B37A5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264" y="1479898"/>
            <a:ext cx="6067334" cy="3118735"/>
          </a:xfrm>
          <a:prstGeom prst="rect">
            <a:avLst/>
          </a:prstGeom>
          <a:noFill/>
          <a:ln>
            <a:noFill/>
          </a:ln>
        </p:spPr>
      </p:pic>
    </p:spTree>
    <p:extLst>
      <p:ext uri="{BB962C8B-B14F-4D97-AF65-F5344CB8AC3E}">
        <p14:creationId xmlns:p14="http://schemas.microsoft.com/office/powerpoint/2010/main" val="3830353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sz="4400" dirty="0">
                <a:latin typeface="Calibri" panose="020F0502020204030204" pitchFamily="34" charset="0"/>
                <a:cs typeface="Calibri" panose="020F0502020204030204" pitchFamily="34" charset="0"/>
              </a:rPr>
              <a:t>Created by</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782550895"/>
              </p:ext>
            </p:extLst>
          </p:nvPr>
        </p:nvGraphicFramePr>
        <p:xfrm>
          <a:off x="674704" y="2198253"/>
          <a:ext cx="7123096" cy="40416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Graphic 3" descr="School boy">
            <a:extLst>
              <a:ext uri="{FF2B5EF4-FFF2-40B4-BE49-F238E27FC236}">
                <a16:creationId xmlns:a16="http://schemas.microsoft.com/office/drawing/2014/main" id="{62BFAC4F-A366-49CA-9C61-EE88A633595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75994" y="3784522"/>
            <a:ext cx="851904" cy="851904"/>
          </a:xfrm>
          <a:prstGeom prst="rect">
            <a:avLst/>
          </a:prstGeom>
        </p:spPr>
      </p:pic>
      <p:pic>
        <p:nvPicPr>
          <p:cNvPr id="10" name="Graphic 9" descr="Female Profile">
            <a:extLst>
              <a:ext uri="{FF2B5EF4-FFF2-40B4-BE49-F238E27FC236}">
                <a16:creationId xmlns:a16="http://schemas.microsoft.com/office/drawing/2014/main" id="{1AFA6438-2839-48F1-97A9-B4CC9BA0ADD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96599" y="5067260"/>
            <a:ext cx="710259" cy="710259"/>
          </a:xfrm>
          <a:prstGeom prst="rect">
            <a:avLst/>
          </a:prstGeom>
        </p:spPr>
      </p:pic>
      <p:pic>
        <p:nvPicPr>
          <p:cNvPr id="19" name="Graphic 18" descr="Female Profile">
            <a:extLst>
              <a:ext uri="{FF2B5EF4-FFF2-40B4-BE49-F238E27FC236}">
                <a16:creationId xmlns:a16="http://schemas.microsoft.com/office/drawing/2014/main" id="{9099983C-F6F7-42C4-996C-8BAEB78C0D39}"/>
              </a:ext>
            </a:extLst>
          </p:cNvPr>
          <p:cNvPicPr>
            <a:picLocks noChangeAspect="1"/>
          </p:cNvPicPr>
          <p:nvPr/>
        </p:nvPicPr>
        <p:blipFill>
          <a:blip r:embed="rId11">
            <a:extLst>
              <a:ext uri="{96DAC541-7B7A-43D3-8B79-37D633B846F1}">
                <asvg:svgBlip xmlns:asvg="http://schemas.microsoft.com/office/drawing/2016/SVG/main" r:embed="rId13"/>
              </a:ext>
            </a:extLst>
          </a:blip>
          <a:stretch>
            <a:fillRect/>
          </a:stretch>
        </p:blipFill>
        <p:spPr>
          <a:xfrm>
            <a:off x="896598" y="2636258"/>
            <a:ext cx="710259" cy="710259"/>
          </a:xfrm>
          <a:prstGeom prst="rect">
            <a:avLst/>
          </a:prstGeom>
        </p:spPr>
      </p:pic>
    </p:spTree>
    <p:extLst>
      <p:ext uri="{BB962C8B-B14F-4D97-AF65-F5344CB8AC3E}">
        <p14:creationId xmlns:p14="http://schemas.microsoft.com/office/powerpoint/2010/main" val="4209322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A73DDF-3CDE-46A4-B8D7-1DCE4A296D0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684" y="1382878"/>
            <a:ext cx="5971540" cy="2938145"/>
          </a:xfrm>
          <a:prstGeom prst="rect">
            <a:avLst/>
          </a:prstGeom>
          <a:noFill/>
          <a:ln>
            <a:noFill/>
          </a:ln>
        </p:spPr>
      </p:pic>
      <p:sp>
        <p:nvSpPr>
          <p:cNvPr id="4" name="TextBox 3">
            <a:extLst>
              <a:ext uri="{FF2B5EF4-FFF2-40B4-BE49-F238E27FC236}">
                <a16:creationId xmlns:a16="http://schemas.microsoft.com/office/drawing/2014/main" id="{99D25EBE-DFD7-4265-9DFB-D830D158ABA4}"/>
              </a:ext>
            </a:extLst>
          </p:cNvPr>
          <p:cNvSpPr txBox="1"/>
          <p:nvPr/>
        </p:nvSpPr>
        <p:spPr>
          <a:xfrm>
            <a:off x="464684" y="781235"/>
            <a:ext cx="2891075" cy="400110"/>
          </a:xfrm>
          <a:prstGeom prst="rect">
            <a:avLst/>
          </a:prstGeom>
          <a:noFill/>
        </p:spPr>
        <p:txBody>
          <a:bodyPr wrap="square" rtlCol="0">
            <a:spAutoFit/>
          </a:bodyPr>
          <a:lstStyle/>
          <a:p>
            <a:r>
              <a:rPr lang="en-IN" sz="2000" dirty="0">
                <a:latin typeface="Calibri" panose="020F0502020204030204" pitchFamily="34" charset="0"/>
                <a:cs typeface="Calibri" panose="020F0502020204030204" pitchFamily="34" charset="0"/>
              </a:rPr>
              <a:t>Displaying Memory Size</a:t>
            </a:r>
          </a:p>
        </p:txBody>
      </p:sp>
    </p:spTree>
    <p:extLst>
      <p:ext uri="{BB962C8B-B14F-4D97-AF65-F5344CB8AC3E}">
        <p14:creationId xmlns:p14="http://schemas.microsoft.com/office/powerpoint/2010/main" val="574982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8C746-584A-4788-944E-81957D894927}"/>
              </a:ext>
            </a:extLst>
          </p:cNvPr>
          <p:cNvSpPr>
            <a:spLocks noGrp="1"/>
          </p:cNvSpPr>
          <p:nvPr>
            <p:ph type="title"/>
          </p:nvPr>
        </p:nvSpPr>
        <p:spPr/>
        <p:txBody>
          <a:bodyPr>
            <a:normAutofit/>
          </a:bodyPr>
          <a:lstStyle/>
          <a:p>
            <a:r>
              <a:rPr lang="en-IN" sz="4400" dirty="0">
                <a:latin typeface="Calibri" panose="020F0502020204030204" pitchFamily="34" charset="0"/>
                <a:cs typeface="Calibri" panose="020F0502020204030204" pitchFamily="34" charset="0"/>
              </a:rPr>
              <a:t>TESTING</a:t>
            </a:r>
          </a:p>
        </p:txBody>
      </p:sp>
      <p:sp>
        <p:nvSpPr>
          <p:cNvPr id="3" name="Content Placeholder 2">
            <a:extLst>
              <a:ext uri="{FF2B5EF4-FFF2-40B4-BE49-F238E27FC236}">
                <a16:creationId xmlns:a16="http://schemas.microsoft.com/office/drawing/2014/main" id="{5250215A-08C8-4ACD-AFA7-0F9EA905AB40}"/>
              </a:ext>
            </a:extLst>
          </p:cNvPr>
          <p:cNvSpPr>
            <a:spLocks noGrp="1"/>
          </p:cNvSpPr>
          <p:nvPr>
            <p:ph idx="1"/>
          </p:nvPr>
        </p:nvSpPr>
        <p:spPr>
          <a:xfrm>
            <a:off x="581192" y="1819922"/>
            <a:ext cx="11029615" cy="4758431"/>
          </a:xfrm>
        </p:spPr>
        <p:txBody>
          <a:bodyPr>
            <a:normAutofit fontScale="92500" lnSpcReduction="10000"/>
          </a:bodyPr>
          <a:lstStyle/>
          <a:p>
            <a:pPr marL="0" indent="0">
              <a:buNone/>
            </a:pPr>
            <a:r>
              <a:rPr lang="en-US" sz="2200" b="1" dirty="0">
                <a:latin typeface="Calibri" panose="020F0502020204030204" pitchFamily="34" charset="0"/>
                <a:cs typeface="Calibri" panose="020F0502020204030204" pitchFamily="34" charset="0"/>
              </a:rPr>
              <a:t>Blackbox Testing:</a:t>
            </a:r>
            <a:endParaRPr lang="en-IN" sz="2200" b="1" dirty="0">
              <a:latin typeface="Calibri" panose="020F0502020204030204" pitchFamily="34" charset="0"/>
              <a:cs typeface="Calibri" panose="020F0502020204030204" pitchFamily="34" charset="0"/>
            </a:endParaRPr>
          </a:p>
          <a:p>
            <a:pPr lvl="0"/>
            <a:r>
              <a:rPr lang="en-US" sz="2200" dirty="0">
                <a:latin typeface="Calibri" panose="020F0502020204030204" pitchFamily="34" charset="0"/>
                <a:cs typeface="Calibri" panose="020F0502020204030204" pitchFamily="34" charset="0"/>
              </a:rPr>
              <a:t>Blackbox testing is testing the functionality of an application without knowing the details of its implementation including internal program structure, data structures, etc.</a:t>
            </a:r>
            <a:endParaRPr lang="en-IN" sz="2200" dirty="0">
              <a:latin typeface="Calibri" panose="020F0502020204030204" pitchFamily="34" charset="0"/>
              <a:cs typeface="Calibri" panose="020F0502020204030204" pitchFamily="34" charset="0"/>
            </a:endParaRPr>
          </a:p>
          <a:p>
            <a:pPr lvl="0"/>
            <a:r>
              <a:rPr lang="en-US" sz="2200" dirty="0">
                <a:latin typeface="Calibri" panose="020F0502020204030204" pitchFamily="34" charset="0"/>
                <a:cs typeface="Calibri" panose="020F0502020204030204" pitchFamily="34" charset="0"/>
              </a:rPr>
              <a:t>Test cases for Blackbox testing are created based on the requirement specifications. Therefore, it is also called as specification-based testing.</a:t>
            </a:r>
            <a:endParaRPr lang="en-IN" sz="2200" dirty="0">
              <a:latin typeface="Calibri" panose="020F0502020204030204" pitchFamily="34" charset="0"/>
              <a:cs typeface="Calibri" panose="020F0502020204030204" pitchFamily="34" charset="0"/>
            </a:endParaRPr>
          </a:p>
          <a:p>
            <a:pPr lvl="0"/>
            <a:r>
              <a:rPr lang="en-US" sz="2200" dirty="0">
                <a:latin typeface="Calibri" panose="020F0502020204030204" pitchFamily="34" charset="0"/>
                <a:cs typeface="Calibri" panose="020F0502020204030204" pitchFamily="34" charset="0"/>
              </a:rPr>
              <a:t>When applied to Machine Learning models, Blackbox testing would mean testing Machine Learning models without knowing the internal details such as features of the Machine Learning model, the algorithm used to create the model, etc.</a:t>
            </a:r>
            <a:endParaRPr lang="en-IN" sz="2200" dirty="0">
              <a:latin typeface="Calibri" panose="020F0502020204030204" pitchFamily="34" charset="0"/>
              <a:cs typeface="Calibri" panose="020F0502020204030204" pitchFamily="34" charset="0"/>
            </a:endParaRPr>
          </a:p>
          <a:p>
            <a:pPr marL="0" lvl="0" indent="0">
              <a:buNone/>
            </a:pPr>
            <a:r>
              <a:rPr lang="en-US" sz="2200" dirty="0">
                <a:latin typeface="Calibri" panose="020F0502020204030204" pitchFamily="34" charset="0"/>
                <a:cs typeface="Calibri" panose="020F0502020204030204" pitchFamily="34" charset="0"/>
              </a:rPr>
              <a:t>	</a:t>
            </a:r>
            <a:r>
              <a:rPr lang="en-US" sz="2200" b="1" dirty="0">
                <a:latin typeface="Calibri" panose="020F0502020204030204" pitchFamily="34" charset="0"/>
                <a:cs typeface="Calibri" panose="020F0502020204030204" pitchFamily="34" charset="0"/>
              </a:rPr>
              <a:t>Model Performance</a:t>
            </a:r>
            <a:endParaRPr lang="en-IN" sz="2200" b="1" dirty="0">
              <a:latin typeface="Calibri" panose="020F0502020204030204" pitchFamily="34" charset="0"/>
              <a:cs typeface="Calibri" panose="020F0502020204030204" pitchFamily="34" charset="0"/>
            </a:endParaRPr>
          </a:p>
          <a:p>
            <a:pPr lvl="1"/>
            <a:r>
              <a:rPr lang="en-US" sz="2200" dirty="0">
                <a:latin typeface="Calibri" panose="020F0502020204030204" pitchFamily="34" charset="0"/>
                <a:cs typeface="Calibri" panose="020F0502020204030204" pitchFamily="34" charset="0"/>
              </a:rPr>
              <a:t>Testing model performance is about testing the models with the test data/new data sets and comparing the model performance in terms of parameters such as accuracy/recall etc., to that of pre-determined accuracy with the model already built and moved into production. This is the most trivial of different techniques which could be used for Blackbox testing.</a:t>
            </a:r>
            <a:endParaRPr lang="en-IN" sz="2200" dirty="0">
              <a:latin typeface="Calibri" panose="020F0502020204030204" pitchFamily="34" charset="0"/>
              <a:cs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2803026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33E97B-19F3-4205-A3A3-01195EBE5444}"/>
              </a:ext>
            </a:extLst>
          </p:cNvPr>
          <p:cNvSpPr>
            <a:spLocks noGrp="1"/>
          </p:cNvSpPr>
          <p:nvPr>
            <p:ph idx="1"/>
          </p:nvPr>
        </p:nvSpPr>
        <p:spPr>
          <a:xfrm>
            <a:off x="581192" y="1976310"/>
            <a:ext cx="11029615" cy="4406735"/>
          </a:xfrm>
        </p:spPr>
        <p:txBody>
          <a:bodyPr>
            <a:normAutofit/>
          </a:bodyPr>
          <a:lstStyle/>
          <a:p>
            <a:pPr marL="0" lvl="0" indent="0">
              <a:buNone/>
            </a:pPr>
            <a:r>
              <a:rPr lang="en-US" dirty="0"/>
              <a:t>	</a:t>
            </a:r>
            <a:r>
              <a:rPr lang="en-US" sz="2000" b="1" dirty="0">
                <a:latin typeface="Calibri" panose="020F0502020204030204" pitchFamily="34" charset="0"/>
                <a:cs typeface="Calibri" panose="020F0502020204030204" pitchFamily="34" charset="0"/>
              </a:rPr>
              <a:t>Metamorphic Testing</a:t>
            </a:r>
            <a:endParaRPr lang="en-IN" sz="2000" b="1" dirty="0">
              <a:latin typeface="Calibri" panose="020F0502020204030204" pitchFamily="34" charset="0"/>
              <a:cs typeface="Calibri" panose="020F0502020204030204" pitchFamily="34" charset="0"/>
            </a:endParaRPr>
          </a:p>
          <a:p>
            <a:pPr lvl="1"/>
            <a:r>
              <a:rPr lang="en-US" sz="2000" dirty="0">
                <a:latin typeface="Calibri" panose="020F0502020204030204" pitchFamily="34" charset="0"/>
                <a:cs typeface="Calibri" panose="020F0502020204030204" pitchFamily="34" charset="0"/>
              </a:rPr>
              <a:t>In metamorphic testing, one or more properties are identified that represent the metamorphic relationship between input-output pairs. For example, hypothetically speaking, an ML model is built that predict the employee access needs required based on different variables like Manager Id, Resource Id, Employee Id, Action and Target, etc.  </a:t>
            </a:r>
            <a:endParaRPr lang="en-IN" sz="2000" dirty="0">
              <a:latin typeface="Calibri" panose="020F0502020204030204" pitchFamily="34" charset="0"/>
              <a:cs typeface="Calibri" panose="020F0502020204030204" pitchFamily="34" charset="0"/>
            </a:endParaRPr>
          </a:p>
          <a:p>
            <a:pPr marL="0" lvl="0" indent="0">
              <a:buNone/>
            </a:pPr>
            <a:r>
              <a:rPr lang="en-US" sz="2000" b="1" dirty="0">
                <a:latin typeface="Calibri" panose="020F0502020204030204" pitchFamily="34" charset="0"/>
                <a:cs typeface="Calibri" panose="020F0502020204030204" pitchFamily="34" charset="0"/>
              </a:rPr>
              <a:t>	Dual Coding</a:t>
            </a:r>
            <a:endParaRPr lang="en-IN" sz="2000" b="1" dirty="0">
              <a:latin typeface="Calibri" panose="020F0502020204030204" pitchFamily="34" charset="0"/>
              <a:cs typeface="Calibri" panose="020F0502020204030204" pitchFamily="34" charset="0"/>
            </a:endParaRPr>
          </a:p>
          <a:p>
            <a:pPr lvl="1"/>
            <a:r>
              <a:rPr lang="en-US" sz="2000" dirty="0">
                <a:latin typeface="Calibri" panose="020F0502020204030204" pitchFamily="34" charset="0"/>
                <a:cs typeface="Calibri" panose="020F0502020204030204" pitchFamily="34" charset="0"/>
              </a:rPr>
              <a:t>With dual coding technique, the idea is to build different models based on different algorithms and comparing the prediction from each of these models given a particular input data set.</a:t>
            </a:r>
            <a:endParaRPr lang="en-IN" sz="2000" dirty="0">
              <a:latin typeface="Calibri" panose="020F0502020204030204" pitchFamily="34" charset="0"/>
              <a:cs typeface="Calibri" panose="020F0502020204030204" pitchFamily="34" charset="0"/>
            </a:endParaRPr>
          </a:p>
          <a:p>
            <a:pPr lvl="1"/>
            <a:r>
              <a:rPr lang="en-US" sz="2000" dirty="0">
                <a:latin typeface="Calibri" panose="020F0502020204030204" pitchFamily="34" charset="0"/>
                <a:cs typeface="Calibri" panose="020F0502020204030204" pitchFamily="34" charset="0"/>
              </a:rPr>
              <a:t>Let's day, a classification model is built with different algorithms such as random forest, logistic regression, decision tree. All of them demonstrate a comparative accuracy of 94% or so with random forest showing the accuracy of 97%. This results in the selection of random forest.</a:t>
            </a:r>
            <a:endParaRPr lang="en-IN" sz="2000"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960545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EBF1B85-3CF8-4803-9258-EBE221D6AF74}"/>
              </a:ext>
            </a:extLst>
          </p:cNvPr>
          <p:cNvGraphicFramePr>
            <a:graphicFrameLocks noGrp="1"/>
          </p:cNvGraphicFramePr>
          <p:nvPr>
            <p:extLst>
              <p:ext uri="{D42A27DB-BD31-4B8C-83A1-F6EECF244321}">
                <p14:modId xmlns:p14="http://schemas.microsoft.com/office/powerpoint/2010/main" val="3473897679"/>
              </p:ext>
            </p:extLst>
          </p:nvPr>
        </p:nvGraphicFramePr>
        <p:xfrm>
          <a:off x="443883" y="59615"/>
          <a:ext cx="11301275" cy="6600302"/>
        </p:xfrm>
        <a:graphic>
          <a:graphicData uri="http://schemas.openxmlformats.org/drawingml/2006/table">
            <a:tbl>
              <a:tblPr firstRow="1" firstCol="1" bandRow="1">
                <a:tableStyleId>{5C22544A-7EE6-4342-B048-85BDC9FD1C3A}</a:tableStyleId>
              </a:tblPr>
              <a:tblGrid>
                <a:gridCol w="1651763">
                  <a:extLst>
                    <a:ext uri="{9D8B030D-6E8A-4147-A177-3AD203B41FA5}">
                      <a16:colId xmlns:a16="http://schemas.microsoft.com/office/drawing/2014/main" val="3530256622"/>
                    </a:ext>
                  </a:extLst>
                </a:gridCol>
                <a:gridCol w="1948911">
                  <a:extLst>
                    <a:ext uri="{9D8B030D-6E8A-4147-A177-3AD203B41FA5}">
                      <a16:colId xmlns:a16="http://schemas.microsoft.com/office/drawing/2014/main" val="95366411"/>
                    </a:ext>
                  </a:extLst>
                </a:gridCol>
                <a:gridCol w="2362752">
                  <a:extLst>
                    <a:ext uri="{9D8B030D-6E8A-4147-A177-3AD203B41FA5}">
                      <a16:colId xmlns:a16="http://schemas.microsoft.com/office/drawing/2014/main" val="3827804940"/>
                    </a:ext>
                  </a:extLst>
                </a:gridCol>
                <a:gridCol w="1837031">
                  <a:extLst>
                    <a:ext uri="{9D8B030D-6E8A-4147-A177-3AD203B41FA5}">
                      <a16:colId xmlns:a16="http://schemas.microsoft.com/office/drawing/2014/main" val="2943706425"/>
                    </a:ext>
                  </a:extLst>
                </a:gridCol>
                <a:gridCol w="1914022">
                  <a:extLst>
                    <a:ext uri="{9D8B030D-6E8A-4147-A177-3AD203B41FA5}">
                      <a16:colId xmlns:a16="http://schemas.microsoft.com/office/drawing/2014/main" val="126484753"/>
                    </a:ext>
                  </a:extLst>
                </a:gridCol>
                <a:gridCol w="1586796">
                  <a:extLst>
                    <a:ext uri="{9D8B030D-6E8A-4147-A177-3AD203B41FA5}">
                      <a16:colId xmlns:a16="http://schemas.microsoft.com/office/drawing/2014/main" val="2764878967"/>
                    </a:ext>
                  </a:extLst>
                </a:gridCol>
              </a:tblGrid>
              <a:tr h="337970">
                <a:tc>
                  <a:txBody>
                    <a:bodyPr/>
                    <a:lstStyle/>
                    <a:p>
                      <a:pPr>
                        <a:spcAft>
                          <a:spcPts val="0"/>
                        </a:spcAft>
                      </a:pPr>
                      <a:r>
                        <a:rPr lang="en-US" sz="1400">
                          <a:effectLst/>
                          <a:latin typeface="Calibri" panose="020F0502020204030204" pitchFamily="34" charset="0"/>
                          <a:cs typeface="Calibri" panose="020F0502020204030204" pitchFamily="34" charset="0"/>
                        </a:rPr>
                        <a:t>Test cases</a:t>
                      </a:r>
                      <a:endParaRPr lang="en-IN" sz="1400">
                        <a:solidFill>
                          <a:srgbClr val="808080"/>
                        </a:solidFill>
                        <a:effectLst/>
                        <a:latin typeface="Calibri" panose="020F0502020204030204" pitchFamily="34" charset="0"/>
                        <a:ea typeface="Calibri Light" panose="020F0302020204030204" pitchFamily="34" charset="0"/>
                        <a:cs typeface="Calibri" panose="020F0502020204030204" pitchFamily="34" charset="0"/>
                      </a:endParaRPr>
                    </a:p>
                  </a:txBody>
                  <a:tcPr marL="42067" marR="42067" marT="0" marB="0"/>
                </a:tc>
                <a:tc>
                  <a:txBody>
                    <a:bodyPr/>
                    <a:lstStyle/>
                    <a:p>
                      <a:pPr>
                        <a:spcAft>
                          <a:spcPts val="0"/>
                        </a:spcAft>
                      </a:pPr>
                      <a:r>
                        <a:rPr lang="en-US" sz="1400">
                          <a:effectLst/>
                          <a:latin typeface="Calibri" panose="020F0502020204030204" pitchFamily="34" charset="0"/>
                          <a:cs typeface="Calibri" panose="020F0502020204030204" pitchFamily="34" charset="0"/>
                        </a:rPr>
                        <a:t>Pre-Conditions</a:t>
                      </a:r>
                      <a:endParaRPr lang="en-IN" sz="1400">
                        <a:solidFill>
                          <a:srgbClr val="808080"/>
                        </a:solidFill>
                        <a:effectLst/>
                        <a:latin typeface="Calibri" panose="020F0502020204030204" pitchFamily="34" charset="0"/>
                        <a:ea typeface="Calibri Light" panose="020F0302020204030204" pitchFamily="34" charset="0"/>
                        <a:cs typeface="Calibri" panose="020F0502020204030204" pitchFamily="34" charset="0"/>
                      </a:endParaRPr>
                    </a:p>
                  </a:txBody>
                  <a:tcPr marL="42067" marR="42067" marT="0" marB="0"/>
                </a:tc>
                <a:tc>
                  <a:txBody>
                    <a:bodyPr/>
                    <a:lstStyle/>
                    <a:p>
                      <a:pPr>
                        <a:spcAft>
                          <a:spcPts val="0"/>
                        </a:spcAft>
                      </a:pPr>
                      <a:r>
                        <a:rPr lang="en-US" sz="1400">
                          <a:effectLst/>
                          <a:latin typeface="Calibri" panose="020F0502020204030204" pitchFamily="34" charset="0"/>
                          <a:cs typeface="Calibri" panose="020F0502020204030204" pitchFamily="34" charset="0"/>
                        </a:rPr>
                        <a:t>Step to be Executed</a:t>
                      </a:r>
                      <a:endParaRPr lang="en-IN" sz="1400">
                        <a:solidFill>
                          <a:srgbClr val="808080"/>
                        </a:solidFill>
                        <a:effectLst/>
                        <a:latin typeface="Calibri" panose="020F0502020204030204" pitchFamily="34" charset="0"/>
                        <a:ea typeface="Calibri Light" panose="020F0302020204030204" pitchFamily="34" charset="0"/>
                        <a:cs typeface="Calibri" panose="020F0502020204030204" pitchFamily="34" charset="0"/>
                      </a:endParaRPr>
                    </a:p>
                  </a:txBody>
                  <a:tcPr marL="42067" marR="42067" marT="0" marB="0"/>
                </a:tc>
                <a:tc>
                  <a:txBody>
                    <a:bodyPr/>
                    <a:lstStyle/>
                    <a:p>
                      <a:pPr>
                        <a:spcAft>
                          <a:spcPts val="0"/>
                        </a:spcAft>
                      </a:pPr>
                      <a:r>
                        <a:rPr lang="en-US" sz="1400">
                          <a:effectLst/>
                          <a:latin typeface="Calibri" panose="020F0502020204030204" pitchFamily="34" charset="0"/>
                          <a:cs typeface="Calibri" panose="020F0502020204030204" pitchFamily="34" charset="0"/>
                        </a:rPr>
                        <a:t>Expected Result</a:t>
                      </a:r>
                      <a:endParaRPr lang="en-IN" sz="1400">
                        <a:solidFill>
                          <a:srgbClr val="808080"/>
                        </a:solidFill>
                        <a:effectLst/>
                        <a:latin typeface="Calibri" panose="020F0502020204030204" pitchFamily="34" charset="0"/>
                        <a:ea typeface="Calibri Light" panose="020F0302020204030204" pitchFamily="34" charset="0"/>
                        <a:cs typeface="Calibri" panose="020F0502020204030204" pitchFamily="34" charset="0"/>
                      </a:endParaRPr>
                    </a:p>
                  </a:txBody>
                  <a:tcPr marL="42067" marR="42067" marT="0" marB="0"/>
                </a:tc>
                <a:tc>
                  <a:txBody>
                    <a:bodyPr/>
                    <a:lstStyle/>
                    <a:p>
                      <a:pPr>
                        <a:spcAft>
                          <a:spcPts val="0"/>
                        </a:spcAft>
                      </a:pPr>
                      <a:r>
                        <a:rPr lang="en-US" sz="1400">
                          <a:effectLst/>
                          <a:latin typeface="Calibri" panose="020F0502020204030204" pitchFamily="34" charset="0"/>
                          <a:cs typeface="Calibri" panose="020F0502020204030204" pitchFamily="34" charset="0"/>
                        </a:rPr>
                        <a:t>Actual Result</a:t>
                      </a:r>
                      <a:endParaRPr lang="en-IN" sz="1400">
                        <a:solidFill>
                          <a:srgbClr val="808080"/>
                        </a:solidFill>
                        <a:effectLst/>
                        <a:latin typeface="Calibri" panose="020F0502020204030204" pitchFamily="34" charset="0"/>
                        <a:ea typeface="Calibri Light" panose="020F0302020204030204" pitchFamily="34" charset="0"/>
                        <a:cs typeface="Calibri" panose="020F0502020204030204" pitchFamily="34" charset="0"/>
                      </a:endParaRPr>
                    </a:p>
                  </a:txBody>
                  <a:tcPr marL="42067" marR="42067" marT="0" marB="0"/>
                </a:tc>
                <a:tc>
                  <a:txBody>
                    <a:bodyPr/>
                    <a:lstStyle/>
                    <a:p>
                      <a:pPr>
                        <a:spcAft>
                          <a:spcPts val="0"/>
                        </a:spcAft>
                      </a:pPr>
                      <a:r>
                        <a:rPr lang="en-US" sz="1400">
                          <a:effectLst/>
                          <a:latin typeface="Calibri" panose="020F0502020204030204" pitchFamily="34" charset="0"/>
                          <a:cs typeface="Calibri" panose="020F0502020204030204" pitchFamily="34" charset="0"/>
                        </a:rPr>
                        <a:t>Pass/Fail</a:t>
                      </a:r>
                      <a:endParaRPr lang="en-IN" sz="1400">
                        <a:solidFill>
                          <a:srgbClr val="808080"/>
                        </a:solidFill>
                        <a:effectLst/>
                        <a:latin typeface="Calibri" panose="020F0502020204030204" pitchFamily="34" charset="0"/>
                        <a:ea typeface="Calibri Light" panose="020F0302020204030204" pitchFamily="34" charset="0"/>
                        <a:cs typeface="Calibri" panose="020F0502020204030204" pitchFamily="34" charset="0"/>
                      </a:endParaRPr>
                    </a:p>
                  </a:txBody>
                  <a:tcPr marL="42067" marR="42067" marT="0" marB="0"/>
                </a:tc>
                <a:extLst>
                  <a:ext uri="{0D108BD9-81ED-4DB2-BD59-A6C34878D82A}">
                    <a16:rowId xmlns:a16="http://schemas.microsoft.com/office/drawing/2014/main" val="2781618618"/>
                  </a:ext>
                </a:extLst>
              </a:tr>
              <a:tr h="633693">
                <a:tc>
                  <a:txBody>
                    <a:bodyPr/>
                    <a:lstStyle/>
                    <a:p>
                      <a:r>
                        <a:rPr lang="en-IN" sz="1400">
                          <a:effectLst/>
                          <a:latin typeface="Calibri" panose="020F0502020204030204" pitchFamily="34" charset="0"/>
                          <a:cs typeface="Calibri" panose="020F0502020204030204" pitchFamily="34" charset="0"/>
                        </a:rPr>
                        <a:t>Necessary Packages installed?</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Packages for ml models and performing data analysis are required.</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Install using command on your respective coding ground.</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Success</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Success</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Pass</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extLst>
                  <a:ext uri="{0D108BD9-81ED-4DB2-BD59-A6C34878D82A}">
                    <a16:rowId xmlns:a16="http://schemas.microsoft.com/office/drawing/2014/main" val="3786765025"/>
                  </a:ext>
                </a:extLst>
              </a:tr>
              <a:tr h="784206">
                <a:tc>
                  <a:txBody>
                    <a:bodyPr/>
                    <a:lstStyle/>
                    <a:p>
                      <a:pPr algn="just"/>
                      <a:r>
                        <a:rPr lang="en-IN" sz="1400" dirty="0">
                          <a:effectLst/>
                          <a:latin typeface="Calibri" panose="020F0502020204030204" pitchFamily="34" charset="0"/>
                          <a:cs typeface="Calibri" panose="020F0502020204030204" pitchFamily="34" charset="0"/>
                        </a:rPr>
                        <a:t>Check whether historical dataset is in same directory.</a:t>
                      </a:r>
                      <a:endParaRPr lang="en-IN" sz="1400" dirty="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csv file should be in same directory.</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If not in same directory, transfer it into it and then run the command pd.read_csv</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File should be read and displayed.</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Appropriate message displayed.</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Pass</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extLst>
                  <a:ext uri="{0D108BD9-81ED-4DB2-BD59-A6C34878D82A}">
                    <a16:rowId xmlns:a16="http://schemas.microsoft.com/office/drawing/2014/main" val="3516128908"/>
                  </a:ext>
                </a:extLst>
              </a:tr>
              <a:tr h="1013909">
                <a:tc>
                  <a:txBody>
                    <a:bodyPr/>
                    <a:lstStyle/>
                    <a:p>
                      <a:pPr algn="just"/>
                      <a:r>
                        <a:rPr lang="en-IN" sz="1400" dirty="0">
                          <a:effectLst/>
                          <a:latin typeface="Calibri" panose="020F0502020204030204" pitchFamily="34" charset="0"/>
                          <a:cs typeface="Calibri" panose="020F0502020204030204" pitchFamily="34" charset="0"/>
                        </a:rPr>
                        <a:t>Testing of Uni-variate analysis.</a:t>
                      </a:r>
                      <a:endParaRPr lang="en-IN" sz="1400" dirty="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Checking all the necessary steps of univariate analysis.</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Checking null value, data types of dataset, count of entries in dataset, number of rows and columns in dataset, etc</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Null value checked, datatypes checked, entries count checked, rows and columns checked.</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Success and displayed result.</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Pass</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extLst>
                  <a:ext uri="{0D108BD9-81ED-4DB2-BD59-A6C34878D82A}">
                    <a16:rowId xmlns:a16="http://schemas.microsoft.com/office/drawing/2014/main" val="4117303304"/>
                  </a:ext>
                </a:extLst>
              </a:tr>
              <a:tr h="784206">
                <a:tc>
                  <a:txBody>
                    <a:bodyPr/>
                    <a:lstStyle/>
                    <a:p>
                      <a:pPr algn="just"/>
                      <a:r>
                        <a:rPr lang="en-IN" sz="1400">
                          <a:effectLst/>
                          <a:latin typeface="Calibri" panose="020F0502020204030204" pitchFamily="34" charset="0"/>
                          <a:cs typeface="Calibri" panose="020F0502020204030204" pitchFamily="34" charset="0"/>
                        </a:rPr>
                        <a:t>Check transformed data.</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Checking the transformed data and eliminating columns which are not required.</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Using itertools, fit_transform, standard scalar, etc </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Columns eliminated and ready for training.</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Success</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Pass</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extLst>
                  <a:ext uri="{0D108BD9-81ED-4DB2-BD59-A6C34878D82A}">
                    <a16:rowId xmlns:a16="http://schemas.microsoft.com/office/drawing/2014/main" val="20945930"/>
                  </a:ext>
                </a:extLst>
              </a:tr>
              <a:tr h="980258">
                <a:tc>
                  <a:txBody>
                    <a:bodyPr/>
                    <a:lstStyle/>
                    <a:p>
                      <a:pPr algn="just"/>
                      <a:r>
                        <a:rPr lang="en-IN" sz="1400">
                          <a:effectLst/>
                          <a:latin typeface="Calibri" panose="020F0502020204030204" pitchFamily="34" charset="0"/>
                          <a:cs typeface="Calibri" panose="020F0502020204030204" pitchFamily="34" charset="0"/>
                        </a:rPr>
                        <a:t>Test if the models are fitted properly to the dataset.</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Checking how many percent of data is taken from train set and test set and adding necessary parameters.</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Importing packages from Scikit.learn of logistic regression, decision tree and random forest algorithm.</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Return success and cross validation score.</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Success</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Pass</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extLst>
                  <a:ext uri="{0D108BD9-81ED-4DB2-BD59-A6C34878D82A}">
                    <a16:rowId xmlns:a16="http://schemas.microsoft.com/office/drawing/2014/main" val="1612527881"/>
                  </a:ext>
                </a:extLst>
              </a:tr>
              <a:tr h="980258">
                <a:tc>
                  <a:txBody>
                    <a:bodyPr/>
                    <a:lstStyle/>
                    <a:p>
                      <a:pPr algn="just"/>
                      <a:r>
                        <a:rPr lang="en-IN" sz="1400">
                          <a:effectLst/>
                          <a:latin typeface="Calibri" panose="020F0502020204030204" pitchFamily="34" charset="0"/>
                          <a:cs typeface="Calibri" panose="020F0502020204030204" pitchFamily="34" charset="0"/>
                        </a:rPr>
                        <a:t>Test if the accuracy score is correct.</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Generating and checking accuracy score of each algorithm is correct and valid.</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Generating accuracy score by importing packages called as accuracy_score or by constructing confusion_matrix and then finding accuracy.</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Every algorithm should get the score in between 94-97%.</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Success</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Pass</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extLst>
                  <a:ext uri="{0D108BD9-81ED-4DB2-BD59-A6C34878D82A}">
                    <a16:rowId xmlns:a16="http://schemas.microsoft.com/office/drawing/2014/main" val="2167168066"/>
                  </a:ext>
                </a:extLst>
              </a:tr>
              <a:tr h="784206">
                <a:tc>
                  <a:txBody>
                    <a:bodyPr/>
                    <a:lstStyle/>
                    <a:p>
                      <a:pPr algn="just"/>
                      <a:r>
                        <a:rPr lang="en-IN" sz="1400">
                          <a:effectLst/>
                          <a:latin typeface="Calibri" panose="020F0502020204030204" pitchFamily="34" charset="0"/>
                          <a:cs typeface="Calibri" panose="020F0502020204030204" pitchFamily="34" charset="0"/>
                        </a:rPr>
                        <a:t>Test if every algorithm generates result graphs</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Generating right and valid graphs for each algorithm.</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Importing packages for graphs like matplotlib and seaborn, etc.</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Scatter plot and tree graphs are shown </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Success</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dirty="0">
                          <a:effectLst/>
                          <a:latin typeface="Calibri" panose="020F0502020204030204" pitchFamily="34" charset="0"/>
                          <a:cs typeface="Calibri" panose="020F0502020204030204" pitchFamily="34" charset="0"/>
                        </a:rPr>
                        <a:t>Pass</a:t>
                      </a:r>
                      <a:endParaRPr lang="en-IN" sz="1400" dirty="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extLst>
                  <a:ext uri="{0D108BD9-81ED-4DB2-BD59-A6C34878D82A}">
                    <a16:rowId xmlns:a16="http://schemas.microsoft.com/office/drawing/2014/main" val="1328015503"/>
                  </a:ext>
                </a:extLst>
              </a:tr>
            </a:tbl>
          </a:graphicData>
        </a:graphic>
      </p:graphicFrame>
    </p:spTree>
    <p:extLst>
      <p:ext uri="{BB962C8B-B14F-4D97-AF65-F5344CB8AC3E}">
        <p14:creationId xmlns:p14="http://schemas.microsoft.com/office/powerpoint/2010/main" val="2464588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0E25F5-972D-451D-97A7-363E4BD00385}"/>
              </a:ext>
            </a:extLst>
          </p:cNvPr>
          <p:cNvSpPr/>
          <p:nvPr/>
        </p:nvSpPr>
        <p:spPr>
          <a:xfrm>
            <a:off x="378780" y="603300"/>
            <a:ext cx="11434439" cy="5693866"/>
          </a:xfrm>
          <a:prstGeom prst="rect">
            <a:avLst/>
          </a:prstGeom>
        </p:spPr>
        <p:txBody>
          <a:bodyPr wrap="square">
            <a:spAutoFit/>
          </a:bodyPr>
          <a:lstStyle/>
          <a:p>
            <a:pPr marL="342900" indent="-342900">
              <a:buClr>
                <a:schemeClr val="accent1">
                  <a:lumMod val="40000"/>
                  <a:lumOff val="60000"/>
                </a:schemeClr>
              </a:buClr>
              <a:buFont typeface="Wingdings" panose="05000000000000000000" pitchFamily="2" charset="2"/>
              <a:buChar char="§"/>
            </a:pPr>
            <a:r>
              <a:rPr lang="en-IN" sz="2800" dirty="0">
                <a:latin typeface="Calibri" panose="020F0502020204030204" pitchFamily="34" charset="0"/>
                <a:cs typeface="Calibri" panose="020F0502020204030204" pitchFamily="34" charset="0"/>
              </a:rPr>
              <a:t>Hardware Configuration</a:t>
            </a:r>
          </a:p>
          <a:p>
            <a:pPr marL="800100" lvl="1" indent="-342900">
              <a:buClr>
                <a:schemeClr val="accent1">
                  <a:lumMod val="40000"/>
                  <a:lumOff val="60000"/>
                </a:schemeClr>
              </a:buClr>
              <a:buFont typeface="Wingdings" panose="05000000000000000000" pitchFamily="2" charset="2"/>
              <a:buChar char="§"/>
            </a:pPr>
            <a:r>
              <a:rPr lang="en-GB" sz="2800" dirty="0">
                <a:latin typeface="Calibri" panose="020F0502020204030204" pitchFamily="34" charset="0"/>
                <a:cs typeface="Calibri" panose="020F0502020204030204" pitchFamily="34" charset="0"/>
              </a:rPr>
              <a:t>System		 	:    2.4GHz dual-core processor</a:t>
            </a:r>
            <a:endParaRPr lang="en-IN" sz="2800" dirty="0">
              <a:latin typeface="Calibri" panose="020F0502020204030204" pitchFamily="34" charset="0"/>
              <a:cs typeface="Calibri" panose="020F0502020204030204" pitchFamily="34" charset="0"/>
            </a:endParaRPr>
          </a:p>
          <a:p>
            <a:pPr marL="800100" lvl="1" indent="-342900">
              <a:buClr>
                <a:schemeClr val="accent1">
                  <a:lumMod val="40000"/>
                  <a:lumOff val="60000"/>
                </a:schemeClr>
              </a:buClr>
              <a:buFont typeface="Wingdings" panose="05000000000000000000" pitchFamily="2" charset="2"/>
              <a:buChar char="§"/>
            </a:pPr>
            <a:r>
              <a:rPr lang="en-GB" sz="2800" dirty="0">
                <a:latin typeface="Calibri" panose="020F0502020204030204" pitchFamily="34" charset="0"/>
                <a:cs typeface="Calibri" panose="020F0502020204030204" pitchFamily="34" charset="0"/>
              </a:rPr>
              <a:t>Storage	      :    5GB of free disk space</a:t>
            </a:r>
            <a:endParaRPr lang="en-IN" sz="2800" dirty="0">
              <a:latin typeface="Calibri" panose="020F0502020204030204" pitchFamily="34" charset="0"/>
              <a:cs typeface="Calibri" panose="020F0502020204030204" pitchFamily="34" charset="0"/>
            </a:endParaRPr>
          </a:p>
          <a:p>
            <a:pPr marL="800100" lvl="1" indent="-342900">
              <a:buClr>
                <a:schemeClr val="accent1">
                  <a:lumMod val="40000"/>
                  <a:lumOff val="60000"/>
                </a:schemeClr>
              </a:buClr>
              <a:buFont typeface="Wingdings" panose="05000000000000000000" pitchFamily="2" charset="2"/>
              <a:buChar char="§"/>
            </a:pPr>
            <a:r>
              <a:rPr lang="en-GB" sz="2800" dirty="0">
                <a:latin typeface="Calibri" panose="020F0502020204030204" pitchFamily="34" charset="0"/>
                <a:cs typeface="Calibri" panose="020F0502020204030204" pitchFamily="34" charset="0"/>
              </a:rPr>
              <a:t>Graphics		:    OpenGL support for GPU hardware for visualization</a:t>
            </a:r>
            <a:endParaRPr lang="en-IN" sz="2800" dirty="0">
              <a:latin typeface="Calibri" panose="020F0502020204030204" pitchFamily="34" charset="0"/>
              <a:cs typeface="Calibri" panose="020F0502020204030204" pitchFamily="34" charset="0"/>
            </a:endParaRPr>
          </a:p>
          <a:p>
            <a:pPr marL="800100" lvl="1" indent="-342900">
              <a:buClr>
                <a:schemeClr val="accent1">
                  <a:lumMod val="40000"/>
                  <a:lumOff val="60000"/>
                </a:schemeClr>
              </a:buClr>
              <a:buFont typeface="Wingdings" panose="05000000000000000000" pitchFamily="2" charset="2"/>
              <a:buChar char="§"/>
            </a:pPr>
            <a:r>
              <a:rPr lang="en-GB" sz="2800" dirty="0">
                <a:latin typeface="Calibri" panose="020F0502020204030204" pitchFamily="34" charset="0"/>
                <a:cs typeface="Calibri" panose="020F0502020204030204" pitchFamily="34" charset="0"/>
              </a:rPr>
              <a:t>Peripherals	:    Mouse, keyboard and HD monitor for navigating UI</a:t>
            </a:r>
            <a:endParaRPr lang="en-IN" sz="2800" dirty="0">
              <a:latin typeface="Calibri" panose="020F0502020204030204" pitchFamily="34" charset="0"/>
              <a:cs typeface="Calibri" panose="020F0502020204030204" pitchFamily="34" charset="0"/>
            </a:endParaRPr>
          </a:p>
          <a:p>
            <a:pPr marL="800100" lvl="1" indent="-342900">
              <a:buClr>
                <a:schemeClr val="accent1">
                  <a:lumMod val="40000"/>
                  <a:lumOff val="60000"/>
                </a:schemeClr>
              </a:buClr>
              <a:buFont typeface="Wingdings" panose="05000000000000000000" pitchFamily="2" charset="2"/>
              <a:buChar char="§"/>
            </a:pPr>
            <a:r>
              <a:rPr lang="en-GB" sz="2800" dirty="0">
                <a:latin typeface="Calibri" panose="020F0502020204030204" pitchFamily="34" charset="0"/>
                <a:cs typeface="Calibri" panose="020F0502020204030204" pitchFamily="34" charset="0"/>
              </a:rPr>
              <a:t>RAM			:    8 GB</a:t>
            </a:r>
          </a:p>
          <a:p>
            <a:pPr lvl="1">
              <a:buClr>
                <a:schemeClr val="accent1">
                  <a:lumMod val="40000"/>
                  <a:lumOff val="60000"/>
                </a:schemeClr>
              </a:buClr>
            </a:pPr>
            <a:endParaRPr lang="en-IN" sz="2800" dirty="0">
              <a:latin typeface="Calibri" panose="020F0502020204030204" pitchFamily="34" charset="0"/>
              <a:cs typeface="Calibri" panose="020F0502020204030204" pitchFamily="34" charset="0"/>
            </a:endParaRPr>
          </a:p>
          <a:p>
            <a:pPr marL="342900" indent="-342900">
              <a:buClr>
                <a:schemeClr val="accent1">
                  <a:lumMod val="40000"/>
                  <a:lumOff val="60000"/>
                </a:schemeClr>
              </a:buClr>
              <a:buFont typeface="Wingdings" panose="05000000000000000000" pitchFamily="2" charset="2"/>
              <a:buChar char="§"/>
            </a:pPr>
            <a:r>
              <a:rPr lang="en-IN" sz="2800" b="1" dirty="0">
                <a:latin typeface="Calibri" panose="020F0502020204030204" pitchFamily="34" charset="0"/>
                <a:cs typeface="Calibri" panose="020F0502020204030204" pitchFamily="34" charset="0"/>
              </a:rPr>
              <a:t> </a:t>
            </a:r>
            <a:r>
              <a:rPr lang="en-IN" sz="2800" dirty="0">
                <a:latin typeface="Calibri" panose="020F0502020204030204" pitchFamily="34" charset="0"/>
                <a:cs typeface="Calibri" panose="020F0502020204030204" pitchFamily="34" charset="0"/>
              </a:rPr>
              <a:t>Software Configuration</a:t>
            </a:r>
          </a:p>
          <a:p>
            <a:pPr marL="800100" lvl="1" indent="-342900">
              <a:buClr>
                <a:schemeClr val="accent1">
                  <a:lumMod val="40000"/>
                  <a:lumOff val="60000"/>
                </a:schemeClr>
              </a:buClr>
              <a:buFont typeface="Wingdings" panose="05000000000000000000" pitchFamily="2" charset="2"/>
              <a:buChar char="§"/>
            </a:pPr>
            <a:r>
              <a:rPr lang="en-US" sz="2800" dirty="0">
                <a:latin typeface="Calibri" panose="020F0502020204030204" pitchFamily="34" charset="0"/>
                <a:cs typeface="Calibri" panose="020F0502020204030204" pitchFamily="34" charset="0"/>
              </a:rPr>
              <a:t>Operating system 		:  Windows, Linux, UNIX or MacOS with 											   Anaconda 3.0</a:t>
            </a:r>
            <a:endParaRPr lang="en-IN" sz="2800" dirty="0">
              <a:latin typeface="Calibri" panose="020F0502020204030204" pitchFamily="34" charset="0"/>
              <a:cs typeface="Calibri" panose="020F0502020204030204" pitchFamily="34" charset="0"/>
            </a:endParaRPr>
          </a:p>
          <a:p>
            <a:pPr marL="800100" lvl="1" indent="-342900">
              <a:buClr>
                <a:schemeClr val="accent1">
                  <a:lumMod val="40000"/>
                  <a:lumOff val="60000"/>
                </a:schemeClr>
              </a:buClr>
              <a:buFont typeface="Wingdings" panose="05000000000000000000" pitchFamily="2" charset="2"/>
              <a:buChar char="§"/>
            </a:pPr>
            <a:r>
              <a:rPr lang="en-US" sz="2800" dirty="0">
                <a:latin typeface="Calibri" panose="020F0502020204030204" pitchFamily="34" charset="0"/>
                <a:cs typeface="Calibri" panose="020F0502020204030204" pitchFamily="34" charset="0"/>
              </a:rPr>
              <a:t>Coding Language		:  Python</a:t>
            </a:r>
          </a:p>
          <a:p>
            <a:pPr marL="800100" lvl="1" indent="-342900">
              <a:buClr>
                <a:schemeClr val="accent1">
                  <a:lumMod val="40000"/>
                  <a:lumOff val="60000"/>
                </a:schemeClr>
              </a:buClr>
              <a:buFont typeface="Wingdings" panose="05000000000000000000" pitchFamily="2" charset="2"/>
              <a:buChar char="§"/>
            </a:pPr>
            <a:r>
              <a:rPr lang="en-US" sz="2800" dirty="0">
                <a:latin typeface="Calibri" panose="020F0502020204030204" pitchFamily="34" charset="0"/>
                <a:cs typeface="Calibri" panose="020F0502020204030204" pitchFamily="34" charset="0"/>
              </a:rPr>
              <a:t>Coding Ground			:  </a:t>
            </a:r>
            <a:r>
              <a:rPr lang="en-US" sz="2800" dirty="0" err="1">
                <a:latin typeface="Calibri" panose="020F0502020204030204" pitchFamily="34" charset="0"/>
                <a:cs typeface="Calibri" panose="020F0502020204030204" pitchFamily="34" charset="0"/>
              </a:rPr>
              <a:t>jupyterLab</a:t>
            </a:r>
            <a:endParaRPr lang="en-IN" sz="2800" dirty="0">
              <a:latin typeface="Calibri" panose="020F0502020204030204" pitchFamily="34" charset="0"/>
              <a:cs typeface="Calibri" panose="020F0502020204030204" pitchFamily="34" charset="0"/>
            </a:endParaRPr>
          </a:p>
          <a:p>
            <a:pPr marL="800100" lvl="1" indent="-342900">
              <a:buClr>
                <a:schemeClr val="accent1">
                  <a:lumMod val="40000"/>
                  <a:lumOff val="60000"/>
                </a:schemeClr>
              </a:buClr>
              <a:buFont typeface="Wingdings" panose="05000000000000000000" pitchFamily="2" charset="2"/>
              <a:buChar char="§"/>
            </a:pPr>
            <a:r>
              <a:rPr lang="en-US" sz="2800" dirty="0">
                <a:latin typeface="Calibri" panose="020F0502020204030204" pitchFamily="34" charset="0"/>
                <a:cs typeface="Calibri" panose="020F0502020204030204" pitchFamily="34" charset="0"/>
              </a:rPr>
              <a:t>File System				:  Excel File</a:t>
            </a:r>
            <a:endParaRPr lang="en-IN"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75104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96B95-ED6A-451D-9A58-362DD61C3EE5}"/>
              </a:ext>
            </a:extLst>
          </p:cNvPr>
          <p:cNvSpPr>
            <a:spLocks noGrp="1"/>
          </p:cNvSpPr>
          <p:nvPr>
            <p:ph type="title"/>
          </p:nvPr>
        </p:nvSpPr>
        <p:spPr/>
        <p:txBody>
          <a:bodyPr>
            <a:normAutofit/>
          </a:bodyPr>
          <a:lstStyle/>
          <a:p>
            <a:r>
              <a:rPr lang="en-IN" sz="4400" dirty="0">
                <a:latin typeface="Calibri" panose="020F0502020204030204" pitchFamily="34" charset="0"/>
                <a:cs typeface="Calibri" panose="020F0502020204030204" pitchFamily="34" charset="0"/>
              </a:rPr>
              <a:t>limitations</a:t>
            </a:r>
          </a:p>
        </p:txBody>
      </p:sp>
      <p:sp>
        <p:nvSpPr>
          <p:cNvPr id="3" name="Content Placeholder 2">
            <a:extLst>
              <a:ext uri="{FF2B5EF4-FFF2-40B4-BE49-F238E27FC236}">
                <a16:creationId xmlns:a16="http://schemas.microsoft.com/office/drawing/2014/main" id="{86E1A046-30DA-4177-A524-B768D3959EA0}"/>
              </a:ext>
            </a:extLst>
          </p:cNvPr>
          <p:cNvSpPr>
            <a:spLocks noGrp="1"/>
          </p:cNvSpPr>
          <p:nvPr>
            <p:ph idx="1"/>
          </p:nvPr>
        </p:nvSpPr>
        <p:spPr>
          <a:xfrm>
            <a:off x="581192" y="2180496"/>
            <a:ext cx="11029615" cy="4273570"/>
          </a:xfrm>
        </p:spPr>
        <p:txBody>
          <a:bodyPr>
            <a:normAutofit/>
          </a:bodyPr>
          <a:lstStyle/>
          <a:p>
            <a:r>
              <a:rPr lang="en-US" sz="2800" dirty="0">
                <a:latin typeface="Calibri" panose="020F0502020204030204" pitchFamily="34" charset="0"/>
                <a:cs typeface="Calibri" panose="020F0502020204030204" pitchFamily="34" charset="0"/>
              </a:rPr>
              <a:t>Each narrow application needs to be specially trained.</a:t>
            </a:r>
          </a:p>
          <a:p>
            <a:r>
              <a:rPr lang="en-US" sz="2800" dirty="0">
                <a:latin typeface="Calibri" panose="020F0502020204030204" pitchFamily="34" charset="0"/>
                <a:cs typeface="Calibri" panose="020F0502020204030204" pitchFamily="34" charset="0"/>
              </a:rPr>
              <a:t>Learning must generally be supervised: Training data must be tagged.</a:t>
            </a:r>
          </a:p>
          <a:p>
            <a:r>
              <a:rPr lang="en-US" sz="2800" dirty="0">
                <a:latin typeface="Calibri" panose="020F0502020204030204" pitchFamily="34" charset="0"/>
                <a:cs typeface="Calibri" panose="020F0502020204030204" pitchFamily="34" charset="0"/>
              </a:rPr>
              <a:t>Choice of selecting machine learning model</a:t>
            </a:r>
          </a:p>
          <a:p>
            <a:r>
              <a:rPr lang="en-US" sz="2800" dirty="0">
                <a:latin typeface="Calibri" panose="020F0502020204030204" pitchFamily="34" charset="0"/>
                <a:cs typeface="Calibri" panose="020F0502020204030204" pitchFamily="34" charset="0"/>
              </a:rPr>
              <a:t>Out of three machine learning models like logistic regression, decision tree and random forest algorithm, Logistic Regression shows the best result and in the case of Decision Tree and Random Forest result tress are overlapped which result in not clear graph.</a:t>
            </a:r>
          </a:p>
        </p:txBody>
      </p:sp>
    </p:spTree>
    <p:extLst>
      <p:ext uri="{BB962C8B-B14F-4D97-AF65-F5344CB8AC3E}">
        <p14:creationId xmlns:p14="http://schemas.microsoft.com/office/powerpoint/2010/main" val="1504092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BA5E2-4451-44B5-BD21-4309C9ED893D}"/>
              </a:ext>
            </a:extLst>
          </p:cNvPr>
          <p:cNvSpPr>
            <a:spLocks noGrp="1"/>
          </p:cNvSpPr>
          <p:nvPr>
            <p:ph type="title"/>
          </p:nvPr>
        </p:nvSpPr>
        <p:spPr/>
        <p:txBody>
          <a:bodyPr>
            <a:normAutofit/>
          </a:bodyPr>
          <a:lstStyle/>
          <a:p>
            <a:r>
              <a:rPr lang="en-IN" sz="4400" dirty="0">
                <a:latin typeface="Calibri" panose="020F0502020204030204" pitchFamily="34" charset="0"/>
                <a:cs typeface="Calibri" panose="020F0502020204030204" pitchFamily="34" charset="0"/>
              </a:rPr>
              <a:t>conclusion</a:t>
            </a:r>
          </a:p>
        </p:txBody>
      </p:sp>
      <p:sp>
        <p:nvSpPr>
          <p:cNvPr id="3" name="Content Placeholder 2">
            <a:extLst>
              <a:ext uri="{FF2B5EF4-FFF2-40B4-BE49-F238E27FC236}">
                <a16:creationId xmlns:a16="http://schemas.microsoft.com/office/drawing/2014/main" id="{2F31B74E-1F5B-4854-8302-F117E5D87761}"/>
              </a:ext>
            </a:extLst>
          </p:cNvPr>
          <p:cNvSpPr>
            <a:spLocks noGrp="1"/>
          </p:cNvSpPr>
          <p:nvPr>
            <p:ph idx="1"/>
          </p:nvPr>
        </p:nvSpPr>
        <p:spPr>
          <a:xfrm>
            <a:off x="581192" y="1953088"/>
            <a:ext cx="11029615" cy="4740676"/>
          </a:xfrm>
        </p:spPr>
        <p:txBody>
          <a:bodyPr>
            <a:normAutofit/>
          </a:bodyPr>
          <a:lstStyle/>
          <a:p>
            <a:pPr lvl="0"/>
            <a:r>
              <a:rPr lang="en-US" dirty="0">
                <a:latin typeface="Calibri" panose="020F0502020204030204" pitchFamily="34" charset="0"/>
                <a:cs typeface="Calibri" panose="020F0502020204030204" pitchFamily="34" charset="0"/>
              </a:rPr>
              <a:t>Our main contribution is focused in providing data analysis and model building for the dataset.</a:t>
            </a:r>
            <a:endParaRPr lang="en-IN" dirty="0">
              <a:latin typeface="Calibri" panose="020F0502020204030204" pitchFamily="34" charset="0"/>
              <a:cs typeface="Calibri" panose="020F0502020204030204" pitchFamily="34" charset="0"/>
            </a:endParaRPr>
          </a:p>
          <a:p>
            <a:pPr lvl="0"/>
            <a:r>
              <a:rPr lang="en-US" dirty="0">
                <a:latin typeface="Calibri" panose="020F0502020204030204" pitchFamily="34" charset="0"/>
                <a:cs typeface="Calibri" panose="020F0502020204030204" pitchFamily="34" charset="0"/>
              </a:rPr>
              <a:t>Our project can be useful to develop a technology where it can predict an employee's access needs, such that manual access transactions (grants and revokes) are minimized as the employee's attributes change over time. </a:t>
            </a:r>
            <a:endParaRPr lang="en-IN" dirty="0">
              <a:latin typeface="Calibri" panose="020F0502020204030204" pitchFamily="34" charset="0"/>
              <a:cs typeface="Calibri" panose="020F0502020204030204" pitchFamily="34" charset="0"/>
            </a:endParaRPr>
          </a:p>
          <a:p>
            <a:pPr lvl="0"/>
            <a:r>
              <a:rPr lang="en-US" dirty="0">
                <a:latin typeface="Calibri" panose="020F0502020204030204" pitchFamily="34" charset="0"/>
                <a:cs typeface="Calibri" panose="020F0502020204030204" pitchFamily="34" charset="0"/>
              </a:rPr>
              <a:t>Out of three machine learning models like logistic regression, decision tree and random forest algorithm, Logistic Regression shows the best accuracy of 96% and the rest Decision Tree shows 92% and Random Forest shows 94% accuracy.</a:t>
            </a:r>
            <a:endParaRPr lang="en-IN" dirty="0">
              <a:latin typeface="Calibri" panose="020F0502020204030204" pitchFamily="34" charset="0"/>
              <a:cs typeface="Calibri" panose="020F0502020204030204" pitchFamily="34" charset="0"/>
            </a:endParaRPr>
          </a:p>
          <a:p>
            <a:pPr lvl="0"/>
            <a:r>
              <a:rPr lang="en-US" dirty="0">
                <a:latin typeface="Calibri" panose="020F0502020204030204" pitchFamily="34" charset="0"/>
                <a:cs typeface="Calibri" panose="020F0502020204030204" pitchFamily="34" charset="0"/>
              </a:rPr>
              <a:t>Our model is scalable and the datasets can be modified easily for different datasets accordingly.</a:t>
            </a:r>
            <a:endParaRPr lang="en-IN" dirty="0">
              <a:latin typeface="Calibri" panose="020F0502020204030204" pitchFamily="34" charset="0"/>
              <a:cs typeface="Calibri" panose="020F0502020204030204" pitchFamily="34" charset="0"/>
            </a:endParaRPr>
          </a:p>
          <a:p>
            <a:pPr lvl="0"/>
            <a:r>
              <a:rPr lang="en-US" dirty="0">
                <a:latin typeface="Calibri" panose="020F0502020204030204" pitchFamily="34" charset="0"/>
                <a:cs typeface="Calibri" panose="020F0502020204030204" pitchFamily="34" charset="0"/>
              </a:rPr>
              <a:t>Our project model can be a part of building new software technology application used in companies to keep a track on employee’s resources access and providing adequate amount of memory to the employees depending on the employee’s role.</a:t>
            </a:r>
            <a:endParaRPr lang="en-IN" dirty="0">
              <a:latin typeface="Calibri" panose="020F0502020204030204" pitchFamily="34" charset="0"/>
              <a:cs typeface="Calibri" panose="020F0502020204030204" pitchFamily="34" charset="0"/>
            </a:endParaRPr>
          </a:p>
          <a:p>
            <a:pPr lvl="0"/>
            <a:r>
              <a:rPr lang="en-US" dirty="0">
                <a:latin typeface="Calibri" panose="020F0502020204030204" pitchFamily="34" charset="0"/>
                <a:cs typeface="Calibri" panose="020F0502020204030204" pitchFamily="34" charset="0"/>
              </a:rPr>
              <a:t>Our model can also help in providing the information of unused resources access and auto-reset the whole computer access and provide to the new employees. This will help auto-access models to minimize the human involvement required to grant or revoke employee access.</a:t>
            </a:r>
            <a:endParaRPr lang="en-IN"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5889596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2FA03-E372-46D0-AF0F-1EA3E7C37999}"/>
              </a:ext>
            </a:extLst>
          </p:cNvPr>
          <p:cNvSpPr>
            <a:spLocks noGrp="1"/>
          </p:cNvSpPr>
          <p:nvPr>
            <p:ph type="title"/>
          </p:nvPr>
        </p:nvSpPr>
        <p:spPr/>
        <p:txBody>
          <a:bodyPr>
            <a:normAutofit/>
          </a:bodyPr>
          <a:lstStyle/>
          <a:p>
            <a:r>
              <a:rPr lang="en-IN" sz="4400" dirty="0">
                <a:latin typeface="Calibri" panose="020F0502020204030204" pitchFamily="34" charset="0"/>
                <a:cs typeface="Calibri" panose="020F0502020204030204" pitchFamily="34" charset="0"/>
              </a:rPr>
              <a:t>references</a:t>
            </a:r>
          </a:p>
        </p:txBody>
      </p:sp>
      <p:sp>
        <p:nvSpPr>
          <p:cNvPr id="3" name="Content Placeholder 2">
            <a:extLst>
              <a:ext uri="{FF2B5EF4-FFF2-40B4-BE49-F238E27FC236}">
                <a16:creationId xmlns:a16="http://schemas.microsoft.com/office/drawing/2014/main" id="{2BE148EA-45D8-4FE1-8942-659016E3CB99}"/>
              </a:ext>
            </a:extLst>
          </p:cNvPr>
          <p:cNvSpPr>
            <a:spLocks noGrp="1"/>
          </p:cNvSpPr>
          <p:nvPr>
            <p:ph idx="1"/>
          </p:nvPr>
        </p:nvSpPr>
        <p:spPr>
          <a:xfrm>
            <a:off x="581192" y="2180496"/>
            <a:ext cx="11029615" cy="4539900"/>
          </a:xfrm>
        </p:spPr>
        <p:txBody>
          <a:bodyPr>
            <a:normAutofit/>
          </a:bodyPr>
          <a:lstStyle/>
          <a:p>
            <a:pPr lvl="0"/>
            <a:r>
              <a:rPr lang="en-US" u="sng" dirty="0">
                <a:latin typeface="Calibri" panose="020F0502020204030204" pitchFamily="34" charset="0"/>
                <a:cs typeface="Calibri" panose="020F0502020204030204" pitchFamily="34" charset="0"/>
                <a:hlinkClick r:id="rId2"/>
              </a:rPr>
              <a:t>https://www.kaggle.com/c/amazon-employee-access-challenge</a:t>
            </a:r>
            <a:endParaRPr lang="en-IN" dirty="0">
              <a:latin typeface="Calibri" panose="020F0502020204030204" pitchFamily="34" charset="0"/>
              <a:cs typeface="Calibri" panose="020F0502020204030204" pitchFamily="34" charset="0"/>
            </a:endParaRPr>
          </a:p>
          <a:p>
            <a:pPr lvl="0"/>
            <a:r>
              <a:rPr lang="en-US" u="sng" dirty="0">
                <a:latin typeface="Calibri" panose="020F0502020204030204" pitchFamily="34" charset="0"/>
                <a:cs typeface="Calibri" panose="020F0502020204030204" pitchFamily="34" charset="0"/>
                <a:hlinkClick r:id="rId3"/>
              </a:rPr>
              <a:t>https://www.kaggle.com/c/amazon-employee-access-challenge/data</a:t>
            </a:r>
            <a:endParaRPr lang="en-IN" dirty="0">
              <a:latin typeface="Calibri" panose="020F0502020204030204" pitchFamily="34" charset="0"/>
              <a:cs typeface="Calibri" panose="020F0502020204030204" pitchFamily="34" charset="0"/>
            </a:endParaRPr>
          </a:p>
          <a:p>
            <a:pPr lvl="0"/>
            <a:r>
              <a:rPr lang="en-US" u="sng" dirty="0">
                <a:latin typeface="Calibri" panose="020F0502020204030204" pitchFamily="34" charset="0"/>
                <a:cs typeface="Calibri" panose="020F0502020204030204" pitchFamily="34" charset="0"/>
                <a:hlinkClick r:id="rId4"/>
              </a:rPr>
              <a:t>https://docs.python.org/3.6/</a:t>
            </a:r>
            <a:endParaRPr lang="en-IN" dirty="0">
              <a:latin typeface="Calibri" panose="020F0502020204030204" pitchFamily="34" charset="0"/>
              <a:cs typeface="Calibri" panose="020F0502020204030204" pitchFamily="34" charset="0"/>
            </a:endParaRPr>
          </a:p>
          <a:p>
            <a:pPr lvl="0"/>
            <a:r>
              <a:rPr lang="en-US" u="sng" dirty="0">
                <a:latin typeface="Calibri" panose="020F0502020204030204" pitchFamily="34" charset="0"/>
                <a:cs typeface="Calibri" panose="020F0502020204030204" pitchFamily="34" charset="0"/>
                <a:hlinkClick r:id="rId5"/>
              </a:rPr>
              <a:t>https://scikit-learn.org/stable/modules/generated/sklearn.linear_model.LogisticRegression.html</a:t>
            </a:r>
            <a:endParaRPr lang="en-IN" dirty="0">
              <a:latin typeface="Calibri" panose="020F0502020204030204" pitchFamily="34" charset="0"/>
              <a:cs typeface="Calibri" panose="020F0502020204030204" pitchFamily="34" charset="0"/>
            </a:endParaRPr>
          </a:p>
          <a:p>
            <a:pPr lvl="0"/>
            <a:r>
              <a:rPr lang="en-US" u="sng" dirty="0">
                <a:latin typeface="Calibri" panose="020F0502020204030204" pitchFamily="34" charset="0"/>
                <a:cs typeface="Calibri" panose="020F0502020204030204" pitchFamily="34" charset="0"/>
                <a:hlinkClick r:id="rId6"/>
              </a:rPr>
              <a:t>https://towardsdatascience.com/preprocessing-with-sklearn-a-complete-and-comprehensive-guide-670cb98fcfb9</a:t>
            </a:r>
            <a:endParaRPr lang="en-IN" dirty="0">
              <a:latin typeface="Calibri" panose="020F0502020204030204" pitchFamily="34" charset="0"/>
              <a:cs typeface="Calibri" panose="020F0502020204030204" pitchFamily="34" charset="0"/>
            </a:endParaRPr>
          </a:p>
          <a:p>
            <a:pPr lvl="0"/>
            <a:r>
              <a:rPr lang="en-US" u="sng" dirty="0">
                <a:latin typeface="Calibri" panose="020F0502020204030204" pitchFamily="34" charset="0"/>
                <a:cs typeface="Calibri" panose="020F0502020204030204" pitchFamily="34" charset="0"/>
                <a:hlinkClick r:id="rId7"/>
              </a:rPr>
              <a:t>https://scikit-learn.org/stable/modules/generated/sklearn.ensemble.RandomForestClassifier.html</a:t>
            </a:r>
            <a:endParaRPr lang="en-IN" dirty="0">
              <a:latin typeface="Calibri" panose="020F0502020204030204" pitchFamily="34" charset="0"/>
              <a:cs typeface="Calibri" panose="020F0502020204030204" pitchFamily="34" charset="0"/>
            </a:endParaRPr>
          </a:p>
          <a:p>
            <a:pPr lvl="0"/>
            <a:r>
              <a:rPr lang="en-US" u="sng" dirty="0">
                <a:latin typeface="Calibri" panose="020F0502020204030204" pitchFamily="34" charset="0"/>
                <a:cs typeface="Calibri" panose="020F0502020204030204" pitchFamily="34" charset="0"/>
                <a:hlinkClick r:id="rId8"/>
              </a:rPr>
              <a:t>https://www.dezyre.com/project/hackerday-project/project-title/amazon-employee-access-needs#sub-about-hackerday</a:t>
            </a:r>
            <a:endParaRPr lang="en-IN" dirty="0">
              <a:latin typeface="Calibri" panose="020F0502020204030204" pitchFamily="34" charset="0"/>
              <a:cs typeface="Calibri" panose="020F0502020204030204" pitchFamily="34" charset="0"/>
            </a:endParaRPr>
          </a:p>
          <a:p>
            <a:pPr lvl="0"/>
            <a:r>
              <a:rPr lang="en-US" dirty="0">
                <a:latin typeface="Calibri" panose="020F0502020204030204" pitchFamily="34" charset="0"/>
                <a:cs typeface="Calibri" panose="020F0502020204030204" pitchFamily="34" charset="0"/>
              </a:rPr>
              <a:t>Intro to Machine Learning by Ethem Alpaydin </a:t>
            </a:r>
            <a:endParaRPr lang="en-IN" dirty="0">
              <a:latin typeface="Calibri" panose="020F0502020204030204" pitchFamily="34" charset="0"/>
              <a:cs typeface="Calibri" panose="020F0502020204030204" pitchFamily="34" charset="0"/>
            </a:endParaRPr>
          </a:p>
          <a:p>
            <a:pPr lvl="0"/>
            <a:r>
              <a:rPr lang="en-US" dirty="0">
                <a:latin typeface="Calibri" panose="020F0502020204030204" pitchFamily="34" charset="0"/>
                <a:cs typeface="Calibri" panose="020F0502020204030204" pitchFamily="34" charset="0"/>
              </a:rPr>
              <a:t>Hand on Machine Learning, O’Reilly</a:t>
            </a:r>
            <a:endParaRPr lang="en-IN" dirty="0">
              <a:latin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339476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042147" y="1514974"/>
            <a:ext cx="3703320" cy="1746762"/>
          </a:xfrm>
        </p:spPr>
        <p:txBody>
          <a:bodyPr>
            <a:normAutofit/>
          </a:bodyPr>
          <a:lstStyle/>
          <a:p>
            <a:r>
              <a:rPr lang="en-US" sz="4800" dirty="0">
                <a:solidFill>
                  <a:srgbClr val="FFFFFF"/>
                </a:solidFill>
              </a:rPr>
              <a:t>Thank You</a:t>
            </a: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Autofit/>
          </a:bodyPr>
          <a:lstStyle/>
          <a:p>
            <a:r>
              <a:rPr lang="en-US" sz="4400" dirty="0">
                <a:solidFill>
                  <a:srgbClr val="FFFEFF"/>
                </a:solidFill>
                <a:latin typeface="Calibri" panose="020F0502020204030204" pitchFamily="34" charset="0"/>
                <a:cs typeface="Calibri" panose="020F0502020204030204" pitchFamily="34" charset="0"/>
              </a:rPr>
              <a:t>Project introduction</a:t>
            </a:r>
          </a:p>
        </p:txBody>
      </p:sp>
      <p:sp>
        <p:nvSpPr>
          <p:cNvPr id="3" name="Content Placeholder 2">
            <a:extLst>
              <a:ext uri="{FF2B5EF4-FFF2-40B4-BE49-F238E27FC236}">
                <a16:creationId xmlns:a16="http://schemas.microsoft.com/office/drawing/2014/main" id="{1F263F4F-B699-4859-8D53-D9E1E8D16ACE}"/>
              </a:ext>
            </a:extLst>
          </p:cNvPr>
          <p:cNvSpPr>
            <a:spLocks noGrp="1"/>
          </p:cNvSpPr>
          <p:nvPr>
            <p:ph idx="1"/>
          </p:nvPr>
        </p:nvSpPr>
        <p:spPr>
          <a:xfrm>
            <a:off x="581192" y="2180496"/>
            <a:ext cx="11029615" cy="4397857"/>
          </a:xfrm>
        </p:spPr>
        <p:txBody>
          <a:bodyPr>
            <a:normAutofit lnSpcReduction="10000"/>
          </a:bodyPr>
          <a:lstStyle/>
          <a:p>
            <a:r>
              <a:rPr lang="en-IN" sz="2800" dirty="0">
                <a:latin typeface="Calibri" panose="020F0502020204030204" pitchFamily="34" charset="0"/>
                <a:cs typeface="Calibri" panose="020F0502020204030204" pitchFamily="34" charset="0"/>
              </a:rPr>
              <a:t>When an employee at any company starts work, they first need to obtain the computer access necessary to fulfil their role.</a:t>
            </a:r>
          </a:p>
          <a:p>
            <a:r>
              <a:rPr lang="en-IN" sz="2800" dirty="0">
                <a:latin typeface="Calibri" panose="020F0502020204030204" pitchFamily="34" charset="0"/>
                <a:cs typeface="Calibri" panose="020F0502020204030204" pitchFamily="34" charset="0"/>
              </a:rPr>
              <a:t>This access may allow an employee to read/manipulate resources through various applications or web portals. </a:t>
            </a:r>
          </a:p>
          <a:p>
            <a:r>
              <a:rPr lang="en-IN" sz="2800" dirty="0">
                <a:latin typeface="Calibri" panose="020F0502020204030204" pitchFamily="34" charset="0"/>
                <a:cs typeface="Calibri" panose="020F0502020204030204" pitchFamily="34" charset="0"/>
              </a:rPr>
              <a:t>We will build a model, that will determine an employee's access needs, such that manual access transactions (grants and revokes) are minimized as the employee's attributes change over time. </a:t>
            </a:r>
          </a:p>
          <a:p>
            <a:r>
              <a:rPr lang="en-US" sz="2800" dirty="0">
                <a:latin typeface="Calibri" panose="020F0502020204030204" pitchFamily="34" charset="0"/>
                <a:cs typeface="Calibri" panose="020F0502020204030204" pitchFamily="34" charset="0"/>
              </a:rPr>
              <a:t>The model will take an employee's role information and a resource code and will return whether or not access should be granted.</a:t>
            </a:r>
            <a:endParaRPr lang="en-IN"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03342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83BFA-4314-4F37-9202-701F217FA961}"/>
              </a:ext>
            </a:extLst>
          </p:cNvPr>
          <p:cNvSpPr>
            <a:spLocks noGrp="1"/>
          </p:cNvSpPr>
          <p:nvPr>
            <p:ph type="title"/>
          </p:nvPr>
        </p:nvSpPr>
        <p:spPr/>
        <p:txBody>
          <a:bodyPr>
            <a:normAutofit/>
          </a:bodyPr>
          <a:lstStyle/>
          <a:p>
            <a:r>
              <a:rPr lang="en-IN" sz="4400" dirty="0">
                <a:latin typeface="Calibri" panose="020F0502020204030204" pitchFamily="34" charset="0"/>
                <a:cs typeface="Calibri" panose="020F0502020204030204" pitchFamily="34" charset="0"/>
              </a:rPr>
              <a:t>Diagrams</a:t>
            </a:r>
          </a:p>
        </p:txBody>
      </p:sp>
    </p:spTree>
    <p:extLst>
      <p:ext uri="{BB962C8B-B14F-4D97-AF65-F5344CB8AC3E}">
        <p14:creationId xmlns:p14="http://schemas.microsoft.com/office/powerpoint/2010/main" val="3929310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E74D712-DB90-437F-A0CF-B4A8471AACC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505243" y="754601"/>
            <a:ext cx="5181514" cy="5877342"/>
          </a:xfrm>
          <a:prstGeom prst="rect">
            <a:avLst/>
          </a:prstGeom>
          <a:noFill/>
          <a:ln>
            <a:noFill/>
          </a:ln>
        </p:spPr>
      </p:pic>
      <p:sp>
        <p:nvSpPr>
          <p:cNvPr id="3" name="TextBox 2">
            <a:extLst>
              <a:ext uri="{FF2B5EF4-FFF2-40B4-BE49-F238E27FC236}">
                <a16:creationId xmlns:a16="http://schemas.microsoft.com/office/drawing/2014/main" id="{97063C05-DBB2-4A2C-9C64-D04F6873C56F}"/>
              </a:ext>
            </a:extLst>
          </p:cNvPr>
          <p:cNvSpPr txBox="1"/>
          <p:nvPr/>
        </p:nvSpPr>
        <p:spPr>
          <a:xfrm>
            <a:off x="470516" y="754601"/>
            <a:ext cx="1713391" cy="369332"/>
          </a:xfrm>
          <a:prstGeom prst="rect">
            <a:avLst/>
          </a:prstGeom>
          <a:noFill/>
        </p:spPr>
        <p:txBody>
          <a:bodyPr wrap="square" rtlCol="0">
            <a:spAutoFit/>
          </a:bodyPr>
          <a:lstStyle/>
          <a:p>
            <a:r>
              <a:rPr lang="en-IN" dirty="0"/>
              <a:t>Class Diagram</a:t>
            </a:r>
          </a:p>
        </p:txBody>
      </p:sp>
    </p:spTree>
    <p:extLst>
      <p:ext uri="{BB962C8B-B14F-4D97-AF65-F5344CB8AC3E}">
        <p14:creationId xmlns:p14="http://schemas.microsoft.com/office/powerpoint/2010/main" val="547408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FF4CC91-D5F1-469D-A2A0-72F31EB90FB5}"/>
              </a:ext>
            </a:extLst>
          </p:cNvPr>
          <p:cNvSpPr/>
          <p:nvPr/>
        </p:nvSpPr>
        <p:spPr>
          <a:xfrm>
            <a:off x="4145871" y="1063101"/>
            <a:ext cx="3764132" cy="47317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cxnSp>
        <p:nvCxnSpPr>
          <p:cNvPr id="20" name="Straight Connector 19">
            <a:extLst>
              <a:ext uri="{FF2B5EF4-FFF2-40B4-BE49-F238E27FC236}">
                <a16:creationId xmlns:a16="http://schemas.microsoft.com/office/drawing/2014/main" id="{C5B29D56-EEA3-41F4-AB06-4046C2CDD5AF}"/>
              </a:ext>
            </a:extLst>
          </p:cNvPr>
          <p:cNvCxnSpPr/>
          <p:nvPr/>
        </p:nvCxnSpPr>
        <p:spPr>
          <a:xfrm>
            <a:off x="2920753" y="5610687"/>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EC30239B-4357-4AA8-A324-75A348D3EB8C}"/>
              </a:ext>
            </a:extLst>
          </p:cNvPr>
          <p:cNvSpPr/>
          <p:nvPr/>
        </p:nvSpPr>
        <p:spPr>
          <a:xfrm>
            <a:off x="6196613" y="2321509"/>
            <a:ext cx="1649768" cy="86261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Evaluating Model</a:t>
            </a:r>
          </a:p>
        </p:txBody>
      </p:sp>
      <p:cxnSp>
        <p:nvCxnSpPr>
          <p:cNvPr id="77" name="Straight Arrow Connector 76">
            <a:extLst>
              <a:ext uri="{FF2B5EF4-FFF2-40B4-BE49-F238E27FC236}">
                <a16:creationId xmlns:a16="http://schemas.microsoft.com/office/drawing/2014/main" id="{EFB5A186-98E8-4933-BC5C-37D54A2E8A16}"/>
              </a:ext>
            </a:extLst>
          </p:cNvPr>
          <p:cNvCxnSpPr>
            <a:cxnSpLocks/>
            <a:stCxn id="24" idx="1"/>
            <a:endCxn id="2" idx="6"/>
          </p:cNvCxnSpPr>
          <p:nvPr/>
        </p:nvCxnSpPr>
        <p:spPr>
          <a:xfrm flipH="1" flipV="1">
            <a:off x="5854523" y="1614605"/>
            <a:ext cx="3594876" cy="1569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90DE46BC-59B2-404C-95A6-11826ED70342}"/>
              </a:ext>
            </a:extLst>
          </p:cNvPr>
          <p:cNvSpPr/>
          <p:nvPr/>
        </p:nvSpPr>
        <p:spPr>
          <a:xfrm>
            <a:off x="6196613" y="1127650"/>
            <a:ext cx="1649767" cy="95064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Applying model</a:t>
            </a:r>
          </a:p>
        </p:txBody>
      </p:sp>
      <p:cxnSp>
        <p:nvCxnSpPr>
          <p:cNvPr id="59" name="Straight Arrow Connector 58">
            <a:extLst>
              <a:ext uri="{FF2B5EF4-FFF2-40B4-BE49-F238E27FC236}">
                <a16:creationId xmlns:a16="http://schemas.microsoft.com/office/drawing/2014/main" id="{4C653489-9F39-4F2E-BB2B-E2CD9C73390D}"/>
              </a:ext>
            </a:extLst>
          </p:cNvPr>
          <p:cNvCxnSpPr>
            <a:cxnSpLocks/>
            <a:stCxn id="23" idx="3"/>
            <a:endCxn id="5" idx="2"/>
          </p:cNvCxnSpPr>
          <p:nvPr/>
        </p:nvCxnSpPr>
        <p:spPr>
          <a:xfrm>
            <a:off x="2149275" y="2203882"/>
            <a:ext cx="4047338" cy="548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E25895A4-B211-46BC-A0ED-1A34893D0B31}"/>
              </a:ext>
            </a:extLst>
          </p:cNvPr>
          <p:cNvSpPr/>
          <p:nvPr/>
        </p:nvSpPr>
        <p:spPr>
          <a:xfrm>
            <a:off x="4204755" y="2321508"/>
            <a:ext cx="1649768" cy="862611"/>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Data Pre-Processing</a:t>
            </a:r>
          </a:p>
        </p:txBody>
      </p:sp>
      <p:sp>
        <p:nvSpPr>
          <p:cNvPr id="7" name="Oval 6">
            <a:extLst>
              <a:ext uri="{FF2B5EF4-FFF2-40B4-BE49-F238E27FC236}">
                <a16:creationId xmlns:a16="http://schemas.microsoft.com/office/drawing/2014/main" id="{8AF5270A-BAC2-451A-8550-A56B1E029C00}"/>
              </a:ext>
            </a:extLst>
          </p:cNvPr>
          <p:cNvSpPr/>
          <p:nvPr/>
        </p:nvSpPr>
        <p:spPr>
          <a:xfrm>
            <a:off x="4204755" y="4750284"/>
            <a:ext cx="1649767" cy="95064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Building Model</a:t>
            </a:r>
          </a:p>
        </p:txBody>
      </p:sp>
      <p:sp>
        <p:nvSpPr>
          <p:cNvPr id="8" name="Oval 7">
            <a:extLst>
              <a:ext uri="{FF2B5EF4-FFF2-40B4-BE49-F238E27FC236}">
                <a16:creationId xmlns:a16="http://schemas.microsoft.com/office/drawing/2014/main" id="{69A6FFD5-955D-493E-8D69-680C954D3FE6}"/>
              </a:ext>
            </a:extLst>
          </p:cNvPr>
          <p:cNvSpPr/>
          <p:nvPr/>
        </p:nvSpPr>
        <p:spPr>
          <a:xfrm>
            <a:off x="4204755" y="3491877"/>
            <a:ext cx="1649768" cy="95064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Univariate Analysis</a:t>
            </a:r>
          </a:p>
        </p:txBody>
      </p:sp>
      <p:sp>
        <p:nvSpPr>
          <p:cNvPr id="12" name="Oval 11">
            <a:extLst>
              <a:ext uri="{FF2B5EF4-FFF2-40B4-BE49-F238E27FC236}">
                <a16:creationId xmlns:a16="http://schemas.microsoft.com/office/drawing/2014/main" id="{E673562F-881E-4965-BB74-DD27F57A8D92}"/>
              </a:ext>
            </a:extLst>
          </p:cNvPr>
          <p:cNvSpPr/>
          <p:nvPr/>
        </p:nvSpPr>
        <p:spPr>
          <a:xfrm>
            <a:off x="6196612" y="4750284"/>
            <a:ext cx="1649768" cy="95064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Result</a:t>
            </a:r>
          </a:p>
        </p:txBody>
      </p:sp>
      <p:sp>
        <p:nvSpPr>
          <p:cNvPr id="11" name="Oval 10">
            <a:extLst>
              <a:ext uri="{FF2B5EF4-FFF2-40B4-BE49-F238E27FC236}">
                <a16:creationId xmlns:a16="http://schemas.microsoft.com/office/drawing/2014/main" id="{85988E04-35FB-426D-AA69-B42EF6AC72B8}"/>
              </a:ext>
            </a:extLst>
          </p:cNvPr>
          <p:cNvSpPr/>
          <p:nvPr/>
        </p:nvSpPr>
        <p:spPr>
          <a:xfrm>
            <a:off x="6196612" y="3491877"/>
            <a:ext cx="1649768" cy="95064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Selecting Model</a:t>
            </a:r>
          </a:p>
        </p:txBody>
      </p:sp>
      <p:cxnSp>
        <p:nvCxnSpPr>
          <p:cNvPr id="63" name="Straight Arrow Connector 62">
            <a:extLst>
              <a:ext uri="{FF2B5EF4-FFF2-40B4-BE49-F238E27FC236}">
                <a16:creationId xmlns:a16="http://schemas.microsoft.com/office/drawing/2014/main" id="{748FFDE1-BE3D-437A-BC32-C9E7F795966D}"/>
              </a:ext>
            </a:extLst>
          </p:cNvPr>
          <p:cNvCxnSpPr>
            <a:cxnSpLocks/>
            <a:endCxn id="6" idx="3"/>
          </p:cNvCxnSpPr>
          <p:nvPr/>
        </p:nvCxnSpPr>
        <p:spPr>
          <a:xfrm flipV="1">
            <a:off x="2149275" y="1939080"/>
            <a:ext cx="4288941" cy="264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D8F784DB-0952-400A-A329-6812E76F0331}"/>
              </a:ext>
            </a:extLst>
          </p:cNvPr>
          <p:cNvSpPr/>
          <p:nvPr/>
        </p:nvSpPr>
        <p:spPr>
          <a:xfrm>
            <a:off x="4204756" y="1150910"/>
            <a:ext cx="1649767" cy="92738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Get Historical Data</a:t>
            </a:r>
          </a:p>
        </p:txBody>
      </p:sp>
      <p:pic>
        <p:nvPicPr>
          <p:cNvPr id="23" name="Graphic 22" descr="Man">
            <a:extLst>
              <a:ext uri="{FF2B5EF4-FFF2-40B4-BE49-F238E27FC236}">
                <a16:creationId xmlns:a16="http://schemas.microsoft.com/office/drawing/2014/main" id="{53D3BF9D-0108-4A36-AFFE-AE40F411AE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34875" y="1746682"/>
            <a:ext cx="914400" cy="914400"/>
          </a:xfrm>
          <a:prstGeom prst="rect">
            <a:avLst/>
          </a:prstGeom>
        </p:spPr>
      </p:pic>
      <p:pic>
        <p:nvPicPr>
          <p:cNvPr id="24" name="Graphic 23" descr="Man">
            <a:extLst>
              <a:ext uri="{FF2B5EF4-FFF2-40B4-BE49-F238E27FC236}">
                <a16:creationId xmlns:a16="http://schemas.microsoft.com/office/drawing/2014/main" id="{3D633C7F-5280-4B40-BBD2-BB531B8A954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49399" y="2726919"/>
            <a:ext cx="914400" cy="914400"/>
          </a:xfrm>
          <a:prstGeom prst="rect">
            <a:avLst/>
          </a:prstGeom>
        </p:spPr>
      </p:pic>
      <p:cxnSp>
        <p:nvCxnSpPr>
          <p:cNvPr id="28" name="Straight Arrow Connector 27">
            <a:extLst>
              <a:ext uri="{FF2B5EF4-FFF2-40B4-BE49-F238E27FC236}">
                <a16:creationId xmlns:a16="http://schemas.microsoft.com/office/drawing/2014/main" id="{E07D747D-5A33-4590-9F64-4F2315CE1A89}"/>
              </a:ext>
            </a:extLst>
          </p:cNvPr>
          <p:cNvCxnSpPr>
            <a:cxnSpLocks/>
            <a:stCxn id="23" idx="3"/>
            <a:endCxn id="2" idx="2"/>
          </p:cNvCxnSpPr>
          <p:nvPr/>
        </p:nvCxnSpPr>
        <p:spPr>
          <a:xfrm flipV="1">
            <a:off x="2149275" y="1614605"/>
            <a:ext cx="2055481" cy="589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D9B8094-241F-4303-8EB4-697D3B803E22}"/>
              </a:ext>
            </a:extLst>
          </p:cNvPr>
          <p:cNvCxnSpPr>
            <a:cxnSpLocks/>
            <a:stCxn id="23" idx="3"/>
            <a:endCxn id="4" idx="2"/>
          </p:cNvCxnSpPr>
          <p:nvPr/>
        </p:nvCxnSpPr>
        <p:spPr>
          <a:xfrm>
            <a:off x="2149275" y="2203882"/>
            <a:ext cx="2055480" cy="548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1D19F24-324D-4AC7-855E-351B1700535F}"/>
              </a:ext>
            </a:extLst>
          </p:cNvPr>
          <p:cNvCxnSpPr>
            <a:cxnSpLocks/>
            <a:stCxn id="23" idx="3"/>
            <a:endCxn id="8" idx="2"/>
          </p:cNvCxnSpPr>
          <p:nvPr/>
        </p:nvCxnSpPr>
        <p:spPr>
          <a:xfrm>
            <a:off x="2149275" y="2203882"/>
            <a:ext cx="2055480" cy="1763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7F4CA87-32E7-4993-9B6F-31A21919EB1E}"/>
              </a:ext>
            </a:extLst>
          </p:cNvPr>
          <p:cNvCxnSpPr>
            <a:cxnSpLocks/>
            <a:stCxn id="23" idx="3"/>
            <a:endCxn id="7" idx="2"/>
          </p:cNvCxnSpPr>
          <p:nvPr/>
        </p:nvCxnSpPr>
        <p:spPr>
          <a:xfrm>
            <a:off x="2149275" y="2203882"/>
            <a:ext cx="2055480" cy="3021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7CD20231-02C0-45AF-9691-FB8E9098908A}"/>
              </a:ext>
            </a:extLst>
          </p:cNvPr>
          <p:cNvCxnSpPr>
            <a:cxnSpLocks/>
            <a:stCxn id="24" idx="1"/>
            <a:endCxn id="12" idx="6"/>
          </p:cNvCxnSpPr>
          <p:nvPr/>
        </p:nvCxnSpPr>
        <p:spPr>
          <a:xfrm flipH="1">
            <a:off x="7846380" y="3184119"/>
            <a:ext cx="1603019" cy="2041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6C38A3B8-F5E1-44C5-9F56-8C5EAF1BCC91}"/>
              </a:ext>
            </a:extLst>
          </p:cNvPr>
          <p:cNvCxnSpPr>
            <a:cxnSpLocks/>
            <a:stCxn id="24" idx="1"/>
            <a:endCxn id="11" idx="6"/>
          </p:cNvCxnSpPr>
          <p:nvPr/>
        </p:nvCxnSpPr>
        <p:spPr>
          <a:xfrm flipH="1">
            <a:off x="7846380" y="3184119"/>
            <a:ext cx="1603019" cy="783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6F289E85-6CCD-46C1-80D4-08E9CB214B78}"/>
              </a:ext>
            </a:extLst>
          </p:cNvPr>
          <p:cNvSpPr txBox="1"/>
          <p:nvPr/>
        </p:nvSpPr>
        <p:spPr>
          <a:xfrm flipH="1">
            <a:off x="4969400" y="6001774"/>
            <a:ext cx="3006720" cy="369332"/>
          </a:xfrm>
          <a:prstGeom prst="rect">
            <a:avLst/>
          </a:prstGeom>
          <a:noFill/>
        </p:spPr>
        <p:txBody>
          <a:bodyPr wrap="square" rtlCol="0">
            <a:spAutoFit/>
          </a:bodyPr>
          <a:lstStyle/>
          <a:p>
            <a:r>
              <a:rPr lang="en-IN" dirty="0"/>
              <a:t>USE CASE DIAGRAM</a:t>
            </a:r>
          </a:p>
        </p:txBody>
      </p:sp>
      <p:sp>
        <p:nvSpPr>
          <p:cNvPr id="86" name="TextBox 85">
            <a:extLst>
              <a:ext uri="{FF2B5EF4-FFF2-40B4-BE49-F238E27FC236}">
                <a16:creationId xmlns:a16="http://schemas.microsoft.com/office/drawing/2014/main" id="{2FACCF25-4861-4BDF-A7AE-B4583E245ADC}"/>
              </a:ext>
            </a:extLst>
          </p:cNvPr>
          <p:cNvSpPr txBox="1"/>
          <p:nvPr/>
        </p:nvSpPr>
        <p:spPr>
          <a:xfrm>
            <a:off x="9745025" y="3659603"/>
            <a:ext cx="1438183" cy="646331"/>
          </a:xfrm>
          <a:prstGeom prst="rect">
            <a:avLst/>
          </a:prstGeom>
          <a:noFill/>
        </p:spPr>
        <p:txBody>
          <a:bodyPr wrap="square" rtlCol="0">
            <a:spAutoFit/>
          </a:bodyPr>
          <a:lstStyle/>
          <a:p>
            <a:r>
              <a:rPr lang="en-IN" dirty="0"/>
              <a:t>USER</a:t>
            </a:r>
          </a:p>
          <a:p>
            <a:r>
              <a:rPr lang="en-IN" dirty="0"/>
              <a:t>(MANAGER)</a:t>
            </a:r>
          </a:p>
        </p:txBody>
      </p:sp>
      <p:sp>
        <p:nvSpPr>
          <p:cNvPr id="92" name="TextBox 91">
            <a:extLst>
              <a:ext uri="{FF2B5EF4-FFF2-40B4-BE49-F238E27FC236}">
                <a16:creationId xmlns:a16="http://schemas.microsoft.com/office/drawing/2014/main" id="{10CB57D0-81D1-4DB7-8079-8C7B95216385}"/>
              </a:ext>
            </a:extLst>
          </p:cNvPr>
          <p:cNvSpPr txBox="1"/>
          <p:nvPr/>
        </p:nvSpPr>
        <p:spPr>
          <a:xfrm>
            <a:off x="563130" y="2759314"/>
            <a:ext cx="1747719" cy="369332"/>
          </a:xfrm>
          <a:prstGeom prst="rect">
            <a:avLst/>
          </a:prstGeom>
          <a:noFill/>
        </p:spPr>
        <p:txBody>
          <a:bodyPr wrap="square" rtlCol="0">
            <a:spAutoFit/>
          </a:bodyPr>
          <a:lstStyle/>
          <a:p>
            <a:r>
              <a:rPr lang="en-IN" dirty="0"/>
              <a:t>SYSTEM ADMIN</a:t>
            </a:r>
          </a:p>
        </p:txBody>
      </p:sp>
    </p:spTree>
    <p:extLst>
      <p:ext uri="{BB962C8B-B14F-4D97-AF65-F5344CB8AC3E}">
        <p14:creationId xmlns:p14="http://schemas.microsoft.com/office/powerpoint/2010/main" val="2152202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31FCBD-5CD0-4689-BBCF-A14F1F9F1E0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44031" y="719091"/>
            <a:ext cx="4678532" cy="6007252"/>
          </a:xfrm>
          <a:prstGeom prst="rect">
            <a:avLst/>
          </a:prstGeom>
          <a:noFill/>
          <a:ln>
            <a:noFill/>
          </a:ln>
        </p:spPr>
      </p:pic>
      <p:sp>
        <p:nvSpPr>
          <p:cNvPr id="4" name="TextBox 3">
            <a:extLst>
              <a:ext uri="{FF2B5EF4-FFF2-40B4-BE49-F238E27FC236}">
                <a16:creationId xmlns:a16="http://schemas.microsoft.com/office/drawing/2014/main" id="{0E1C88EA-E97C-468D-9C7E-C1408A8C8424}"/>
              </a:ext>
            </a:extLst>
          </p:cNvPr>
          <p:cNvSpPr txBox="1"/>
          <p:nvPr/>
        </p:nvSpPr>
        <p:spPr>
          <a:xfrm>
            <a:off x="363984" y="534425"/>
            <a:ext cx="1979722" cy="369332"/>
          </a:xfrm>
          <a:prstGeom prst="rect">
            <a:avLst/>
          </a:prstGeom>
          <a:noFill/>
        </p:spPr>
        <p:txBody>
          <a:bodyPr wrap="square" rtlCol="0">
            <a:spAutoFit/>
          </a:bodyPr>
          <a:lstStyle/>
          <a:p>
            <a:r>
              <a:rPr lang="en-IN" dirty="0"/>
              <a:t>Sequence Diagram</a:t>
            </a:r>
          </a:p>
        </p:txBody>
      </p:sp>
    </p:spTree>
    <p:extLst>
      <p:ext uri="{BB962C8B-B14F-4D97-AF65-F5344CB8AC3E}">
        <p14:creationId xmlns:p14="http://schemas.microsoft.com/office/powerpoint/2010/main" val="4027947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BBC55AF-24D3-4DBF-BD89-97D3D9CDD08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68330" y="843379"/>
            <a:ext cx="5036478" cy="5494373"/>
          </a:xfrm>
          <a:prstGeom prst="rect">
            <a:avLst/>
          </a:prstGeom>
          <a:noFill/>
          <a:ln>
            <a:noFill/>
          </a:ln>
        </p:spPr>
      </p:pic>
      <p:sp>
        <p:nvSpPr>
          <p:cNvPr id="3" name="TextBox 2">
            <a:extLst>
              <a:ext uri="{FF2B5EF4-FFF2-40B4-BE49-F238E27FC236}">
                <a16:creationId xmlns:a16="http://schemas.microsoft.com/office/drawing/2014/main" id="{CFCE2224-55D7-4CAC-9117-2BD4952A14E9}"/>
              </a:ext>
            </a:extLst>
          </p:cNvPr>
          <p:cNvSpPr txBox="1"/>
          <p:nvPr/>
        </p:nvSpPr>
        <p:spPr>
          <a:xfrm>
            <a:off x="523783" y="843379"/>
            <a:ext cx="1757778" cy="369332"/>
          </a:xfrm>
          <a:prstGeom prst="rect">
            <a:avLst/>
          </a:prstGeom>
          <a:noFill/>
        </p:spPr>
        <p:txBody>
          <a:bodyPr wrap="square" rtlCol="0">
            <a:spAutoFit/>
          </a:bodyPr>
          <a:lstStyle/>
          <a:p>
            <a:r>
              <a:rPr lang="en-IN" dirty="0"/>
              <a:t>Artifact Diagram</a:t>
            </a:r>
          </a:p>
        </p:txBody>
      </p:sp>
    </p:spTree>
    <p:extLst>
      <p:ext uri="{BB962C8B-B14F-4D97-AF65-F5344CB8AC3E}">
        <p14:creationId xmlns:p14="http://schemas.microsoft.com/office/powerpoint/2010/main" val="989726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6510D-1574-4265-B61F-8B4FA8579DE3}"/>
              </a:ext>
            </a:extLst>
          </p:cNvPr>
          <p:cNvSpPr>
            <a:spLocks noGrp="1"/>
          </p:cNvSpPr>
          <p:nvPr>
            <p:ph type="title"/>
          </p:nvPr>
        </p:nvSpPr>
        <p:spPr/>
        <p:txBody>
          <a:bodyPr>
            <a:noAutofit/>
          </a:bodyPr>
          <a:lstStyle/>
          <a:p>
            <a:r>
              <a:rPr lang="en-IN" sz="4400" dirty="0">
                <a:latin typeface="Calibri" panose="020F0502020204030204" pitchFamily="34" charset="0"/>
                <a:cs typeface="Calibri" panose="020F0502020204030204" pitchFamily="34" charset="0"/>
              </a:rPr>
              <a:t>Data Dictionary</a:t>
            </a:r>
          </a:p>
        </p:txBody>
      </p:sp>
      <p:sp>
        <p:nvSpPr>
          <p:cNvPr id="3" name="Content Placeholder 2">
            <a:extLst>
              <a:ext uri="{FF2B5EF4-FFF2-40B4-BE49-F238E27FC236}">
                <a16:creationId xmlns:a16="http://schemas.microsoft.com/office/drawing/2014/main" id="{10B69F38-1C67-4A38-AC69-4FFC63916442}"/>
              </a:ext>
            </a:extLst>
          </p:cNvPr>
          <p:cNvSpPr>
            <a:spLocks noGrp="1"/>
          </p:cNvSpPr>
          <p:nvPr>
            <p:ph idx="1"/>
          </p:nvPr>
        </p:nvSpPr>
        <p:spPr/>
        <p:txBody>
          <a:bodyPr>
            <a:normAutofit/>
          </a:bodyPr>
          <a:lstStyle/>
          <a:p>
            <a:r>
              <a:rPr lang="en-IN" sz="2800" dirty="0">
                <a:latin typeface="Calibri" panose="020F0502020204030204" pitchFamily="34" charset="0"/>
                <a:cs typeface="Calibri" panose="020F0502020204030204" pitchFamily="34" charset="0"/>
              </a:rPr>
              <a:t>The data consists of real historical data collected from 2010 and 2011. </a:t>
            </a:r>
          </a:p>
          <a:p>
            <a:r>
              <a:rPr lang="en-IN" sz="2800" dirty="0">
                <a:latin typeface="Calibri" panose="020F0502020204030204" pitchFamily="34" charset="0"/>
                <a:cs typeface="Calibri" panose="020F0502020204030204" pitchFamily="34" charset="0"/>
              </a:rPr>
              <a:t> Employees are manually allowed or denied access to resources over       time. </a:t>
            </a:r>
          </a:p>
          <a:p>
            <a:r>
              <a:rPr lang="en-IN" sz="2800" dirty="0">
                <a:latin typeface="Calibri" panose="020F0502020204030204" pitchFamily="34" charset="0"/>
                <a:cs typeface="Calibri" panose="020F0502020204030204" pitchFamily="34" charset="0"/>
              </a:rPr>
              <a:t>We are creating an algorithm that are capable of learning from this historical data to predict approval/denial for an unseen set of employees.</a:t>
            </a:r>
          </a:p>
        </p:txBody>
      </p:sp>
    </p:spTree>
    <p:extLst>
      <p:ext uri="{BB962C8B-B14F-4D97-AF65-F5344CB8AC3E}">
        <p14:creationId xmlns:p14="http://schemas.microsoft.com/office/powerpoint/2010/main" val="37490755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852F5D-AAE7-473B-9767-8875B60BC6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F5C8BF1-B0E4-49A1-808F-40F2AD30E74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E3FC8A1C-A436-42C0-AC33-FAFFFAF219B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design</Template>
  <TotalTime>0</TotalTime>
  <Words>1551</Words>
  <Application>Microsoft Office PowerPoint</Application>
  <PresentationFormat>Widescreen</PresentationFormat>
  <Paragraphs>163</Paragraphs>
  <Slides>28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Calibri</vt:lpstr>
      <vt:lpstr>Gill Sans MT</vt:lpstr>
      <vt:lpstr>Wingdings</vt:lpstr>
      <vt:lpstr>Wingdings 2</vt:lpstr>
      <vt:lpstr>Dividend</vt:lpstr>
      <vt:lpstr>Predicting computer access</vt:lpstr>
      <vt:lpstr>Created by</vt:lpstr>
      <vt:lpstr>Project introduction</vt:lpstr>
      <vt:lpstr>Diagrams</vt:lpstr>
      <vt:lpstr>PowerPoint Presentation</vt:lpstr>
      <vt:lpstr>PowerPoint Presentation</vt:lpstr>
      <vt:lpstr>PowerPoint Presentation</vt:lpstr>
      <vt:lpstr>PowerPoint Presentation</vt:lpstr>
      <vt:lpstr>Data Dictionary</vt:lpstr>
      <vt:lpstr>PowerPoint Presentation</vt:lpstr>
      <vt:lpstr>Screens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TESTING</vt:lpstr>
      <vt:lpstr>PowerPoint Presentation</vt:lpstr>
      <vt:lpstr>PowerPoint Presentation</vt:lpstr>
      <vt:lpstr>PowerPoint Presentation</vt:lpstr>
      <vt:lpstr>limitations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2020-01-17T04:29:31Z</dcterms:created>
  <dcterms:modified xsi:type="dcterms:W3CDTF">2020-06-06T05:58:04Z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