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A9AC0A-767C-4C38-A4A0-E7C18C687E82}"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C3FAE-AAC4-427F-B0F5-EB8DFB5129F7}" type="slidenum">
              <a:rPr lang="en-US" smtClean="0"/>
              <a:t>‹#›</a:t>
            </a:fld>
            <a:endParaRPr lang="en-US"/>
          </a:p>
        </p:txBody>
      </p:sp>
    </p:spTree>
    <p:extLst>
      <p:ext uri="{BB962C8B-B14F-4D97-AF65-F5344CB8AC3E}">
        <p14:creationId xmlns:p14="http://schemas.microsoft.com/office/powerpoint/2010/main" val="305955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9AC0A-767C-4C38-A4A0-E7C18C687E82}"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C3FAE-AAC4-427F-B0F5-EB8DFB5129F7}" type="slidenum">
              <a:rPr lang="en-US" smtClean="0"/>
              <a:t>‹#›</a:t>
            </a:fld>
            <a:endParaRPr lang="en-US"/>
          </a:p>
        </p:txBody>
      </p:sp>
    </p:spTree>
    <p:extLst>
      <p:ext uri="{BB962C8B-B14F-4D97-AF65-F5344CB8AC3E}">
        <p14:creationId xmlns:p14="http://schemas.microsoft.com/office/powerpoint/2010/main" val="178149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9AC0A-767C-4C38-A4A0-E7C18C687E82}"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C3FAE-AAC4-427F-B0F5-EB8DFB5129F7}" type="slidenum">
              <a:rPr lang="en-US" smtClean="0"/>
              <a:t>‹#›</a:t>
            </a:fld>
            <a:endParaRPr lang="en-US"/>
          </a:p>
        </p:txBody>
      </p:sp>
    </p:spTree>
    <p:extLst>
      <p:ext uri="{BB962C8B-B14F-4D97-AF65-F5344CB8AC3E}">
        <p14:creationId xmlns:p14="http://schemas.microsoft.com/office/powerpoint/2010/main" val="2766649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9AC0A-767C-4C38-A4A0-E7C18C687E82}"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C3FAE-AAC4-427F-B0F5-EB8DFB5129F7}" type="slidenum">
              <a:rPr lang="en-US" smtClean="0"/>
              <a:t>‹#›</a:t>
            </a:fld>
            <a:endParaRPr lang="en-US"/>
          </a:p>
        </p:txBody>
      </p:sp>
    </p:spTree>
    <p:extLst>
      <p:ext uri="{BB962C8B-B14F-4D97-AF65-F5344CB8AC3E}">
        <p14:creationId xmlns:p14="http://schemas.microsoft.com/office/powerpoint/2010/main" val="86711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A9AC0A-767C-4C38-A4A0-E7C18C687E82}"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C3FAE-AAC4-427F-B0F5-EB8DFB5129F7}" type="slidenum">
              <a:rPr lang="en-US" smtClean="0"/>
              <a:t>‹#›</a:t>
            </a:fld>
            <a:endParaRPr lang="en-US"/>
          </a:p>
        </p:txBody>
      </p:sp>
    </p:spTree>
    <p:extLst>
      <p:ext uri="{BB962C8B-B14F-4D97-AF65-F5344CB8AC3E}">
        <p14:creationId xmlns:p14="http://schemas.microsoft.com/office/powerpoint/2010/main" val="178701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A9AC0A-767C-4C38-A4A0-E7C18C687E82}"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C3FAE-AAC4-427F-B0F5-EB8DFB5129F7}" type="slidenum">
              <a:rPr lang="en-US" smtClean="0"/>
              <a:t>‹#›</a:t>
            </a:fld>
            <a:endParaRPr lang="en-US"/>
          </a:p>
        </p:txBody>
      </p:sp>
    </p:spTree>
    <p:extLst>
      <p:ext uri="{BB962C8B-B14F-4D97-AF65-F5344CB8AC3E}">
        <p14:creationId xmlns:p14="http://schemas.microsoft.com/office/powerpoint/2010/main" val="154914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A9AC0A-767C-4C38-A4A0-E7C18C687E82}" type="datetimeFigureOut">
              <a:rPr lang="en-US" smtClean="0"/>
              <a:t>10/25/2017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FC3FAE-AAC4-427F-B0F5-EB8DFB5129F7}" type="slidenum">
              <a:rPr lang="en-US" smtClean="0"/>
              <a:t>‹#›</a:t>
            </a:fld>
            <a:endParaRPr lang="en-US"/>
          </a:p>
        </p:txBody>
      </p:sp>
    </p:spTree>
    <p:extLst>
      <p:ext uri="{BB962C8B-B14F-4D97-AF65-F5344CB8AC3E}">
        <p14:creationId xmlns:p14="http://schemas.microsoft.com/office/powerpoint/2010/main" val="21628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A9AC0A-767C-4C38-A4A0-E7C18C687E82}" type="datetimeFigureOut">
              <a:rPr lang="en-US" smtClean="0"/>
              <a:t>10/25/2017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FC3FAE-AAC4-427F-B0F5-EB8DFB5129F7}" type="slidenum">
              <a:rPr lang="en-US" smtClean="0"/>
              <a:t>‹#›</a:t>
            </a:fld>
            <a:endParaRPr lang="en-US"/>
          </a:p>
        </p:txBody>
      </p:sp>
    </p:spTree>
    <p:extLst>
      <p:ext uri="{BB962C8B-B14F-4D97-AF65-F5344CB8AC3E}">
        <p14:creationId xmlns:p14="http://schemas.microsoft.com/office/powerpoint/2010/main" val="45840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9AC0A-767C-4C38-A4A0-E7C18C687E82}" type="datetimeFigureOut">
              <a:rPr lang="en-US" smtClean="0"/>
              <a:t>10/25/2017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FC3FAE-AAC4-427F-B0F5-EB8DFB5129F7}" type="slidenum">
              <a:rPr lang="en-US" smtClean="0"/>
              <a:t>‹#›</a:t>
            </a:fld>
            <a:endParaRPr lang="en-US"/>
          </a:p>
        </p:txBody>
      </p:sp>
    </p:spTree>
    <p:extLst>
      <p:ext uri="{BB962C8B-B14F-4D97-AF65-F5344CB8AC3E}">
        <p14:creationId xmlns:p14="http://schemas.microsoft.com/office/powerpoint/2010/main" val="3031411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A9AC0A-767C-4C38-A4A0-E7C18C687E82}"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C3FAE-AAC4-427F-B0F5-EB8DFB5129F7}" type="slidenum">
              <a:rPr lang="en-US" smtClean="0"/>
              <a:t>‹#›</a:t>
            </a:fld>
            <a:endParaRPr lang="en-US"/>
          </a:p>
        </p:txBody>
      </p:sp>
    </p:spTree>
    <p:extLst>
      <p:ext uri="{BB962C8B-B14F-4D97-AF65-F5344CB8AC3E}">
        <p14:creationId xmlns:p14="http://schemas.microsoft.com/office/powerpoint/2010/main" val="3986114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A9AC0A-767C-4C38-A4A0-E7C18C687E82}"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C3FAE-AAC4-427F-B0F5-EB8DFB5129F7}" type="slidenum">
              <a:rPr lang="en-US" smtClean="0"/>
              <a:t>‹#›</a:t>
            </a:fld>
            <a:endParaRPr lang="en-US"/>
          </a:p>
        </p:txBody>
      </p:sp>
    </p:spTree>
    <p:extLst>
      <p:ext uri="{BB962C8B-B14F-4D97-AF65-F5344CB8AC3E}">
        <p14:creationId xmlns:p14="http://schemas.microsoft.com/office/powerpoint/2010/main" val="557175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A9AC0A-767C-4C38-A4A0-E7C18C687E82}" type="datetimeFigureOut">
              <a:rPr lang="en-US" smtClean="0"/>
              <a:t>10/25/2017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FC3FAE-AAC4-427F-B0F5-EB8DFB5129F7}" type="slidenum">
              <a:rPr lang="en-US" smtClean="0"/>
              <a:t>‹#›</a:t>
            </a:fld>
            <a:endParaRPr lang="en-US"/>
          </a:p>
        </p:txBody>
      </p:sp>
    </p:spTree>
    <p:extLst>
      <p:ext uri="{BB962C8B-B14F-4D97-AF65-F5344CB8AC3E}">
        <p14:creationId xmlns:p14="http://schemas.microsoft.com/office/powerpoint/2010/main" val="2521641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stackoverflow.com/questions/10059594/a-simple-explanation-of-naive-bayes-classific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pitt.edu/~naraehan/presentation/Movie+Reviews+sentiment+analysis+with+Scikit-Learn.html" TargetMode="External"/><Relationship Id="rId7" Type="http://schemas.openxmlformats.org/officeDocument/2006/relationships/hyperlink" Target="http://www.cs.cornell.edu/people/pabo/movie-review-data/" TargetMode="External"/><Relationship Id="rId2" Type="http://schemas.openxmlformats.org/officeDocument/2006/relationships/hyperlink" Target="http://pythonforengineers.com/build-a-sentiment-analysis-app-with-movie-reviews/" TargetMode="External"/><Relationship Id="rId1" Type="http://schemas.openxmlformats.org/officeDocument/2006/relationships/slideLayout" Target="../slideLayouts/slideLayout2.xml"/><Relationship Id="rId6" Type="http://schemas.openxmlformats.org/officeDocument/2006/relationships/hyperlink" Target="http://gawron.sdsu.edu/python_for_ss/course_core/book_draft/text/text_classification.html" TargetMode="External"/><Relationship Id="rId5" Type="http://schemas.openxmlformats.org/officeDocument/2006/relationships/hyperlink" Target="https://appliedmachinelearning.wordpress.com/2017/02/12/sentiment-analysis-using-tf-idf-weighting-pythonscikit-learn/" TargetMode="External"/><Relationship Id="rId4" Type="http://schemas.openxmlformats.org/officeDocument/2006/relationships/hyperlink" Target="http://scikit-learn.org/stable/tutorial/text_analytics/working_with_text_data.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9998" y="138690"/>
            <a:ext cx="4032003" cy="1052801"/>
          </a:xfrm>
        </p:spPr>
        <p:txBody>
          <a:bodyPr/>
          <a:lstStyle/>
          <a:p>
            <a:r>
              <a:rPr lang="en-US" dirty="0" smtClean="0"/>
              <a:t>Scrape.py</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761" y="1508846"/>
            <a:ext cx="10656476" cy="4462697"/>
          </a:xfrm>
          <a:prstGeom prst="rect">
            <a:avLst/>
          </a:prstGeom>
        </p:spPr>
      </p:pic>
    </p:spTree>
    <p:extLst>
      <p:ext uri="{BB962C8B-B14F-4D97-AF65-F5344CB8AC3E}">
        <p14:creationId xmlns:p14="http://schemas.microsoft.com/office/powerpoint/2010/main" val="2335210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0" y="212725"/>
            <a:ext cx="2667000" cy="909493"/>
          </a:xfrm>
        </p:spPr>
        <p:txBody>
          <a:bodyPr>
            <a:normAutofit fontScale="90000"/>
          </a:bodyPr>
          <a:lstStyle/>
          <a:p>
            <a:r>
              <a:rPr lang="en-US" dirty="0" smtClean="0"/>
              <a:t>Analysis.py	</a:t>
            </a:r>
            <a:endParaRPr lang="en-US" dirty="0"/>
          </a:p>
        </p:txBody>
      </p:sp>
      <p:sp>
        <p:nvSpPr>
          <p:cNvPr id="3" name="Content Placeholder 2"/>
          <p:cNvSpPr>
            <a:spLocks noGrp="1"/>
          </p:cNvSpPr>
          <p:nvPr>
            <p:ph idx="1"/>
          </p:nvPr>
        </p:nvSpPr>
        <p:spPr>
          <a:xfrm>
            <a:off x="382586" y="900546"/>
            <a:ext cx="11426828" cy="5957454"/>
          </a:xfrm>
        </p:spPr>
        <p:txBody>
          <a:bodyPr>
            <a:normAutofit fontScale="85000" lnSpcReduction="20000"/>
          </a:bodyPr>
          <a:lstStyle/>
          <a:p>
            <a:r>
              <a:rPr lang="en-US" dirty="0" smtClean="0"/>
              <a:t>Using NLTK – </a:t>
            </a:r>
          </a:p>
          <a:p>
            <a:pPr marL="0" indent="0">
              <a:buNone/>
            </a:pPr>
            <a:r>
              <a:rPr lang="en-US" dirty="0" smtClean="0"/>
              <a:t>We are using Naïve Bayes classifier in the first part, for performing the sentimental analysis and checking weather the overall reviews are positive or not. Here, we are not using the complete sentences, rather predicting on the basis of each and every single word present in the review.</a:t>
            </a:r>
          </a:p>
          <a:p>
            <a:pPr marL="0" indent="0">
              <a:buNone/>
            </a:pPr>
            <a:endParaRPr lang="en-US" dirty="0" smtClean="0"/>
          </a:p>
          <a:p>
            <a:pPr marL="0" indent="0">
              <a:buNone/>
            </a:pPr>
            <a:r>
              <a:rPr lang="en-US" dirty="0" smtClean="0"/>
              <a:t>The Naive Bayes classifier, especially in the </a:t>
            </a:r>
            <a:r>
              <a:rPr lang="en-US" dirty="0" err="1" smtClean="0"/>
              <a:t>Nltk</a:t>
            </a:r>
            <a:r>
              <a:rPr lang="en-US" dirty="0" smtClean="0"/>
              <a:t> library, expects the input to be in this format: Every word must be followed by true. </a:t>
            </a:r>
          </a:p>
          <a:p>
            <a:pPr marL="0" indent="0">
              <a:buNone/>
            </a:pPr>
            <a:endParaRPr lang="en-US" dirty="0" smtClean="0"/>
          </a:p>
          <a:p>
            <a:pPr marL="0" indent="0">
              <a:buNone/>
            </a:pPr>
            <a:r>
              <a:rPr lang="en-US" dirty="0" smtClean="0"/>
              <a:t>The problem with sentiment analysis, as with any machine learning approach, is that your algorithm is only as good as your data. If your data is crap, your algorithm will be crap.</a:t>
            </a:r>
            <a:r>
              <a:rPr lang="en-US" dirty="0"/>
              <a:t> </a:t>
            </a:r>
            <a:r>
              <a:rPr lang="en-US" dirty="0" smtClean="0"/>
              <a:t>This particular dataset is which I am using is a bit short. Also, some reviews are very informal, using a lot of swear words etc. </a:t>
            </a:r>
          </a:p>
          <a:p>
            <a:pPr marL="0" indent="0">
              <a:buNone/>
            </a:pPr>
            <a:endParaRPr lang="en-US" dirty="0" smtClean="0"/>
          </a:p>
          <a:p>
            <a:pPr marL="0" indent="0">
              <a:buNone/>
            </a:pPr>
            <a:r>
              <a:rPr lang="en-US" dirty="0" smtClean="0"/>
              <a:t>For description of Naïve Bayes, please visit – </a:t>
            </a:r>
          </a:p>
          <a:p>
            <a:pPr marL="0" indent="0">
              <a:buNone/>
            </a:pPr>
            <a:r>
              <a:rPr lang="en-US" dirty="0" smtClean="0">
                <a:hlinkClick r:id="rId2"/>
              </a:rPr>
              <a:t>https://stackoverflow.com/questions/10059594/a-simple-explanation-of-naive-bayes-classification</a:t>
            </a: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1476157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248515" y="263235"/>
            <a:ext cx="11721812" cy="6373091"/>
          </a:xfrm>
        </p:spPr>
        <p:txBody>
          <a:bodyPr>
            <a:noAutofit/>
          </a:bodyPr>
          <a:lstStyle/>
          <a:p>
            <a:r>
              <a:rPr lang="en-US" sz="2500" dirty="0" smtClean="0"/>
              <a:t>Using </a:t>
            </a:r>
            <a:r>
              <a:rPr lang="en-US" sz="2500" dirty="0" err="1" smtClean="0"/>
              <a:t>scikit</a:t>
            </a:r>
            <a:r>
              <a:rPr lang="en-US" sz="2500" dirty="0" smtClean="0"/>
              <a:t> – </a:t>
            </a:r>
          </a:p>
          <a:p>
            <a:pPr marL="0" indent="0">
              <a:buNone/>
            </a:pPr>
            <a:r>
              <a:rPr lang="en-US" sz="2500" dirty="0" smtClean="0"/>
              <a:t>The multinomial Naive Bayes classifier is suitable for classification with discrete features (e.g., word counts for text classification). The multinomial distribution normally requires integer feature counts. However, in practice, fractional counts such as </a:t>
            </a:r>
            <a:r>
              <a:rPr lang="en-US" sz="2500" dirty="0" err="1" smtClean="0"/>
              <a:t>tf-idf</a:t>
            </a:r>
            <a:r>
              <a:rPr lang="en-US" sz="2500" dirty="0" smtClean="0"/>
              <a:t> may also work.</a:t>
            </a:r>
          </a:p>
          <a:p>
            <a:pPr marL="0" indent="0">
              <a:buNone/>
            </a:pPr>
            <a:endParaRPr lang="en-US" sz="2500" dirty="0" smtClean="0"/>
          </a:p>
          <a:p>
            <a:pPr marL="0" indent="0">
              <a:buNone/>
            </a:pPr>
            <a:r>
              <a:rPr lang="en-US" sz="2500" dirty="0" err="1" smtClean="0"/>
              <a:t>scikit</a:t>
            </a:r>
            <a:r>
              <a:rPr lang="en-US" sz="2500" dirty="0" smtClean="0"/>
              <a:t>-learn provides several </a:t>
            </a:r>
            <a:r>
              <a:rPr lang="en-US" sz="2500" dirty="0" err="1" smtClean="0"/>
              <a:t>vectorizers</a:t>
            </a:r>
            <a:r>
              <a:rPr lang="en-US" sz="2500" dirty="0" smtClean="0"/>
              <a:t> to translate the input documents into vectors of features (or feature weights). Typically we want to give appropriate weights to different words, and TF-IDF is one of the most common weighting schemes used in text analytics applications. In </a:t>
            </a:r>
            <a:r>
              <a:rPr lang="en-US" sz="2500" dirty="0" err="1" smtClean="0"/>
              <a:t>scikit</a:t>
            </a:r>
            <a:r>
              <a:rPr lang="en-US" sz="2500" dirty="0" smtClean="0"/>
              <a:t>-learn, we can use the </a:t>
            </a:r>
            <a:r>
              <a:rPr lang="en-US" sz="2500" dirty="0" err="1" smtClean="0"/>
              <a:t>TfidfVectorizer</a:t>
            </a:r>
            <a:r>
              <a:rPr lang="en-US" sz="2500" dirty="0" smtClean="0"/>
              <a:t>. Some of the options of </a:t>
            </a:r>
            <a:r>
              <a:rPr lang="en-US" sz="2500" dirty="0" err="1" smtClean="0"/>
              <a:t>tf-idf</a:t>
            </a:r>
            <a:r>
              <a:rPr lang="en-US" sz="2500" dirty="0" smtClean="0"/>
              <a:t> are – </a:t>
            </a:r>
          </a:p>
          <a:p>
            <a:pPr marL="457200" lvl="1" indent="0">
              <a:buNone/>
            </a:pPr>
            <a:r>
              <a:rPr lang="en-US" sz="2500" dirty="0" err="1" smtClean="0"/>
              <a:t>min_df</a:t>
            </a:r>
            <a:r>
              <a:rPr lang="en-US" sz="2500" dirty="0" smtClean="0"/>
              <a:t>=5, discard words appearing in less than 5 documents</a:t>
            </a:r>
          </a:p>
          <a:p>
            <a:pPr marL="457200" lvl="1" indent="0">
              <a:buNone/>
            </a:pPr>
            <a:r>
              <a:rPr lang="en-US" sz="2500" dirty="0" err="1" smtClean="0"/>
              <a:t>max_df</a:t>
            </a:r>
            <a:r>
              <a:rPr lang="en-US" sz="2500" dirty="0" smtClean="0"/>
              <a:t>=0.8, discard words </a:t>
            </a:r>
            <a:r>
              <a:rPr lang="en-US" sz="2500" dirty="0" err="1" smtClean="0"/>
              <a:t>appering</a:t>
            </a:r>
            <a:r>
              <a:rPr lang="en-US" sz="2500" dirty="0" smtClean="0"/>
              <a:t> in more than 80% of the documents</a:t>
            </a:r>
          </a:p>
          <a:p>
            <a:pPr marL="457200" lvl="1" indent="0">
              <a:buNone/>
            </a:pPr>
            <a:r>
              <a:rPr lang="en-US" sz="2500" dirty="0" err="1" smtClean="0"/>
              <a:t>sublinear_tf</a:t>
            </a:r>
            <a:r>
              <a:rPr lang="en-US" sz="2500" dirty="0" smtClean="0"/>
              <a:t>=True, use sublinear weighting</a:t>
            </a:r>
          </a:p>
          <a:p>
            <a:pPr marL="457200" lvl="1" indent="0">
              <a:buNone/>
            </a:pPr>
            <a:r>
              <a:rPr lang="en-US" sz="2500" dirty="0" err="1" smtClean="0"/>
              <a:t>use_idf</a:t>
            </a:r>
            <a:r>
              <a:rPr lang="en-US" sz="2500" dirty="0" smtClean="0"/>
              <a:t>=True, enable IDF</a:t>
            </a:r>
          </a:p>
        </p:txBody>
      </p:sp>
    </p:spTree>
    <p:extLst>
      <p:ext uri="{BB962C8B-B14F-4D97-AF65-F5344CB8AC3E}">
        <p14:creationId xmlns:p14="http://schemas.microsoft.com/office/powerpoint/2010/main" val="303554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744" y="484909"/>
            <a:ext cx="11109778" cy="5860473"/>
          </a:xfrm>
        </p:spPr>
        <p:txBody>
          <a:bodyPr>
            <a:normAutofit lnSpcReduction="10000"/>
          </a:bodyPr>
          <a:lstStyle/>
          <a:p>
            <a:r>
              <a:rPr lang="en-US" dirty="0"/>
              <a:t>The first call to </a:t>
            </a:r>
            <a:r>
              <a:rPr lang="en-US" dirty="0" err="1"/>
              <a:t>fit_transform</a:t>
            </a:r>
            <a:r>
              <a:rPr lang="en-US" dirty="0"/>
              <a:t>() will create the vocabulary (i.e. the list of words/features) and the feature weights from the training data. Secondly, we call simply transform() on the test data, which will create the feature weights for the test data, using the same vocabulary as the training data</a:t>
            </a:r>
            <a:r>
              <a:rPr lang="en-US" dirty="0" smtClean="0"/>
              <a:t>.</a:t>
            </a:r>
          </a:p>
          <a:p>
            <a:r>
              <a:rPr lang="en-US" dirty="0" smtClean="0"/>
              <a:t>The </a:t>
            </a:r>
            <a:r>
              <a:rPr lang="en-US" dirty="0" err="1" smtClean="0"/>
              <a:t>movie_reviews</a:t>
            </a:r>
            <a:r>
              <a:rPr lang="en-US" dirty="0" smtClean="0"/>
              <a:t> dataset (the same used in NLTK) is loaded and used for training a </a:t>
            </a:r>
            <a:r>
              <a:rPr lang="en-US" dirty="0" err="1" smtClean="0"/>
              <a:t>Multimoda</a:t>
            </a:r>
            <a:r>
              <a:rPr lang="en-US" dirty="0" smtClean="0"/>
              <a:t> Naive Bayes classifier.</a:t>
            </a:r>
          </a:p>
          <a:p>
            <a:r>
              <a:rPr lang="en-US" dirty="0" smtClean="0"/>
              <a:t>The trained model is then tested against all the reviews (sentence-by-sentence, where each sentence is one review - not word-by-word as in NLTK) and then a total value of 1 or 0 is predicted, where 1 is positive and zero is negative. Then the sum of all these values is divided by total no. of reviews and then multiplied by 10.</a:t>
            </a:r>
          </a:p>
          <a:p>
            <a:r>
              <a:rPr lang="en-US" dirty="0" smtClean="0"/>
              <a:t>The resulting value is a rating between 0 – 10, where 0 indicates all negative reviews and 10 indicates all positive reviews.</a:t>
            </a:r>
          </a:p>
          <a:p>
            <a:r>
              <a:rPr lang="en-US" dirty="0" smtClean="0"/>
              <a:t>Consequently, we can arrive at the conclusion that 10 means that the movie is very scary and 0 means that the movie is not scary at all.</a:t>
            </a:r>
            <a:endParaRPr lang="en-US" dirty="0"/>
          </a:p>
        </p:txBody>
      </p:sp>
    </p:spTree>
    <p:extLst>
      <p:ext uri="{BB962C8B-B14F-4D97-AF65-F5344CB8AC3E}">
        <p14:creationId xmlns:p14="http://schemas.microsoft.com/office/powerpoint/2010/main" val="3769055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a:xfrm>
            <a:off x="838200" y="1690688"/>
            <a:ext cx="10515600" cy="4351338"/>
          </a:xfrm>
        </p:spPr>
        <p:txBody>
          <a:bodyPr>
            <a:normAutofit fontScale="92500" lnSpcReduction="10000"/>
          </a:bodyPr>
          <a:lstStyle/>
          <a:p>
            <a:r>
              <a:rPr lang="en-US" dirty="0" smtClean="0">
                <a:hlinkClick r:id="rId2"/>
              </a:rPr>
              <a:t>http://pythonforengineers.com/build-a-sentiment-analysis-app-with-movie-reviews/</a:t>
            </a:r>
            <a:endParaRPr lang="en-US" dirty="0" smtClean="0"/>
          </a:p>
          <a:p>
            <a:r>
              <a:rPr lang="en-US" dirty="0" smtClean="0">
                <a:hlinkClick r:id="rId3"/>
              </a:rPr>
              <a:t>http://www.pitt.edu/~naraehan/presentation/Movie+Reviews+sentiment+analysis+with+Scikit-Learn.html</a:t>
            </a:r>
            <a:endParaRPr lang="en-US" dirty="0" smtClean="0"/>
          </a:p>
          <a:p>
            <a:r>
              <a:rPr lang="en-US" dirty="0" smtClean="0">
                <a:hlinkClick r:id="rId4"/>
              </a:rPr>
              <a:t>http://scikit-learn.org/stable/tutorial/text_analytics/working_with_text_data.html</a:t>
            </a:r>
            <a:endParaRPr lang="en-US" dirty="0" smtClean="0"/>
          </a:p>
          <a:p>
            <a:r>
              <a:rPr lang="en-US" dirty="0" smtClean="0">
                <a:hlinkClick r:id="rId5"/>
              </a:rPr>
              <a:t>https://appliedmachinelearning.wordpress.com/2017/02/12/sentiment-analysis-using-tf-idf-weighting-pythonscikit-learn/</a:t>
            </a:r>
            <a:endParaRPr lang="en-US" dirty="0" smtClean="0"/>
          </a:p>
          <a:p>
            <a:r>
              <a:rPr lang="en-US" dirty="0" smtClean="0">
                <a:hlinkClick r:id="rId6"/>
              </a:rPr>
              <a:t>http://gawron.sdsu.edu/python_for_ss/course_core/book_draft/text/text_classification.html</a:t>
            </a:r>
            <a:endParaRPr lang="en-US" dirty="0" smtClean="0"/>
          </a:p>
          <a:p>
            <a:r>
              <a:rPr lang="en-US" dirty="0" smtClean="0">
                <a:hlinkClick r:id="rId7"/>
              </a:rPr>
              <a:t>http://www.cs.cornell.edu/people/pabo/movie-review-data/</a:t>
            </a:r>
            <a:endParaRPr lang="en-US" dirty="0" smtClean="0"/>
          </a:p>
          <a:p>
            <a:endParaRPr lang="en-US" dirty="0"/>
          </a:p>
        </p:txBody>
      </p:sp>
    </p:spTree>
    <p:extLst>
      <p:ext uri="{BB962C8B-B14F-4D97-AF65-F5344CB8AC3E}">
        <p14:creationId xmlns:p14="http://schemas.microsoft.com/office/powerpoint/2010/main" val="549712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531</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Scrape.py</vt:lpstr>
      <vt:lpstr>Analysis.py </vt:lpstr>
      <vt:lpstr>PowerPoint Presentation</vt:lpstr>
      <vt:lpstr>PowerPoint Presentation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Scrape.py</dc:title>
  <dc:creator>Shubham</dc:creator>
  <cp:lastModifiedBy>Shubham</cp:lastModifiedBy>
  <cp:revision>15</cp:revision>
  <dcterms:created xsi:type="dcterms:W3CDTF">2017-10-24T20:39:11Z</dcterms:created>
  <dcterms:modified xsi:type="dcterms:W3CDTF">2017-10-24T21:48:36Z</dcterms:modified>
</cp:coreProperties>
</file>