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1" r:id="rId5"/>
    <p:sldId id="262" r:id="rId6"/>
    <p:sldId id="263" r:id="rId7"/>
    <p:sldId id="264" r:id="rId8"/>
    <p:sldId id="267" r:id="rId9"/>
    <p:sldId id="266" r:id="rId10"/>
    <p:sldId id="265" r:id="rId11"/>
    <p:sldId id="268" r:id="rId12"/>
    <p:sldId id="269" r:id="rId13"/>
    <p:sldId id="270" r:id="rId14"/>
    <p:sldId id="271" r:id="rId15"/>
    <p:sldId id="273" r:id="rId16"/>
    <p:sldId id="274" r:id="rId17"/>
    <p:sldId id="275" r:id="rId18"/>
    <p:sldId id="276" r:id="rId19"/>
    <p:sldId id="279" r:id="rId20"/>
    <p:sldId id="281" r:id="rId21"/>
    <p:sldId id="277" r:id="rId22"/>
    <p:sldId id="280" r:id="rId23"/>
    <p:sldId id="258"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8" autoAdjust="0"/>
    <p:restoredTop sz="94660"/>
  </p:normalViewPr>
  <p:slideViewPr>
    <p:cSldViewPr snapToGrid="0">
      <p:cViewPr varScale="1">
        <p:scale>
          <a:sx n="69" d="100"/>
          <a:sy n="69" d="100"/>
        </p:scale>
        <p:origin x="786" y="78"/>
      </p:cViewPr>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DE848-B08E-46BB-B6C6-7FAABB155DC8}" type="datetimeFigureOut">
              <a:rPr lang="en-US" smtClean="0"/>
              <a:t>11/1/2017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04CAF-39CD-4E8A-ADB5-9BF80DD2201A}" type="slidenum">
              <a:rPr lang="en-US" smtClean="0"/>
              <a:t>‹#›</a:t>
            </a:fld>
            <a:endParaRPr lang="en-US"/>
          </a:p>
        </p:txBody>
      </p:sp>
    </p:spTree>
    <p:extLst>
      <p:ext uri="{BB962C8B-B14F-4D97-AF65-F5344CB8AC3E}">
        <p14:creationId xmlns:p14="http://schemas.microsoft.com/office/powerpoint/2010/main" val="1042615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F04CAF-39CD-4E8A-ADB5-9BF80DD2201A}" type="slidenum">
              <a:rPr lang="en-US" smtClean="0"/>
              <a:t>4</a:t>
            </a:fld>
            <a:endParaRPr lang="en-US"/>
          </a:p>
        </p:txBody>
      </p:sp>
    </p:spTree>
    <p:extLst>
      <p:ext uri="{BB962C8B-B14F-4D97-AF65-F5344CB8AC3E}">
        <p14:creationId xmlns:p14="http://schemas.microsoft.com/office/powerpoint/2010/main" val="255024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47CCAB-F5B9-4784-BE8E-C4F4DADB9AC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355911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CCAB-F5B9-4784-BE8E-C4F4DADB9AC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286760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CCAB-F5B9-4784-BE8E-C4F4DADB9AC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390251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47CCAB-F5B9-4784-BE8E-C4F4DADB9AC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423923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47CCAB-F5B9-4784-BE8E-C4F4DADB9AC7}" type="datetimeFigureOut">
              <a:rPr lang="en-US" smtClean="0"/>
              <a:t>11/1/2017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223960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47CCAB-F5B9-4784-BE8E-C4F4DADB9AC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346406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47CCAB-F5B9-4784-BE8E-C4F4DADB9AC7}" type="datetimeFigureOut">
              <a:rPr lang="en-US" smtClean="0"/>
              <a:t>11/1/2017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100563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47CCAB-F5B9-4784-BE8E-C4F4DADB9AC7}" type="datetimeFigureOut">
              <a:rPr lang="en-US" smtClean="0"/>
              <a:t>11/1/2017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163738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7CCAB-F5B9-4784-BE8E-C4F4DADB9AC7}" type="datetimeFigureOut">
              <a:rPr lang="en-US" smtClean="0"/>
              <a:t>11/1/2017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213644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47CCAB-F5B9-4784-BE8E-C4F4DADB9AC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359829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47CCAB-F5B9-4784-BE8E-C4F4DADB9AC7}" type="datetimeFigureOut">
              <a:rPr lang="en-US" smtClean="0"/>
              <a:t>11/1/2017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E617EC-D332-43EF-9AE1-5A7EA20261D3}" type="slidenum">
              <a:rPr lang="en-US" smtClean="0"/>
              <a:t>‹#›</a:t>
            </a:fld>
            <a:endParaRPr lang="en-US"/>
          </a:p>
        </p:txBody>
      </p:sp>
    </p:spTree>
    <p:extLst>
      <p:ext uri="{BB962C8B-B14F-4D97-AF65-F5344CB8AC3E}">
        <p14:creationId xmlns:p14="http://schemas.microsoft.com/office/powerpoint/2010/main" val="290376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7CCAB-F5B9-4784-BE8E-C4F4DADB9AC7}" type="datetimeFigureOut">
              <a:rPr lang="en-US" smtClean="0"/>
              <a:t>11/1/2017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617EC-D332-43EF-9AE1-5A7EA20261D3}" type="slidenum">
              <a:rPr lang="en-US" smtClean="0"/>
              <a:t>‹#›</a:t>
            </a:fld>
            <a:endParaRPr lang="en-US"/>
          </a:p>
        </p:txBody>
      </p:sp>
    </p:spTree>
    <p:extLst>
      <p:ext uri="{BB962C8B-B14F-4D97-AF65-F5344CB8AC3E}">
        <p14:creationId xmlns:p14="http://schemas.microsoft.com/office/powerpoint/2010/main" val="261190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data-science-group-iitr/word-embedding-2d05d270b285" TargetMode="External"/><Relationship Id="rId2" Type="http://schemas.openxmlformats.org/officeDocument/2006/relationships/hyperlink" Target="https://www.analyticsvidhya.com/blog/2017/06/word-embeddings-count-word2vee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Brown_Corpus#Part-of-speech_tags_us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nltk.org/book/ch05.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el.readthedocs.io/en/lates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www.umiacs.umd.edu/~getoor/Tutorials/ER_VLDB2012.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ct-master.org/files/MullenSentimentCourseSlides.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ilkarman/NLP-Sentiment" TargetMode="External"/><Relationship Id="rId2" Type="http://schemas.openxmlformats.org/officeDocument/2006/relationships/hyperlink" Target="https://github.com/LearnDataSci/article-resources/tree/master/Sentiment%20Analysis%20on%20Reddit%20Headlines%20with%20NLTK" TargetMode="External"/><Relationship Id="rId1" Type="http://schemas.openxmlformats.org/officeDocument/2006/relationships/slideLayout" Target="../slideLayouts/slideLayout2.xml"/><Relationship Id="rId6" Type="http://schemas.openxmlformats.org/officeDocument/2006/relationships/hyperlink" Target="http://zablo.net/blog/post/twitter-sentiment-analysis-python-scikit-word2vec-nltk-xgboost" TargetMode="External"/><Relationship Id="rId5" Type="http://schemas.openxmlformats.org/officeDocument/2006/relationships/hyperlink" Target="http://fjavieralba.com/basic-sentiment-analysis-with-python.html" TargetMode="External"/><Relationship Id="rId4" Type="http://schemas.openxmlformats.org/officeDocument/2006/relationships/hyperlink" Target="http://www.geeksforgeeks.org/twitter-sentiment-analysis-using-pytho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ujitpal/nltk-examples/blob/master/src/semantic/short_sentence_similarity.p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artarus.org/martin/PorterStemmer/python.txt" TargetMode="External"/><Relationship Id="rId2" Type="http://schemas.openxmlformats.org/officeDocument/2006/relationships/hyperlink" Target="https://tartarus.org/martin/PorterStemmer/def.txt" TargetMode="External"/><Relationship Id="rId1" Type="http://schemas.openxmlformats.org/officeDocument/2006/relationships/slideLayout" Target="../slideLayouts/slideLayout2.xml"/><Relationship Id="rId6" Type="http://schemas.openxmlformats.org/officeDocument/2006/relationships/hyperlink" Target="https://www.ling.upenn.edu/courses/Fall_2003/ling001/penn_treebank_pos.html" TargetMode="External"/><Relationship Id="rId5" Type="http://schemas.openxmlformats.org/officeDocument/2006/relationships/hyperlink" Target="https://www.elastic.co/guide/en/elasticsearch/guide/current/hunspell.html" TargetMode="External"/><Relationship Id="rId4" Type="http://schemas.openxmlformats.org/officeDocument/2006/relationships/hyperlink" Target="https://github.com/shibukawa/snowball_py"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0744" y="238808"/>
            <a:ext cx="7190509" cy="1182399"/>
          </a:xfrm>
        </p:spPr>
        <p:txBody>
          <a:bodyPr>
            <a:noAutofit/>
          </a:bodyPr>
          <a:lstStyle/>
          <a:p>
            <a:r>
              <a:rPr lang="en-US" sz="4400" dirty="0"/>
              <a:t>Stemming</a:t>
            </a:r>
            <a:br>
              <a:rPr lang="en-US" sz="4400" dirty="0"/>
            </a:br>
            <a:endParaRPr lang="en-US" sz="4400" dirty="0"/>
          </a:p>
        </p:txBody>
      </p:sp>
      <p:sp>
        <p:nvSpPr>
          <p:cNvPr id="3" name="Subtitle 2"/>
          <p:cNvSpPr>
            <a:spLocks noGrp="1"/>
          </p:cNvSpPr>
          <p:nvPr>
            <p:ph type="subTitle" idx="1"/>
          </p:nvPr>
        </p:nvSpPr>
        <p:spPr>
          <a:xfrm>
            <a:off x="481444" y="1025239"/>
            <a:ext cx="11229110" cy="5264728"/>
          </a:xfrm>
        </p:spPr>
        <p:txBody>
          <a:bodyPr>
            <a:normAutofit/>
          </a:bodyPr>
          <a:lstStyle/>
          <a:p>
            <a:pPr marL="342900" indent="-342900" algn="l">
              <a:buFont typeface="Arial" panose="020B0604020202020204" pitchFamily="34" charset="0"/>
              <a:buChar char="•"/>
            </a:pPr>
            <a:r>
              <a:rPr lang="en-US" sz="2000" dirty="0" smtClean="0"/>
              <a:t> Stemming is the process of reducing the words(generally modified or derived) to their word stem or root form. The objective of stemming is to reduce related words to the same stem even if the stem is not a dictionary word. </a:t>
            </a:r>
            <a:r>
              <a:rPr lang="en-US" sz="2000" dirty="0" err="1" smtClean="0"/>
              <a:t>Eg</a:t>
            </a:r>
            <a:r>
              <a:rPr lang="en-US" sz="2000" dirty="0" smtClean="0"/>
              <a:t>, CONNECT, CONNECTED, CONNECTING, CONNECTION, CONNECTIONS</a:t>
            </a:r>
          </a:p>
          <a:p>
            <a:pPr marL="342900" indent="-342900" algn="l">
              <a:buFont typeface="Arial" panose="020B0604020202020204" pitchFamily="34" charset="0"/>
              <a:buChar char="•"/>
            </a:pPr>
            <a:r>
              <a:rPr lang="en-US" sz="2000" dirty="0" smtClean="0"/>
              <a:t>Frequently, the performance of an IR system will be improved if term groups such as this are conflated into a single term. This may be done by removal of the various suffixes -ED, -ING, -ION, IONS to leave the single term CONNECT. In addition, the suffix stripping process will reduce the total number of terms in the IR system, and hence reduce the size and complexity of the data in the system, which is always advantageous.</a:t>
            </a:r>
          </a:p>
          <a:p>
            <a:pPr marL="342900" indent="-342900" algn="l">
              <a:buFont typeface="Arial" panose="020B0604020202020204" pitchFamily="34" charset="0"/>
              <a:buChar char="•"/>
            </a:pPr>
            <a:r>
              <a:rPr lang="en-US" sz="2000" dirty="0" smtClean="0"/>
              <a:t> Perhaps the best criterion for removing suffixes from two words W1 and W2 to produce a single stem S, is to say that we do so if there appears to be no difference between the two statements `a document is about W1' and `a document is about W2'. But if W1=`RELATE' and W2=`RELATIVITY' it seems perhaps unreasonable, especially if the document collection is concerned with theoretical physics. (It should perhaps be added that RELATE and RELATIVITY \are\ conflated together in the algorithm described here.) Between these two extremes there is a continuum of different cases, and given two terms W1 and W2, there will be some variation in opinion as to whether they should be conflated, just as there is with deciding the relevance of some document to a query. The evaluation of the worth of a suffix stripping system is correspondingly difficult.</a:t>
            </a:r>
          </a:p>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smtClean="0"/>
          </a:p>
          <a:p>
            <a:pPr marL="2628900" lvl="5" indent="-342900" algn="l">
              <a:buFont typeface="Arial" panose="020B0604020202020204" pitchFamily="34" charset="0"/>
              <a:buChar char="•"/>
            </a:pPr>
            <a:endParaRPr lang="en-US" sz="1200" dirty="0"/>
          </a:p>
        </p:txBody>
      </p:sp>
    </p:spTree>
    <p:extLst>
      <p:ext uri="{BB962C8B-B14F-4D97-AF65-F5344CB8AC3E}">
        <p14:creationId xmlns:p14="http://schemas.microsoft.com/office/powerpoint/2010/main" val="691355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8" y="260061"/>
            <a:ext cx="11187546" cy="6445540"/>
          </a:xfrm>
        </p:spPr>
        <p:txBody>
          <a:bodyPr>
            <a:normAutofit lnSpcReduction="10000"/>
          </a:bodyPr>
          <a:lstStyle/>
          <a:p>
            <a:pPr marL="0" indent="0">
              <a:buNone/>
            </a:pPr>
            <a:r>
              <a:rPr lang="en-US" sz="2200" dirty="0"/>
              <a:t>As we can see all the similar words are in together. We can perform some amazing tasks from word </a:t>
            </a:r>
            <a:r>
              <a:rPr lang="en-US" sz="2200" dirty="0" err="1"/>
              <a:t>embeddings</a:t>
            </a:r>
            <a:r>
              <a:rPr lang="en-US" sz="2200" dirty="0"/>
              <a:t> of Word2Vec. Like</a:t>
            </a:r>
            <a:r>
              <a:rPr lang="en-US" sz="2200" dirty="0" smtClean="0"/>
              <a:t>,</a:t>
            </a:r>
            <a:endParaRPr lang="en-US" sz="2200" dirty="0"/>
          </a:p>
          <a:p>
            <a:pPr marL="0" indent="0">
              <a:buNone/>
            </a:pPr>
            <a:r>
              <a:rPr lang="en-US" sz="2200" dirty="0"/>
              <a:t>Finding the degree of similarity between two words. 	</a:t>
            </a:r>
            <a:r>
              <a:rPr lang="en-US" sz="2200" dirty="0" smtClean="0"/>
              <a:t>			 		&gt;&gt;&gt;</a:t>
            </a:r>
            <a:r>
              <a:rPr lang="en-US" sz="2200" dirty="0" err="1"/>
              <a:t>model.similarity</a:t>
            </a:r>
            <a:r>
              <a:rPr lang="en-US" sz="2200" dirty="0"/>
              <a:t>('</a:t>
            </a:r>
            <a:r>
              <a:rPr lang="en-US" sz="2200" dirty="0" err="1"/>
              <a:t>woman','man</a:t>
            </a:r>
            <a:r>
              <a:rPr lang="en-US" sz="2200" dirty="0"/>
              <a:t>')</a:t>
            </a:r>
          </a:p>
          <a:p>
            <a:pPr marL="0" indent="0">
              <a:buNone/>
            </a:pPr>
            <a:r>
              <a:rPr lang="en-US" sz="2200" dirty="0"/>
              <a:t>	</a:t>
            </a:r>
            <a:r>
              <a:rPr lang="en-US" sz="2200" dirty="0" smtClean="0"/>
              <a:t>&gt;&gt;&gt;</a:t>
            </a:r>
            <a:r>
              <a:rPr lang="en-US" sz="2200" dirty="0"/>
              <a:t>0.73723527</a:t>
            </a:r>
          </a:p>
          <a:p>
            <a:pPr marL="0" indent="0">
              <a:buNone/>
            </a:pPr>
            <a:r>
              <a:rPr lang="en-US" sz="2200" dirty="0"/>
              <a:t>Finding odd one out.				</a:t>
            </a:r>
            <a:endParaRPr lang="en-US" sz="2200" dirty="0" smtClean="0"/>
          </a:p>
          <a:p>
            <a:pPr marL="0" indent="0">
              <a:buNone/>
            </a:pPr>
            <a:r>
              <a:rPr lang="en-US" sz="2200" dirty="0"/>
              <a:t>	</a:t>
            </a:r>
            <a:r>
              <a:rPr lang="en-US" sz="2200" dirty="0" smtClean="0"/>
              <a:t>&gt;&gt;&gt;</a:t>
            </a:r>
            <a:r>
              <a:rPr lang="en-US" sz="2200" dirty="0" err="1"/>
              <a:t>model.doesnt_match</a:t>
            </a:r>
            <a:r>
              <a:rPr lang="en-US" sz="2200" dirty="0"/>
              <a:t>('breakfast cereal dinner </a:t>
            </a:r>
            <a:r>
              <a:rPr lang="en-US" sz="2200" dirty="0" err="1"/>
              <a:t>lunch';.split</a:t>
            </a:r>
            <a:r>
              <a:rPr lang="en-US" sz="2200" dirty="0"/>
              <a:t>())</a:t>
            </a:r>
          </a:p>
          <a:p>
            <a:pPr marL="0" indent="0">
              <a:buNone/>
            </a:pPr>
            <a:r>
              <a:rPr lang="en-US" sz="2200" dirty="0"/>
              <a:t>	</a:t>
            </a:r>
            <a:r>
              <a:rPr lang="en-US" sz="2200" dirty="0" smtClean="0"/>
              <a:t>&gt;&gt;&gt;</a:t>
            </a:r>
            <a:r>
              <a:rPr lang="en-US" sz="2200" dirty="0"/>
              <a:t>'cereal'</a:t>
            </a:r>
          </a:p>
          <a:p>
            <a:pPr marL="0" indent="0">
              <a:buNone/>
            </a:pPr>
            <a:r>
              <a:rPr lang="en-US" sz="2200" dirty="0"/>
              <a:t>Amazing things like </a:t>
            </a:r>
            <a:r>
              <a:rPr lang="en-US" sz="2200" dirty="0" err="1"/>
              <a:t>woman+king-man</a:t>
            </a:r>
            <a:r>
              <a:rPr lang="en-US" sz="2200" dirty="0"/>
              <a:t> =</a:t>
            </a:r>
            <a:r>
              <a:rPr lang="en-US" sz="2200" dirty="0" smtClean="0"/>
              <a:t>queen</a:t>
            </a:r>
            <a:r>
              <a:rPr lang="en-US" sz="2200" dirty="0"/>
              <a:t>		&gt;&gt;&gt;</a:t>
            </a:r>
            <a:r>
              <a:rPr lang="en-US" sz="2200" dirty="0" err="1"/>
              <a:t>model.most_similar</a:t>
            </a:r>
            <a:r>
              <a:rPr lang="en-US" sz="2200" dirty="0"/>
              <a:t>(positive=['</a:t>
            </a:r>
            <a:r>
              <a:rPr lang="en-US" sz="2200" dirty="0" err="1"/>
              <a:t>woman','king</a:t>
            </a:r>
            <a:r>
              <a:rPr lang="en-US" sz="2200" dirty="0"/>
              <a:t>'],negative=['man'],</a:t>
            </a:r>
            <a:r>
              <a:rPr lang="en-US" sz="2200" dirty="0" err="1"/>
              <a:t>topn</a:t>
            </a:r>
            <a:r>
              <a:rPr lang="en-US" sz="2200" dirty="0"/>
              <a:t>=1)</a:t>
            </a:r>
          </a:p>
          <a:p>
            <a:pPr marL="0" indent="0">
              <a:buNone/>
            </a:pPr>
            <a:r>
              <a:rPr lang="en-US" sz="2200" dirty="0"/>
              <a:t>	</a:t>
            </a:r>
            <a:r>
              <a:rPr lang="en-US" sz="2200" dirty="0" smtClean="0"/>
              <a:t>&gt;&gt;&gt;</a:t>
            </a:r>
            <a:r>
              <a:rPr lang="en-US" sz="2200" dirty="0"/>
              <a:t>queen: 0.508</a:t>
            </a:r>
          </a:p>
          <a:p>
            <a:pPr marL="0" indent="0">
              <a:buNone/>
            </a:pPr>
            <a:r>
              <a:rPr lang="en-US" sz="2200" dirty="0"/>
              <a:t>Probability of a text under the model		</a:t>
            </a:r>
            <a:endParaRPr lang="en-US" sz="2200" dirty="0" smtClean="0"/>
          </a:p>
          <a:p>
            <a:pPr marL="0" indent="0">
              <a:buNone/>
            </a:pPr>
            <a:r>
              <a:rPr lang="en-US" sz="2200" dirty="0"/>
              <a:t>	</a:t>
            </a:r>
            <a:r>
              <a:rPr lang="en-US" sz="2200" dirty="0" smtClean="0"/>
              <a:t>&gt;&gt;&gt;</a:t>
            </a:r>
            <a:r>
              <a:rPr lang="en-US" sz="2200" dirty="0" err="1"/>
              <a:t>model.score</a:t>
            </a:r>
            <a:r>
              <a:rPr lang="en-US" sz="2200" dirty="0"/>
              <a:t>(['The fox jumped over the lazy </a:t>
            </a:r>
            <a:r>
              <a:rPr lang="en-US" sz="2200" dirty="0" err="1"/>
              <a:t>dog'.split</a:t>
            </a:r>
            <a:r>
              <a:rPr lang="en-US" sz="2200" dirty="0"/>
              <a:t>()])</a:t>
            </a:r>
          </a:p>
          <a:p>
            <a:pPr marL="0" indent="0">
              <a:buNone/>
            </a:pPr>
            <a:r>
              <a:rPr lang="en-US" sz="2200" dirty="0"/>
              <a:t>	</a:t>
            </a:r>
            <a:r>
              <a:rPr lang="en-US" sz="2200" dirty="0" smtClean="0"/>
              <a:t>&gt;&gt;&gt;0.21</a:t>
            </a:r>
          </a:p>
          <a:p>
            <a:pPr marL="0" indent="0">
              <a:buNone/>
            </a:pPr>
            <a:r>
              <a:rPr lang="en-US" sz="2200" dirty="0" smtClean="0"/>
              <a:t>Please visit the following sources for details for all details of word embedding - </a:t>
            </a:r>
            <a:endParaRPr lang="en-US" sz="2200" dirty="0"/>
          </a:p>
          <a:p>
            <a:r>
              <a:rPr lang="en-US" sz="2200" dirty="0">
                <a:hlinkClick r:id="rId2"/>
              </a:rPr>
              <a:t>https://www.analyticsvidhya.com/blog/2017/06/word-embeddings-count-word2veec</a:t>
            </a:r>
            <a:r>
              <a:rPr lang="en-US" sz="2200" dirty="0" smtClean="0">
                <a:hlinkClick r:id="rId2"/>
              </a:rPr>
              <a:t>/</a:t>
            </a:r>
            <a:endParaRPr lang="en-US" sz="2200" dirty="0" smtClean="0"/>
          </a:p>
          <a:p>
            <a:r>
              <a:rPr lang="en-US" sz="2200" dirty="0">
                <a:hlinkClick r:id="rId3"/>
              </a:rPr>
              <a:t>https://</a:t>
            </a:r>
            <a:r>
              <a:rPr lang="en-US" sz="2200" dirty="0" smtClean="0">
                <a:hlinkClick r:id="rId3"/>
              </a:rPr>
              <a:t>medium.com/data-science-group-iitr/word-embedding-2d05d270b285</a:t>
            </a:r>
            <a:endParaRPr lang="en-US" sz="2200" dirty="0" smtClean="0"/>
          </a:p>
          <a:p>
            <a:endParaRPr lang="en-US" sz="2200" dirty="0"/>
          </a:p>
        </p:txBody>
      </p:sp>
    </p:spTree>
    <p:extLst>
      <p:ext uri="{BB962C8B-B14F-4D97-AF65-F5344CB8AC3E}">
        <p14:creationId xmlns:p14="http://schemas.microsoft.com/office/powerpoint/2010/main" val="396038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285"/>
            <a:ext cx="10515600" cy="1325563"/>
          </a:xfrm>
        </p:spPr>
        <p:txBody>
          <a:bodyPr>
            <a:normAutofit fontScale="90000"/>
          </a:bodyPr>
          <a:lstStyle/>
          <a:p>
            <a:pPr algn="ctr"/>
            <a:r>
              <a:rPr lang="en-US" dirty="0" smtClean="0"/>
              <a:t>Part-Of-Speech </a:t>
            </a:r>
            <a:r>
              <a:rPr lang="en-US" dirty="0"/>
              <a:t>Tagging</a:t>
            </a:r>
            <a:br>
              <a:rPr lang="en-US" dirty="0"/>
            </a:br>
            <a:r>
              <a:rPr lang="en-US" dirty="0"/>
              <a:t/>
            </a:r>
            <a:br>
              <a:rPr lang="en-US" dirty="0"/>
            </a:br>
            <a:endParaRPr lang="en-US" dirty="0"/>
          </a:p>
        </p:txBody>
      </p:sp>
      <p:sp>
        <p:nvSpPr>
          <p:cNvPr id="3" name="Content Placeholder 2"/>
          <p:cNvSpPr>
            <a:spLocks noGrp="1"/>
          </p:cNvSpPr>
          <p:nvPr>
            <p:ph idx="1"/>
          </p:nvPr>
        </p:nvSpPr>
        <p:spPr>
          <a:xfrm>
            <a:off x="443345" y="748149"/>
            <a:ext cx="11430000" cy="6220691"/>
          </a:xfrm>
        </p:spPr>
        <p:txBody>
          <a:bodyPr>
            <a:normAutofit fontScale="92500" lnSpcReduction="20000"/>
          </a:bodyPr>
          <a:lstStyle/>
          <a:p>
            <a:r>
              <a:rPr lang="en-US" sz="2200" dirty="0"/>
              <a:t>In Simplistic terms, Part-Of-Speech Tagging is the process of marking up of words in a sentence as nouns, verbs, adjectives, adverbs etc. For example, in the </a:t>
            </a:r>
            <a:r>
              <a:rPr lang="en-US" sz="2200" dirty="0" smtClean="0"/>
              <a:t>sentence- </a:t>
            </a:r>
            <a:endParaRPr lang="en-US" sz="2200" dirty="0"/>
          </a:p>
          <a:p>
            <a:pPr lvl="1">
              <a:buFont typeface="Wingdings" panose="05000000000000000000" pitchFamily="2" charset="2"/>
              <a:buChar char="q"/>
            </a:pPr>
            <a:r>
              <a:rPr lang="en-US" sz="1900" dirty="0"/>
              <a:t>“Ashok killed the snake with a stick</a:t>
            </a:r>
            <a:r>
              <a:rPr lang="en-US" sz="1900" dirty="0" smtClean="0"/>
              <a:t>”</a:t>
            </a:r>
          </a:p>
          <a:p>
            <a:pPr marL="0" indent="0">
              <a:buNone/>
            </a:pPr>
            <a:r>
              <a:rPr lang="en-US" sz="2000" dirty="0" smtClean="0"/>
              <a:t>The Parts-Of-Speech are identified as –</a:t>
            </a:r>
            <a:endParaRPr lang="en-US" sz="2000" dirty="0"/>
          </a:p>
          <a:p>
            <a:pPr lvl="1">
              <a:buFont typeface="Wingdings" panose="05000000000000000000" pitchFamily="2" charset="2"/>
              <a:buChar char="q"/>
            </a:pPr>
            <a:r>
              <a:rPr lang="en-US" sz="1900" dirty="0" smtClean="0"/>
              <a:t>Ashok PROPN; killed VERB; the DET;  snake NOUN; with ADP; a DET; stick NOUN; . PUNC</a:t>
            </a:r>
            <a:endParaRPr lang="en-US" sz="2600" dirty="0"/>
          </a:p>
          <a:p>
            <a:r>
              <a:rPr lang="en-US" sz="2200" dirty="0"/>
              <a:t>In corpus linguistics, part-of-speech tagging (POS tagging or </a:t>
            </a:r>
            <a:r>
              <a:rPr lang="en-US" sz="2200" dirty="0" err="1"/>
              <a:t>PoS</a:t>
            </a:r>
            <a:r>
              <a:rPr lang="en-US" sz="2200" dirty="0"/>
              <a:t> tagging or POST), also called grammatical tagging or word-category disambiguation, is the process of marking up a word in a text (corpus) as corresponding to a particular part of speech, based on both its definition and its context—i.e., its relationship with adjacent and related words in a phrase, sentence, or paragraph. A simplified form of this is commonly taught to school-age children, in the identification of words as nouns, verbs, adjectives, adverbs, etc</a:t>
            </a:r>
            <a:r>
              <a:rPr lang="en-US" sz="2200" dirty="0" smtClean="0"/>
              <a:t>.</a:t>
            </a:r>
          </a:p>
          <a:p>
            <a:r>
              <a:rPr lang="en-US" sz="2200" dirty="0" smtClean="0"/>
              <a:t>In the sentence: </a:t>
            </a:r>
            <a:r>
              <a:rPr lang="en-US" sz="2200" dirty="0"/>
              <a:t>“The sailor dogs the </a:t>
            </a:r>
            <a:r>
              <a:rPr lang="en-US" sz="2200" dirty="0" smtClean="0"/>
              <a:t>hatch.”, </a:t>
            </a:r>
            <a:r>
              <a:rPr lang="en-US" sz="2200" dirty="0"/>
              <a:t>even "dogs", which is usually thought of as just a plural noun, can also be a verb. </a:t>
            </a:r>
            <a:r>
              <a:rPr lang="en-US" sz="2200" dirty="0" smtClean="0"/>
              <a:t>In </a:t>
            </a:r>
            <a:r>
              <a:rPr lang="en-US" sz="2200" dirty="0"/>
              <a:t>this context, "dogs" is a nautical term meaning "fastens (a watertight door) securely</a:t>
            </a:r>
            <a:r>
              <a:rPr lang="en-US" sz="2200" dirty="0" smtClean="0"/>
              <a:t>").</a:t>
            </a:r>
            <a:endParaRPr lang="en-US" sz="2200" dirty="0"/>
          </a:p>
          <a:p>
            <a:r>
              <a:rPr lang="en-US" sz="2200" dirty="0"/>
              <a:t>Schools commonly teach that there are 9 parts of speech in English: noun, verb, article, adjective, preposition, pronoun, adverb, conjunction, and interjection. However, there are clearly many more categories and sub-categories. For nouns, the plural, possessive, and singular forms can be </a:t>
            </a:r>
            <a:r>
              <a:rPr lang="en-US" sz="2200" dirty="0" smtClean="0"/>
              <a:t>distinguished</a:t>
            </a:r>
          </a:p>
          <a:p>
            <a:r>
              <a:rPr lang="en-US" sz="2200" dirty="0"/>
              <a:t>One purpose of </a:t>
            </a:r>
            <a:r>
              <a:rPr lang="en-US" sz="2200" dirty="0" err="1"/>
              <a:t>PoS</a:t>
            </a:r>
            <a:r>
              <a:rPr lang="en-US" sz="2200" dirty="0"/>
              <a:t> tagging is to disambiguate homonyms. For instance, take this sentence </a:t>
            </a:r>
            <a:r>
              <a:rPr lang="en-US" sz="2200" dirty="0" smtClean="0"/>
              <a:t>: “I </a:t>
            </a:r>
            <a:r>
              <a:rPr lang="en-US" sz="2200" dirty="0"/>
              <a:t>fish a </a:t>
            </a:r>
            <a:r>
              <a:rPr lang="en-US" sz="2200" dirty="0" smtClean="0"/>
              <a:t>fish.” The </a:t>
            </a:r>
            <a:r>
              <a:rPr lang="en-US" sz="2200" dirty="0"/>
              <a:t>same sentence in </a:t>
            </a:r>
            <a:r>
              <a:rPr lang="en-US" sz="2200" dirty="0" err="1"/>
              <a:t>french</a:t>
            </a:r>
            <a:r>
              <a:rPr lang="en-US" sz="2200" dirty="0"/>
              <a:t> would be </a:t>
            </a:r>
            <a:r>
              <a:rPr lang="en-US" sz="2200" dirty="0" smtClean="0"/>
              <a:t>“Je </a:t>
            </a:r>
            <a:r>
              <a:rPr lang="en-US" sz="2200" dirty="0" err="1"/>
              <a:t>pêche</a:t>
            </a:r>
            <a:r>
              <a:rPr lang="en-US" sz="2200" dirty="0"/>
              <a:t> un </a:t>
            </a:r>
            <a:r>
              <a:rPr lang="en-US" sz="2200" dirty="0" err="1"/>
              <a:t>poisson</a:t>
            </a:r>
            <a:r>
              <a:rPr lang="en-US" sz="2200" dirty="0" smtClean="0"/>
              <a:t>.” </a:t>
            </a:r>
            <a:r>
              <a:rPr lang="en-US" sz="2200" dirty="0"/>
              <a:t>Without tagging, fish would be translated the same way in both case, which would lead to a wrong </a:t>
            </a:r>
            <a:r>
              <a:rPr lang="en-US" sz="2200" dirty="0" smtClean="0"/>
              <a:t>translation. </a:t>
            </a:r>
            <a:r>
              <a:rPr lang="en-US" sz="2200" dirty="0"/>
              <a:t>However, after </a:t>
            </a:r>
            <a:r>
              <a:rPr lang="en-US" sz="2200" dirty="0" err="1"/>
              <a:t>PoS</a:t>
            </a:r>
            <a:r>
              <a:rPr lang="en-US" sz="2200" dirty="0"/>
              <a:t> tagging, the sentence would </a:t>
            </a:r>
            <a:r>
              <a:rPr lang="en-US" sz="2200" dirty="0" smtClean="0"/>
              <a:t>be - “I_PRON </a:t>
            </a:r>
            <a:r>
              <a:rPr lang="en-US" sz="2200" dirty="0" err="1"/>
              <a:t>fish_VERB</a:t>
            </a:r>
            <a:r>
              <a:rPr lang="en-US" sz="2200" dirty="0"/>
              <a:t> </a:t>
            </a:r>
            <a:r>
              <a:rPr lang="en-US" sz="2200" dirty="0" err="1"/>
              <a:t>a_DET</a:t>
            </a:r>
            <a:r>
              <a:rPr lang="en-US" sz="2200" dirty="0"/>
              <a:t> </a:t>
            </a:r>
            <a:r>
              <a:rPr lang="en-US" sz="2200" dirty="0" err="1" smtClean="0"/>
              <a:t>fish_NOUN</a:t>
            </a:r>
            <a:r>
              <a:rPr lang="en-US" sz="2200" dirty="0" smtClean="0"/>
              <a:t>”. From </a:t>
            </a:r>
            <a:r>
              <a:rPr lang="en-US" sz="2200" dirty="0"/>
              <a:t>a computer point of view, both words are now distinct. This wat, they can be processed much more efficiently (in our example, </a:t>
            </a:r>
            <a:r>
              <a:rPr lang="en-US" sz="2200" dirty="0" err="1"/>
              <a:t>fish_VERB</a:t>
            </a:r>
            <a:r>
              <a:rPr lang="en-US" sz="2200" dirty="0"/>
              <a:t> will be translated to </a:t>
            </a:r>
            <a:r>
              <a:rPr lang="en-US" sz="2200" dirty="0" err="1"/>
              <a:t>pêche</a:t>
            </a:r>
            <a:r>
              <a:rPr lang="en-US" sz="2200" dirty="0"/>
              <a:t> and </a:t>
            </a:r>
            <a:r>
              <a:rPr lang="en-US" sz="2200" dirty="0" err="1"/>
              <a:t>fish_NOUN</a:t>
            </a:r>
            <a:r>
              <a:rPr lang="en-US" sz="2200" dirty="0"/>
              <a:t> to </a:t>
            </a:r>
            <a:r>
              <a:rPr lang="en-US" sz="2200" dirty="0" err="1"/>
              <a:t>poisson</a:t>
            </a:r>
            <a:r>
              <a:rPr lang="en-US" sz="2200" dirty="0"/>
              <a:t>).</a:t>
            </a:r>
          </a:p>
          <a:p>
            <a:endParaRPr lang="en-US" sz="2000" dirty="0"/>
          </a:p>
          <a:p>
            <a:endParaRPr lang="en-US" sz="2000" dirty="0"/>
          </a:p>
          <a:p>
            <a:endParaRPr lang="en-US" sz="2000" dirty="0"/>
          </a:p>
        </p:txBody>
      </p:sp>
    </p:spTree>
    <p:extLst>
      <p:ext uri="{BB962C8B-B14F-4D97-AF65-F5344CB8AC3E}">
        <p14:creationId xmlns:p14="http://schemas.microsoft.com/office/powerpoint/2010/main" val="199240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249379"/>
            <a:ext cx="11305310" cy="6747164"/>
          </a:xfrm>
        </p:spPr>
        <p:txBody>
          <a:bodyPr>
            <a:normAutofit fontScale="92500" lnSpcReduction="10000"/>
          </a:bodyPr>
          <a:lstStyle/>
          <a:p>
            <a:r>
              <a:rPr lang="en-US" sz="2000" dirty="0"/>
              <a:t>In part-of-speech tagging by computer, it is typical to distinguish from 50 to 150 separate parts of speech for English. For example, NN for singular common nouns, NNS for plural common nouns, NP for singular proper </a:t>
            </a:r>
            <a:r>
              <a:rPr lang="en-US" sz="2000" dirty="0" smtClean="0"/>
              <a:t>nouns. Please check the bellow link for the complete list- </a:t>
            </a:r>
            <a:r>
              <a:rPr lang="en-US" sz="2000" dirty="0">
                <a:hlinkClick r:id="rId2"/>
              </a:rPr>
              <a:t>https://</a:t>
            </a:r>
            <a:r>
              <a:rPr lang="en-US" sz="2000" dirty="0" smtClean="0">
                <a:hlinkClick r:id="rId2"/>
              </a:rPr>
              <a:t>en.wikipedia.org/wiki/Brown_Corpus#Part-of-speech_tags_used</a:t>
            </a:r>
            <a:endParaRPr lang="en-US" sz="2000" dirty="0"/>
          </a:p>
          <a:p>
            <a:r>
              <a:rPr lang="en-US" sz="2000" dirty="0"/>
              <a:t>For starters, the part of speech for a word gives a significant amount of information about the word and its neighbors. This additional knowledge may be useful in statistical machine translation or speech recognition. For example the word above can be either adverb, adjective, preposition or noun and depending on the word class it belongs to, it can be pronounced differently. Such information could be used in speech synthesis to achieve natural-sounding pronunciation. </a:t>
            </a:r>
            <a:r>
              <a:rPr lang="en-US" sz="2000" dirty="0" smtClean="0"/>
              <a:t>Additionally </a:t>
            </a:r>
            <a:r>
              <a:rPr lang="en-US" sz="2000" dirty="0"/>
              <a:t>part of </a:t>
            </a:r>
            <a:r>
              <a:rPr lang="en-US" sz="2000" dirty="0" smtClean="0"/>
              <a:t>speech </a:t>
            </a:r>
            <a:r>
              <a:rPr lang="en-US" sz="2000" dirty="0"/>
              <a:t>can also be </a:t>
            </a:r>
            <a:r>
              <a:rPr lang="en-US" sz="2000" dirty="0" smtClean="0"/>
              <a:t>used </a:t>
            </a:r>
            <a:r>
              <a:rPr lang="en-US" sz="2000" dirty="0"/>
              <a:t>in information </a:t>
            </a:r>
            <a:r>
              <a:rPr lang="en-US" sz="2000" dirty="0" smtClean="0"/>
              <a:t>retrieval </a:t>
            </a:r>
            <a:r>
              <a:rPr lang="en-US" sz="2000" dirty="0"/>
              <a:t>for quickly finding names</a:t>
            </a:r>
            <a:r>
              <a:rPr lang="en-US" sz="2000" dirty="0" smtClean="0"/>
              <a:t>. In other cases, </a:t>
            </a:r>
            <a:r>
              <a:rPr lang="en-US" sz="2000" dirty="0"/>
              <a:t>POS tagging is a “supervised learning problem”. You’re given a table of data, and you’re told that the values in the last column will be missing during run-time. You have to find correlations from the other columns to predict that value</a:t>
            </a:r>
            <a:r>
              <a:rPr lang="en-US" sz="2000" dirty="0" smtClean="0"/>
              <a:t>.</a:t>
            </a:r>
          </a:p>
          <a:p>
            <a:r>
              <a:rPr lang="en-US" sz="2000" dirty="0"/>
              <a:t>The POS tagger can be used as a preprocessor. Text indexing and retrieval uses POS information. Speech processing uses POS tags to decide the pronunciation. POS tagger is used for making tagged corpora.</a:t>
            </a:r>
            <a:endParaRPr lang="en-US" sz="2000" dirty="0" smtClean="0"/>
          </a:p>
          <a:p>
            <a:r>
              <a:rPr lang="en-US" sz="2000" dirty="0"/>
              <a:t>ARCHITECTURE OF POS TAGGER</a:t>
            </a:r>
          </a:p>
          <a:p>
            <a:pPr marL="457200" indent="-457200">
              <a:buFont typeface="+mj-lt"/>
              <a:buAutoNum type="arabicPeriod"/>
            </a:pPr>
            <a:r>
              <a:rPr lang="en-US" sz="2000" b="1" dirty="0" smtClean="0"/>
              <a:t>Tokenization</a:t>
            </a:r>
            <a:r>
              <a:rPr lang="en-US" sz="2000" b="1" dirty="0"/>
              <a:t>: </a:t>
            </a:r>
            <a:r>
              <a:rPr lang="en-US" sz="2000" dirty="0"/>
              <a:t>The given text is divided into tokens so that they can be used for further analysis. The tokens may be words, punctuation marks, and utterance boundaries.</a:t>
            </a:r>
          </a:p>
          <a:p>
            <a:pPr marL="457200" indent="-457200">
              <a:buFont typeface="+mj-lt"/>
              <a:buAutoNum type="arabicPeriod"/>
            </a:pPr>
            <a:r>
              <a:rPr lang="en-US" sz="2000" b="1" dirty="0" smtClean="0"/>
              <a:t>Ambiguity </a:t>
            </a:r>
            <a:r>
              <a:rPr lang="en-US" sz="2000" b="1" dirty="0"/>
              <a:t>look-up:</a:t>
            </a:r>
            <a:r>
              <a:rPr lang="en-US" sz="2000" dirty="0"/>
              <a:t> This is to use lexicon and a </a:t>
            </a:r>
            <a:r>
              <a:rPr lang="en-US" sz="2000" dirty="0" smtClean="0"/>
              <a:t>guesser </a:t>
            </a:r>
            <a:r>
              <a:rPr lang="en-US" sz="2000" dirty="0"/>
              <a:t>for unknown words. While lexicon provides list of word forms and their likely parts of speech, </a:t>
            </a:r>
            <a:r>
              <a:rPr lang="en-US" sz="2000" dirty="0" smtClean="0"/>
              <a:t>guessers </a:t>
            </a:r>
            <a:r>
              <a:rPr lang="en-US" sz="2000" dirty="0"/>
              <a:t>analyze unknown tokens. Compiler or interpreter, lexicon and </a:t>
            </a:r>
            <a:r>
              <a:rPr lang="en-US" sz="2000" dirty="0" smtClean="0"/>
              <a:t>guesser </a:t>
            </a:r>
            <a:r>
              <a:rPr lang="en-US" sz="2000" dirty="0"/>
              <a:t>make what is known as lexical analyzer.</a:t>
            </a:r>
          </a:p>
          <a:p>
            <a:pPr marL="457200" indent="-457200">
              <a:buFont typeface="+mj-lt"/>
              <a:buAutoNum type="arabicPeriod"/>
            </a:pPr>
            <a:r>
              <a:rPr lang="en-US" sz="2000" b="1" dirty="0" smtClean="0"/>
              <a:t>Ambiguity </a:t>
            </a:r>
            <a:r>
              <a:rPr lang="en-US" sz="2000" b="1" dirty="0"/>
              <a:t>Resolution: </a:t>
            </a:r>
            <a:r>
              <a:rPr lang="en-US" sz="2000" dirty="0"/>
              <a:t>This is also called disambiguation. Disambiguation is based on information about word such as the probability of the word. For example, power is more likely used as noun than as verb. Disambiguation is also based on contextual information or word/tag sequences. For example, the model might prefer noun analyses over verb analyses if the preceding word is a preposition or article. Disambiguation is the most difficult problem in tagging.</a:t>
            </a:r>
            <a:endParaRPr lang="en-US" sz="2000" dirty="0" smtClean="0"/>
          </a:p>
          <a:p>
            <a:endParaRPr lang="en-US" sz="2000" dirty="0"/>
          </a:p>
        </p:txBody>
      </p:sp>
    </p:spTree>
    <p:extLst>
      <p:ext uri="{BB962C8B-B14F-4D97-AF65-F5344CB8AC3E}">
        <p14:creationId xmlns:p14="http://schemas.microsoft.com/office/powerpoint/2010/main" val="233039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3564"/>
            <a:ext cx="10515600" cy="5373399"/>
          </a:xfrm>
        </p:spPr>
        <p:txBody>
          <a:bodyPr/>
          <a:lstStyle/>
          <a:p>
            <a:r>
              <a:rPr lang="en-US" dirty="0"/>
              <a:t>There are some simple tools available in NLTK for building your own POS-tagger. You can read the documentation here: NLTK Documentation Chapter 5 , section 4: “Automatic Tagging”. You can build simple taggers such as:</a:t>
            </a:r>
          </a:p>
          <a:p>
            <a:pPr lvl="1">
              <a:buFont typeface="Wingdings" panose="05000000000000000000" pitchFamily="2" charset="2"/>
              <a:buChar char="q"/>
            </a:pPr>
            <a:r>
              <a:rPr lang="en-US" dirty="0" err="1" smtClean="0"/>
              <a:t>DefaultTagger</a:t>
            </a:r>
            <a:r>
              <a:rPr lang="en-US" dirty="0" smtClean="0"/>
              <a:t> </a:t>
            </a:r>
            <a:r>
              <a:rPr lang="en-US" dirty="0"/>
              <a:t>that simply tags everything with the same tag</a:t>
            </a:r>
          </a:p>
          <a:p>
            <a:pPr lvl="1">
              <a:buFont typeface="Wingdings" panose="05000000000000000000" pitchFamily="2" charset="2"/>
              <a:buChar char="q"/>
            </a:pPr>
            <a:r>
              <a:rPr lang="en-US" dirty="0" err="1" smtClean="0"/>
              <a:t>RegexpTagger</a:t>
            </a:r>
            <a:r>
              <a:rPr lang="en-US" dirty="0" smtClean="0"/>
              <a:t> </a:t>
            </a:r>
            <a:r>
              <a:rPr lang="en-US" dirty="0"/>
              <a:t>that applies tags according to a set of regular expressions</a:t>
            </a:r>
          </a:p>
          <a:p>
            <a:pPr lvl="1">
              <a:buFont typeface="Wingdings" panose="05000000000000000000" pitchFamily="2" charset="2"/>
              <a:buChar char="q"/>
            </a:pPr>
            <a:r>
              <a:rPr lang="en-US" dirty="0" err="1" smtClean="0"/>
              <a:t>UnigramTagger</a:t>
            </a:r>
            <a:r>
              <a:rPr lang="en-US" dirty="0" smtClean="0"/>
              <a:t> </a:t>
            </a:r>
            <a:r>
              <a:rPr lang="en-US" dirty="0"/>
              <a:t>that picks the most frequent tag for a known word</a:t>
            </a:r>
          </a:p>
          <a:p>
            <a:pPr lvl="1">
              <a:buFont typeface="Wingdings" panose="05000000000000000000" pitchFamily="2" charset="2"/>
              <a:buChar char="q"/>
            </a:pPr>
            <a:r>
              <a:rPr lang="en-US" dirty="0" err="1" smtClean="0"/>
              <a:t>BigramTagger</a:t>
            </a:r>
            <a:r>
              <a:rPr lang="en-US" dirty="0"/>
              <a:t>, </a:t>
            </a:r>
            <a:r>
              <a:rPr lang="en-US" dirty="0" err="1"/>
              <a:t>TrigramTagger</a:t>
            </a:r>
            <a:r>
              <a:rPr lang="en-US" dirty="0"/>
              <a:t> working similarly to the </a:t>
            </a:r>
            <a:r>
              <a:rPr lang="en-US" dirty="0" err="1"/>
              <a:t>UnigramTagger</a:t>
            </a:r>
            <a:r>
              <a:rPr lang="en-US" dirty="0"/>
              <a:t> but also taking some of the context into </a:t>
            </a:r>
            <a:r>
              <a:rPr lang="en-US" dirty="0" smtClean="0"/>
              <a:t>consideration</a:t>
            </a:r>
          </a:p>
          <a:p>
            <a:r>
              <a:rPr lang="en-US" dirty="0" smtClean="0"/>
              <a:t>You can go to the following NLTK link - </a:t>
            </a:r>
            <a:r>
              <a:rPr lang="en-US" dirty="0" smtClean="0">
                <a:hlinkClick r:id="rId2"/>
              </a:rPr>
              <a:t>http</a:t>
            </a:r>
            <a:r>
              <a:rPr lang="en-US" dirty="0">
                <a:hlinkClick r:id="rId2"/>
              </a:rPr>
              <a:t>://</a:t>
            </a:r>
            <a:r>
              <a:rPr lang="en-US" dirty="0" smtClean="0">
                <a:hlinkClick r:id="rId2"/>
              </a:rPr>
              <a:t>www.nltk.org/book/ch05.html</a:t>
            </a:r>
            <a:endParaRPr lang="en-US" dirty="0" smtClean="0"/>
          </a:p>
          <a:p>
            <a:endParaRPr lang="en-US" dirty="0"/>
          </a:p>
        </p:txBody>
      </p:sp>
    </p:spTree>
    <p:extLst>
      <p:ext uri="{BB962C8B-B14F-4D97-AF65-F5344CB8AC3E}">
        <p14:creationId xmlns:p14="http://schemas.microsoft.com/office/powerpoint/2010/main" val="3939663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79674" y="2315576"/>
            <a:ext cx="4555544" cy="2173287"/>
          </a:xfrm>
          <a:prstGeom prst="rect">
            <a:avLst/>
          </a:prstGeom>
        </p:spPr>
      </p:pic>
      <p:sp>
        <p:nvSpPr>
          <p:cNvPr id="2" name="Title 1"/>
          <p:cNvSpPr>
            <a:spLocks noGrp="1"/>
          </p:cNvSpPr>
          <p:nvPr>
            <p:ph type="title"/>
          </p:nvPr>
        </p:nvSpPr>
        <p:spPr>
          <a:xfrm>
            <a:off x="838200" y="27707"/>
            <a:ext cx="10515600" cy="1325563"/>
          </a:xfrm>
        </p:spPr>
        <p:txBody>
          <a:bodyPr/>
          <a:lstStyle/>
          <a:p>
            <a:pPr algn="ctr"/>
            <a:r>
              <a:rPr lang="en-US" dirty="0"/>
              <a:t>Named Entity Disambiguation</a:t>
            </a:r>
          </a:p>
        </p:txBody>
      </p:sp>
      <p:sp>
        <p:nvSpPr>
          <p:cNvPr id="3" name="Content Placeholder 2"/>
          <p:cNvSpPr>
            <a:spLocks noGrp="1"/>
          </p:cNvSpPr>
          <p:nvPr>
            <p:ph idx="1"/>
          </p:nvPr>
        </p:nvSpPr>
        <p:spPr>
          <a:xfrm>
            <a:off x="519543" y="1131596"/>
            <a:ext cx="11049000" cy="6308301"/>
          </a:xfrm>
        </p:spPr>
        <p:txBody>
          <a:bodyPr>
            <a:normAutofit fontScale="92500" lnSpcReduction="20000"/>
          </a:bodyPr>
          <a:lstStyle/>
          <a:p>
            <a:r>
              <a:rPr lang="en-US" sz="2200" dirty="0"/>
              <a:t> Named Entity Disambiguation is the process of identifying the mentions of entities in a sentence. </a:t>
            </a:r>
            <a:endParaRPr lang="en-US" sz="2200" dirty="0" smtClean="0"/>
          </a:p>
          <a:p>
            <a:r>
              <a:rPr lang="en-US" sz="2200" dirty="0"/>
              <a:t>For example, in the </a:t>
            </a:r>
            <a:r>
              <a:rPr lang="en-US" sz="2200" dirty="0" smtClean="0"/>
              <a:t>sentence- “</a:t>
            </a:r>
            <a:r>
              <a:rPr lang="en-US" sz="2200" dirty="0"/>
              <a:t>Apple earned a revenue of 200 Billion USD in </a:t>
            </a:r>
            <a:r>
              <a:rPr lang="en-US" sz="2200" dirty="0" smtClean="0"/>
              <a:t>2016” - It </a:t>
            </a:r>
            <a:r>
              <a:rPr lang="en-US" sz="2200" dirty="0"/>
              <a:t>is the task of Named Entity Disambiguation to infer that Apple in the sentence is the company Apple and not a fruit</a:t>
            </a:r>
            <a:r>
              <a:rPr lang="en-US" sz="2200" dirty="0" smtClean="0"/>
              <a:t>.</a:t>
            </a:r>
            <a:endParaRPr lang="en-US" sz="2200" dirty="0"/>
          </a:p>
          <a:p>
            <a:r>
              <a:rPr lang="en-US" sz="2200" dirty="0"/>
              <a:t>Named Entity, in general, requires a knowledge base of entities which it can use to link entities in the sentence to the knowledge base</a:t>
            </a:r>
            <a:r>
              <a:rPr lang="en-US" sz="2200" dirty="0" smtClean="0"/>
              <a:t>.</a:t>
            </a:r>
          </a:p>
          <a:p>
            <a:endParaRPr lang="en-US" sz="2000" dirty="0" smtClean="0"/>
          </a:p>
          <a:p>
            <a:endParaRPr lang="en-US" sz="2000" dirty="0" smtClean="0"/>
          </a:p>
          <a:p>
            <a:endParaRPr lang="en-US" sz="2000" dirty="0"/>
          </a:p>
          <a:p>
            <a:endParaRPr lang="en-US" sz="2000" dirty="0" smtClean="0"/>
          </a:p>
          <a:p>
            <a:endParaRPr lang="en-US" sz="2000" dirty="0"/>
          </a:p>
          <a:p>
            <a:endParaRPr lang="en-US" sz="2000" dirty="0" smtClean="0"/>
          </a:p>
          <a:p>
            <a:r>
              <a:rPr lang="en-US" sz="2200" dirty="0"/>
              <a:t>Entity disambiguation (ED) is an important </a:t>
            </a:r>
            <a:r>
              <a:rPr lang="en-US" sz="2200" dirty="0" smtClean="0"/>
              <a:t>stage in </a:t>
            </a:r>
            <a:r>
              <a:rPr lang="en-US" sz="2200" dirty="0"/>
              <a:t>text understanding which automatically resolves references to entities in a given </a:t>
            </a:r>
            <a:r>
              <a:rPr lang="en-US" sz="2200" dirty="0" smtClean="0"/>
              <a:t>knowledge base </a:t>
            </a:r>
            <a:r>
              <a:rPr lang="en-US" sz="2200" dirty="0"/>
              <a:t>(KB). This task is challenging due to the inherent ambiguity between surface form mentions</a:t>
            </a:r>
            <a:br>
              <a:rPr lang="en-US" sz="2200" dirty="0"/>
            </a:br>
            <a:r>
              <a:rPr lang="en-US" sz="2200" dirty="0"/>
              <a:t>such as names and the entities they refer to. </a:t>
            </a:r>
            <a:r>
              <a:rPr lang="en-US" sz="2200" dirty="0" smtClean="0"/>
              <a:t>This many-to-many </a:t>
            </a:r>
            <a:r>
              <a:rPr lang="en-US" sz="2200" dirty="0"/>
              <a:t>ambiguity can often be </a:t>
            </a:r>
            <a:r>
              <a:rPr lang="en-US" sz="2200" dirty="0" smtClean="0"/>
              <a:t>captured partially </a:t>
            </a:r>
            <a:r>
              <a:rPr lang="en-US" sz="2200" dirty="0"/>
              <a:t>by name-entity co-occurrence counts extracted from entity-linked corpora</a:t>
            </a:r>
            <a:r>
              <a:rPr lang="en-US" sz="2200" dirty="0" smtClean="0"/>
              <a:t>.</a:t>
            </a:r>
          </a:p>
          <a:p>
            <a:r>
              <a:rPr lang="en-US" sz="2200" dirty="0" smtClean="0"/>
              <a:t>You can go to the following URL for NEL library </a:t>
            </a:r>
            <a:r>
              <a:rPr lang="en-US" sz="2200" dirty="0"/>
              <a:t>of python - </a:t>
            </a:r>
            <a:r>
              <a:rPr lang="en-US" sz="2200" dirty="0">
                <a:hlinkClick r:id="rId3"/>
              </a:rPr>
              <a:t>http://nel.readthedocs.io/en/latest</a:t>
            </a:r>
            <a:r>
              <a:rPr lang="en-US" sz="2200" dirty="0" smtClean="0">
                <a:hlinkClick r:id="rId3"/>
              </a:rPr>
              <a:t>/</a:t>
            </a:r>
            <a:endParaRPr lang="en-US" sz="2200" dirty="0" smtClean="0"/>
          </a:p>
          <a:p>
            <a:r>
              <a:rPr lang="en-US" sz="2200" dirty="0" smtClean="0">
                <a:hlinkClick r:id="rId4"/>
              </a:rPr>
              <a:t>An excellent presentation - http</a:t>
            </a:r>
            <a:r>
              <a:rPr lang="en-US" sz="2200" dirty="0">
                <a:hlinkClick r:id="rId4"/>
              </a:rPr>
              <a:t>://www.umiacs.umd.edu/~</a:t>
            </a:r>
            <a:r>
              <a:rPr lang="en-US" sz="2200" dirty="0" smtClean="0">
                <a:hlinkClick r:id="rId4"/>
              </a:rPr>
              <a:t>getoor/Tutorials/ER_VLDB2012.pdf</a:t>
            </a:r>
            <a:endParaRPr lang="en-US" sz="2200" dirty="0" smtClean="0"/>
          </a:p>
          <a:p>
            <a:endParaRPr lang="en-US" sz="2200" dirty="0" smtClean="0"/>
          </a:p>
          <a:p>
            <a:pPr marL="0" indent="0">
              <a:buNone/>
            </a:pPr>
            <a:r>
              <a:rPr lang="en-US" sz="2200" dirty="0"/>
              <a:t/>
            </a:r>
            <a:br>
              <a:rPr lang="en-US" sz="2200" dirty="0"/>
            </a:br>
            <a:endParaRPr lang="en-US" sz="2200" dirty="0"/>
          </a:p>
        </p:txBody>
      </p:sp>
    </p:spTree>
    <p:extLst>
      <p:ext uri="{BB962C8B-B14F-4D97-AF65-F5344CB8AC3E}">
        <p14:creationId xmlns:p14="http://schemas.microsoft.com/office/powerpoint/2010/main" val="171967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465"/>
            <a:ext cx="10515600" cy="812517"/>
          </a:xfrm>
        </p:spPr>
        <p:txBody>
          <a:bodyPr/>
          <a:lstStyle/>
          <a:p>
            <a:pPr algn="ctr"/>
            <a:r>
              <a:rPr lang="en-US" dirty="0"/>
              <a:t>Named Entity Recognition</a:t>
            </a:r>
          </a:p>
        </p:txBody>
      </p:sp>
      <p:sp>
        <p:nvSpPr>
          <p:cNvPr id="3" name="Content Placeholder 2"/>
          <p:cNvSpPr>
            <a:spLocks noGrp="1"/>
          </p:cNvSpPr>
          <p:nvPr>
            <p:ph idx="1"/>
          </p:nvPr>
        </p:nvSpPr>
        <p:spPr>
          <a:xfrm>
            <a:off x="367146" y="980497"/>
            <a:ext cx="11424828" cy="5877503"/>
          </a:xfrm>
        </p:spPr>
        <p:txBody>
          <a:bodyPr>
            <a:normAutofit fontScale="92500" lnSpcReduction="10000"/>
          </a:bodyPr>
          <a:lstStyle/>
          <a:p>
            <a:r>
              <a:rPr lang="en-US" sz="2400" dirty="0" smtClean="0"/>
              <a:t>Named </a:t>
            </a:r>
            <a:r>
              <a:rPr lang="en-US" sz="2400" dirty="0"/>
              <a:t>Entity Recognition is the task of identifying entities in a sentence and classifying them into categories like a person, </a:t>
            </a:r>
            <a:r>
              <a:rPr lang="en-US" sz="2400" dirty="0" smtClean="0"/>
              <a:t>organization, </a:t>
            </a:r>
            <a:r>
              <a:rPr lang="en-US" sz="2400" dirty="0"/>
              <a:t>date, location, time etc. For example, a NER would take in a sentence like </a:t>
            </a:r>
            <a:r>
              <a:rPr lang="en-US" sz="2400" dirty="0" smtClean="0"/>
              <a:t>– “</a:t>
            </a:r>
            <a:r>
              <a:rPr lang="en-US" sz="2400" dirty="0"/>
              <a:t>Ram of Apple Inc. travelled to Sydney on 5th October </a:t>
            </a:r>
            <a:r>
              <a:rPr lang="en-US" sz="2400" dirty="0" smtClean="0"/>
              <a:t>2017” - and </a:t>
            </a:r>
            <a:r>
              <a:rPr lang="en-US" sz="2400" dirty="0"/>
              <a:t>return something </a:t>
            </a:r>
            <a:r>
              <a:rPr lang="en-US" sz="2400" dirty="0" smtClean="0"/>
              <a:t>like - </a:t>
            </a:r>
            <a:endParaRPr lang="en-US" sz="2400" dirty="0"/>
          </a:p>
          <a:p>
            <a:pPr lvl="2">
              <a:buFont typeface="Wingdings" panose="05000000000000000000" pitchFamily="2" charset="2"/>
              <a:buChar char="v"/>
            </a:pPr>
            <a:r>
              <a:rPr lang="en-US" sz="2100" dirty="0" smtClean="0"/>
              <a:t>Ram</a:t>
            </a:r>
          </a:p>
          <a:p>
            <a:pPr lvl="2">
              <a:buFont typeface="Wingdings" panose="05000000000000000000" pitchFamily="2" charset="2"/>
              <a:buChar char="v"/>
            </a:pPr>
            <a:r>
              <a:rPr lang="en-US" sz="2100" dirty="0" smtClean="0"/>
              <a:t>of </a:t>
            </a:r>
          </a:p>
          <a:p>
            <a:pPr lvl="2">
              <a:buFont typeface="Wingdings" panose="05000000000000000000" pitchFamily="2" charset="2"/>
              <a:buChar char="v"/>
            </a:pPr>
            <a:r>
              <a:rPr lang="en-US" sz="2100" dirty="0" smtClean="0"/>
              <a:t>Apple </a:t>
            </a:r>
            <a:r>
              <a:rPr lang="en-US" sz="2100" i="1" dirty="0" smtClean="0"/>
              <a:t>ORG</a:t>
            </a:r>
          </a:p>
          <a:p>
            <a:pPr lvl="2">
              <a:buFont typeface="Wingdings" panose="05000000000000000000" pitchFamily="2" charset="2"/>
              <a:buChar char="v"/>
            </a:pPr>
            <a:r>
              <a:rPr lang="en-US" sz="2100" dirty="0" smtClean="0"/>
              <a:t>Inc. </a:t>
            </a:r>
            <a:r>
              <a:rPr lang="en-US" sz="2100" i="1" dirty="0" smtClean="0"/>
              <a:t>ORG</a:t>
            </a:r>
          </a:p>
          <a:p>
            <a:pPr lvl="2">
              <a:buFont typeface="Wingdings" panose="05000000000000000000" pitchFamily="2" charset="2"/>
              <a:buChar char="v"/>
            </a:pPr>
            <a:r>
              <a:rPr lang="en-US" sz="2100" dirty="0" smtClean="0"/>
              <a:t>Travelled</a:t>
            </a:r>
          </a:p>
          <a:p>
            <a:pPr lvl="2">
              <a:buFont typeface="Wingdings" panose="05000000000000000000" pitchFamily="2" charset="2"/>
              <a:buChar char="v"/>
            </a:pPr>
            <a:r>
              <a:rPr lang="en-US" sz="2100" dirty="0" smtClean="0"/>
              <a:t>To</a:t>
            </a:r>
          </a:p>
          <a:p>
            <a:pPr lvl="2">
              <a:buFont typeface="Wingdings" panose="05000000000000000000" pitchFamily="2" charset="2"/>
              <a:buChar char="v"/>
            </a:pPr>
            <a:r>
              <a:rPr lang="en-US" sz="2100" dirty="0" smtClean="0"/>
              <a:t>Sydney </a:t>
            </a:r>
            <a:r>
              <a:rPr lang="en-US" sz="2100" i="1" dirty="0" smtClean="0"/>
              <a:t>GPE</a:t>
            </a:r>
          </a:p>
          <a:p>
            <a:pPr lvl="2">
              <a:buFont typeface="Wingdings" panose="05000000000000000000" pitchFamily="2" charset="2"/>
              <a:buChar char="v"/>
            </a:pPr>
            <a:r>
              <a:rPr lang="en-US" sz="2100" dirty="0" smtClean="0"/>
              <a:t>On</a:t>
            </a:r>
          </a:p>
          <a:p>
            <a:pPr lvl="2">
              <a:buFont typeface="Wingdings" panose="05000000000000000000" pitchFamily="2" charset="2"/>
              <a:buChar char="v"/>
            </a:pPr>
            <a:r>
              <a:rPr lang="en-US" sz="2100" dirty="0" smtClean="0"/>
              <a:t>5th </a:t>
            </a:r>
            <a:r>
              <a:rPr lang="en-US" sz="2100" i="1" dirty="0" smtClean="0"/>
              <a:t>DATE</a:t>
            </a:r>
          </a:p>
          <a:p>
            <a:pPr lvl="2">
              <a:buFont typeface="Wingdings" panose="05000000000000000000" pitchFamily="2" charset="2"/>
              <a:buChar char="v"/>
            </a:pPr>
            <a:r>
              <a:rPr lang="en-US" sz="2100" dirty="0" smtClean="0"/>
              <a:t>October </a:t>
            </a:r>
            <a:r>
              <a:rPr lang="en-US" sz="2100" i="1" dirty="0" smtClean="0"/>
              <a:t>DATE</a:t>
            </a:r>
          </a:p>
          <a:p>
            <a:pPr lvl="2">
              <a:buFont typeface="Wingdings" panose="05000000000000000000" pitchFamily="2" charset="2"/>
              <a:buChar char="v"/>
            </a:pPr>
            <a:r>
              <a:rPr lang="en-US" sz="2100" dirty="0" smtClean="0"/>
              <a:t>2017 </a:t>
            </a:r>
            <a:r>
              <a:rPr lang="en-US" sz="2100" i="1" dirty="0" smtClean="0"/>
              <a:t>DATE</a:t>
            </a:r>
            <a:endParaRPr lang="en-US" sz="2100" dirty="0" smtClean="0"/>
          </a:p>
          <a:p>
            <a:r>
              <a:rPr lang="en-US" sz="2200" dirty="0" smtClean="0"/>
              <a:t>Here</a:t>
            </a:r>
            <a:r>
              <a:rPr lang="en-US" sz="2200" dirty="0"/>
              <a:t>, ORG stands for </a:t>
            </a:r>
            <a:r>
              <a:rPr lang="en-US" sz="2200" dirty="0" smtClean="0"/>
              <a:t>Organization </a:t>
            </a:r>
            <a:r>
              <a:rPr lang="en-US" sz="2200" dirty="0"/>
              <a:t>and GPE stands for location</a:t>
            </a:r>
            <a:r>
              <a:rPr lang="en-US" sz="2200" dirty="0" smtClean="0"/>
              <a:t>.	</a:t>
            </a:r>
            <a:endParaRPr lang="en-US" sz="2200" dirty="0"/>
          </a:p>
          <a:p>
            <a:r>
              <a:rPr lang="en-US" sz="2200" dirty="0"/>
              <a:t>The problem with current NERs is that even state-of-the-art NER tend to perform poorly when they are used on a domain of data which is different from the data, the NER was trained on.</a:t>
            </a:r>
          </a:p>
          <a:p>
            <a:endParaRPr lang="en-US" dirty="0"/>
          </a:p>
        </p:txBody>
      </p:sp>
    </p:spTree>
    <p:extLst>
      <p:ext uri="{BB962C8B-B14F-4D97-AF65-F5344CB8AC3E}">
        <p14:creationId xmlns:p14="http://schemas.microsoft.com/office/powerpoint/2010/main" val="84021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374073"/>
            <a:ext cx="10952018" cy="6096000"/>
          </a:xfrm>
        </p:spPr>
        <p:txBody>
          <a:bodyPr>
            <a:normAutofit/>
          </a:bodyPr>
          <a:lstStyle/>
          <a:p>
            <a:r>
              <a:rPr lang="en-US" sz="2000" b="1" dirty="0"/>
              <a:t>NER</a:t>
            </a:r>
            <a:r>
              <a:rPr lang="en-US" sz="2000" dirty="0"/>
              <a:t>, short for </a:t>
            </a:r>
            <a:r>
              <a:rPr lang="en-US" sz="2000" b="1" dirty="0"/>
              <a:t>Named Entity Recognition</a:t>
            </a:r>
            <a:r>
              <a:rPr lang="en-US" sz="2000" dirty="0"/>
              <a:t> is probably the first step towards information extraction from unstructured text. It basically means extracting what is a real world entity from the text (Person, Organization, Event </a:t>
            </a:r>
            <a:r>
              <a:rPr lang="en-US" sz="2000" dirty="0" err="1"/>
              <a:t>etc</a:t>
            </a:r>
            <a:r>
              <a:rPr lang="en-US" sz="2000" dirty="0"/>
              <a:t> </a:t>
            </a:r>
            <a:r>
              <a:rPr lang="en-US" sz="2000" dirty="0" smtClean="0"/>
              <a:t>…). Why </a:t>
            </a:r>
            <a:r>
              <a:rPr lang="en-US" sz="2000" dirty="0"/>
              <a:t>do you need this information? You might want to </a:t>
            </a:r>
            <a:r>
              <a:rPr lang="en-US" sz="2000" b="1" dirty="0"/>
              <a:t>map it against a knowledge base to understand what the sentence is about</a:t>
            </a:r>
            <a:r>
              <a:rPr lang="en-US" sz="2000" dirty="0"/>
              <a:t>, or you might want to </a:t>
            </a:r>
            <a:r>
              <a:rPr lang="en-US" sz="2000" b="1" dirty="0"/>
              <a:t>extract </a:t>
            </a:r>
            <a:r>
              <a:rPr lang="en-US" sz="2000" b="1" dirty="0" smtClean="0"/>
              <a:t> relationships </a:t>
            </a:r>
            <a:r>
              <a:rPr lang="en-US" sz="2000" b="1" dirty="0"/>
              <a:t>between different named entities</a:t>
            </a:r>
            <a:r>
              <a:rPr lang="en-US" sz="2000" dirty="0"/>
              <a:t> (like who works where, when the event takes place </a:t>
            </a:r>
            <a:r>
              <a:rPr lang="en-US" sz="2000" dirty="0" err="1"/>
              <a:t>etc</a:t>
            </a:r>
            <a:r>
              <a:rPr lang="en-US" sz="2000" dirty="0" smtClean="0"/>
              <a:t>…)</a:t>
            </a:r>
          </a:p>
          <a:p>
            <a:r>
              <a:rPr lang="en-US" sz="2000" dirty="0" smtClean="0"/>
              <a:t>Please check the python scripts in the same directory to know the </a:t>
            </a:r>
            <a:r>
              <a:rPr lang="en-US" sz="2000" dirty="0" err="1" smtClean="0"/>
              <a:t>implementational</a:t>
            </a:r>
            <a:r>
              <a:rPr lang="en-US" sz="2000" dirty="0" smtClean="0"/>
              <a:t> </a:t>
            </a:r>
            <a:r>
              <a:rPr lang="en-US" sz="2000" dirty="0" smtClean="0"/>
              <a:t>details of the same</a:t>
            </a:r>
            <a:endParaRPr lang="en-US" sz="2000" dirty="0"/>
          </a:p>
        </p:txBody>
      </p:sp>
    </p:spTree>
    <p:extLst>
      <p:ext uri="{BB962C8B-B14F-4D97-AF65-F5344CB8AC3E}">
        <p14:creationId xmlns:p14="http://schemas.microsoft.com/office/powerpoint/2010/main" val="3900733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063" y="1"/>
            <a:ext cx="4869873" cy="969818"/>
          </a:xfrm>
        </p:spPr>
        <p:txBody>
          <a:bodyPr/>
          <a:lstStyle/>
          <a:p>
            <a:r>
              <a:rPr lang="en-US" dirty="0"/>
              <a:t> Sentiment Analysis</a:t>
            </a:r>
          </a:p>
        </p:txBody>
      </p:sp>
      <p:sp>
        <p:nvSpPr>
          <p:cNvPr id="3" name="Content Placeholder 2"/>
          <p:cNvSpPr>
            <a:spLocks noGrp="1"/>
          </p:cNvSpPr>
          <p:nvPr>
            <p:ph idx="1"/>
          </p:nvPr>
        </p:nvSpPr>
        <p:spPr>
          <a:xfrm>
            <a:off x="457199" y="969818"/>
            <a:ext cx="11360727" cy="5888181"/>
          </a:xfrm>
        </p:spPr>
        <p:txBody>
          <a:bodyPr>
            <a:normAutofit/>
          </a:bodyPr>
          <a:lstStyle/>
          <a:p>
            <a:r>
              <a:rPr lang="en-US" sz="2000" dirty="0"/>
              <a:t>Sentiment Analysis is a broad range of subjective analysis which uses Natural Language processing techniques to perform tasks such as identifying the sentiment of a customer review, positive or negative feeling in a sentence, judging mood via voice analysis or written text analysis etc. For </a:t>
            </a:r>
            <a:r>
              <a:rPr lang="en-US" sz="2000" dirty="0" smtClean="0"/>
              <a:t>example- “</a:t>
            </a:r>
            <a:r>
              <a:rPr lang="en-US" sz="2000" dirty="0"/>
              <a:t>I did not like the chocolate ice-cream” – is a negative experience of ice-cream</a:t>
            </a:r>
            <a:r>
              <a:rPr lang="en-US" sz="2000" dirty="0" smtClean="0"/>
              <a:t>. “</a:t>
            </a:r>
            <a:r>
              <a:rPr lang="en-US" sz="2000" dirty="0"/>
              <a:t>I did not hate the chocolate ice-cream” – may be considered as a neutral experience</a:t>
            </a:r>
          </a:p>
          <a:p>
            <a:r>
              <a:rPr lang="en-US" sz="2000" dirty="0" smtClean="0"/>
              <a:t>There </a:t>
            </a:r>
            <a:r>
              <a:rPr lang="en-US" sz="2000" dirty="0"/>
              <a:t>is a wide range of methods which are used to perform sentiment analysis starting from taking a count of negative and positive words in a sentence to using LSTMs with Word </a:t>
            </a:r>
            <a:r>
              <a:rPr lang="en-US" sz="2000" dirty="0" smtClean="0"/>
              <a:t>Embedding's.</a:t>
            </a:r>
          </a:p>
          <a:p>
            <a:r>
              <a:rPr lang="en-US" sz="2000" dirty="0"/>
              <a:t>Sentiment = </a:t>
            </a:r>
            <a:r>
              <a:rPr lang="en-US" sz="2000" dirty="0" smtClean="0"/>
              <a:t>feelings, Attitudes, Emotions, Opinions, </a:t>
            </a:r>
            <a:r>
              <a:rPr lang="en-US" sz="2000" dirty="0"/>
              <a:t>Subjective impressions, not </a:t>
            </a:r>
            <a:r>
              <a:rPr lang="en-US" sz="2000" dirty="0" smtClean="0"/>
              <a:t>facts</a:t>
            </a:r>
          </a:p>
          <a:p>
            <a:r>
              <a:rPr lang="en-US" sz="2000" dirty="0"/>
              <a:t>Generally, a binary opposition </a:t>
            </a:r>
            <a:r>
              <a:rPr lang="en-US" sz="2000" dirty="0" smtClean="0"/>
              <a:t>in opinions </a:t>
            </a:r>
            <a:r>
              <a:rPr lang="en-US" sz="2000" dirty="0"/>
              <a:t>is </a:t>
            </a:r>
            <a:r>
              <a:rPr lang="en-US" sz="2000" dirty="0" smtClean="0"/>
              <a:t>assumed like </a:t>
            </a:r>
            <a:r>
              <a:rPr lang="en-US" sz="2000" dirty="0"/>
              <a:t>For/against, like/dislike, good/bad, </a:t>
            </a:r>
            <a:r>
              <a:rPr lang="en-US" sz="2000" dirty="0" smtClean="0"/>
              <a:t>etc.</a:t>
            </a:r>
          </a:p>
          <a:p>
            <a:r>
              <a:rPr lang="en-US" sz="2000" dirty="0" smtClean="0"/>
              <a:t>Other than understanding sentiments</a:t>
            </a:r>
            <a:r>
              <a:rPr lang="en-US" sz="2000" dirty="0"/>
              <a:t>, Information extraction (</a:t>
            </a:r>
            <a:r>
              <a:rPr lang="en-US" sz="2000" dirty="0" smtClean="0"/>
              <a:t>discarding subjective information), Question </a:t>
            </a:r>
            <a:r>
              <a:rPr lang="en-US" sz="2000" dirty="0"/>
              <a:t>answering (recognizing </a:t>
            </a:r>
            <a:r>
              <a:rPr lang="en-US" sz="2000" dirty="0" smtClean="0"/>
              <a:t>opinion oriented </a:t>
            </a:r>
            <a:r>
              <a:rPr lang="en-US" sz="2000" dirty="0"/>
              <a:t>questions</a:t>
            </a:r>
            <a:r>
              <a:rPr lang="en-US" sz="2000" dirty="0" smtClean="0"/>
              <a:t>), Summarization </a:t>
            </a:r>
            <a:r>
              <a:rPr lang="en-US" sz="2000" dirty="0"/>
              <a:t>(accounting for </a:t>
            </a:r>
            <a:r>
              <a:rPr lang="en-US" sz="2000" dirty="0" smtClean="0"/>
              <a:t>multiple viewpoints) can also be performed by the same approach used in sentiment analysis.</a:t>
            </a:r>
          </a:p>
          <a:p>
            <a:r>
              <a:rPr lang="en-US" sz="2000" dirty="0" smtClean="0"/>
              <a:t>Please check the bellow slide for sentiment analysis. It contains all the nitty gritty of sentiment analysis </a:t>
            </a:r>
            <a:r>
              <a:rPr lang="en-US" sz="2000" dirty="0"/>
              <a:t>- </a:t>
            </a:r>
            <a:r>
              <a:rPr lang="en-US" sz="2000" dirty="0">
                <a:hlinkClick r:id="rId2"/>
              </a:rPr>
              <a:t>https://</a:t>
            </a:r>
            <a:r>
              <a:rPr lang="en-US" sz="2000" dirty="0" smtClean="0">
                <a:hlinkClick r:id="rId2"/>
              </a:rPr>
              <a:t>lct-master.org/files/MullenSentimentCourseSlides.pdf</a:t>
            </a:r>
            <a:endParaRPr lang="en-US" sz="2000" dirty="0" smtClean="0"/>
          </a:p>
          <a:p>
            <a:r>
              <a:rPr lang="en-US" sz="2000" dirty="0"/>
              <a:t>A basic task in sentiment analysis is classifying the polarity of a given text at the document, sentence, or feature/aspect level—whether the expressed opinion in a document, a sentence or an entity feature/aspect is positive, negative, or neutral. Advanced, "beyond polarity" sentiment classification looks, for instance, at emotional states such as "angry", "sad", and "happy".</a:t>
            </a:r>
          </a:p>
          <a:p>
            <a:endParaRPr lang="en-US" sz="2000" dirty="0"/>
          </a:p>
          <a:p>
            <a:endParaRPr lang="en-US" sz="2000" dirty="0" smtClean="0"/>
          </a:p>
          <a:p>
            <a:endParaRPr lang="en-US" sz="2000" dirty="0"/>
          </a:p>
        </p:txBody>
      </p:sp>
    </p:spTree>
    <p:extLst>
      <p:ext uri="{BB962C8B-B14F-4D97-AF65-F5344CB8AC3E}">
        <p14:creationId xmlns:p14="http://schemas.microsoft.com/office/powerpoint/2010/main" val="300305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49379" y="304800"/>
            <a:ext cx="11734801" cy="6553199"/>
          </a:xfrm>
        </p:spPr>
        <p:txBody>
          <a:bodyPr>
            <a:normAutofit/>
          </a:bodyPr>
          <a:lstStyle/>
          <a:p>
            <a:r>
              <a:rPr lang="en-US" sz="2000" dirty="0"/>
              <a:t>Existing approaches to sentiment analysis can be grouped into three main categories: knowledge-based techniques, statistical methods, and hybrid approaches</a:t>
            </a:r>
            <a:r>
              <a:rPr lang="en-US" sz="2000" dirty="0" smtClean="0"/>
              <a:t>. Knowledge-based </a:t>
            </a:r>
            <a:r>
              <a:rPr lang="en-US" sz="2000" dirty="0"/>
              <a:t>techniques classify text by affect categories based on the presence of unambiguous affect words such as happy, sad, afraid, and bored.[26] Some knowledge bases not only list obvious affect words, but also assign arbitrary words a probable "affinity" to particular emotions</a:t>
            </a:r>
            <a:r>
              <a:rPr lang="en-US" sz="2000" dirty="0" smtClean="0"/>
              <a:t>. Statistical </a:t>
            </a:r>
            <a:r>
              <a:rPr lang="en-US" sz="2000" dirty="0"/>
              <a:t>methods leverage on elements from machine learning such as latent semantic analysis, support vector machines, "bag of words" and Semantic Orientation — Pointwise Mutual </a:t>
            </a:r>
            <a:r>
              <a:rPr lang="en-US" sz="2000" dirty="0" smtClean="0"/>
              <a:t>Information</a:t>
            </a:r>
            <a:r>
              <a:rPr lang="en-US" sz="2000" dirty="0"/>
              <a:t>. More sophisticated methods try to detect the holder of a sentiment (i.e., the person who maintains that affective state) and the target (i.e., the entity about which the affect is felt</a:t>
            </a:r>
            <a:r>
              <a:rPr lang="en-US" sz="2000" dirty="0" smtClean="0"/>
              <a:t>). To </a:t>
            </a:r>
            <a:r>
              <a:rPr lang="en-US" sz="2000" dirty="0"/>
              <a:t>mine the opinion in context and get the feature about which the speaker has opined, the grammatical relationships of words are used. Grammatical dependency relations are obtained by deep parsing of the text</a:t>
            </a:r>
            <a:r>
              <a:rPr lang="en-US" sz="2000" dirty="0" smtClean="0"/>
              <a:t>. Hybrid </a:t>
            </a:r>
            <a:r>
              <a:rPr lang="en-US" sz="2000" dirty="0"/>
              <a:t>approaches leverage on both machine learning and elements from knowledge representation such as ontologies and semantic networks in order to detect semantics that are expressed in a subtle manner, e.g., through the analysis of concepts that do not explicitly convey relevant information, but which are implicitly linked to other concepts that do so</a:t>
            </a:r>
            <a:r>
              <a:rPr lang="en-US" sz="2000" dirty="0" smtClean="0"/>
              <a:t>.</a:t>
            </a:r>
          </a:p>
          <a:p>
            <a:r>
              <a:rPr lang="en-US" sz="2000" dirty="0" smtClean="0"/>
              <a:t>Some </a:t>
            </a:r>
            <a:r>
              <a:rPr lang="en-US" sz="2000" dirty="0" smtClean="0"/>
              <a:t>excellent </a:t>
            </a:r>
            <a:r>
              <a:rPr lang="en-US" sz="2000" dirty="0" smtClean="0"/>
              <a:t>example–</a:t>
            </a:r>
            <a:endParaRPr lang="en-US" sz="2000" dirty="0" smtClean="0"/>
          </a:p>
          <a:p>
            <a:pPr lvl="1"/>
            <a:r>
              <a:rPr lang="en-US" sz="1600" dirty="0" smtClean="0"/>
              <a:t> </a:t>
            </a:r>
            <a:r>
              <a:rPr lang="en-US" sz="1600" dirty="0">
                <a:hlinkClick r:id="rId2"/>
              </a:rPr>
              <a:t>https://</a:t>
            </a:r>
            <a:r>
              <a:rPr lang="en-US" sz="1600" dirty="0" smtClean="0">
                <a:hlinkClick r:id="rId2"/>
              </a:rPr>
              <a:t>github.com/LearnDataSci/article-resources/tree/master/Sentiment%20Analysis%20on%20Reddit%20Headlines%20with%20NLTK</a:t>
            </a:r>
            <a:endParaRPr lang="en-US" sz="1600" dirty="0" smtClean="0"/>
          </a:p>
          <a:p>
            <a:pPr lvl="1"/>
            <a:r>
              <a:rPr lang="en-US" sz="1600" dirty="0">
                <a:hlinkClick r:id="rId3"/>
              </a:rPr>
              <a:t>https://</a:t>
            </a:r>
            <a:r>
              <a:rPr lang="en-US" sz="1600" dirty="0" smtClean="0">
                <a:hlinkClick r:id="rId3"/>
              </a:rPr>
              <a:t>github.com/ilkarman/NLP-Sentiment</a:t>
            </a:r>
            <a:endParaRPr lang="en-US" sz="1600" dirty="0" smtClean="0"/>
          </a:p>
          <a:p>
            <a:pPr lvl="1"/>
            <a:r>
              <a:rPr lang="en-US" sz="1600" dirty="0">
                <a:hlinkClick r:id="rId4"/>
              </a:rPr>
              <a:t>http://www.geeksforgeeks.org/twitter-sentiment-analysis-using-python</a:t>
            </a:r>
            <a:r>
              <a:rPr lang="en-US" sz="1600" dirty="0" smtClean="0">
                <a:hlinkClick r:id="rId4"/>
              </a:rPr>
              <a:t>/</a:t>
            </a:r>
            <a:r>
              <a:rPr lang="en-US" sz="1600" dirty="0" smtClean="0"/>
              <a:t>	***Quality coding style. Must Check</a:t>
            </a:r>
            <a:r>
              <a:rPr lang="en-US" sz="1600" dirty="0" smtClean="0"/>
              <a:t>***</a:t>
            </a:r>
          </a:p>
          <a:p>
            <a:pPr lvl="1"/>
            <a:r>
              <a:rPr lang="en-US" sz="1600" dirty="0">
                <a:hlinkClick r:id="rId5"/>
              </a:rPr>
              <a:t>http://</a:t>
            </a:r>
            <a:r>
              <a:rPr lang="en-US" sz="1600" dirty="0" smtClean="0">
                <a:hlinkClick r:id="rId5"/>
              </a:rPr>
              <a:t>fjavieralba.com/basic-sentiment-analysis-with-python.html</a:t>
            </a:r>
            <a:r>
              <a:rPr lang="en-US" sz="1600" dirty="0" smtClean="0"/>
              <a:t>		***Real Life Project Methodology***</a:t>
            </a:r>
          </a:p>
          <a:p>
            <a:pPr lvl="1"/>
            <a:r>
              <a:rPr lang="en-US" sz="1600" dirty="0">
                <a:hlinkClick r:id="rId6"/>
              </a:rPr>
              <a:t>http://</a:t>
            </a:r>
            <a:r>
              <a:rPr lang="en-US" sz="1600" dirty="0" smtClean="0">
                <a:hlinkClick r:id="rId6"/>
              </a:rPr>
              <a:t>zablo.net/blog/post/twitter-sentiment-analysis-python-scikit-word2vec-nltk-xgboost</a:t>
            </a:r>
            <a:r>
              <a:rPr lang="en-US" sz="1600" dirty="0" smtClean="0"/>
              <a:t>		***Different Approaches***</a:t>
            </a:r>
          </a:p>
          <a:p>
            <a:pPr lvl="1"/>
            <a:endParaRPr lang="en-US" sz="1600" dirty="0" smtClean="0"/>
          </a:p>
          <a:p>
            <a:pPr lvl="1"/>
            <a:endParaRPr lang="en-US" sz="1600" dirty="0" smtClean="0"/>
          </a:p>
          <a:p>
            <a:pPr lvl="1"/>
            <a:endParaRPr lang="en-US" sz="1600" dirty="0" smtClean="0"/>
          </a:p>
          <a:p>
            <a:pPr lvl="1"/>
            <a:endParaRPr lang="en-US" sz="1600" dirty="0" smtClean="0"/>
          </a:p>
          <a:p>
            <a:endParaRPr lang="en-US" sz="2000" dirty="0"/>
          </a:p>
        </p:txBody>
      </p:sp>
    </p:spTree>
    <p:extLst>
      <p:ext uri="{BB962C8B-B14F-4D97-AF65-F5344CB8AC3E}">
        <p14:creationId xmlns:p14="http://schemas.microsoft.com/office/powerpoint/2010/main" val="3136712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6" y="346364"/>
            <a:ext cx="11589327" cy="6317672"/>
          </a:xfrm>
        </p:spPr>
        <p:txBody>
          <a:bodyPr>
            <a:normAutofit lnSpcReduction="10000"/>
          </a:bodyPr>
          <a:lstStyle/>
          <a:p>
            <a:r>
              <a:rPr lang="en-US" sz="2000" dirty="0"/>
              <a:t>Sentiment analysis is a complicated problem but experiments have been done </a:t>
            </a:r>
            <a:r>
              <a:rPr lang="en-US" sz="2000" dirty="0" smtClean="0"/>
              <a:t>using Naive </a:t>
            </a:r>
            <a:r>
              <a:rPr lang="en-US" sz="2000" dirty="0"/>
              <a:t>Bayes, maximum entropy classifiers and support vector machines. Pang et </a:t>
            </a:r>
            <a:r>
              <a:rPr lang="en-US" sz="2000" dirty="0" smtClean="0"/>
              <a:t>al. found </a:t>
            </a:r>
            <a:r>
              <a:rPr lang="en-US" sz="2000" dirty="0"/>
              <a:t>the SVM to be the most accurate </a:t>
            </a:r>
            <a:r>
              <a:rPr lang="en-US" sz="2000" dirty="0" smtClean="0"/>
              <a:t>classifier.</a:t>
            </a:r>
          </a:p>
          <a:p>
            <a:r>
              <a:rPr lang="en-US" sz="2000" dirty="0"/>
              <a:t>A Naive </a:t>
            </a:r>
            <a:r>
              <a:rPr lang="en-US" sz="2000" dirty="0" smtClean="0"/>
              <a:t>bays </a:t>
            </a:r>
            <a:r>
              <a:rPr lang="en-US" sz="2000" dirty="0"/>
              <a:t>classifier is a simple probabilistic model based on the Bayes rule </a:t>
            </a:r>
            <a:r>
              <a:rPr lang="en-US" sz="2000" dirty="0" smtClean="0"/>
              <a:t>along with </a:t>
            </a:r>
            <a:r>
              <a:rPr lang="en-US" sz="2000" dirty="0"/>
              <a:t>a strong independence </a:t>
            </a:r>
            <a:r>
              <a:rPr lang="en-US" sz="2000" dirty="0" smtClean="0"/>
              <a:t>assumption. The </a:t>
            </a:r>
            <a:r>
              <a:rPr lang="en-US" sz="2000" dirty="0"/>
              <a:t>Naïve Bayes model involves a simplifying conditional independence </a:t>
            </a:r>
            <a:r>
              <a:rPr lang="en-US" sz="2000" dirty="0" smtClean="0"/>
              <a:t>assumption. That </a:t>
            </a:r>
            <a:r>
              <a:rPr lang="en-US" sz="2000" dirty="0"/>
              <a:t>is given a class (positive or negative), the words are conditionally independent </a:t>
            </a:r>
            <a:r>
              <a:rPr lang="en-US" sz="2000" dirty="0" smtClean="0"/>
              <a:t>of each </a:t>
            </a:r>
            <a:r>
              <a:rPr lang="en-US" sz="2000" dirty="0"/>
              <a:t>other. This assumption does not affect the accuracy in text classification </a:t>
            </a:r>
            <a:r>
              <a:rPr lang="en-US" sz="2000" dirty="0" smtClean="0"/>
              <a:t>by much </a:t>
            </a:r>
            <a:r>
              <a:rPr lang="en-US" sz="2000" dirty="0"/>
              <a:t>but makes really fast classification algorithms applicable for the problem. </a:t>
            </a:r>
            <a:r>
              <a:rPr lang="en-US" sz="2000" dirty="0" smtClean="0"/>
              <a:t>In </a:t>
            </a:r>
            <a:r>
              <a:rPr lang="en-US" sz="2000" dirty="0"/>
              <a:t>our case, the maximum likelihood probability of a word belonging to a particular class is given by the expression:</a:t>
            </a:r>
          </a:p>
          <a:p>
            <a:endParaRPr lang="en-US" sz="2000" dirty="0" smtClean="0"/>
          </a:p>
          <a:p>
            <a:endParaRPr lang="en-US" sz="2000" dirty="0" smtClean="0"/>
          </a:p>
          <a:p>
            <a:r>
              <a:rPr lang="en-US" sz="2000" dirty="0"/>
              <a:t>The frequency counts of the words are stored in hash tables during the </a:t>
            </a:r>
            <a:r>
              <a:rPr lang="en-US" sz="2000" dirty="0" smtClean="0"/>
              <a:t>training phase. According </a:t>
            </a:r>
            <a:r>
              <a:rPr lang="en-US" sz="2000" dirty="0"/>
              <a:t>to the Bayes Rule, the probability of a particular document belonging </a:t>
            </a:r>
            <a:r>
              <a:rPr lang="en-US" sz="2000" dirty="0" smtClean="0"/>
              <a:t>to a </a:t>
            </a:r>
            <a:r>
              <a:rPr lang="en-US" sz="2000" dirty="0"/>
              <a:t>class ci is given by</a:t>
            </a:r>
            <a:r>
              <a:rPr lang="en-US" sz="2000" dirty="0" smtClean="0"/>
              <a:t>,</a:t>
            </a:r>
          </a:p>
          <a:p>
            <a:endParaRPr lang="en-US" sz="2000" dirty="0"/>
          </a:p>
          <a:p>
            <a:endParaRPr lang="en-US" sz="2000" dirty="0" smtClean="0"/>
          </a:p>
          <a:p>
            <a:pPr marL="0" indent="0">
              <a:buNone/>
            </a:pPr>
            <a:endParaRPr lang="en-US" sz="2000" dirty="0"/>
          </a:p>
          <a:p>
            <a:r>
              <a:rPr lang="en-US" sz="2000" dirty="0"/>
              <a:t>If we use the simplifying conditional independence assumption, that given a </a:t>
            </a:r>
            <a:r>
              <a:rPr lang="en-US" sz="2000" dirty="0" smtClean="0"/>
              <a:t>class (positive </a:t>
            </a:r>
            <a:r>
              <a:rPr lang="en-US" sz="2000" dirty="0"/>
              <a:t>or negative), the words are conditionally independent of each other. Due </a:t>
            </a:r>
            <a:r>
              <a:rPr lang="en-US" sz="2000" dirty="0" smtClean="0"/>
              <a:t>to this </a:t>
            </a:r>
            <a:r>
              <a:rPr lang="en-US" sz="2000" dirty="0"/>
              <a:t>simplifying assumption the model is termed as “naïve”.</a:t>
            </a:r>
          </a:p>
        </p:txBody>
      </p:sp>
      <p:pic>
        <p:nvPicPr>
          <p:cNvPr id="4" name="Picture 3"/>
          <p:cNvPicPr>
            <a:picLocks noChangeAspect="1"/>
          </p:cNvPicPr>
          <p:nvPr/>
        </p:nvPicPr>
        <p:blipFill>
          <a:blip r:embed="rId2"/>
          <a:stretch>
            <a:fillRect/>
          </a:stretch>
        </p:blipFill>
        <p:spPr>
          <a:xfrm>
            <a:off x="3376972" y="2701636"/>
            <a:ext cx="5507762" cy="803564"/>
          </a:xfrm>
          <a:prstGeom prst="rect">
            <a:avLst/>
          </a:prstGeom>
        </p:spPr>
      </p:pic>
      <p:pic>
        <p:nvPicPr>
          <p:cNvPr id="5" name="Picture 4"/>
          <p:cNvPicPr>
            <a:picLocks noChangeAspect="1"/>
          </p:cNvPicPr>
          <p:nvPr/>
        </p:nvPicPr>
        <p:blipFill>
          <a:blip r:embed="rId3"/>
          <a:stretch>
            <a:fillRect/>
          </a:stretch>
        </p:blipFill>
        <p:spPr>
          <a:xfrm>
            <a:off x="4877233" y="4110466"/>
            <a:ext cx="2507240" cy="974151"/>
          </a:xfrm>
          <a:prstGeom prst="rect">
            <a:avLst/>
          </a:prstGeom>
        </p:spPr>
      </p:pic>
    </p:spTree>
    <p:extLst>
      <p:ext uri="{BB962C8B-B14F-4D97-AF65-F5344CB8AC3E}">
        <p14:creationId xmlns:p14="http://schemas.microsoft.com/office/powerpoint/2010/main" val="1857000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415635"/>
            <a:ext cx="11139054" cy="6026731"/>
          </a:xfrm>
        </p:spPr>
        <p:txBody>
          <a:bodyPr>
            <a:normAutofit lnSpcReduction="10000"/>
          </a:bodyPr>
          <a:lstStyle/>
          <a:p>
            <a:r>
              <a:rPr lang="en-US" sz="2000" dirty="0" smtClean="0"/>
              <a:t>The second point is that with the approach adopted here, i.e. the use of a suffix list with various rules, the success rate for the suffix stripping will be significantly less than 100% irrespective of how the process is evaluated. For example, if SAND and SANDER get conflated, so most probably will WAND and WANDER. The error here is that the -ER of WANDER has been treated as a suffix when in fact it is part of the stem. Equally, a suffix may completely alter the meaning of a word, in which case its removal is unhelpful. PROBE and PROBATE for example, have quite distinct meanings in modern English. (In fact these would not be conflated in our present algorithm.) There comes a stage in the development of a suffix stripping program where the addition of more rules to increase the performance in one area of the vocabulary causes an equal degradation of performance elsewhere. Unless this phenomenon is noticed in time, it is very easy for the program to become much more complex than is really necessary. It is also easy to give undue emphasis to cases which appear to be important, but which turn up to be rather rare. For example, cases in which the root of a word changes with the addition of a suffix, as in DECEIVE/DECEPTION, RESUME/RESUMPTION, INDEX/INDICES occur much more rarely in real vocabularies than one might at first suppose. In view of the error rate that must in any case be expected, it did not seem worthwhile to try and cope with these cases.</a:t>
            </a:r>
          </a:p>
          <a:p>
            <a:r>
              <a:rPr lang="en-US" sz="2000" dirty="0" smtClean="0"/>
              <a:t>In Suffix stripping of a vocabulary of 10,000 words, Number of words reduced in step 1:   3597, step 2:    766, step 3:    327 , step 4:   2424, step 5:   1373. Number of words not reduced: 3650. The resulting vocabulary of stems contained 6370 distinct entries. Thus the. suffix stripping process reduced the size of the vocabulary by about one third.</a:t>
            </a:r>
          </a:p>
          <a:p>
            <a:r>
              <a:rPr lang="en-US" sz="2000" dirty="0" smtClean="0"/>
              <a:t>Currently, there are three stemmers in python – porter and </a:t>
            </a:r>
            <a:r>
              <a:rPr lang="en-US" sz="2000" dirty="0" err="1" smtClean="0"/>
              <a:t>snowballstemmer</a:t>
            </a:r>
            <a:r>
              <a:rPr lang="en-US" sz="2000" dirty="0"/>
              <a:t> </a:t>
            </a:r>
            <a:r>
              <a:rPr lang="en-US" sz="2000" dirty="0" smtClean="0"/>
              <a:t>and Lancaster(in NLTK).  If you want to be most aggressive, use </a:t>
            </a:r>
            <a:r>
              <a:rPr lang="en-US" sz="2000" dirty="0" err="1" smtClean="0"/>
              <a:t>Hunspell</a:t>
            </a:r>
            <a:r>
              <a:rPr lang="en-US" sz="2000" dirty="0" smtClean="0"/>
              <a:t> stemmer (a dictionary based stemmer which means that it derives the root words by looking the results into a dictionary and takes a lot of time). </a:t>
            </a:r>
            <a:r>
              <a:rPr lang="en-US" sz="2000" dirty="0" err="1" smtClean="0"/>
              <a:t>Hunspell</a:t>
            </a:r>
            <a:r>
              <a:rPr lang="en-US" sz="2000" dirty="0" smtClean="0"/>
              <a:t> is similar to NLTK’s </a:t>
            </a:r>
            <a:r>
              <a:rPr lang="en-US" sz="2000" dirty="0" err="1" smtClean="0"/>
              <a:t>Wordnet</a:t>
            </a:r>
            <a:r>
              <a:rPr lang="en-US" sz="2000" dirty="0" smtClean="0"/>
              <a:t> Library, where WordNet looks similar to thesaurus.</a:t>
            </a:r>
          </a:p>
          <a:p>
            <a:endParaRPr lang="en-US" sz="2000" dirty="0"/>
          </a:p>
        </p:txBody>
      </p:sp>
    </p:spTree>
    <p:extLst>
      <p:ext uri="{BB962C8B-B14F-4D97-AF65-F5344CB8AC3E}">
        <p14:creationId xmlns:p14="http://schemas.microsoft.com/office/powerpoint/2010/main" val="1875931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2409" y="0"/>
            <a:ext cx="5507182" cy="784802"/>
          </a:xfrm>
        </p:spPr>
        <p:txBody>
          <a:bodyPr/>
          <a:lstStyle/>
          <a:p>
            <a:r>
              <a:rPr lang="en-US" dirty="0"/>
              <a:t>Semantic Text Similarity</a:t>
            </a:r>
          </a:p>
        </p:txBody>
      </p:sp>
      <p:sp>
        <p:nvSpPr>
          <p:cNvPr id="3" name="Content Placeholder 2"/>
          <p:cNvSpPr>
            <a:spLocks noGrp="1"/>
          </p:cNvSpPr>
          <p:nvPr>
            <p:ph idx="1"/>
          </p:nvPr>
        </p:nvSpPr>
        <p:spPr>
          <a:xfrm>
            <a:off x="467591" y="784802"/>
            <a:ext cx="11256818" cy="5906943"/>
          </a:xfrm>
        </p:spPr>
        <p:txBody>
          <a:bodyPr>
            <a:normAutofit/>
          </a:bodyPr>
          <a:lstStyle/>
          <a:p>
            <a:r>
              <a:rPr lang="en-US" sz="2000" dirty="0"/>
              <a:t>Semantic Text Similarity is the process of </a:t>
            </a:r>
            <a:r>
              <a:rPr lang="en-US" sz="2000" dirty="0" smtClean="0"/>
              <a:t>analyzing </a:t>
            </a:r>
            <a:r>
              <a:rPr lang="en-US" sz="2000" dirty="0"/>
              <a:t>similarity between two pieces of text with respect to the meaning and essence of the text rather than </a:t>
            </a:r>
            <a:r>
              <a:rPr lang="en-US" sz="2000" dirty="0" smtClean="0"/>
              <a:t>analyzing </a:t>
            </a:r>
            <a:r>
              <a:rPr lang="en-US" sz="2000" dirty="0"/>
              <a:t>the syntax of the two pieces of text. Also, similarity is different than relatedness</a:t>
            </a:r>
            <a:r>
              <a:rPr lang="en-US" sz="2000" dirty="0" smtClean="0"/>
              <a:t>.</a:t>
            </a:r>
          </a:p>
          <a:p>
            <a:r>
              <a:rPr lang="en-US" sz="2000" dirty="0"/>
              <a:t>For example </a:t>
            </a:r>
            <a:r>
              <a:rPr lang="en-US" sz="2000" dirty="0" smtClean="0"/>
              <a:t>– Car </a:t>
            </a:r>
            <a:r>
              <a:rPr lang="en-US" sz="2000" dirty="0"/>
              <a:t>and Bus are similar but Car and fuel are </a:t>
            </a:r>
            <a:r>
              <a:rPr lang="en-US" sz="2000" dirty="0" smtClean="0"/>
              <a:t>related</a:t>
            </a:r>
          </a:p>
          <a:p>
            <a:r>
              <a:rPr lang="en-US" sz="2000" dirty="0" smtClean="0"/>
              <a:t>You can check the following script for checking similarity of short sentences – </a:t>
            </a:r>
            <a:r>
              <a:rPr lang="en-US" sz="2000" dirty="0" smtClean="0">
                <a:hlinkClick r:id="rId2"/>
              </a:rPr>
              <a:t>https</a:t>
            </a:r>
            <a:r>
              <a:rPr lang="en-US" sz="2000" dirty="0">
                <a:hlinkClick r:id="rId2"/>
              </a:rPr>
              <a:t>://</a:t>
            </a:r>
            <a:r>
              <a:rPr lang="en-US" sz="2000" dirty="0" smtClean="0">
                <a:hlinkClick r:id="rId2"/>
              </a:rPr>
              <a:t>github.com/sujitpal/nltk-examples/blob/master/src/semantic/short_sentence_similarity.py</a:t>
            </a:r>
            <a:endParaRPr lang="en-US" sz="2000" dirty="0" smtClean="0"/>
          </a:p>
          <a:p>
            <a:r>
              <a:rPr lang="en-US" sz="2000" dirty="0" smtClean="0"/>
              <a:t>You can also use </a:t>
            </a:r>
            <a:r>
              <a:rPr lang="en-US" sz="2000" dirty="0" err="1" smtClean="0"/>
              <a:t>sematch</a:t>
            </a:r>
            <a:r>
              <a:rPr lang="en-US" sz="2000" dirty="0" smtClean="0"/>
              <a:t> library in python.</a:t>
            </a:r>
          </a:p>
          <a:p>
            <a:endParaRPr lang="en-US" sz="2000" dirty="0"/>
          </a:p>
        </p:txBody>
      </p:sp>
    </p:spTree>
    <p:extLst>
      <p:ext uri="{BB962C8B-B14F-4D97-AF65-F5344CB8AC3E}">
        <p14:creationId xmlns:p14="http://schemas.microsoft.com/office/powerpoint/2010/main" val="46638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6263" y="0"/>
            <a:ext cx="5479473" cy="942109"/>
          </a:xfrm>
        </p:spPr>
        <p:txBody>
          <a:bodyPr/>
          <a:lstStyle/>
          <a:p>
            <a:pPr algn="ctr"/>
            <a:r>
              <a:rPr lang="en-US" dirty="0"/>
              <a:t>Language </a:t>
            </a:r>
            <a:r>
              <a:rPr lang="en-US" dirty="0" smtClean="0"/>
              <a:t>Identification</a:t>
            </a:r>
            <a:endParaRPr lang="en-US" dirty="0"/>
          </a:p>
        </p:txBody>
      </p:sp>
      <p:sp>
        <p:nvSpPr>
          <p:cNvPr id="3" name="Content Placeholder 2"/>
          <p:cNvSpPr>
            <a:spLocks noGrp="1"/>
          </p:cNvSpPr>
          <p:nvPr>
            <p:ph idx="1"/>
          </p:nvPr>
        </p:nvSpPr>
        <p:spPr>
          <a:xfrm>
            <a:off x="270162" y="1011382"/>
            <a:ext cx="11651673" cy="5500255"/>
          </a:xfrm>
        </p:spPr>
        <p:txBody>
          <a:bodyPr>
            <a:normAutofit/>
          </a:bodyPr>
          <a:lstStyle/>
          <a:p>
            <a:r>
              <a:rPr lang="en-US" sz="2000" dirty="0"/>
              <a:t>Language identification is the task of identifying the language in which the content is in.  It makes use of statistical as well as syntactical properties of the language to perform this task. It may also be considered as a special case of text classification</a:t>
            </a:r>
            <a:r>
              <a:rPr lang="en-US" sz="2000" dirty="0" smtClean="0"/>
              <a:t>.</a:t>
            </a:r>
          </a:p>
          <a:p>
            <a:r>
              <a:rPr lang="en-US" sz="2000" dirty="0" smtClean="0"/>
              <a:t>I have implemented a couple of different NLP Identification Libraries in the language identification script. Please check it for </a:t>
            </a:r>
            <a:r>
              <a:rPr lang="en-US" sz="2000" dirty="0" err="1" smtClean="0"/>
              <a:t>implementational</a:t>
            </a:r>
            <a:r>
              <a:rPr lang="en-US" sz="2000" dirty="0" smtClean="0"/>
              <a:t> details.</a:t>
            </a:r>
          </a:p>
          <a:p>
            <a:endParaRPr lang="en-US" sz="2000" dirty="0"/>
          </a:p>
          <a:p>
            <a:endParaRPr lang="en-US" sz="2000" dirty="0"/>
          </a:p>
          <a:p>
            <a:endParaRPr lang="en-US" sz="2000" dirty="0"/>
          </a:p>
        </p:txBody>
      </p:sp>
    </p:spTree>
    <p:extLst>
      <p:ext uri="{BB962C8B-B14F-4D97-AF65-F5344CB8AC3E}">
        <p14:creationId xmlns:p14="http://schemas.microsoft.com/office/powerpoint/2010/main" val="418895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8936" y="0"/>
            <a:ext cx="4274127" cy="604693"/>
          </a:xfrm>
        </p:spPr>
        <p:txBody>
          <a:bodyPr>
            <a:normAutofit fontScale="90000"/>
          </a:bodyPr>
          <a:lstStyle/>
          <a:p>
            <a:pPr algn="ctr"/>
            <a:r>
              <a:rPr lang="en-US" dirty="0"/>
              <a:t>Text </a:t>
            </a:r>
            <a:r>
              <a:rPr lang="en-US" dirty="0" err="1"/>
              <a:t>Summarisation</a:t>
            </a:r>
            <a:r>
              <a:rPr lang="en-US" dirty="0"/>
              <a:t> </a:t>
            </a:r>
          </a:p>
        </p:txBody>
      </p:sp>
      <p:sp>
        <p:nvSpPr>
          <p:cNvPr id="3" name="Content Placeholder 2"/>
          <p:cNvSpPr>
            <a:spLocks noGrp="1"/>
          </p:cNvSpPr>
          <p:nvPr>
            <p:ph idx="1"/>
          </p:nvPr>
        </p:nvSpPr>
        <p:spPr>
          <a:xfrm>
            <a:off x="481444" y="731115"/>
            <a:ext cx="11229110" cy="5808230"/>
          </a:xfrm>
        </p:spPr>
        <p:txBody>
          <a:bodyPr>
            <a:normAutofit/>
          </a:bodyPr>
          <a:lstStyle/>
          <a:p>
            <a:r>
              <a:rPr lang="en-US" sz="2000" dirty="0"/>
              <a:t>Text </a:t>
            </a:r>
            <a:r>
              <a:rPr lang="en-US" sz="2000" dirty="0" err="1"/>
              <a:t>Summarisation</a:t>
            </a:r>
            <a:r>
              <a:rPr lang="en-US" sz="2000" dirty="0"/>
              <a:t> is the process of shortening up of a text by identifying the important points of the text and creating a summary using these points. The goal of Text </a:t>
            </a:r>
            <a:r>
              <a:rPr lang="en-US" sz="2000" dirty="0" err="1"/>
              <a:t>Summarisation</a:t>
            </a:r>
            <a:r>
              <a:rPr lang="en-US" sz="2000" dirty="0"/>
              <a:t> is to retain maximum information along with maximum shortening of text without altering the meaning of the text</a:t>
            </a:r>
            <a:r>
              <a:rPr lang="en-US" sz="2000" dirty="0" smtClean="0"/>
              <a:t>.</a:t>
            </a:r>
          </a:p>
          <a:p>
            <a:r>
              <a:rPr lang="en-US" sz="2000" dirty="0" err="1" smtClean="0"/>
              <a:t>Reddit’s</a:t>
            </a:r>
            <a:r>
              <a:rPr lang="en-US" sz="2000" dirty="0" smtClean="0"/>
              <a:t> </a:t>
            </a:r>
            <a:r>
              <a:rPr lang="en-US" sz="2000" dirty="0" err="1"/>
              <a:t>autotldr</a:t>
            </a:r>
            <a:r>
              <a:rPr lang="en-US" sz="2000" dirty="0"/>
              <a:t> bot uses Text </a:t>
            </a:r>
            <a:r>
              <a:rPr lang="en-US" sz="2000" dirty="0" err="1"/>
              <a:t>Summarisation</a:t>
            </a:r>
            <a:r>
              <a:rPr lang="en-US" sz="2000" dirty="0"/>
              <a:t> to </a:t>
            </a:r>
            <a:r>
              <a:rPr lang="en-US" sz="2000" dirty="0" err="1"/>
              <a:t>summarise</a:t>
            </a:r>
            <a:r>
              <a:rPr lang="en-US" sz="2000" dirty="0"/>
              <a:t> articles into the comments of a post. This feature turned out to be very famous amongst the </a:t>
            </a:r>
            <a:r>
              <a:rPr lang="en-US" sz="2000" dirty="0" err="1"/>
              <a:t>Reddit</a:t>
            </a:r>
            <a:r>
              <a:rPr lang="en-US" sz="2000" dirty="0"/>
              <a:t> users</a:t>
            </a:r>
            <a:r>
              <a:rPr lang="en-US" sz="2000" dirty="0" smtClean="0"/>
              <a:t>.</a:t>
            </a:r>
          </a:p>
          <a:p>
            <a:r>
              <a:rPr lang="en-US" sz="2000" dirty="0"/>
              <a:t>Most successful summarization systems utilize extractive approaches that crop out and stitch together portions of the text to produce a condensed version. In contrast, abstractive summarization attempts to produce a bottom-up summary, aspects of which may not appear as part of the original.</a:t>
            </a:r>
          </a:p>
          <a:p>
            <a:r>
              <a:rPr lang="en-US" sz="2000" dirty="0"/>
              <a:t>I have attached a working example of text summarization in my python script.</a:t>
            </a:r>
          </a:p>
          <a:p>
            <a:endParaRPr lang="en-US" sz="2000" dirty="0"/>
          </a:p>
          <a:p>
            <a:endParaRPr lang="en-US" sz="2000" dirty="0"/>
          </a:p>
          <a:p>
            <a:endParaRPr lang="en-US" sz="2000" dirty="0"/>
          </a:p>
        </p:txBody>
      </p:sp>
    </p:spTree>
    <p:extLst>
      <p:ext uri="{BB962C8B-B14F-4D97-AF65-F5344CB8AC3E}">
        <p14:creationId xmlns:p14="http://schemas.microsoft.com/office/powerpoint/2010/main" val="1409904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5478"/>
            <a:ext cx="10515600" cy="4351338"/>
          </a:xfrm>
        </p:spPr>
        <p:txBody>
          <a:bodyPr/>
          <a:lstStyle/>
          <a:p>
            <a:pPr marL="0" indent="0">
              <a:buNone/>
            </a:pPr>
            <a:r>
              <a:rPr lang="en-US" b="1" i="1" dirty="0" smtClean="0"/>
              <a:t>Links –</a:t>
            </a:r>
          </a:p>
          <a:p>
            <a:r>
              <a:rPr lang="en-US" dirty="0" smtClean="0">
                <a:hlinkClick r:id="rId2"/>
              </a:rPr>
              <a:t>https://tartarus.org/martin/PorterStemmer/def.txt</a:t>
            </a:r>
            <a:endParaRPr lang="en-US" dirty="0" smtClean="0"/>
          </a:p>
          <a:p>
            <a:r>
              <a:rPr lang="en-US" dirty="0" smtClean="0">
                <a:hlinkClick r:id="rId3"/>
              </a:rPr>
              <a:t>https://tartarus.org/martin/PorterStemmer/python.txt</a:t>
            </a:r>
            <a:endParaRPr lang="en-US" dirty="0" smtClean="0"/>
          </a:p>
          <a:p>
            <a:r>
              <a:rPr lang="en-US" dirty="0" smtClean="0">
                <a:hlinkClick r:id="rId4"/>
              </a:rPr>
              <a:t>https://github.com/shibukawa/snowball_py</a:t>
            </a:r>
            <a:endParaRPr lang="en-US" dirty="0" smtClean="0"/>
          </a:p>
          <a:p>
            <a:r>
              <a:rPr lang="en-US" dirty="0" smtClean="0">
                <a:hlinkClick r:id="rId5"/>
              </a:rPr>
              <a:t>https://www.elastic.co/guide/en/elasticsearch/guide/current/hunspell.html</a:t>
            </a:r>
            <a:endParaRPr lang="en-US" dirty="0" smtClean="0"/>
          </a:p>
          <a:p>
            <a:r>
              <a:rPr lang="en-US" dirty="0" smtClean="0">
                <a:hlinkClick r:id="rId6"/>
              </a:rPr>
              <a:t>https://www.ling.upenn.edu/courses/Fall_2003/ling001/penn_treebank_pos.html</a:t>
            </a: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72113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92"/>
            <a:ext cx="10515600" cy="1325563"/>
          </a:xfrm>
        </p:spPr>
        <p:txBody>
          <a:bodyPr/>
          <a:lstStyle/>
          <a:p>
            <a:r>
              <a:rPr lang="en-US" dirty="0" smtClean="0"/>
              <a:t>Appendix	</a:t>
            </a:r>
            <a:endParaRPr lang="en-US" dirty="0"/>
          </a:p>
        </p:txBody>
      </p:sp>
      <p:sp>
        <p:nvSpPr>
          <p:cNvPr id="3" name="Content Placeholder 2"/>
          <p:cNvSpPr>
            <a:spLocks noGrp="1"/>
          </p:cNvSpPr>
          <p:nvPr>
            <p:ph idx="1"/>
          </p:nvPr>
        </p:nvSpPr>
        <p:spPr>
          <a:xfrm>
            <a:off x="838200" y="1205771"/>
            <a:ext cx="10515600" cy="4351338"/>
          </a:xfrm>
        </p:spPr>
        <p:txBody>
          <a:bodyPr>
            <a:normAutofit fontScale="92500" lnSpcReduction="20000"/>
          </a:bodyPr>
          <a:lstStyle/>
          <a:p>
            <a:r>
              <a:rPr lang="en-US" dirty="0" smtClean="0"/>
              <a:t>Corpus - Body of text, singular. Corpora is the plural of this. Example: A collection of medical journals.</a:t>
            </a:r>
          </a:p>
          <a:p>
            <a:r>
              <a:rPr lang="en-US" dirty="0" smtClean="0"/>
              <a:t>Lexicon - Words and their meanings. Example: English dictionary. Consider, however, that various fields will have different lexicons. For example: To a financial investor, the first meaning for the word "Bull" is someone who is confident about the market, as compared to the common English lexicon, where the first meaning for the word "Bull" is an animal. As such, there is a special lexicon for financial investors, doctors, children, mechanics, and so on.</a:t>
            </a:r>
          </a:p>
          <a:p>
            <a:r>
              <a:rPr lang="en-US" dirty="0" smtClean="0"/>
              <a:t>Token - Each "entity" that is a part of whatever was split up based on rules. For examples, each word is a token when a sentence is "tokenized" into words. Each sentence can also be a token, if you tokenized the sentences out of a paragraph.</a:t>
            </a:r>
            <a:endParaRPr lang="en-US" dirty="0"/>
          </a:p>
        </p:txBody>
      </p:sp>
    </p:spTree>
    <p:extLst>
      <p:ext uri="{BB962C8B-B14F-4D97-AF65-F5344CB8AC3E}">
        <p14:creationId xmlns:p14="http://schemas.microsoft.com/office/powerpoint/2010/main" val="2777212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80805"/>
            <a:ext cx="11263746" cy="6431688"/>
          </a:xfrm>
        </p:spPr>
        <p:txBody>
          <a:bodyPr>
            <a:noAutofit/>
          </a:bodyPr>
          <a:lstStyle/>
          <a:p>
            <a:pPr marL="0" indent="0">
              <a:buNone/>
            </a:pPr>
            <a:r>
              <a:rPr lang="en-US" sz="2000" dirty="0" smtClean="0"/>
              <a:t>Comparison in the 3 – </a:t>
            </a:r>
          </a:p>
          <a:p>
            <a:r>
              <a:rPr lang="en-US" sz="2000" dirty="0" smtClean="0"/>
              <a:t>At the very basics of it, the major difference between the porter and </a:t>
            </a:r>
            <a:r>
              <a:rPr lang="en-US" sz="2000" dirty="0" err="1" smtClean="0"/>
              <a:t>lancaster</a:t>
            </a:r>
            <a:r>
              <a:rPr lang="en-US" sz="2000" dirty="0" smtClean="0"/>
              <a:t> stemming algorithms is that the </a:t>
            </a:r>
            <a:r>
              <a:rPr lang="en-US" sz="2000" dirty="0" err="1" smtClean="0"/>
              <a:t>lancaster</a:t>
            </a:r>
            <a:r>
              <a:rPr lang="en-US" sz="2000" dirty="0" smtClean="0"/>
              <a:t> stemmer is significantly more aggressive than the porter stemmer. The three major stemming algorithms in use today are Porter, Snowball(Porter2), and Lancaster (</a:t>
            </a:r>
            <a:r>
              <a:rPr lang="en-US" sz="2000" dirty="0" err="1" smtClean="0"/>
              <a:t>Paice</a:t>
            </a:r>
            <a:r>
              <a:rPr lang="en-US" sz="2000" dirty="0" smtClean="0"/>
              <a:t>-Husk), with the aggressiveness continuum basically following along those same lines. Porter is the least aggressive algorithm, with the specifics of each algorithm actually being fairly lengthy and technical. Here is a break down for you though:</a:t>
            </a:r>
          </a:p>
          <a:p>
            <a:r>
              <a:rPr lang="en-US" sz="2000" dirty="0" smtClean="0"/>
              <a:t>Porter: Most commonly used stemmer without a doubt, also one of the most gentle stemmers. One of the few stemmers that actually has Java support which is a plus, though it is also the most computationally intensive of the algorithms(Granted not by a very significant margin). It is also the oldest stemming algorithm by a large margin.</a:t>
            </a:r>
          </a:p>
          <a:p>
            <a:r>
              <a:rPr lang="en-US" sz="2000" dirty="0" smtClean="0"/>
              <a:t>Porter2: Nearly universally regarded as an improvement over porter, and for good reason. Porter himself in fact admits that it is better than his original algorithm. Slightly faster computation time than porter, with a fairly large community around it.</a:t>
            </a:r>
          </a:p>
          <a:p>
            <a:r>
              <a:rPr lang="en-US" sz="2000" dirty="0" smtClean="0"/>
              <a:t>Lancaster: Very aggressive stemming algorithm, sometimes to a fault. With porter and snowball, the stemmed representations are usually fairly intuitive to a reader, not so with Lancaster, as many shorter words will become totally obfuscated. The fastest algorithm here, and will reduce your working set of words hugely, but if you want more distinction, not the tool you would want.</a:t>
            </a:r>
          </a:p>
          <a:p>
            <a:r>
              <a:rPr lang="en-US" sz="2000" dirty="0" smtClean="0"/>
              <a:t>Honestly, I feel that Snowball is usually the way to go. There are certain circumstances in which Lancaster will hugely trim down your working set, which can be very useful, however the marginal speed increase over snowball in my opinion is not worth the lack of precision. Porter has the most implementations though and so is usually the default go-to algorithm, but if you can, use snowball.</a:t>
            </a:r>
            <a:endParaRPr lang="en-US" sz="2000" dirty="0"/>
          </a:p>
        </p:txBody>
      </p:sp>
    </p:spTree>
    <p:extLst>
      <p:ext uri="{BB962C8B-B14F-4D97-AF65-F5344CB8AC3E}">
        <p14:creationId xmlns:p14="http://schemas.microsoft.com/office/powerpoint/2010/main" val="124356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27"/>
            <a:ext cx="10515600" cy="1325563"/>
          </a:xfrm>
        </p:spPr>
        <p:txBody>
          <a:bodyPr/>
          <a:lstStyle/>
          <a:p>
            <a:pPr algn="ctr"/>
            <a:r>
              <a:rPr lang="en-US" dirty="0" err="1" smtClean="0"/>
              <a:t>Lemmatisation</a:t>
            </a:r>
            <a:endParaRPr lang="en-US" dirty="0"/>
          </a:p>
        </p:txBody>
      </p:sp>
      <p:sp>
        <p:nvSpPr>
          <p:cNvPr id="3" name="Content Placeholder 2"/>
          <p:cNvSpPr>
            <a:spLocks noGrp="1"/>
          </p:cNvSpPr>
          <p:nvPr>
            <p:ph idx="1"/>
          </p:nvPr>
        </p:nvSpPr>
        <p:spPr>
          <a:xfrm>
            <a:off x="838200" y="713209"/>
            <a:ext cx="10515600" cy="5407948"/>
          </a:xfrm>
        </p:spPr>
        <p:txBody>
          <a:bodyPr>
            <a:noAutofit/>
          </a:bodyPr>
          <a:lstStyle/>
          <a:p>
            <a:r>
              <a:rPr lang="en-US" sz="2000" dirty="0" smtClean="0"/>
              <a:t> </a:t>
            </a:r>
            <a:r>
              <a:rPr lang="en-US" sz="2000" dirty="0" err="1" smtClean="0"/>
              <a:t>Lemmatisation</a:t>
            </a:r>
            <a:r>
              <a:rPr lang="en-US" sz="2000" dirty="0" smtClean="0"/>
              <a:t> is the process of reducing a group of words into their lemma or dictionary form. It takes into account things like POS(Parts of Speech), the meaning of the word in the sentence, the meaning of the word in the nearby sentences etc. before reducing the word to its lemma. For example, in the English Language-</a:t>
            </a:r>
          </a:p>
          <a:p>
            <a:pPr lvl="2"/>
            <a:r>
              <a:rPr lang="en-US" dirty="0" smtClean="0"/>
              <a:t>beautiful and beautifully are </a:t>
            </a:r>
            <a:r>
              <a:rPr lang="en-US" dirty="0" err="1" smtClean="0"/>
              <a:t>lemmatised</a:t>
            </a:r>
            <a:r>
              <a:rPr lang="en-US" dirty="0" smtClean="0"/>
              <a:t> to beautiful and beautifully respectively.</a:t>
            </a:r>
          </a:p>
          <a:p>
            <a:pPr lvl="2"/>
            <a:r>
              <a:rPr lang="en-US" dirty="0" smtClean="0"/>
              <a:t>good, better and best are </a:t>
            </a:r>
            <a:r>
              <a:rPr lang="en-US" dirty="0" err="1" smtClean="0"/>
              <a:t>lemmatised</a:t>
            </a:r>
            <a:r>
              <a:rPr lang="en-US" dirty="0" smtClean="0"/>
              <a:t> to good, good and good respectively.</a:t>
            </a:r>
          </a:p>
          <a:p>
            <a:r>
              <a:rPr lang="en-US" sz="2000" dirty="0" smtClean="0"/>
              <a:t>In computational linguistics, </a:t>
            </a:r>
            <a:r>
              <a:rPr lang="en-US" sz="2000" dirty="0" err="1" smtClean="0"/>
              <a:t>lemmatisation</a:t>
            </a:r>
            <a:r>
              <a:rPr lang="en-US" sz="2000" dirty="0" smtClean="0"/>
              <a:t> is the algorithmic process of determining the lemma of a word based on its intended meaning. Unlike stemming, </a:t>
            </a:r>
            <a:r>
              <a:rPr lang="en-US" sz="2000" dirty="0" err="1" smtClean="0"/>
              <a:t>lemmatisation</a:t>
            </a:r>
            <a:r>
              <a:rPr lang="en-US" sz="2000" dirty="0" smtClean="0"/>
              <a:t> depends on correctly identifying the intended part of speech and meaning of a word in a sentence, as well as within the larger context surrounding that sentence, such as neighboring sentences or even an entire document. As a result, developing efficient </a:t>
            </a:r>
            <a:r>
              <a:rPr lang="en-US" sz="2000" dirty="0" err="1" smtClean="0"/>
              <a:t>lemmatisation</a:t>
            </a:r>
            <a:r>
              <a:rPr lang="en-US" sz="2000" dirty="0" smtClean="0"/>
              <a:t> algorithms is an open area of research.</a:t>
            </a:r>
          </a:p>
          <a:p>
            <a:r>
              <a:rPr lang="en-US" sz="2000" dirty="0" smtClean="0"/>
              <a:t>Lemmatization is very important approach for information retrieval process. Lemmatization is used to reduce different inflectional form as well as derivational form of word to its root or head word which called as its 'lemma'.</a:t>
            </a:r>
          </a:p>
          <a:p>
            <a:r>
              <a:rPr lang="en-US" sz="2000" dirty="0" smtClean="0"/>
              <a:t>An information retrieval process begins when a user enters a query into the system. Queries are formal statements of information needs, for example search strings in web search engines. In information retrieval a query does not uniquely identify a single object in the collection. Instead, several objects may match the query, perhaps with different degrees of relevancy. Lemmatization refers to normalized different inflectional forms as well as derivational forms to its head word.</a:t>
            </a:r>
          </a:p>
        </p:txBody>
      </p:sp>
    </p:spTree>
    <p:extLst>
      <p:ext uri="{BB962C8B-B14F-4D97-AF65-F5344CB8AC3E}">
        <p14:creationId xmlns:p14="http://schemas.microsoft.com/office/powerpoint/2010/main" val="340087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515600" cy="5955290"/>
          </a:xfrm>
        </p:spPr>
        <p:txBody>
          <a:bodyPr>
            <a:normAutofit/>
          </a:bodyPr>
          <a:lstStyle/>
          <a:p>
            <a:r>
              <a:rPr lang="en-US" sz="2000" dirty="0" smtClean="0"/>
              <a:t>Normalization is very important task in any natural language processing application. Stemming or Lemmatization used as a normalized technique to reduce different grammatical words to its head word by applying set of rule. Both stemming and lemmatizing can be used as a pre processing steps in IR application. Aim of Stemming is just to reduce word to its stem without bothering about POS. It is used in most of the text mining application where aim is just to reduce the form of word without worrying of its occurrence in the given context (which may not be its dictionary form).</a:t>
            </a:r>
          </a:p>
          <a:p>
            <a:r>
              <a:rPr lang="en-US" sz="2000" dirty="0" smtClean="0"/>
              <a:t> Lemmatization used as a most frequently used normalization technique in any information retrieval application like indexing and searching. Lemmatization aims to remove inflectional endings only and to return dictionary form of a word and may use of a vocabulary and/or morphological analysis of words.</a:t>
            </a:r>
          </a:p>
          <a:p>
            <a:r>
              <a:rPr lang="en-US" sz="2000" dirty="0" smtClean="0"/>
              <a:t>Following are the 4 approaches that can be used in lemmatization - </a:t>
            </a:r>
            <a:r>
              <a:rPr lang="en-US" sz="2000" dirty="0" err="1" smtClean="0"/>
              <a:t>Levenshtein</a:t>
            </a:r>
            <a:r>
              <a:rPr lang="en-US" sz="2000" dirty="0" smtClean="0"/>
              <a:t> Distance Dictionary based Approach; Morphological Analyzer based Approach; Radix </a:t>
            </a:r>
            <a:r>
              <a:rPr lang="en-US" sz="2000" dirty="0" err="1" smtClean="0"/>
              <a:t>Trie</a:t>
            </a:r>
            <a:r>
              <a:rPr lang="en-US" sz="2000" dirty="0" smtClean="0"/>
              <a:t> based Approach; Affix </a:t>
            </a:r>
            <a:r>
              <a:rPr lang="en-US" sz="2000" dirty="0" err="1" smtClean="0"/>
              <a:t>Lemmatizer</a:t>
            </a:r>
            <a:r>
              <a:rPr lang="en-US" sz="2000" dirty="0" smtClean="0"/>
              <a:t>; Fixed length truncation.</a:t>
            </a:r>
          </a:p>
          <a:p>
            <a:r>
              <a:rPr lang="en-US" sz="2000" dirty="0" err="1" smtClean="0"/>
              <a:t>Lemmatisation</a:t>
            </a:r>
            <a:r>
              <a:rPr lang="en-US" sz="2000" dirty="0" smtClean="0"/>
              <a:t> is closely related to stemming. The difference is that a stemmer operates on a single word without knowledge of the context, and therefore cannot discriminate between words which have different meanings depending on part of speech. However, stemmers are typically easier to implement and run faster, and the reduced accuracy may not matter for some applications.</a:t>
            </a:r>
          </a:p>
          <a:p>
            <a:endParaRPr lang="en-US" sz="2000" dirty="0"/>
          </a:p>
        </p:txBody>
      </p:sp>
    </p:spTree>
    <p:extLst>
      <p:ext uri="{BB962C8B-B14F-4D97-AF65-F5344CB8AC3E}">
        <p14:creationId xmlns:p14="http://schemas.microsoft.com/office/powerpoint/2010/main" val="124950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227" y="226579"/>
            <a:ext cx="6615545" cy="757093"/>
          </a:xfrm>
        </p:spPr>
        <p:txBody>
          <a:bodyPr/>
          <a:lstStyle/>
          <a:p>
            <a:r>
              <a:rPr lang="en-US" dirty="0" smtClean="0"/>
              <a:t>Stemming vs </a:t>
            </a:r>
            <a:r>
              <a:rPr lang="en-US" dirty="0" err="1" smtClean="0"/>
              <a:t>Lemitization</a:t>
            </a:r>
            <a:r>
              <a:rPr lang="en-US" dirty="0" smtClean="0"/>
              <a:t>	</a:t>
            </a:r>
            <a:endParaRPr lang="en-US" dirty="0"/>
          </a:p>
        </p:txBody>
      </p:sp>
      <p:sp>
        <p:nvSpPr>
          <p:cNvPr id="3" name="Content Placeholder 2"/>
          <p:cNvSpPr>
            <a:spLocks noGrp="1"/>
          </p:cNvSpPr>
          <p:nvPr>
            <p:ph idx="1"/>
          </p:nvPr>
        </p:nvSpPr>
        <p:spPr>
          <a:xfrm>
            <a:off x="838199" y="1368424"/>
            <a:ext cx="10515600" cy="4990811"/>
          </a:xfrm>
        </p:spPr>
        <p:txBody>
          <a:bodyPr>
            <a:normAutofit/>
          </a:bodyPr>
          <a:lstStyle/>
          <a:p>
            <a:pPr marL="0" indent="0">
              <a:buNone/>
            </a:pPr>
            <a:r>
              <a:rPr lang="en-US" dirty="0" smtClean="0"/>
              <a:t>&gt;&gt;&gt; sent = "cats running ran cactus cactuses cacti community communities"</a:t>
            </a:r>
          </a:p>
          <a:p>
            <a:pPr marL="0" indent="0">
              <a:buNone/>
            </a:pPr>
            <a:r>
              <a:rPr lang="en-US" dirty="0" smtClean="0"/>
              <a:t>&gt;&gt;&gt; from </a:t>
            </a:r>
            <a:r>
              <a:rPr lang="en-US" dirty="0" err="1" smtClean="0"/>
              <a:t>nltk.stem</a:t>
            </a:r>
            <a:r>
              <a:rPr lang="en-US" dirty="0" smtClean="0"/>
              <a:t> import </a:t>
            </a:r>
            <a:r>
              <a:rPr lang="en-US" dirty="0" err="1" smtClean="0"/>
              <a:t>PorterStemmer</a:t>
            </a:r>
            <a:r>
              <a:rPr lang="en-US" dirty="0" smtClean="0"/>
              <a:t>, </a:t>
            </a:r>
            <a:r>
              <a:rPr lang="en-US" dirty="0" err="1" smtClean="0"/>
              <a:t>WordNetLemmatizer</a:t>
            </a:r>
            <a:endParaRPr lang="en-US" dirty="0" smtClean="0"/>
          </a:p>
          <a:p>
            <a:pPr marL="0" indent="0">
              <a:buNone/>
            </a:pPr>
            <a:r>
              <a:rPr lang="en-US" dirty="0" smtClean="0"/>
              <a:t>&gt;&gt;&gt; port = </a:t>
            </a:r>
            <a:r>
              <a:rPr lang="en-US" dirty="0" err="1" smtClean="0"/>
              <a:t>PorterStemmer</a:t>
            </a:r>
            <a:r>
              <a:rPr lang="en-US" dirty="0" smtClean="0"/>
              <a:t>()</a:t>
            </a:r>
          </a:p>
          <a:p>
            <a:pPr marL="0" indent="0">
              <a:buNone/>
            </a:pPr>
            <a:r>
              <a:rPr lang="en-US" dirty="0" smtClean="0"/>
              <a:t>&gt;&gt;&gt; " ".join([</a:t>
            </a:r>
            <a:r>
              <a:rPr lang="en-US" dirty="0" err="1" smtClean="0"/>
              <a:t>port.stem</a:t>
            </a:r>
            <a:r>
              <a:rPr lang="en-US" dirty="0" smtClean="0"/>
              <a:t>(</a:t>
            </a:r>
            <a:r>
              <a:rPr lang="en-US" dirty="0" err="1" smtClean="0"/>
              <a:t>i</a:t>
            </a:r>
            <a:r>
              <a:rPr lang="en-US" dirty="0" smtClean="0"/>
              <a:t>) for </a:t>
            </a:r>
            <a:r>
              <a:rPr lang="en-US" dirty="0" err="1" smtClean="0"/>
              <a:t>i</a:t>
            </a:r>
            <a:r>
              <a:rPr lang="en-US" dirty="0" smtClean="0"/>
              <a:t> in </a:t>
            </a:r>
            <a:r>
              <a:rPr lang="en-US" dirty="0" err="1" smtClean="0"/>
              <a:t>sent.split</a:t>
            </a:r>
            <a:r>
              <a:rPr lang="en-US" dirty="0" smtClean="0"/>
              <a:t>()])</a:t>
            </a:r>
          </a:p>
          <a:p>
            <a:pPr marL="0" indent="0">
              <a:buNone/>
            </a:pPr>
            <a:r>
              <a:rPr lang="en-US" dirty="0" smtClean="0"/>
              <a:t>&gt;&gt;&gt; 'cat run ran </a:t>
            </a:r>
            <a:r>
              <a:rPr lang="en-US" dirty="0" err="1" smtClean="0"/>
              <a:t>cactu</a:t>
            </a:r>
            <a:r>
              <a:rPr lang="en-US" dirty="0" smtClean="0"/>
              <a:t> cactus cacti </a:t>
            </a:r>
            <a:r>
              <a:rPr lang="en-US" dirty="0" err="1" smtClean="0"/>
              <a:t>commun</a:t>
            </a:r>
            <a:r>
              <a:rPr lang="en-US" dirty="0" smtClean="0"/>
              <a:t> </a:t>
            </a:r>
            <a:r>
              <a:rPr lang="en-US" dirty="0" err="1" smtClean="0"/>
              <a:t>commun</a:t>
            </a:r>
            <a:r>
              <a:rPr lang="en-US" dirty="0" smtClean="0"/>
              <a:t>‘</a:t>
            </a:r>
          </a:p>
          <a:p>
            <a:pPr marL="0" indent="0">
              <a:buNone/>
            </a:pPr>
            <a:endParaRPr lang="en-US" dirty="0" smtClean="0"/>
          </a:p>
          <a:p>
            <a:pPr marL="0" indent="0">
              <a:buNone/>
            </a:pPr>
            <a:r>
              <a:rPr lang="en-US" dirty="0" smtClean="0"/>
              <a:t>&gt;&gt;&gt; </a:t>
            </a:r>
            <a:r>
              <a:rPr lang="en-US" dirty="0" err="1" smtClean="0"/>
              <a:t>wnl</a:t>
            </a:r>
            <a:r>
              <a:rPr lang="en-US" dirty="0" smtClean="0"/>
              <a:t> = </a:t>
            </a:r>
            <a:r>
              <a:rPr lang="en-US" dirty="0" err="1" smtClean="0"/>
              <a:t>WordNetLemmatizer</a:t>
            </a:r>
            <a:r>
              <a:rPr lang="en-US" dirty="0" smtClean="0"/>
              <a:t>()</a:t>
            </a:r>
          </a:p>
          <a:p>
            <a:pPr marL="0" indent="0">
              <a:buNone/>
            </a:pPr>
            <a:r>
              <a:rPr lang="en-US" dirty="0" smtClean="0"/>
              <a:t>&gt;&gt;&gt; " ".join([</a:t>
            </a:r>
            <a:r>
              <a:rPr lang="en-US" dirty="0" err="1" smtClean="0"/>
              <a:t>wnl.lemmatize</a:t>
            </a:r>
            <a:r>
              <a:rPr lang="en-US" dirty="0" smtClean="0"/>
              <a:t>(</a:t>
            </a:r>
            <a:r>
              <a:rPr lang="en-US" dirty="0" err="1" smtClean="0"/>
              <a:t>i</a:t>
            </a:r>
            <a:r>
              <a:rPr lang="en-US" dirty="0" smtClean="0"/>
              <a:t>) for </a:t>
            </a:r>
            <a:r>
              <a:rPr lang="en-US" dirty="0" err="1" smtClean="0"/>
              <a:t>i</a:t>
            </a:r>
            <a:r>
              <a:rPr lang="en-US" dirty="0" smtClean="0"/>
              <a:t> in </a:t>
            </a:r>
            <a:r>
              <a:rPr lang="en-US" dirty="0" err="1" smtClean="0"/>
              <a:t>sent.split</a:t>
            </a:r>
            <a:r>
              <a:rPr lang="en-US" dirty="0" smtClean="0"/>
              <a:t>()])</a:t>
            </a:r>
          </a:p>
          <a:p>
            <a:pPr marL="0" indent="0">
              <a:buNone/>
            </a:pPr>
            <a:r>
              <a:rPr lang="en-US" dirty="0" smtClean="0"/>
              <a:t>&gt;&gt;&gt; 'cat running ran cactus </a:t>
            </a:r>
            <a:r>
              <a:rPr lang="en-US" dirty="0" err="1" smtClean="0"/>
              <a:t>cactus</a:t>
            </a:r>
            <a:r>
              <a:rPr lang="en-US" dirty="0" smtClean="0"/>
              <a:t> </a:t>
            </a:r>
            <a:r>
              <a:rPr lang="en-US" dirty="0" err="1" smtClean="0"/>
              <a:t>cactus</a:t>
            </a:r>
            <a:r>
              <a:rPr lang="en-US" dirty="0" smtClean="0"/>
              <a:t> community </a:t>
            </a:r>
            <a:r>
              <a:rPr lang="en-US" dirty="0" err="1" smtClean="0"/>
              <a:t>community</a:t>
            </a:r>
            <a:r>
              <a:rPr lang="en-US" dirty="0" smtClean="0"/>
              <a:t>'</a:t>
            </a:r>
            <a:endParaRPr lang="en-US" dirty="0"/>
          </a:p>
        </p:txBody>
      </p:sp>
    </p:spTree>
    <p:extLst>
      <p:ext uri="{BB962C8B-B14F-4D97-AF65-F5344CB8AC3E}">
        <p14:creationId xmlns:p14="http://schemas.microsoft.com/office/powerpoint/2010/main" val="320180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dirty="0" smtClean="0"/>
              <a:t>Word Embedding</a:t>
            </a:r>
            <a:endParaRPr lang="en-US" dirty="0"/>
          </a:p>
        </p:txBody>
      </p:sp>
      <p:sp>
        <p:nvSpPr>
          <p:cNvPr id="3" name="Content Placeholder 2"/>
          <p:cNvSpPr>
            <a:spLocks noGrp="1"/>
          </p:cNvSpPr>
          <p:nvPr>
            <p:ph idx="1"/>
          </p:nvPr>
        </p:nvSpPr>
        <p:spPr>
          <a:xfrm>
            <a:off x="838200" y="1086585"/>
            <a:ext cx="10515600" cy="5310764"/>
          </a:xfrm>
        </p:spPr>
        <p:txBody>
          <a:bodyPr>
            <a:normAutofit/>
          </a:bodyPr>
          <a:lstStyle/>
          <a:p>
            <a:r>
              <a:rPr lang="en-US" sz="2000" dirty="0" smtClean="0"/>
              <a:t>Word </a:t>
            </a:r>
            <a:r>
              <a:rPr lang="en-US" sz="2000" dirty="0" err="1" smtClean="0"/>
              <a:t>Embeddings</a:t>
            </a:r>
            <a:r>
              <a:rPr lang="en-US" sz="2000" dirty="0" smtClean="0"/>
              <a:t> is the name of the techniques which are used to represent Natural Language in vector form of real numbers. They are useful because of computers’ inability to process Natural Language. So these Word </a:t>
            </a:r>
            <a:r>
              <a:rPr lang="en-US" sz="2000" dirty="0" err="1" smtClean="0"/>
              <a:t>Embeddings</a:t>
            </a:r>
            <a:r>
              <a:rPr lang="en-US" sz="2000" dirty="0" smtClean="0"/>
              <a:t> capture the essence and relationship between words in a Natural Language using real numbers. In Word </a:t>
            </a:r>
            <a:r>
              <a:rPr lang="en-US" sz="2000" dirty="0" err="1" smtClean="0"/>
              <a:t>Embeddings</a:t>
            </a:r>
            <a:r>
              <a:rPr lang="en-US" sz="2000" dirty="0" smtClean="0"/>
              <a:t>, a word or a phrase is represented in a fixed dimension vector of length say 100.</a:t>
            </a:r>
          </a:p>
          <a:p>
            <a:pPr marL="0" indent="0">
              <a:buNone/>
            </a:pPr>
            <a:r>
              <a:rPr lang="en-US" sz="2000" dirty="0" smtClean="0"/>
              <a:t>So for example- A word “man” might be represented in a 5-dimension vector as - </a:t>
            </a:r>
          </a:p>
          <a:p>
            <a:endParaRPr lang="en-US" sz="2000" dirty="0" smtClean="0"/>
          </a:p>
          <a:p>
            <a:pPr marL="0" indent="0">
              <a:buNone/>
            </a:pPr>
            <a:r>
              <a:rPr lang="en-US" sz="2000" dirty="0" smtClean="0"/>
              <a:t>where each of these numbers is the magnitude of the word in a particular direction.</a:t>
            </a:r>
          </a:p>
          <a:p>
            <a:endParaRPr lang="en-US" sz="2000" dirty="0" smtClean="0"/>
          </a:p>
          <a:p>
            <a:endParaRPr lang="en-US" sz="2000" dirty="0" smtClean="0"/>
          </a:p>
          <a:p>
            <a:pPr marL="0" indent="0">
              <a:buNone/>
            </a:pPr>
            <a:r>
              <a:rPr lang="en-US" sz="2000" dirty="0" smtClean="0"/>
              <a:t> </a:t>
            </a:r>
            <a:endParaRPr lang="en-US" sz="2000" dirty="0"/>
          </a:p>
        </p:txBody>
      </p:sp>
      <p:pic>
        <p:nvPicPr>
          <p:cNvPr id="3077" name="Picture 5" descr="https://s3-ap-south-1.amazonaws.com/av-blog-media/wp-content/uploads/2017/10/25154235/word-vector-300x2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3019959"/>
            <a:ext cx="28575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1688876" y="3741967"/>
            <a:ext cx="8814248" cy="3086451"/>
          </a:xfrm>
          <a:prstGeom prst="rect">
            <a:avLst/>
          </a:prstGeom>
        </p:spPr>
      </p:pic>
    </p:spTree>
    <p:extLst>
      <p:ext uri="{BB962C8B-B14F-4D97-AF65-F5344CB8AC3E}">
        <p14:creationId xmlns:p14="http://schemas.microsoft.com/office/powerpoint/2010/main" val="102346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250"/>
            <a:ext cx="10515600" cy="6913418"/>
          </a:xfrm>
        </p:spPr>
        <p:txBody>
          <a:bodyPr>
            <a:normAutofit/>
          </a:bodyPr>
          <a:lstStyle/>
          <a:p>
            <a:r>
              <a:rPr lang="en-US" sz="2000" dirty="0"/>
              <a:t>Take a look at this example – sentence=” Word </a:t>
            </a:r>
            <a:r>
              <a:rPr lang="en-US" sz="2000" dirty="0" err="1"/>
              <a:t>Embeddings</a:t>
            </a:r>
            <a:r>
              <a:rPr lang="en-US" sz="2000" dirty="0"/>
              <a:t> are Word converted into numbers </a:t>
            </a:r>
            <a:r>
              <a:rPr lang="en-US" sz="2000" dirty="0" smtClean="0"/>
              <a:t>”. A </a:t>
            </a:r>
            <a:r>
              <a:rPr lang="en-US" sz="2000" dirty="0"/>
              <a:t>word in this sentence may be “</a:t>
            </a:r>
            <a:r>
              <a:rPr lang="en-US" sz="2000" dirty="0" err="1"/>
              <a:t>Embeddings</a:t>
            </a:r>
            <a:r>
              <a:rPr lang="en-US" sz="2000" dirty="0"/>
              <a:t>” or “numbers ” etc</a:t>
            </a:r>
            <a:r>
              <a:rPr lang="en-US" sz="2000" dirty="0" smtClean="0"/>
              <a:t>. </a:t>
            </a:r>
            <a:endParaRPr lang="en-US" sz="2000" dirty="0"/>
          </a:p>
          <a:p>
            <a:r>
              <a:rPr lang="en-US" sz="2000" dirty="0"/>
              <a:t>A dictionary may be the list of all unique words in the sentence. So, a dictionary may look like – [‘Word’,’</a:t>
            </a:r>
            <a:r>
              <a:rPr lang="en-US" sz="2000" dirty="0" err="1"/>
              <a:t>Embeddings</a:t>
            </a:r>
            <a:r>
              <a:rPr lang="en-US" sz="2000" dirty="0"/>
              <a:t>’,’</a:t>
            </a:r>
            <a:r>
              <a:rPr lang="en-US" sz="2000" dirty="0" err="1"/>
              <a:t>are’,’Converted’,’into’,’numbers</a:t>
            </a:r>
            <a:r>
              <a:rPr lang="en-US" sz="2000" dirty="0" smtClean="0"/>
              <a:t>’]</a:t>
            </a:r>
            <a:endParaRPr lang="en-US" sz="2000" dirty="0"/>
          </a:p>
          <a:p>
            <a:r>
              <a:rPr lang="en-US" sz="2000" dirty="0"/>
              <a:t>A vector representation of a word may be a one-hot encoded vector where 1 stands for the position where the word exists and 0 everywhere else. The vector representation of “numbers” in this format according to the above dictionary is [0,0,0,0,0,1] and of converted is[0,0,0,1,0,0</a:t>
            </a:r>
            <a:r>
              <a:rPr lang="en-US" sz="2000" dirty="0" smtClean="0"/>
              <a:t>].</a:t>
            </a:r>
            <a:endParaRPr lang="en-US" sz="2000" dirty="0"/>
          </a:p>
          <a:p>
            <a:r>
              <a:rPr lang="en-US" sz="2000" dirty="0"/>
              <a:t>This is just a very simple method to represent a word in the vector form. </a:t>
            </a:r>
            <a:r>
              <a:rPr lang="en-US" sz="2000" dirty="0" smtClean="0"/>
              <a:t>The different </a:t>
            </a:r>
            <a:r>
              <a:rPr lang="en-US" sz="2000" dirty="0"/>
              <a:t>types of Word </a:t>
            </a:r>
            <a:r>
              <a:rPr lang="en-US" sz="2000" dirty="0" err="1"/>
              <a:t>Embeddings</a:t>
            </a:r>
            <a:r>
              <a:rPr lang="en-US" sz="2000" dirty="0"/>
              <a:t>  are - Frequency based </a:t>
            </a:r>
            <a:r>
              <a:rPr lang="en-US" sz="2000" dirty="0" smtClean="0"/>
              <a:t>Embedding &amp; Prediction </a:t>
            </a:r>
            <a:r>
              <a:rPr lang="en-US" sz="2000" dirty="0"/>
              <a:t>based </a:t>
            </a:r>
            <a:r>
              <a:rPr lang="en-US" sz="2000" dirty="0" smtClean="0"/>
              <a:t>Embedding.</a:t>
            </a:r>
          </a:p>
          <a:p>
            <a:pPr marL="457200" indent="-457200">
              <a:buFont typeface="+mj-lt"/>
              <a:buAutoNum type="arabicPeriod"/>
            </a:pPr>
            <a:r>
              <a:rPr lang="en-US" sz="2000" dirty="0" smtClean="0"/>
              <a:t>Frequency </a:t>
            </a:r>
            <a:r>
              <a:rPr lang="en-US" sz="2000" dirty="0"/>
              <a:t>based </a:t>
            </a:r>
            <a:r>
              <a:rPr lang="en-US" sz="2000" dirty="0" smtClean="0"/>
              <a:t>Embedding –</a:t>
            </a:r>
          </a:p>
          <a:p>
            <a:pPr marL="914400" lvl="1" indent="-457200">
              <a:buFont typeface="+mj-lt"/>
              <a:buAutoNum type="alphaLcParenR"/>
            </a:pPr>
            <a:r>
              <a:rPr lang="en-US" sz="1600" b="1" dirty="0"/>
              <a:t>Count Vector</a:t>
            </a:r>
            <a:r>
              <a:rPr lang="en-US" sz="1600" dirty="0"/>
              <a:t> </a:t>
            </a:r>
            <a:r>
              <a:rPr lang="en-US" sz="1600" dirty="0" smtClean="0"/>
              <a:t>- Count </a:t>
            </a:r>
            <a:r>
              <a:rPr lang="en-US" sz="1600" dirty="0"/>
              <a:t>vector model learns a vocabulary from all of the documents, then models each document by counting the number of times each word appears. </a:t>
            </a:r>
            <a:endParaRPr lang="en-US" sz="1600" dirty="0" smtClean="0"/>
          </a:p>
          <a:p>
            <a:pPr marL="914400" lvl="1" indent="-457200">
              <a:buFont typeface="+mj-lt"/>
              <a:buAutoNum type="alphaLcParenR"/>
            </a:pPr>
            <a:r>
              <a:rPr lang="en-US" sz="1600" b="1" dirty="0"/>
              <a:t>TF-IDF </a:t>
            </a:r>
            <a:r>
              <a:rPr lang="en-US" sz="1600" b="1" dirty="0" smtClean="0"/>
              <a:t>Vector </a:t>
            </a:r>
            <a:r>
              <a:rPr lang="en-US" sz="1600" dirty="0"/>
              <a:t>- This is another method which is based on the frequency method but it is different to the count vectorization in the sense that it takes into account not just the occurrence of a word in a single document but in the entire </a:t>
            </a:r>
            <a:r>
              <a:rPr lang="en-US" sz="1600" dirty="0" smtClean="0"/>
              <a:t>corpus. Common </a:t>
            </a:r>
            <a:r>
              <a:rPr lang="en-US" sz="1600" dirty="0"/>
              <a:t>words like ‘is’, ‘the’, ‘a’ etc. tend to appear quite frequently in comparison to the words which are important to a document. </a:t>
            </a:r>
            <a:r>
              <a:rPr lang="en-US" sz="1600" dirty="0" smtClean="0"/>
              <a:t>Ideally</a:t>
            </a:r>
            <a:r>
              <a:rPr lang="en-US" sz="1600" dirty="0"/>
              <a:t>, what we would want is to down weight the common words occurring in almost all documents and give more importance to words that appear in a subset of documents</a:t>
            </a:r>
            <a:r>
              <a:rPr lang="en-US" sz="1600" dirty="0" smtClean="0"/>
              <a:t>. TF-IDF </a:t>
            </a:r>
            <a:r>
              <a:rPr lang="en-US" sz="1600" dirty="0"/>
              <a:t>works by </a:t>
            </a:r>
            <a:r>
              <a:rPr lang="en-US" sz="1600" dirty="0" smtClean="0"/>
              <a:t>penalizing </a:t>
            </a:r>
            <a:r>
              <a:rPr lang="en-US" sz="1600" dirty="0"/>
              <a:t>these common words by assigning them </a:t>
            </a:r>
            <a:r>
              <a:rPr lang="en-US" sz="1600" dirty="0" smtClean="0"/>
              <a:t>lower.</a:t>
            </a:r>
            <a:endParaRPr lang="en-US" sz="1600" dirty="0"/>
          </a:p>
          <a:p>
            <a:pPr marL="914400" lvl="1" indent="-457200">
              <a:buFont typeface="+mj-lt"/>
              <a:buAutoNum type="alphaLcParenR"/>
            </a:pPr>
            <a:r>
              <a:rPr lang="en-US" sz="1600" b="1" dirty="0"/>
              <a:t>Co-Occurrence </a:t>
            </a:r>
            <a:r>
              <a:rPr lang="en-US" sz="1600" b="1" dirty="0" smtClean="0"/>
              <a:t>Vector </a:t>
            </a:r>
            <a:r>
              <a:rPr lang="en-US" sz="1600" dirty="0"/>
              <a:t>- Words co-occurrence matrix describes how words occur together that in turn captures the relationships between words. Words co-occurrence matrix is computed simply by counting how two or more words occur together in a given corpus. The frequency based methods are easy to understand and their are many applications of them like text classification, sentiment analysis and many more. Because they extract positive and negative words from the text so we can easily classify them with the help of any good machine </a:t>
            </a:r>
            <a:r>
              <a:rPr lang="en-US" sz="1600" dirty="0" smtClean="0"/>
              <a:t>learning algorithms</a:t>
            </a:r>
            <a:r>
              <a:rPr lang="en-US" sz="1600" dirty="0"/>
              <a:t>.</a:t>
            </a:r>
          </a:p>
        </p:txBody>
      </p:sp>
    </p:spTree>
    <p:extLst>
      <p:ext uri="{BB962C8B-B14F-4D97-AF65-F5344CB8AC3E}">
        <p14:creationId xmlns:p14="http://schemas.microsoft.com/office/powerpoint/2010/main" val="60430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30382" y="124684"/>
            <a:ext cx="11007436" cy="6913418"/>
          </a:xfrm>
        </p:spPr>
        <p:txBody>
          <a:bodyPr>
            <a:normAutofit/>
          </a:bodyPr>
          <a:lstStyle/>
          <a:p>
            <a:pPr marL="457200" indent="-457200">
              <a:buFont typeface="+mj-lt"/>
              <a:buAutoNum type="arabicParenR" startAt="2"/>
            </a:pPr>
            <a:r>
              <a:rPr lang="en-US" dirty="0" smtClean="0"/>
              <a:t>Prediction </a:t>
            </a:r>
            <a:r>
              <a:rPr lang="en-US" dirty="0"/>
              <a:t>based Embedding</a:t>
            </a:r>
            <a:r>
              <a:rPr lang="en-US" dirty="0" smtClean="0"/>
              <a:t> –</a:t>
            </a:r>
          </a:p>
          <a:p>
            <a:pPr marL="914400" lvl="1" indent="-457200">
              <a:buFont typeface="+mj-lt"/>
              <a:buAutoNum type="alphaLcParenR"/>
            </a:pPr>
            <a:r>
              <a:rPr lang="en-US" sz="2000" b="1" dirty="0"/>
              <a:t>Continuous Bag of Words(CBOW</a:t>
            </a:r>
            <a:r>
              <a:rPr lang="en-US" sz="2000" b="1" dirty="0" smtClean="0"/>
              <a:t>):</a:t>
            </a:r>
            <a:r>
              <a:rPr lang="en-US" sz="2000" dirty="0"/>
              <a:t> CBOW is learning to predict the word by the context. A context may be single word or multiple word for a given target </a:t>
            </a:r>
            <a:r>
              <a:rPr lang="en-US" sz="2000" dirty="0" smtClean="0"/>
              <a:t>words. </a:t>
            </a:r>
            <a:r>
              <a:rPr lang="en-US" sz="2000" dirty="0"/>
              <a:t>L</a:t>
            </a:r>
            <a:r>
              <a:rPr lang="en-US" sz="2000" dirty="0" smtClean="0"/>
              <a:t>ets </a:t>
            </a:r>
            <a:r>
              <a:rPr lang="en-US" sz="2000" dirty="0"/>
              <a:t>see this by an example “The cat jumped over the puddle</a:t>
            </a:r>
            <a:r>
              <a:rPr lang="en-US" sz="2000" dirty="0" smtClean="0"/>
              <a:t>.” So </a:t>
            </a:r>
            <a:r>
              <a:rPr lang="en-US" sz="2000" dirty="0"/>
              <a:t>one approach is to treat {“The”, “cat”, ’over”, “the’, “puddle”} as a context and from these words, be able to predict or generate the center word “jumped”. This type of model we call a Continuous Bag of Words (CBOW) Model</a:t>
            </a:r>
            <a:r>
              <a:rPr lang="en-US" sz="2000" dirty="0" smtClean="0"/>
              <a:t>.</a:t>
            </a:r>
          </a:p>
          <a:p>
            <a:pPr marL="914400" lvl="1" indent="-457200">
              <a:buFont typeface="+mj-lt"/>
              <a:buAutoNum type="alphaLcParenR"/>
            </a:pPr>
            <a:r>
              <a:rPr lang="en-US" sz="2000" b="1" dirty="0" smtClean="0"/>
              <a:t>Skip-gram Model: </a:t>
            </a:r>
            <a:r>
              <a:rPr lang="en-US" sz="2000" dirty="0"/>
              <a:t>Another approach is to create a model such that given the center word “jumped”, the model will be able to predict or generate the surrounding words “The”, “cat”, “over”, “the”, “puddle”. Here we call the word “jumped” the context. We call this type of model a </a:t>
            </a:r>
            <a:r>
              <a:rPr lang="en-US" sz="2000" dirty="0" err="1"/>
              <a:t>SkipGram</a:t>
            </a:r>
            <a:r>
              <a:rPr lang="en-US" sz="2000" dirty="0"/>
              <a:t> model</a:t>
            </a:r>
            <a:r>
              <a:rPr lang="en-US" sz="2000" dirty="0" smtClean="0"/>
              <a:t>.</a:t>
            </a:r>
          </a:p>
          <a:p>
            <a:pPr marL="914400" lvl="1" indent="-457200">
              <a:buFont typeface="+mj-lt"/>
              <a:buAutoNum type="alphaLcParenR"/>
            </a:pPr>
            <a:r>
              <a:rPr lang="en-US" sz="2000" b="1" dirty="0" smtClean="0"/>
              <a:t>Application </a:t>
            </a:r>
            <a:r>
              <a:rPr lang="en-US" sz="2000" b="1" dirty="0"/>
              <a:t>of word embedding(Word2Vec</a:t>
            </a:r>
            <a:r>
              <a:rPr lang="en-US" sz="2000" b="1" dirty="0" smtClean="0"/>
              <a:t>): </a:t>
            </a:r>
            <a:r>
              <a:rPr lang="en-US" sz="2000" dirty="0"/>
              <a:t>There are various NLP based tasks where these word </a:t>
            </a:r>
            <a:r>
              <a:rPr lang="en-US" sz="2000" dirty="0" err="1"/>
              <a:t>embeddings</a:t>
            </a:r>
            <a:r>
              <a:rPr lang="en-US" sz="2000" dirty="0"/>
              <a:t> used in deep learning have surpassed older ML based models. There are various NLP applications where they are used extensively. </a:t>
            </a:r>
            <a:r>
              <a:rPr lang="en-US" sz="2000" dirty="0" err="1"/>
              <a:t>Eg</a:t>
            </a:r>
            <a:r>
              <a:rPr lang="en-US" sz="2000" dirty="0"/>
              <a:t>. Automatic summarization, Machine translation, Named entity resolution, Sentiment analysis, Chat-bot, Information retrieval, Speech recognition, Question answering </a:t>
            </a:r>
            <a:r>
              <a:rPr lang="en-US" sz="2000" dirty="0" smtClean="0"/>
              <a:t>etc. We </a:t>
            </a:r>
            <a:r>
              <a:rPr lang="en-US" sz="2000" dirty="0"/>
              <a:t>can visualize the learned vectors by projecting them down to 2 dimensions using for instance something like the t-SNE dimensionality reduction technique. When we inspect these visualizations it becomes apparent that the vectors capture some general, and in fact quite useful, semantic information about words and their relationships to one another. It was very interesting when we first discovered that certain directions in the induced vector space specialize towards certain semantic relationships, e.g. male-female, verb tense and even country-capital relationships between </a:t>
            </a:r>
            <a:r>
              <a:rPr lang="en-US" sz="2000" dirty="0" smtClean="0"/>
              <a:t>words. </a:t>
            </a:r>
          </a:p>
        </p:txBody>
      </p:sp>
    </p:spTree>
    <p:extLst>
      <p:ext uri="{BB962C8B-B14F-4D97-AF65-F5344CB8AC3E}">
        <p14:creationId xmlns:p14="http://schemas.microsoft.com/office/powerpoint/2010/main" val="1148116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4484</TotalTime>
  <Words>4922</Words>
  <Application>Microsoft Office PowerPoint</Application>
  <PresentationFormat>Widescreen</PresentationFormat>
  <Paragraphs>180</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Stemming </vt:lpstr>
      <vt:lpstr>PowerPoint Presentation</vt:lpstr>
      <vt:lpstr>PowerPoint Presentation</vt:lpstr>
      <vt:lpstr>Lemmatisation</vt:lpstr>
      <vt:lpstr>PowerPoint Presentation</vt:lpstr>
      <vt:lpstr>Stemming vs Lemitization </vt:lpstr>
      <vt:lpstr>Word Embedding</vt:lpstr>
      <vt:lpstr>PowerPoint Presentation</vt:lpstr>
      <vt:lpstr>PowerPoint Presentation</vt:lpstr>
      <vt:lpstr>PowerPoint Presentation</vt:lpstr>
      <vt:lpstr>Part-Of-Speech Tagging  </vt:lpstr>
      <vt:lpstr>PowerPoint Presentation</vt:lpstr>
      <vt:lpstr>PowerPoint Presentation</vt:lpstr>
      <vt:lpstr>Named Entity Disambiguation</vt:lpstr>
      <vt:lpstr>Named Entity Recognition</vt:lpstr>
      <vt:lpstr>PowerPoint Presentation</vt:lpstr>
      <vt:lpstr> Sentiment Analysis</vt:lpstr>
      <vt:lpstr>PowerPoint Presentation</vt:lpstr>
      <vt:lpstr>PowerPoint Presentation</vt:lpstr>
      <vt:lpstr>Semantic Text Similarity</vt:lpstr>
      <vt:lpstr>Language Identification</vt:lpstr>
      <vt:lpstr>Text Summarisation </vt:lpstr>
      <vt:lpstr>PowerPoint Presentation</vt:lpstr>
      <vt:lpstr>Appendix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Stemming </dc:title>
  <dc:creator>Shubham</dc:creator>
  <cp:lastModifiedBy>Shubham</cp:lastModifiedBy>
  <cp:revision>218</cp:revision>
  <dcterms:created xsi:type="dcterms:W3CDTF">2017-10-28T19:22:07Z</dcterms:created>
  <dcterms:modified xsi:type="dcterms:W3CDTF">2017-11-01T15:22:12Z</dcterms:modified>
</cp:coreProperties>
</file>