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76" r:id="rId2"/>
    <p:sldId id="272" r:id="rId3"/>
    <p:sldId id="258" r:id="rId4"/>
    <p:sldId id="259" r:id="rId5"/>
    <p:sldId id="260" r:id="rId6"/>
    <p:sldId id="271" r:id="rId7"/>
    <p:sldId id="261" r:id="rId8"/>
    <p:sldId id="273" r:id="rId9"/>
    <p:sldId id="264" r:id="rId10"/>
    <p:sldId id="275" r:id="rId11"/>
    <p:sldId id="266" r:id="rId12"/>
    <p:sldId id="267" r:id="rId13"/>
    <p:sldId id="268" r:id="rId14"/>
    <p:sldId id="277" r:id="rId15"/>
  </p:sldIdLst>
  <p:sldSz cx="73152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G" initials="PG" lastIdx="14" clrIdx="0">
    <p:extLst>
      <p:ext uri="{19B8F6BF-5375-455C-9EA6-DF929625EA0E}">
        <p15:presenceInfo xmlns:p15="http://schemas.microsoft.com/office/powerpoint/2012/main" userId="P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F2F2F2"/>
    <a:srgbClr val="FDF3E9"/>
    <a:srgbClr val="E48312"/>
    <a:srgbClr val="1F9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71" autoAdjust="0"/>
    <p:restoredTop sz="95232" autoAdjust="0"/>
  </p:normalViewPr>
  <p:slideViewPr>
    <p:cSldViewPr snapToGrid="0">
      <p:cViewPr varScale="1">
        <p:scale>
          <a:sx n="62" d="100"/>
          <a:sy n="62" d="100"/>
        </p:scale>
        <p:origin x="243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11576944974087E-3"/>
          <c:y val="6.431963615942983E-2"/>
          <c:w val="0.96497447446018747"/>
          <c:h val="0.58829782296758704"/>
        </c:manualLayout>
      </c:layout>
      <c:barChart>
        <c:barDir val="col"/>
        <c:grouping val="clustered"/>
        <c:varyColors val="0"/>
        <c:ser>
          <c:idx val="0"/>
          <c:order val="0"/>
          <c:tx>
            <c:strRef>
              <c:f>Sheet1!$B$1</c:f>
              <c:strCache>
                <c:ptCount val="1"/>
                <c:pt idx="0">
                  <c:v>People Should Be Prepared to Talk Preferences</c:v>
                </c:pt>
              </c:strCache>
            </c:strRef>
          </c:tx>
          <c:spPr>
            <a:solidFill>
              <a:schemeClr val="accent1"/>
            </a:solidFill>
            <a:ln>
              <a:noFill/>
            </a:ln>
            <a:effectLst/>
          </c:spPr>
          <c:invertIfNegative val="0"/>
          <c:cat>
            <c:strRef>
              <c:f>Sheet1!$A$2:$A$6</c:f>
              <c:strCache>
                <c:ptCount val="5"/>
                <c:pt idx="0">
                  <c:v>United States</c:v>
                </c:pt>
                <c:pt idx="1">
                  <c:v>Canada</c:v>
                </c:pt>
                <c:pt idx="2">
                  <c:v>United Kingdom</c:v>
                </c:pt>
                <c:pt idx="3">
                  <c:v>Germany</c:v>
                </c:pt>
                <c:pt idx="4">
                  <c:v>Italy</c:v>
                </c:pt>
              </c:strCache>
            </c:strRef>
          </c:cat>
          <c:val>
            <c:numRef>
              <c:f>Sheet1!$B$2:$B$6</c:f>
              <c:numCache>
                <c:formatCode>General</c:formatCode>
                <c:ptCount val="5"/>
                <c:pt idx="0">
                  <c:v>4.2</c:v>
                </c:pt>
                <c:pt idx="1">
                  <c:v>4.0999999999999996</c:v>
                </c:pt>
                <c:pt idx="2">
                  <c:v>3.4</c:v>
                </c:pt>
                <c:pt idx="3">
                  <c:v>4.0999999999999996</c:v>
                </c:pt>
                <c:pt idx="4">
                  <c:v>3.3</c:v>
                </c:pt>
              </c:numCache>
            </c:numRef>
          </c:val>
          <c:extLst>
            <c:ext xmlns:c16="http://schemas.microsoft.com/office/drawing/2014/chart" uri="{C3380CC4-5D6E-409C-BE32-E72D297353CC}">
              <c16:uniqueId val="{00000000-6847-42AC-B78B-6960946F3AC1}"/>
            </c:ext>
          </c:extLst>
        </c:ser>
        <c:ser>
          <c:idx val="1"/>
          <c:order val="1"/>
          <c:tx>
            <c:strRef>
              <c:f>Sheet1!$C$1</c:f>
              <c:strCache>
                <c:ptCount val="1"/>
                <c:pt idx="0">
                  <c:v>I Go Prepared with a Preference</c:v>
                </c:pt>
              </c:strCache>
            </c:strRef>
          </c:tx>
          <c:spPr>
            <a:solidFill>
              <a:schemeClr val="accent2"/>
            </a:solidFill>
            <a:ln>
              <a:noFill/>
            </a:ln>
            <a:effectLst/>
          </c:spPr>
          <c:invertIfNegative val="0"/>
          <c:cat>
            <c:strRef>
              <c:f>Sheet1!$A$2:$A$6</c:f>
              <c:strCache>
                <c:ptCount val="5"/>
                <c:pt idx="0">
                  <c:v>United States</c:v>
                </c:pt>
                <c:pt idx="1">
                  <c:v>Canada</c:v>
                </c:pt>
                <c:pt idx="2">
                  <c:v>United Kingdom</c:v>
                </c:pt>
                <c:pt idx="3">
                  <c:v>Germany</c:v>
                </c:pt>
                <c:pt idx="4">
                  <c:v>Italy</c:v>
                </c:pt>
              </c:strCache>
            </c:strRef>
          </c:cat>
          <c:val>
            <c:numRef>
              <c:f>Sheet1!$C$2:$C$6</c:f>
              <c:numCache>
                <c:formatCode>General</c:formatCode>
                <c:ptCount val="5"/>
                <c:pt idx="0">
                  <c:v>3.4</c:v>
                </c:pt>
                <c:pt idx="1">
                  <c:v>3.5</c:v>
                </c:pt>
                <c:pt idx="2">
                  <c:v>2.9</c:v>
                </c:pt>
                <c:pt idx="3">
                  <c:v>3.9</c:v>
                </c:pt>
                <c:pt idx="4">
                  <c:v>3.6</c:v>
                </c:pt>
              </c:numCache>
            </c:numRef>
          </c:val>
          <c:extLst>
            <c:ext xmlns:c16="http://schemas.microsoft.com/office/drawing/2014/chart" uri="{C3380CC4-5D6E-409C-BE32-E72D297353CC}">
              <c16:uniqueId val="{00000001-6847-42AC-B78B-6960946F3AC1}"/>
            </c:ext>
          </c:extLst>
        </c:ser>
        <c:ser>
          <c:idx val="2"/>
          <c:order val="2"/>
          <c:tx>
            <c:strRef>
              <c:f>Sheet1!$D$1</c:f>
              <c:strCache>
                <c:ptCount val="1"/>
                <c:pt idx="0">
                  <c:v>How Often I Ask About Specific Treatments</c:v>
                </c:pt>
              </c:strCache>
            </c:strRef>
          </c:tx>
          <c:spPr>
            <a:solidFill>
              <a:schemeClr val="accent3"/>
            </a:solidFill>
            <a:ln>
              <a:noFill/>
            </a:ln>
            <a:effectLst/>
          </c:spPr>
          <c:invertIfNegative val="0"/>
          <c:cat>
            <c:strRef>
              <c:f>Sheet1!$A$2:$A$6</c:f>
              <c:strCache>
                <c:ptCount val="5"/>
                <c:pt idx="0">
                  <c:v>United States</c:v>
                </c:pt>
                <c:pt idx="1">
                  <c:v>Canada</c:v>
                </c:pt>
                <c:pt idx="2">
                  <c:v>United Kingdom</c:v>
                </c:pt>
                <c:pt idx="3">
                  <c:v>Germany</c:v>
                </c:pt>
                <c:pt idx="4">
                  <c:v>Italy</c:v>
                </c:pt>
              </c:strCache>
            </c:strRef>
          </c:cat>
          <c:val>
            <c:numRef>
              <c:f>Sheet1!$D$2:$D$6</c:f>
              <c:numCache>
                <c:formatCode>General</c:formatCode>
                <c:ptCount val="5"/>
                <c:pt idx="0">
                  <c:v>2.7</c:v>
                </c:pt>
                <c:pt idx="1">
                  <c:v>2.8</c:v>
                </c:pt>
                <c:pt idx="2">
                  <c:v>2.7</c:v>
                </c:pt>
                <c:pt idx="3">
                  <c:v>3.1</c:v>
                </c:pt>
                <c:pt idx="4">
                  <c:v>3.6</c:v>
                </c:pt>
              </c:numCache>
            </c:numRef>
          </c:val>
          <c:extLst>
            <c:ext xmlns:c16="http://schemas.microsoft.com/office/drawing/2014/chart" uri="{C3380CC4-5D6E-409C-BE32-E72D297353CC}">
              <c16:uniqueId val="{00000002-6847-42AC-B78B-6960946F3AC1}"/>
            </c:ext>
          </c:extLst>
        </c:ser>
        <c:dLbls>
          <c:showLegendKey val="0"/>
          <c:showVal val="0"/>
          <c:showCatName val="0"/>
          <c:showSerName val="0"/>
          <c:showPercent val="0"/>
          <c:showBubbleSize val="0"/>
        </c:dLbls>
        <c:gapWidth val="182"/>
        <c:axId val="817224784"/>
        <c:axId val="817226096"/>
      </c:barChart>
      <c:catAx>
        <c:axId val="81722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7226096"/>
        <c:crosses val="autoZero"/>
        <c:auto val="1"/>
        <c:lblAlgn val="ctr"/>
        <c:lblOffset val="100"/>
        <c:noMultiLvlLbl val="0"/>
      </c:catAx>
      <c:valAx>
        <c:axId val="817226096"/>
        <c:scaling>
          <c:orientation val="minMax"/>
          <c:max val="5"/>
          <c:min val="2"/>
        </c:scaling>
        <c:delete val="1"/>
        <c:axPos val="l"/>
        <c:numFmt formatCode="General" sourceLinked="1"/>
        <c:majorTickMark val="none"/>
        <c:minorTickMark val="none"/>
        <c:tickLblPos val="nextTo"/>
        <c:crossAx val="817224784"/>
        <c:crosses val="autoZero"/>
        <c:crossBetween val="between"/>
      </c:valAx>
      <c:spPr>
        <a:noFill/>
        <a:ln>
          <a:noFill/>
        </a:ln>
        <a:effectLst/>
      </c:spPr>
    </c:plotArea>
    <c:legend>
      <c:legendPos val="b"/>
      <c:layout>
        <c:manualLayout>
          <c:xMode val="edge"/>
          <c:yMode val="edge"/>
          <c:x val="0"/>
          <c:y val="0.82907469605911555"/>
          <c:w val="0.96602420729562311"/>
          <c:h val="0.170925303940884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FF1CD-B243-4A43-82CD-3B0AAE718309}" type="datetimeFigureOut">
              <a:rPr lang="en-US" smtClean="0"/>
              <a:t>6/8/2020</a:t>
            </a:fld>
            <a:endParaRPr lang="en-US" dirty="0"/>
          </a:p>
        </p:txBody>
      </p:sp>
      <p:sp>
        <p:nvSpPr>
          <p:cNvPr id="4" name="Slide Image Placeholder 3"/>
          <p:cNvSpPr>
            <a:spLocks noGrp="1" noRot="1" noChangeAspect="1"/>
          </p:cNvSpPr>
          <p:nvPr>
            <p:ph type="sldImg" idx="2"/>
          </p:nvPr>
        </p:nvSpPr>
        <p:spPr>
          <a:xfrm>
            <a:off x="2193925" y="1143000"/>
            <a:ext cx="2470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F41A5-0DBC-4566-AE6C-97DE8DCD9282}" type="slidenum">
              <a:rPr lang="en-US" smtClean="0"/>
              <a:t>‹#›</a:t>
            </a:fld>
            <a:endParaRPr lang="en-US" dirty="0"/>
          </a:p>
        </p:txBody>
      </p:sp>
    </p:spTree>
    <p:extLst>
      <p:ext uri="{BB962C8B-B14F-4D97-AF65-F5344CB8AC3E}">
        <p14:creationId xmlns:p14="http://schemas.microsoft.com/office/powerpoint/2010/main" val="114717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 change in likelihood to start a treatment based on doctor-provided reason vs. self-provided reason</a:t>
            </a:r>
          </a:p>
        </p:txBody>
      </p:sp>
      <p:sp>
        <p:nvSpPr>
          <p:cNvPr id="4" name="Slide Number Placeholder 3"/>
          <p:cNvSpPr>
            <a:spLocks noGrp="1"/>
          </p:cNvSpPr>
          <p:nvPr>
            <p:ph type="sldNum" sz="quarter" idx="5"/>
          </p:nvPr>
        </p:nvSpPr>
        <p:spPr/>
        <p:txBody>
          <a:bodyPr/>
          <a:lstStyle/>
          <a:p>
            <a:fld id="{C5EF41A5-0DBC-4566-AE6C-97DE8DCD9282}" type="slidenum">
              <a:rPr lang="en-US" smtClean="0"/>
              <a:t>8</a:t>
            </a:fld>
            <a:endParaRPr lang="en-US" dirty="0"/>
          </a:p>
        </p:txBody>
      </p:sp>
    </p:spTree>
    <p:extLst>
      <p:ext uri="{BB962C8B-B14F-4D97-AF65-F5344CB8AC3E}">
        <p14:creationId xmlns:p14="http://schemas.microsoft.com/office/powerpoint/2010/main" val="2705945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1906" y="8534400"/>
            <a:ext cx="7313295"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8445755"/>
            <a:ext cx="7313295" cy="853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356666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170026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906" y="8534400"/>
            <a:ext cx="731329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8445755"/>
            <a:ext cx="731329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234940" y="553040"/>
            <a:ext cx="1577340" cy="76765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53039"/>
            <a:ext cx="4640580" cy="767656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127450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339778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906" y="8534400"/>
            <a:ext cx="731329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0" y="8445755"/>
            <a:ext cx="731329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8368" y="1011936"/>
            <a:ext cx="6035040" cy="4754880"/>
          </a:xfrm>
        </p:spPr>
        <p:txBody>
          <a:bodyPr anchor="b" anchorCtr="0">
            <a:normAutofit/>
          </a:bodyPr>
          <a:lstStyle>
            <a:lvl1pPr>
              <a:lnSpc>
                <a:spcPct val="85000"/>
              </a:lnSpc>
              <a:defRPr sz="6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658368" y="5937504"/>
            <a:ext cx="6035040" cy="1524000"/>
          </a:xfrm>
        </p:spPr>
        <p:txBody>
          <a:bodyPr lIns="91440" rIns="91440" anchor="t" anchorCtr="0">
            <a:normAutofit/>
          </a:bodyPr>
          <a:lstStyle>
            <a:lvl1pPr marL="0" indent="0">
              <a:buNone/>
              <a:defRPr sz="1920" cap="all" spc="160" baseline="0">
                <a:solidFill>
                  <a:schemeClr val="tx2"/>
                </a:solidFill>
                <a:latin typeface="+mj-lt"/>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4D6621B-8435-4E8C-8668-CE2603A1E52A}" type="slidenum">
              <a:rPr lang="en-US" smtClean="0"/>
              <a:t>‹#›</a:t>
            </a:fld>
            <a:endParaRPr lang="en-US" dirty="0"/>
          </a:p>
        </p:txBody>
      </p:sp>
      <p:cxnSp>
        <p:nvCxnSpPr>
          <p:cNvPr id="9" name="Straight Connector 8"/>
          <p:cNvCxnSpPr/>
          <p:nvPr/>
        </p:nvCxnSpPr>
        <p:spPr>
          <a:xfrm>
            <a:off x="724595" y="5791200"/>
            <a:ext cx="59253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65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58368" y="382139"/>
            <a:ext cx="6035040" cy="193434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58368" y="2460979"/>
            <a:ext cx="2962656" cy="5364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30752" y="2460982"/>
            <a:ext cx="2962656" cy="5364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148321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58368" y="382139"/>
            <a:ext cx="6035040" cy="19343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58368" y="2461403"/>
            <a:ext cx="2962656" cy="981709"/>
          </a:xfrm>
        </p:spPr>
        <p:txBody>
          <a:bodyPr lIns="91440" rIns="91440" anchor="ctr">
            <a:normAutofit/>
          </a:bodyPr>
          <a:lstStyle>
            <a:lvl1pPr marL="0" indent="0">
              <a:buNone/>
              <a:defRPr sz="1600" b="0" cap="all" baseline="0">
                <a:solidFill>
                  <a:schemeClr val="tx2"/>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658368" y="3443112"/>
            <a:ext cx="2962656" cy="4382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30752" y="2461403"/>
            <a:ext cx="2962656" cy="981709"/>
          </a:xfrm>
        </p:spPr>
        <p:txBody>
          <a:bodyPr lIns="91440" rIns="91440" anchor="ctr">
            <a:normAutofit/>
          </a:bodyPr>
          <a:lstStyle>
            <a:lvl1pPr marL="0" indent="0">
              <a:buNone/>
              <a:defRPr sz="1600" b="0" cap="all" baseline="0">
                <a:solidFill>
                  <a:schemeClr val="tx2"/>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30752" y="3443112"/>
            <a:ext cx="2962656" cy="43823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341101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401902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906" y="8534400"/>
            <a:ext cx="7313295"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0" y="8445755"/>
            <a:ext cx="731329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69203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1" y="0"/>
            <a:ext cx="2430474" cy="9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424042" y="0"/>
            <a:ext cx="38405" cy="9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4320" y="792479"/>
            <a:ext cx="1920240" cy="3048000"/>
          </a:xfrm>
        </p:spPr>
        <p:txBody>
          <a:bodyPr anchor="b">
            <a:normAutofit/>
          </a:bodyPr>
          <a:lstStyle>
            <a:lvl1pPr>
              <a:defRPr sz="28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768190" y="975360"/>
            <a:ext cx="4007514" cy="701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4320" y="3901440"/>
            <a:ext cx="1920240" cy="4505499"/>
          </a:xfrm>
        </p:spPr>
        <p:txBody>
          <a:bodyPr lIns="91440" rIns="91440">
            <a:normAutofit/>
          </a:bodyPr>
          <a:lstStyle>
            <a:lvl1pPr marL="0" indent="0">
              <a:buNone/>
              <a:defRPr sz="1200">
                <a:solidFill>
                  <a:srgbClr val="FFFFFF"/>
                </a:solidFill>
              </a:defRPr>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a:xfrm>
            <a:off x="279308" y="8613049"/>
            <a:ext cx="1571106" cy="486833"/>
          </a:xfrm>
        </p:spPr>
        <p:txBody>
          <a:bodyPr/>
          <a:lstStyle>
            <a:lvl1pPr algn="l">
              <a:defRPr/>
            </a:lvl1pPr>
          </a:lstStyle>
          <a:p>
            <a:fld id="{4B95F00B-97E8-45F3-9CD2-B8C3E8B9D1F2}" type="datetimeFigureOut">
              <a:rPr lang="en-US" smtClean="0"/>
              <a:t>6/8/2020</a:t>
            </a:fld>
            <a:endParaRPr lang="en-US" dirty="0"/>
          </a:p>
        </p:txBody>
      </p:sp>
      <p:sp>
        <p:nvSpPr>
          <p:cNvPr id="6" name="Footer Placeholder 5"/>
          <p:cNvSpPr>
            <a:spLocks noGrp="1"/>
          </p:cNvSpPr>
          <p:nvPr>
            <p:ph type="ftr" sz="quarter" idx="11"/>
          </p:nvPr>
        </p:nvSpPr>
        <p:spPr>
          <a:xfrm>
            <a:off x="2880360" y="8613049"/>
            <a:ext cx="2788920" cy="486833"/>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D6621B-8435-4E8C-8668-CE2603A1E52A}" type="slidenum">
              <a:rPr lang="en-US" smtClean="0"/>
              <a:t>‹#›</a:t>
            </a:fld>
            <a:endParaRPr lang="en-US" dirty="0"/>
          </a:p>
        </p:txBody>
      </p:sp>
    </p:spTree>
    <p:extLst>
      <p:ext uri="{BB962C8B-B14F-4D97-AF65-F5344CB8AC3E}">
        <p14:creationId xmlns:p14="http://schemas.microsoft.com/office/powerpoint/2010/main" val="381822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6604000"/>
            <a:ext cx="7313295" cy="2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 y="6553435"/>
            <a:ext cx="7313295" cy="85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8368" y="6766560"/>
            <a:ext cx="6071616" cy="1097280"/>
          </a:xfrm>
        </p:spPr>
        <p:txBody>
          <a:bodyPr tIns="0" bIns="0" anchor="b">
            <a:noAutofit/>
          </a:bodyPr>
          <a:lstStyle>
            <a:lvl1pPr>
              <a:defRPr sz="28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0" y="0"/>
            <a:ext cx="7315191" cy="6553435"/>
          </a:xfrm>
          <a:blipFill>
            <a:blip r:embed="rId2"/>
            <a:stretch>
              <a:fillRect/>
            </a:stretch>
          </a:blipFill>
        </p:spPr>
        <p:txBody>
          <a:bodyPr lIns="457200" tIns="457200" anchor="t"/>
          <a:lstStyle>
            <a:lvl1pPr marL="0" indent="0">
              <a:buNone/>
              <a:defRPr sz="2560">
                <a:solidFill>
                  <a:schemeClr val="bg1"/>
                </a:solidFill>
              </a:defRPr>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dirty="0"/>
              <a:t>Click icon to add picture</a:t>
            </a:r>
          </a:p>
        </p:txBody>
      </p:sp>
      <p:sp>
        <p:nvSpPr>
          <p:cNvPr id="4" name="Text Placeholder 3"/>
          <p:cNvSpPr>
            <a:spLocks noGrp="1"/>
          </p:cNvSpPr>
          <p:nvPr>
            <p:ph type="body" sz="half" idx="2"/>
          </p:nvPr>
        </p:nvSpPr>
        <p:spPr>
          <a:xfrm>
            <a:off x="658367" y="7876032"/>
            <a:ext cx="6071616" cy="792480"/>
          </a:xfrm>
        </p:spPr>
        <p:txBody>
          <a:bodyPr lIns="91440" tIns="0" rIns="91440" bIns="0">
            <a:normAutofit/>
          </a:bodyPr>
          <a:lstStyle>
            <a:lvl1pPr marL="0" indent="0">
              <a:spcBef>
                <a:spcPts val="0"/>
              </a:spcBef>
              <a:spcAft>
                <a:spcPts val="480"/>
              </a:spcAft>
              <a:buNone/>
              <a:defRPr sz="1200">
                <a:solidFill>
                  <a:srgbClr val="FFFFFF"/>
                </a:solidFill>
              </a:defRPr>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4B95F00B-97E8-45F3-9CD2-B8C3E8B9D1F2}" type="datetimeFigureOut">
              <a:rPr lang="en-US" smtClean="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4D6621B-8435-4E8C-8668-CE2603A1E52A}" type="slidenum">
              <a:rPr lang="en-US" smtClean="0"/>
              <a:t>‹#›</a:t>
            </a:fld>
            <a:endParaRPr lang="en-US" dirty="0"/>
          </a:p>
        </p:txBody>
      </p:sp>
    </p:spTree>
    <p:extLst>
      <p:ext uri="{BB962C8B-B14F-4D97-AF65-F5344CB8AC3E}">
        <p14:creationId xmlns:p14="http://schemas.microsoft.com/office/powerpoint/2010/main" val="93919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8534400"/>
            <a:ext cx="7315201"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8445754"/>
            <a:ext cx="7315201" cy="8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58368" y="382139"/>
            <a:ext cx="6035040" cy="193434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58367" y="2460979"/>
            <a:ext cx="6035041" cy="536448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8369" y="8613049"/>
            <a:ext cx="1483362" cy="486833"/>
          </a:xfrm>
          <a:prstGeom prst="rect">
            <a:avLst/>
          </a:prstGeom>
        </p:spPr>
        <p:txBody>
          <a:bodyPr vert="horz" lIns="91440" tIns="45720" rIns="91440" bIns="45720" rtlCol="0" anchor="ctr"/>
          <a:lstStyle>
            <a:lvl1pPr algn="l">
              <a:defRPr sz="720">
                <a:solidFill>
                  <a:srgbClr val="FFFFFF"/>
                </a:solidFill>
              </a:defRPr>
            </a:lvl1pPr>
          </a:lstStyle>
          <a:p>
            <a:fld id="{4B95F00B-97E8-45F3-9CD2-B8C3E8B9D1F2}" type="datetimeFigureOut">
              <a:rPr lang="en-US" smtClean="0"/>
              <a:t>6/8/2020</a:t>
            </a:fld>
            <a:endParaRPr lang="en-US" dirty="0"/>
          </a:p>
        </p:txBody>
      </p:sp>
      <p:sp>
        <p:nvSpPr>
          <p:cNvPr id="5" name="Footer Placeholder 4"/>
          <p:cNvSpPr>
            <a:spLocks noGrp="1"/>
          </p:cNvSpPr>
          <p:nvPr>
            <p:ph type="ftr" sz="quarter" idx="3"/>
          </p:nvPr>
        </p:nvSpPr>
        <p:spPr>
          <a:xfrm>
            <a:off x="2211712" y="8613049"/>
            <a:ext cx="2893682" cy="486833"/>
          </a:xfrm>
          <a:prstGeom prst="rect">
            <a:avLst/>
          </a:prstGeom>
        </p:spPr>
        <p:txBody>
          <a:bodyPr vert="horz" lIns="91440" tIns="45720" rIns="91440" bIns="45720" rtlCol="0" anchor="ctr"/>
          <a:lstStyle>
            <a:lvl1pPr algn="ctr">
              <a:defRPr sz="72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5940276" y="8613049"/>
            <a:ext cx="787215" cy="486833"/>
          </a:xfrm>
          <a:prstGeom prst="rect">
            <a:avLst/>
          </a:prstGeom>
        </p:spPr>
        <p:txBody>
          <a:bodyPr vert="horz" lIns="91440" tIns="45720" rIns="91440" bIns="45720" rtlCol="0" anchor="ctr"/>
          <a:lstStyle>
            <a:lvl1pPr algn="r">
              <a:defRPr sz="840">
                <a:solidFill>
                  <a:srgbClr val="FFFFFF"/>
                </a:solidFill>
              </a:defRPr>
            </a:lvl1pPr>
          </a:lstStyle>
          <a:p>
            <a:fld id="{54D6621B-8435-4E8C-8668-CE2603A1E52A}" type="slidenum">
              <a:rPr lang="en-US" smtClean="0"/>
              <a:t>‹#›</a:t>
            </a:fld>
            <a:endParaRPr lang="en-US" dirty="0"/>
          </a:p>
        </p:txBody>
      </p:sp>
      <p:cxnSp>
        <p:nvCxnSpPr>
          <p:cNvPr id="10" name="Straight Connector 9"/>
          <p:cNvCxnSpPr/>
          <p:nvPr/>
        </p:nvCxnSpPr>
        <p:spPr>
          <a:xfrm>
            <a:off x="716119" y="2317127"/>
            <a:ext cx="598017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6602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731520" rtl="0" eaLnBrk="1" latinLnBrk="0" hangingPunct="1">
        <a:lnSpc>
          <a:spcPct val="85000"/>
        </a:lnSpc>
        <a:spcBef>
          <a:spcPct val="0"/>
        </a:spcBef>
        <a:buNone/>
        <a:defRPr sz="3840" kern="1200" spc="-40" baseline="0">
          <a:solidFill>
            <a:schemeClr val="tx1">
              <a:lumMod val="75000"/>
              <a:lumOff val="25000"/>
            </a:schemeClr>
          </a:solidFill>
          <a:latin typeface="+mj-lt"/>
          <a:ea typeface="+mj-ea"/>
          <a:cs typeface="+mj-cs"/>
        </a:defRPr>
      </a:lvl1pPr>
    </p:titleStyle>
    <p:bodyStyle>
      <a:lvl1pPr marL="73152" indent="-73152" algn="l" defTabSz="731520" rtl="0" eaLnBrk="1" latinLnBrk="0" hangingPunct="1">
        <a:lnSpc>
          <a:spcPct val="90000"/>
        </a:lnSpc>
        <a:spcBef>
          <a:spcPts val="960"/>
        </a:spcBef>
        <a:spcAft>
          <a:spcPts val="16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07238" indent="-146304" algn="l" defTabSz="731520" rtl="0" eaLnBrk="1" latinLnBrk="0" hangingPunct="1">
        <a:lnSpc>
          <a:spcPct val="90000"/>
        </a:lnSpc>
        <a:spcBef>
          <a:spcPts val="160"/>
        </a:spcBef>
        <a:spcAft>
          <a:spcPts val="320"/>
        </a:spcAft>
        <a:buClr>
          <a:schemeClr val="accent1"/>
        </a:buClr>
        <a:buFont typeface="Calibri" pitchFamily="34" charset="0"/>
        <a:buChar char="◦"/>
        <a:defRPr sz="1440" kern="1200">
          <a:solidFill>
            <a:schemeClr val="tx1">
              <a:lumMod val="75000"/>
              <a:lumOff val="25000"/>
            </a:schemeClr>
          </a:solidFill>
          <a:latin typeface="+mn-lt"/>
          <a:ea typeface="+mn-ea"/>
          <a:cs typeface="+mn-cs"/>
        </a:defRPr>
      </a:lvl2pPr>
      <a:lvl3pPr marL="453542"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3pPr>
      <a:lvl4pPr marL="599846"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4pPr>
      <a:lvl5pPr marL="746150"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5pPr>
      <a:lvl6pPr marL="88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6pPr>
      <a:lvl7pPr marL="104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7pPr>
      <a:lvl8pPr marL="120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8pPr>
      <a:lvl9pPr marL="136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96EC77-28FF-4F4C-8D4A-6B5186D23275}"/>
              </a:ext>
            </a:extLst>
          </p:cNvPr>
          <p:cNvPicPr>
            <a:picLocks noChangeAspect="1"/>
          </p:cNvPicPr>
          <p:nvPr/>
        </p:nvPicPr>
        <p:blipFill rotWithShape="1">
          <a:blip r:embed="rId2"/>
          <a:srcRect l="4173" r="5093"/>
          <a:stretch/>
        </p:blipFill>
        <p:spPr>
          <a:xfrm>
            <a:off x="0" y="0"/>
            <a:ext cx="7315200" cy="5518810"/>
          </a:xfrm>
          <a:prstGeom prst="rect">
            <a:avLst/>
          </a:prstGeom>
        </p:spPr>
      </p:pic>
      <p:sp>
        <p:nvSpPr>
          <p:cNvPr id="3" name="TextBox 2">
            <a:extLst>
              <a:ext uri="{FF2B5EF4-FFF2-40B4-BE49-F238E27FC236}">
                <a16:creationId xmlns:a16="http://schemas.microsoft.com/office/drawing/2014/main" id="{A27532A1-B214-4EB0-9D51-79FD53AF37D0}"/>
              </a:ext>
            </a:extLst>
          </p:cNvPr>
          <p:cNvSpPr txBox="1"/>
          <p:nvPr/>
        </p:nvSpPr>
        <p:spPr>
          <a:xfrm>
            <a:off x="438661" y="6079525"/>
            <a:ext cx="6413157" cy="923330"/>
          </a:xfrm>
          <a:prstGeom prst="rect">
            <a:avLst/>
          </a:prstGeom>
          <a:noFill/>
        </p:spPr>
        <p:txBody>
          <a:bodyPr wrap="square" rtlCol="0">
            <a:spAutoFit/>
          </a:bodyPr>
          <a:lstStyle/>
          <a:p>
            <a:pPr algn="ctr"/>
            <a:r>
              <a:rPr lang="en-US" sz="3600" b="1" dirty="0">
                <a:solidFill>
                  <a:schemeClr val="accent1"/>
                </a:solidFill>
                <a:latin typeface="Century Gothic" panose="020B0502020202020204" pitchFamily="34" charset="0"/>
              </a:rPr>
              <a:t>Patient-Doctor Relationships</a:t>
            </a:r>
          </a:p>
          <a:p>
            <a:pPr algn="ctr"/>
            <a:r>
              <a:rPr lang="en-US" dirty="0">
                <a:solidFill>
                  <a:schemeClr val="accent1"/>
                </a:solidFill>
                <a:latin typeface="Century Gothic" panose="020B0502020202020204" pitchFamily="34" charset="0"/>
              </a:rPr>
              <a:t>in Canada, US, Italy, Germany and UK</a:t>
            </a:r>
          </a:p>
        </p:txBody>
      </p:sp>
      <p:sp>
        <p:nvSpPr>
          <p:cNvPr id="4" name="slide_disclaimer">
            <a:extLst>
              <a:ext uri="{FF2B5EF4-FFF2-40B4-BE49-F238E27FC236}">
                <a16:creationId xmlns:a16="http://schemas.microsoft.com/office/drawing/2014/main" id="{B9681312-BA09-41E1-9D5C-BBCEA94E0172}"/>
              </a:ext>
            </a:extLst>
          </p:cNvPr>
          <p:cNvSpPr>
            <a:spLocks noChangeArrowheads="1"/>
          </p:cNvSpPr>
          <p:nvPr/>
        </p:nvSpPr>
        <p:spPr bwMode="black">
          <a:xfrm>
            <a:off x="220183" y="7515378"/>
            <a:ext cx="6569854" cy="640080"/>
          </a:xfrm>
          <a:prstGeom prst="rect">
            <a:avLst/>
          </a:prstGeom>
          <a:noFill/>
          <a:ln w="12700">
            <a:noFill/>
            <a:miter lim="800000"/>
            <a:headEnd/>
            <a:tailEnd/>
          </a:ln>
          <a:effectLst/>
        </p:spPr>
        <p:txBody>
          <a:bodyPr lIns="0" tIns="182880" rIns="0" bIns="9144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marL="0" marR="0" lvl="0" indent="0" algn="l" defTabSz="865188"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53565A"/>
                </a:solidFill>
                <a:effectLst/>
                <a:uLnTx/>
                <a:uFillTx/>
                <a:latin typeface="Arial" charset="0"/>
                <a:ea typeface="+mn-ea"/>
                <a:cs typeface="+mn-cs"/>
              </a:rPr>
              <a:t>This presentation is solely for the use of client personnel. No part of it may be circulated, quoted or reproduced for distribution outside of the client organization without prior written approval of ZS Associates.</a:t>
            </a:r>
          </a:p>
        </p:txBody>
      </p:sp>
      <p:sp>
        <p:nvSpPr>
          <p:cNvPr id="5" name="TextBox 4">
            <a:extLst>
              <a:ext uri="{FF2B5EF4-FFF2-40B4-BE49-F238E27FC236}">
                <a16:creationId xmlns:a16="http://schemas.microsoft.com/office/drawing/2014/main" id="{2ED941DA-4AA5-4427-BD52-99B9FF0D4932}"/>
              </a:ext>
            </a:extLst>
          </p:cNvPr>
          <p:cNvSpPr txBox="1"/>
          <p:nvPr/>
        </p:nvSpPr>
        <p:spPr>
          <a:xfrm>
            <a:off x="0" y="8242926"/>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19256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98286"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chemeClr val="accent1"/>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59CA3333-2CFB-45F8-83AE-2314B56073A1}"/>
              </a:ext>
            </a:extLst>
          </p:cNvPr>
          <p:cNvSpPr txBox="1"/>
          <p:nvPr/>
        </p:nvSpPr>
        <p:spPr>
          <a:xfrm>
            <a:off x="515471" y="1754910"/>
            <a:ext cx="4678829" cy="369332"/>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US</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a:t>
            </a:r>
            <a:r>
              <a:rPr lang="en-US" b="1" dirty="0">
                <a:solidFill>
                  <a:schemeClr val="bg1"/>
                </a:solidFill>
                <a:latin typeface="Century Gothic" panose="020B0502020202020204" pitchFamily="34" charset="0"/>
              </a:rPr>
              <a:t>Canada   </a:t>
            </a:r>
            <a:r>
              <a:rPr lang="en-US" sz="1600" dirty="0">
                <a:solidFill>
                  <a:schemeClr val="accent1">
                    <a:lumMod val="40000"/>
                    <a:lumOff val="60000"/>
                  </a:schemeClr>
                </a:solidFill>
                <a:latin typeface="Century Gothic" panose="020B0502020202020204" pitchFamily="34" charset="0"/>
              </a:rPr>
              <a:t>I   UK   I    Germany    I   Italy</a:t>
            </a:r>
          </a:p>
        </p:txBody>
      </p:sp>
      <p:grpSp>
        <p:nvGrpSpPr>
          <p:cNvPr id="80" name="Group 79">
            <a:extLst>
              <a:ext uri="{FF2B5EF4-FFF2-40B4-BE49-F238E27FC236}">
                <a16:creationId xmlns:a16="http://schemas.microsoft.com/office/drawing/2014/main" id="{A5994618-8677-480F-AAA5-36FAFB578D34}"/>
              </a:ext>
            </a:extLst>
          </p:cNvPr>
          <p:cNvGrpSpPr/>
          <p:nvPr/>
        </p:nvGrpSpPr>
        <p:grpSpPr>
          <a:xfrm>
            <a:off x="4326457" y="1002263"/>
            <a:ext cx="649050" cy="485028"/>
            <a:chOff x="4009428" y="4246994"/>
            <a:chExt cx="1149830" cy="859256"/>
          </a:xfrm>
          <a:solidFill>
            <a:srgbClr val="A6A6A6"/>
          </a:solidFill>
        </p:grpSpPr>
        <p:sp>
          <p:nvSpPr>
            <p:cNvPr id="84" name="Freeform 17">
              <a:extLst>
                <a:ext uri="{FF2B5EF4-FFF2-40B4-BE49-F238E27FC236}">
                  <a16:creationId xmlns:a16="http://schemas.microsoft.com/office/drawing/2014/main" id="{DF55A554-1BF0-4BED-BFA8-A3FF8F23E5D0}"/>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8" name="Freeform 18">
              <a:extLst>
                <a:ext uri="{FF2B5EF4-FFF2-40B4-BE49-F238E27FC236}">
                  <a16:creationId xmlns:a16="http://schemas.microsoft.com/office/drawing/2014/main" id="{645F1430-8222-4857-B2B5-C57DDD227B38}"/>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2" name="Freeform 19">
              <a:extLst>
                <a:ext uri="{FF2B5EF4-FFF2-40B4-BE49-F238E27FC236}">
                  <a16:creationId xmlns:a16="http://schemas.microsoft.com/office/drawing/2014/main" id="{01A1AEF0-75AA-4238-96ED-B3700E4E745D}"/>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6" name="Freeform 20">
              <a:extLst>
                <a:ext uri="{FF2B5EF4-FFF2-40B4-BE49-F238E27FC236}">
                  <a16:creationId xmlns:a16="http://schemas.microsoft.com/office/drawing/2014/main" id="{87083B39-B8C1-40CD-AA70-B55D7D57157E}"/>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105" name="Group 104">
            <a:extLst>
              <a:ext uri="{FF2B5EF4-FFF2-40B4-BE49-F238E27FC236}">
                <a16:creationId xmlns:a16="http://schemas.microsoft.com/office/drawing/2014/main" id="{40817390-C959-4897-B0B1-794735570681}"/>
              </a:ext>
            </a:extLst>
          </p:cNvPr>
          <p:cNvGrpSpPr/>
          <p:nvPr/>
        </p:nvGrpSpPr>
        <p:grpSpPr>
          <a:xfrm>
            <a:off x="2708228" y="985328"/>
            <a:ext cx="548250" cy="571651"/>
            <a:chOff x="440072" y="3973711"/>
            <a:chExt cx="548250" cy="519683"/>
          </a:xfrm>
        </p:grpSpPr>
        <p:sp>
          <p:nvSpPr>
            <p:cNvPr id="106" name="Oval 105">
              <a:extLst>
                <a:ext uri="{FF2B5EF4-FFF2-40B4-BE49-F238E27FC236}">
                  <a16:creationId xmlns:a16="http://schemas.microsoft.com/office/drawing/2014/main" id="{DE0F37A8-B87F-42C1-A0B0-19B4BB1D211F}"/>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3">
              <a:extLst>
                <a:ext uri="{FF2B5EF4-FFF2-40B4-BE49-F238E27FC236}">
                  <a16:creationId xmlns:a16="http://schemas.microsoft.com/office/drawing/2014/main" id="{20EBA813-E677-49C2-B413-30193CCF6AE4}"/>
                </a:ext>
              </a:extLst>
            </p:cNvPr>
            <p:cNvGrpSpPr>
              <a:grpSpLocks noChangeAspect="1"/>
            </p:cNvGrpSpPr>
            <p:nvPr/>
          </p:nvGrpSpPr>
          <p:grpSpPr bwMode="auto">
            <a:xfrm>
              <a:off x="541143" y="4041946"/>
              <a:ext cx="312919" cy="313995"/>
              <a:chOff x="288" y="2533"/>
              <a:chExt cx="582" cy="584"/>
            </a:xfrm>
            <a:solidFill>
              <a:schemeClr val="bg1"/>
            </a:solidFill>
          </p:grpSpPr>
          <p:sp>
            <p:nvSpPr>
              <p:cNvPr id="108" name="Freeform 14">
                <a:extLst>
                  <a:ext uri="{FF2B5EF4-FFF2-40B4-BE49-F238E27FC236}">
                    <a16:creationId xmlns:a16="http://schemas.microsoft.com/office/drawing/2014/main" id="{9E1F1FAD-0B1C-47B9-A2BB-41F8882E41E8}"/>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5">
                <a:extLst>
                  <a:ext uri="{FF2B5EF4-FFF2-40B4-BE49-F238E27FC236}">
                    <a16:creationId xmlns:a16="http://schemas.microsoft.com/office/drawing/2014/main" id="{D3ABF80E-22A2-4888-9B17-8915768BB3EE}"/>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5" name="Group 74">
            <a:extLst>
              <a:ext uri="{FF2B5EF4-FFF2-40B4-BE49-F238E27FC236}">
                <a16:creationId xmlns:a16="http://schemas.microsoft.com/office/drawing/2014/main" id="{BC0D8603-F950-4D46-9CE9-5BC47F36F1C6}"/>
              </a:ext>
            </a:extLst>
          </p:cNvPr>
          <p:cNvGrpSpPr/>
          <p:nvPr/>
        </p:nvGrpSpPr>
        <p:grpSpPr>
          <a:xfrm>
            <a:off x="326000" y="2351319"/>
            <a:ext cx="6691972" cy="4669507"/>
            <a:chOff x="363071" y="2365859"/>
            <a:chExt cx="6691972" cy="4245006"/>
          </a:xfrm>
        </p:grpSpPr>
        <p:sp>
          <p:nvSpPr>
            <p:cNvPr id="110" name="Rounded Rectangle 31">
              <a:extLst>
                <a:ext uri="{FF2B5EF4-FFF2-40B4-BE49-F238E27FC236}">
                  <a16:creationId xmlns:a16="http://schemas.microsoft.com/office/drawing/2014/main" id="{C361D7B5-BF15-42D9-BAE8-57F934394DBB}"/>
                </a:ext>
              </a:extLst>
            </p:cNvPr>
            <p:cNvSpPr/>
            <p:nvPr/>
          </p:nvSpPr>
          <p:spPr>
            <a:xfrm>
              <a:off x="363071" y="2496066"/>
              <a:ext cx="6691972" cy="4114799"/>
            </a:xfrm>
            <a:prstGeom prst="roundRect">
              <a:avLst>
                <a:gd name="adj" fmla="val 4514"/>
              </a:avLst>
            </a:prstGeom>
            <a:solidFill>
              <a:schemeClr val="bg1"/>
            </a:solidFill>
            <a:ln>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entury Gothic" panose="020B0502020202020204" pitchFamily="34" charset="0"/>
              </a:endParaRPr>
            </a:p>
          </p:txBody>
        </p:sp>
        <p:sp>
          <p:nvSpPr>
            <p:cNvPr id="111" name="TextBox 110">
              <a:extLst>
                <a:ext uri="{FF2B5EF4-FFF2-40B4-BE49-F238E27FC236}">
                  <a16:creationId xmlns:a16="http://schemas.microsoft.com/office/drawing/2014/main" id="{1483B361-AA44-408B-A6D6-D287B73CEF26}"/>
                </a:ext>
              </a:extLst>
            </p:cNvPr>
            <p:cNvSpPr txBox="1"/>
            <p:nvPr/>
          </p:nvSpPr>
          <p:spPr>
            <a:xfrm>
              <a:off x="1423062" y="2733984"/>
              <a:ext cx="5014297" cy="251817"/>
            </a:xfrm>
            <a:prstGeom prst="rect">
              <a:avLst/>
            </a:prstGeom>
            <a:noFill/>
          </p:spPr>
          <p:txBody>
            <a:bodyPr wrap="square" rtlCol="0">
              <a:spAutoFit/>
            </a:bodyPr>
            <a:lstStyle/>
            <a:p>
              <a:pPr algn="ctr"/>
              <a:r>
                <a:rPr lang="en-US" sz="1200" b="1" u="sng" dirty="0">
                  <a:latin typeface="Century Gothic" panose="020B0502020202020204" pitchFamily="34" charset="0"/>
                </a:rPr>
                <a:t>Patient Involvement in Treatment</a:t>
              </a:r>
              <a:endParaRPr lang="en-US" sz="1200" u="sng" dirty="0">
                <a:latin typeface="Century Gothic" panose="020B0502020202020204" pitchFamily="34" charset="0"/>
              </a:endParaRPr>
            </a:p>
          </p:txBody>
        </p:sp>
        <p:grpSp>
          <p:nvGrpSpPr>
            <p:cNvPr id="112" name="Group 111">
              <a:extLst>
                <a:ext uri="{FF2B5EF4-FFF2-40B4-BE49-F238E27FC236}">
                  <a16:creationId xmlns:a16="http://schemas.microsoft.com/office/drawing/2014/main" id="{7C4EBD76-478A-4E4D-8392-2B703351FF3F}"/>
                </a:ext>
              </a:extLst>
            </p:cNvPr>
            <p:cNvGrpSpPr/>
            <p:nvPr/>
          </p:nvGrpSpPr>
          <p:grpSpPr>
            <a:xfrm>
              <a:off x="831835" y="4575555"/>
              <a:ext cx="5921533" cy="559370"/>
              <a:chOff x="64007" y="3904566"/>
              <a:chExt cx="4044487" cy="900870"/>
            </a:xfrm>
          </p:grpSpPr>
          <p:sp>
            <p:nvSpPr>
              <p:cNvPr id="136" name="Arrow: Left-Right 135">
                <a:extLst>
                  <a:ext uri="{FF2B5EF4-FFF2-40B4-BE49-F238E27FC236}">
                    <a16:creationId xmlns:a16="http://schemas.microsoft.com/office/drawing/2014/main" id="{01A6901A-FF08-4F21-8A3D-7D63E7819533}"/>
                  </a:ext>
                </a:extLst>
              </p:cNvPr>
              <p:cNvSpPr/>
              <p:nvPr/>
            </p:nvSpPr>
            <p:spPr>
              <a:xfrm>
                <a:off x="215686" y="4302281"/>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7" name="TextBox 136">
                <a:extLst>
                  <a:ext uri="{FF2B5EF4-FFF2-40B4-BE49-F238E27FC236}">
                    <a16:creationId xmlns:a16="http://schemas.microsoft.com/office/drawing/2014/main" id="{A99FA4A0-4338-4E7B-8DF3-E99832B7E282}"/>
                  </a:ext>
                </a:extLst>
              </p:cNvPr>
              <p:cNvSpPr txBox="1"/>
              <p:nvPr/>
            </p:nvSpPr>
            <p:spPr>
              <a:xfrm>
                <a:off x="64007" y="3904566"/>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Confidence that doctors understand/ consider patients’ preferences</a:t>
                </a:r>
                <a:endParaRPr lang="en-US" sz="1200" u="sng" dirty="0">
                  <a:latin typeface="Century Gothic" panose="020B0502020202020204" pitchFamily="34" charset="0"/>
                </a:endParaRPr>
              </a:p>
            </p:txBody>
          </p:sp>
        </p:grpSp>
        <p:sp>
          <p:nvSpPr>
            <p:cNvPr id="113" name="Rectangle: Rounded Corners 112">
              <a:extLst>
                <a:ext uri="{FF2B5EF4-FFF2-40B4-BE49-F238E27FC236}">
                  <a16:creationId xmlns:a16="http://schemas.microsoft.com/office/drawing/2014/main" id="{7C725804-2851-4AA5-A4C8-2F442FC1F25C}"/>
                </a:ext>
              </a:extLst>
            </p:cNvPr>
            <p:cNvSpPr/>
            <p:nvPr/>
          </p:nvSpPr>
          <p:spPr>
            <a:xfrm>
              <a:off x="1145848" y="2365859"/>
              <a:ext cx="5236949" cy="2764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Century Gothic" panose="020B0502020202020204" pitchFamily="34" charset="0"/>
                </a:rPr>
                <a:t>Patient-Doctor Relationship</a:t>
              </a:r>
            </a:p>
          </p:txBody>
        </p:sp>
        <p:grpSp>
          <p:nvGrpSpPr>
            <p:cNvPr id="114" name="Group 113">
              <a:extLst>
                <a:ext uri="{FF2B5EF4-FFF2-40B4-BE49-F238E27FC236}">
                  <a16:creationId xmlns:a16="http://schemas.microsoft.com/office/drawing/2014/main" id="{53C33754-775A-4051-BA4D-829EF2DEC7BC}"/>
                </a:ext>
              </a:extLst>
            </p:cNvPr>
            <p:cNvGrpSpPr/>
            <p:nvPr/>
          </p:nvGrpSpPr>
          <p:grpSpPr>
            <a:xfrm>
              <a:off x="829417" y="2968968"/>
              <a:ext cx="5921533" cy="562443"/>
              <a:chOff x="54723" y="3899617"/>
              <a:chExt cx="4044487" cy="905819"/>
            </a:xfrm>
          </p:grpSpPr>
          <p:sp>
            <p:nvSpPr>
              <p:cNvPr id="133" name="Arrow: Left-Right 132">
                <a:extLst>
                  <a:ext uri="{FF2B5EF4-FFF2-40B4-BE49-F238E27FC236}">
                    <a16:creationId xmlns:a16="http://schemas.microsoft.com/office/drawing/2014/main" id="{E2C4EC1F-48E8-4865-BDE7-592EB4BCC56F}"/>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4" name="TextBox 133">
                <a:extLst>
                  <a:ext uri="{FF2B5EF4-FFF2-40B4-BE49-F238E27FC236}">
                    <a16:creationId xmlns:a16="http://schemas.microsoft.com/office/drawing/2014/main" id="{3A58B340-E1ED-4E43-A5AD-A1C99EF8787D}"/>
                  </a:ext>
                </a:extLst>
              </p:cNvPr>
              <p:cNvSpPr txBox="1"/>
              <p:nvPr/>
            </p:nvSpPr>
            <p:spPr>
              <a:xfrm>
                <a:off x="54723" y="3899617"/>
                <a:ext cx="4044487" cy="405554"/>
              </a:xfrm>
              <a:prstGeom prst="rect">
                <a:avLst/>
              </a:prstGeom>
              <a:noFill/>
            </p:spPr>
            <p:txBody>
              <a:bodyPr wrap="square" rtlCol="0">
                <a:spAutoFit/>
              </a:bodyPr>
              <a:lstStyle/>
              <a:p>
                <a:pPr algn="ctr"/>
                <a:r>
                  <a:rPr lang="en-US" sz="1200" dirty="0">
                    <a:latin typeface="Century Gothic" panose="020B0502020202020204" pitchFamily="34" charset="0"/>
                  </a:rPr>
                  <a:t>Prepare</a:t>
                </a:r>
              </a:p>
            </p:txBody>
          </p:sp>
        </p:grpSp>
        <p:grpSp>
          <p:nvGrpSpPr>
            <p:cNvPr id="115" name="Group 114">
              <a:extLst>
                <a:ext uri="{FF2B5EF4-FFF2-40B4-BE49-F238E27FC236}">
                  <a16:creationId xmlns:a16="http://schemas.microsoft.com/office/drawing/2014/main" id="{E0044149-B74C-479C-AE63-26A96068CEB8}"/>
                </a:ext>
              </a:extLst>
            </p:cNvPr>
            <p:cNvGrpSpPr/>
            <p:nvPr/>
          </p:nvGrpSpPr>
          <p:grpSpPr>
            <a:xfrm>
              <a:off x="841774" y="3566106"/>
              <a:ext cx="5921533" cy="469668"/>
              <a:chOff x="64007" y="4049032"/>
              <a:chExt cx="4044487" cy="756404"/>
            </a:xfrm>
          </p:grpSpPr>
          <p:sp>
            <p:nvSpPr>
              <p:cNvPr id="130" name="Arrow: Left-Right 129">
                <a:extLst>
                  <a:ext uri="{FF2B5EF4-FFF2-40B4-BE49-F238E27FC236}">
                    <a16:creationId xmlns:a16="http://schemas.microsoft.com/office/drawing/2014/main" id="{52D2B256-4F01-4DD2-8493-8D39BCDE1B66}"/>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1" name="TextBox 130">
                <a:extLst>
                  <a:ext uri="{FF2B5EF4-FFF2-40B4-BE49-F238E27FC236}">
                    <a16:creationId xmlns:a16="http://schemas.microsoft.com/office/drawing/2014/main" id="{39A0352D-B151-417C-81FF-513DCC8E0CB0}"/>
                  </a:ext>
                </a:extLst>
              </p:cNvPr>
              <p:cNvSpPr txBox="1"/>
              <p:nvPr/>
            </p:nvSpPr>
            <p:spPr>
              <a:xfrm>
                <a:off x="64007" y="4049032"/>
                <a:ext cx="4044487" cy="405554"/>
              </a:xfrm>
              <a:prstGeom prst="rect">
                <a:avLst/>
              </a:prstGeom>
              <a:noFill/>
            </p:spPr>
            <p:txBody>
              <a:bodyPr wrap="square" rtlCol="0">
                <a:spAutoFit/>
              </a:bodyPr>
              <a:lstStyle/>
              <a:p>
                <a:pPr algn="ctr"/>
                <a:r>
                  <a:rPr lang="en-US" sz="1200" dirty="0">
                    <a:latin typeface="Century Gothic" panose="020B0502020202020204" pitchFamily="34" charset="0"/>
                  </a:rPr>
                  <a:t>Discuss</a:t>
                </a:r>
              </a:p>
            </p:txBody>
          </p:sp>
        </p:grpSp>
        <p:grpSp>
          <p:nvGrpSpPr>
            <p:cNvPr id="116" name="Group 115">
              <a:extLst>
                <a:ext uri="{FF2B5EF4-FFF2-40B4-BE49-F238E27FC236}">
                  <a16:creationId xmlns:a16="http://schemas.microsoft.com/office/drawing/2014/main" id="{11B7DDF6-6815-4311-B252-0419C160EF08}"/>
                </a:ext>
              </a:extLst>
            </p:cNvPr>
            <p:cNvGrpSpPr/>
            <p:nvPr/>
          </p:nvGrpSpPr>
          <p:grpSpPr>
            <a:xfrm>
              <a:off x="831835" y="4015015"/>
              <a:ext cx="5921533" cy="497520"/>
              <a:chOff x="64007" y="4004176"/>
              <a:chExt cx="4044487" cy="801260"/>
            </a:xfrm>
          </p:grpSpPr>
          <p:sp>
            <p:nvSpPr>
              <p:cNvPr id="127" name="Arrow: Left-Right 126">
                <a:extLst>
                  <a:ext uri="{FF2B5EF4-FFF2-40B4-BE49-F238E27FC236}">
                    <a16:creationId xmlns:a16="http://schemas.microsoft.com/office/drawing/2014/main" id="{718163B7-B2A1-4F26-829B-93612122C44E}"/>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8" name="TextBox 127">
                <a:extLst>
                  <a:ext uri="{FF2B5EF4-FFF2-40B4-BE49-F238E27FC236}">
                    <a16:creationId xmlns:a16="http://schemas.microsoft.com/office/drawing/2014/main" id="{7AC3563D-091D-41BE-95E5-39A0F690F7C4}"/>
                  </a:ext>
                </a:extLst>
              </p:cNvPr>
              <p:cNvSpPr txBox="1"/>
              <p:nvPr/>
            </p:nvSpPr>
            <p:spPr>
              <a:xfrm>
                <a:off x="64007" y="4004176"/>
                <a:ext cx="4044487" cy="405554"/>
              </a:xfrm>
              <a:prstGeom prst="rect">
                <a:avLst/>
              </a:prstGeom>
              <a:noFill/>
            </p:spPr>
            <p:txBody>
              <a:bodyPr wrap="square" rtlCol="0">
                <a:spAutoFit/>
              </a:bodyPr>
              <a:lstStyle/>
              <a:p>
                <a:pPr algn="ctr"/>
                <a:r>
                  <a:rPr lang="en-US" sz="1200" dirty="0">
                    <a:latin typeface="Century Gothic" panose="020B0502020202020204" pitchFamily="34" charset="0"/>
                  </a:rPr>
                  <a:t>Convince</a:t>
                </a:r>
              </a:p>
            </p:txBody>
          </p:sp>
        </p:grpSp>
        <p:grpSp>
          <p:nvGrpSpPr>
            <p:cNvPr id="117" name="Group 116">
              <a:extLst>
                <a:ext uri="{FF2B5EF4-FFF2-40B4-BE49-F238E27FC236}">
                  <a16:creationId xmlns:a16="http://schemas.microsoft.com/office/drawing/2014/main" id="{DB23DF0C-2209-4E6D-87C9-620A7A5A190D}"/>
                </a:ext>
              </a:extLst>
            </p:cNvPr>
            <p:cNvGrpSpPr/>
            <p:nvPr/>
          </p:nvGrpSpPr>
          <p:grpSpPr>
            <a:xfrm>
              <a:off x="853466" y="5218271"/>
              <a:ext cx="5921533" cy="593895"/>
              <a:chOff x="65648" y="3848963"/>
              <a:chExt cx="4044487" cy="956474"/>
            </a:xfrm>
          </p:grpSpPr>
          <p:sp>
            <p:nvSpPr>
              <p:cNvPr id="124" name="Arrow: Left-Right 123">
                <a:extLst>
                  <a:ext uri="{FF2B5EF4-FFF2-40B4-BE49-F238E27FC236}">
                    <a16:creationId xmlns:a16="http://schemas.microsoft.com/office/drawing/2014/main" id="{4C72845B-86F4-4504-B485-7C380F0AAA47}"/>
                  </a:ext>
                </a:extLst>
              </p:cNvPr>
              <p:cNvSpPr/>
              <p:nvPr/>
            </p:nvSpPr>
            <p:spPr>
              <a:xfrm>
                <a:off x="215686" y="4302282"/>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5" name="TextBox 124">
                <a:extLst>
                  <a:ext uri="{FF2B5EF4-FFF2-40B4-BE49-F238E27FC236}">
                    <a16:creationId xmlns:a16="http://schemas.microsoft.com/office/drawing/2014/main" id="{EDF12D23-96FD-4DE5-8A0C-5A11848A5129}"/>
                  </a:ext>
                </a:extLst>
              </p:cNvPr>
              <p:cNvSpPr txBox="1"/>
              <p:nvPr/>
            </p:nvSpPr>
            <p:spPr>
              <a:xfrm>
                <a:off x="65648" y="3848963"/>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Reliance on doctor’s recommendation for a treatment</a:t>
                </a:r>
              </a:p>
            </p:txBody>
          </p:sp>
        </p:grpSp>
        <p:grpSp>
          <p:nvGrpSpPr>
            <p:cNvPr id="118" name="Group 117">
              <a:extLst>
                <a:ext uri="{FF2B5EF4-FFF2-40B4-BE49-F238E27FC236}">
                  <a16:creationId xmlns:a16="http://schemas.microsoft.com/office/drawing/2014/main" id="{B332EDE1-78A2-48EB-A6B6-EA80EB2DE2CD}"/>
                </a:ext>
              </a:extLst>
            </p:cNvPr>
            <p:cNvGrpSpPr/>
            <p:nvPr/>
          </p:nvGrpSpPr>
          <p:grpSpPr>
            <a:xfrm>
              <a:off x="853468" y="5889378"/>
              <a:ext cx="5921533" cy="577938"/>
              <a:chOff x="64007" y="3874662"/>
              <a:chExt cx="4044487" cy="930775"/>
            </a:xfrm>
          </p:grpSpPr>
          <p:sp>
            <p:nvSpPr>
              <p:cNvPr id="121" name="Arrow: Left-Right 120">
                <a:extLst>
                  <a:ext uri="{FF2B5EF4-FFF2-40B4-BE49-F238E27FC236}">
                    <a16:creationId xmlns:a16="http://schemas.microsoft.com/office/drawing/2014/main" id="{4D80D0A5-C9B6-42E7-9368-A823B8DF056D}"/>
                  </a:ext>
                </a:extLst>
              </p:cNvPr>
              <p:cNvSpPr/>
              <p:nvPr/>
            </p:nvSpPr>
            <p:spPr>
              <a:xfrm>
                <a:off x="215686" y="4302281"/>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2" name="TextBox 121">
                <a:extLst>
                  <a:ext uri="{FF2B5EF4-FFF2-40B4-BE49-F238E27FC236}">
                    <a16:creationId xmlns:a16="http://schemas.microsoft.com/office/drawing/2014/main" id="{29586886-9798-4BD4-A910-958EAC38A6FE}"/>
                  </a:ext>
                </a:extLst>
              </p:cNvPr>
              <p:cNvSpPr txBox="1"/>
              <p:nvPr/>
            </p:nvSpPr>
            <p:spPr>
              <a:xfrm>
                <a:off x="64007" y="3874662"/>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Obedience to doctor’s authority</a:t>
                </a:r>
                <a:endParaRPr lang="en-US" sz="1200" u="sng" dirty="0">
                  <a:latin typeface="Century Gothic" panose="020B0502020202020204" pitchFamily="34" charset="0"/>
                </a:endParaRPr>
              </a:p>
            </p:txBody>
          </p:sp>
        </p:grpSp>
        <p:sp>
          <p:nvSpPr>
            <p:cNvPr id="119" name="TextBox 118">
              <a:extLst>
                <a:ext uri="{FF2B5EF4-FFF2-40B4-BE49-F238E27FC236}">
                  <a16:creationId xmlns:a16="http://schemas.microsoft.com/office/drawing/2014/main" id="{109AD462-C3FB-4055-A4DC-810CF5EB4AB3}"/>
                </a:ext>
              </a:extLst>
            </p:cNvPr>
            <p:cNvSpPr txBox="1"/>
            <p:nvPr/>
          </p:nvSpPr>
          <p:spPr>
            <a:xfrm>
              <a:off x="442846" y="2861705"/>
              <a:ext cx="1260581" cy="208113"/>
            </a:xfrm>
            <a:prstGeom prst="rect">
              <a:avLst/>
            </a:prstGeom>
            <a:noFill/>
          </p:spPr>
          <p:txBody>
            <a:bodyPr wrap="square" rtlCol="0">
              <a:spAutoFit/>
            </a:bodyPr>
            <a:lstStyle/>
            <a:p>
              <a:r>
                <a:rPr lang="en-US" sz="1200" b="1" i="1" dirty="0">
                  <a:latin typeface="Century Gothic" panose="020B0502020202020204" pitchFamily="34" charset="0"/>
                </a:rPr>
                <a:t>Low</a:t>
              </a:r>
              <a:endParaRPr lang="en-US" b="1" i="1" dirty="0">
                <a:latin typeface="Century Gothic" panose="020B0502020202020204" pitchFamily="34" charset="0"/>
              </a:endParaRPr>
            </a:p>
          </p:txBody>
        </p:sp>
        <p:sp>
          <p:nvSpPr>
            <p:cNvPr id="120" name="TextBox 119">
              <a:extLst>
                <a:ext uri="{FF2B5EF4-FFF2-40B4-BE49-F238E27FC236}">
                  <a16:creationId xmlns:a16="http://schemas.microsoft.com/office/drawing/2014/main" id="{6FE12ADE-2144-4210-985B-9BAC07BA826B}"/>
                </a:ext>
              </a:extLst>
            </p:cNvPr>
            <p:cNvSpPr txBox="1"/>
            <p:nvPr/>
          </p:nvSpPr>
          <p:spPr>
            <a:xfrm>
              <a:off x="6416796" y="2863521"/>
              <a:ext cx="586154" cy="276999"/>
            </a:xfrm>
            <a:prstGeom prst="rect">
              <a:avLst/>
            </a:prstGeom>
            <a:noFill/>
          </p:spPr>
          <p:txBody>
            <a:bodyPr wrap="square" rtlCol="0">
              <a:spAutoFit/>
            </a:bodyPr>
            <a:lstStyle/>
            <a:p>
              <a:r>
                <a:rPr lang="en-US" sz="1200" b="1" i="1" dirty="0">
                  <a:latin typeface="Century Gothic" panose="020B0502020202020204" pitchFamily="34" charset="0"/>
                </a:rPr>
                <a:t>High</a:t>
              </a:r>
              <a:endParaRPr lang="en-US" b="1" i="1" dirty="0">
                <a:latin typeface="Century Gothic" panose="020B0502020202020204" pitchFamily="34" charset="0"/>
              </a:endParaRPr>
            </a:p>
          </p:txBody>
        </p:sp>
      </p:grpSp>
      <p:pic>
        <p:nvPicPr>
          <p:cNvPr id="139" name="Picture 138">
            <a:extLst>
              <a:ext uri="{FF2B5EF4-FFF2-40B4-BE49-F238E27FC236}">
                <a16:creationId xmlns:a16="http://schemas.microsoft.com/office/drawing/2014/main" id="{809D656E-7C1E-49E4-BAF9-69851DDDF4E2}"/>
              </a:ext>
            </a:extLst>
          </p:cNvPr>
          <p:cNvPicPr/>
          <p:nvPr/>
        </p:nvPicPr>
        <p:blipFill rotWithShape="1">
          <a:blip r:embed="rId2"/>
          <a:srcRect l="4896" t="61867" r="88035" b="24784"/>
          <a:stretch/>
        </p:blipFill>
        <p:spPr>
          <a:xfrm>
            <a:off x="3202526" y="3325846"/>
            <a:ext cx="332509" cy="321174"/>
          </a:xfrm>
          <a:prstGeom prst="rect">
            <a:avLst/>
          </a:prstGeom>
        </p:spPr>
      </p:pic>
      <p:pic>
        <p:nvPicPr>
          <p:cNvPr id="140" name="Picture 139">
            <a:extLst>
              <a:ext uri="{FF2B5EF4-FFF2-40B4-BE49-F238E27FC236}">
                <a16:creationId xmlns:a16="http://schemas.microsoft.com/office/drawing/2014/main" id="{55C557A5-2248-4326-AAAA-E970DC4AB419}"/>
              </a:ext>
            </a:extLst>
          </p:cNvPr>
          <p:cNvPicPr/>
          <p:nvPr/>
        </p:nvPicPr>
        <p:blipFill rotWithShape="1">
          <a:blip r:embed="rId2"/>
          <a:srcRect l="4896" t="61867" r="88035" b="24784"/>
          <a:stretch/>
        </p:blipFill>
        <p:spPr>
          <a:xfrm>
            <a:off x="4581213" y="3861574"/>
            <a:ext cx="332509" cy="321174"/>
          </a:xfrm>
          <a:prstGeom prst="rect">
            <a:avLst/>
          </a:prstGeom>
        </p:spPr>
      </p:pic>
      <p:pic>
        <p:nvPicPr>
          <p:cNvPr id="141" name="Picture 140">
            <a:extLst>
              <a:ext uri="{FF2B5EF4-FFF2-40B4-BE49-F238E27FC236}">
                <a16:creationId xmlns:a16="http://schemas.microsoft.com/office/drawing/2014/main" id="{EAB6F987-8FB0-4179-8FA1-CC1BE3A5F9D9}"/>
              </a:ext>
            </a:extLst>
          </p:cNvPr>
          <p:cNvPicPr/>
          <p:nvPr/>
        </p:nvPicPr>
        <p:blipFill rotWithShape="1">
          <a:blip r:embed="rId2"/>
          <a:srcRect l="4896" t="61867" r="88035" b="24784"/>
          <a:stretch/>
        </p:blipFill>
        <p:spPr>
          <a:xfrm>
            <a:off x="3872065" y="4384065"/>
            <a:ext cx="332509" cy="321174"/>
          </a:xfrm>
          <a:prstGeom prst="rect">
            <a:avLst/>
          </a:prstGeom>
        </p:spPr>
      </p:pic>
      <p:pic>
        <p:nvPicPr>
          <p:cNvPr id="142" name="Picture 141">
            <a:extLst>
              <a:ext uri="{FF2B5EF4-FFF2-40B4-BE49-F238E27FC236}">
                <a16:creationId xmlns:a16="http://schemas.microsoft.com/office/drawing/2014/main" id="{68DBB6E9-D8A0-4C2B-BABC-065960E90D39}"/>
              </a:ext>
            </a:extLst>
          </p:cNvPr>
          <p:cNvPicPr/>
          <p:nvPr/>
        </p:nvPicPr>
        <p:blipFill rotWithShape="1">
          <a:blip r:embed="rId2"/>
          <a:srcRect l="4896" t="61867" r="88035" b="24784"/>
          <a:stretch/>
        </p:blipFill>
        <p:spPr>
          <a:xfrm>
            <a:off x="4518921" y="5092898"/>
            <a:ext cx="332509" cy="321174"/>
          </a:xfrm>
          <a:prstGeom prst="rect">
            <a:avLst/>
          </a:prstGeom>
        </p:spPr>
      </p:pic>
      <p:pic>
        <p:nvPicPr>
          <p:cNvPr id="143" name="Picture 142">
            <a:extLst>
              <a:ext uri="{FF2B5EF4-FFF2-40B4-BE49-F238E27FC236}">
                <a16:creationId xmlns:a16="http://schemas.microsoft.com/office/drawing/2014/main" id="{5D79EC92-7E0C-4B8C-9EE8-6496B0FC63AC}"/>
              </a:ext>
            </a:extLst>
          </p:cNvPr>
          <p:cNvPicPr/>
          <p:nvPr/>
        </p:nvPicPr>
        <p:blipFill rotWithShape="1">
          <a:blip r:embed="rId2"/>
          <a:srcRect l="4896" t="61867" r="88035" b="24784"/>
          <a:stretch/>
        </p:blipFill>
        <p:spPr>
          <a:xfrm>
            <a:off x="4458200" y="5826945"/>
            <a:ext cx="332509" cy="321174"/>
          </a:xfrm>
          <a:prstGeom prst="rect">
            <a:avLst/>
          </a:prstGeom>
        </p:spPr>
      </p:pic>
      <p:pic>
        <p:nvPicPr>
          <p:cNvPr id="144" name="Picture 143">
            <a:extLst>
              <a:ext uri="{FF2B5EF4-FFF2-40B4-BE49-F238E27FC236}">
                <a16:creationId xmlns:a16="http://schemas.microsoft.com/office/drawing/2014/main" id="{ECEF1975-1E3C-401C-A5F7-2649D885F17A}"/>
              </a:ext>
            </a:extLst>
          </p:cNvPr>
          <p:cNvPicPr/>
          <p:nvPr/>
        </p:nvPicPr>
        <p:blipFill rotWithShape="1">
          <a:blip r:embed="rId2"/>
          <a:srcRect l="4896" t="61867" r="88035" b="24784"/>
          <a:stretch/>
        </p:blipFill>
        <p:spPr>
          <a:xfrm>
            <a:off x="4064141" y="6547010"/>
            <a:ext cx="332509" cy="321174"/>
          </a:xfrm>
          <a:prstGeom prst="rect">
            <a:avLst/>
          </a:prstGeom>
        </p:spPr>
      </p:pic>
      <p:sp>
        <p:nvSpPr>
          <p:cNvPr id="145" name="Rectangle: Rounded Corners 144">
            <a:extLst>
              <a:ext uri="{FF2B5EF4-FFF2-40B4-BE49-F238E27FC236}">
                <a16:creationId xmlns:a16="http://schemas.microsoft.com/office/drawing/2014/main" id="{53E67254-54F9-4A33-A198-B67D00E81A0C}"/>
              </a:ext>
            </a:extLst>
          </p:cNvPr>
          <p:cNvSpPr/>
          <p:nvPr/>
        </p:nvSpPr>
        <p:spPr>
          <a:xfrm>
            <a:off x="288929" y="7118057"/>
            <a:ext cx="6691972" cy="1087797"/>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entury Gothic" panose="020B0502020202020204" pitchFamily="34" charset="0"/>
              </a:rPr>
              <a:t>Patient-doctor relationship in Canada is similar to that in USA. Patients are relatively less likely to prepare for their doctor’s visit. They also have relatively less confidence (compared to US) that the doctors will consider their treatment preference. Obedience/ reliance on the reasons provided by doctor for a treatment option is relatively higher compared to US.</a:t>
            </a:r>
          </a:p>
        </p:txBody>
      </p:sp>
      <p:sp>
        <p:nvSpPr>
          <p:cNvPr id="76" name="TextBox 75">
            <a:extLst>
              <a:ext uri="{FF2B5EF4-FFF2-40B4-BE49-F238E27FC236}">
                <a16:creationId xmlns:a16="http://schemas.microsoft.com/office/drawing/2014/main" id="{6C850B1C-3B8E-41F7-9268-2FB70658E063}"/>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
        <p:nvSpPr>
          <p:cNvPr id="77" name="Title 105">
            <a:extLst>
              <a:ext uri="{FF2B5EF4-FFF2-40B4-BE49-F238E27FC236}">
                <a16:creationId xmlns:a16="http://schemas.microsoft.com/office/drawing/2014/main" id="{EEC85C0A-F920-48FC-893A-D36ADC2BCFE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dirty="0">
                <a:solidFill>
                  <a:schemeClr val="accent1"/>
                </a:solidFill>
                <a:latin typeface="Century Gothic"/>
                <a:ea typeface="+mn-ea"/>
                <a:cs typeface="+mn-cs"/>
              </a:rPr>
              <a:t>Country level </a:t>
            </a:r>
            <a:r>
              <a:rPr lang="en-GB" sz="2000" dirty="0">
                <a:solidFill>
                  <a:schemeClr val="accent1"/>
                </a:solidFill>
                <a:latin typeface="Century Gothic"/>
              </a:rPr>
              <a:t>SUMMARY</a:t>
            </a:r>
            <a:endParaRPr lang="en-GB" sz="2000" dirty="0">
              <a:solidFill>
                <a:schemeClr val="accent1"/>
              </a:solidFill>
              <a:latin typeface="Century Gothic"/>
              <a:ea typeface="+mn-ea"/>
              <a:cs typeface="+mn-cs"/>
            </a:endParaRPr>
          </a:p>
        </p:txBody>
      </p:sp>
    </p:spTree>
    <p:extLst>
      <p:ext uri="{BB962C8B-B14F-4D97-AF65-F5344CB8AC3E}">
        <p14:creationId xmlns:p14="http://schemas.microsoft.com/office/powerpoint/2010/main" val="212920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98286"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chemeClr val="accent1"/>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59CA3333-2CFB-45F8-83AE-2314B56073A1}"/>
              </a:ext>
            </a:extLst>
          </p:cNvPr>
          <p:cNvSpPr txBox="1"/>
          <p:nvPr/>
        </p:nvSpPr>
        <p:spPr>
          <a:xfrm>
            <a:off x="515471" y="1754910"/>
            <a:ext cx="4678829" cy="369332"/>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US</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Canada   I   </a:t>
            </a:r>
            <a:r>
              <a:rPr lang="en-US" b="1" dirty="0">
                <a:solidFill>
                  <a:schemeClr val="bg1"/>
                </a:solidFill>
                <a:latin typeface="Century Gothic" panose="020B0502020202020204" pitchFamily="34" charset="0"/>
              </a:rPr>
              <a:t>UK</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Germany    I   Italy</a:t>
            </a:r>
          </a:p>
        </p:txBody>
      </p:sp>
      <p:grpSp>
        <p:nvGrpSpPr>
          <p:cNvPr id="80" name="Group 79">
            <a:extLst>
              <a:ext uri="{FF2B5EF4-FFF2-40B4-BE49-F238E27FC236}">
                <a16:creationId xmlns:a16="http://schemas.microsoft.com/office/drawing/2014/main" id="{8793E9FF-5F19-41C6-9087-EFEC3052448D}"/>
              </a:ext>
            </a:extLst>
          </p:cNvPr>
          <p:cNvGrpSpPr/>
          <p:nvPr/>
        </p:nvGrpSpPr>
        <p:grpSpPr>
          <a:xfrm>
            <a:off x="4326457" y="1002263"/>
            <a:ext cx="649050" cy="485028"/>
            <a:chOff x="4009428" y="4246994"/>
            <a:chExt cx="1149830" cy="859256"/>
          </a:xfrm>
          <a:solidFill>
            <a:srgbClr val="A6A6A6"/>
          </a:solidFill>
        </p:grpSpPr>
        <p:sp>
          <p:nvSpPr>
            <p:cNvPr id="84" name="Freeform 17">
              <a:extLst>
                <a:ext uri="{FF2B5EF4-FFF2-40B4-BE49-F238E27FC236}">
                  <a16:creationId xmlns:a16="http://schemas.microsoft.com/office/drawing/2014/main" id="{EDB7A68D-60C9-40F2-90EA-0E0F695952F4}"/>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8" name="Freeform 18">
              <a:extLst>
                <a:ext uri="{FF2B5EF4-FFF2-40B4-BE49-F238E27FC236}">
                  <a16:creationId xmlns:a16="http://schemas.microsoft.com/office/drawing/2014/main" id="{D1791DA9-C6C3-4B6D-ACF0-F9214EE18226}"/>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2" name="Freeform 19">
              <a:extLst>
                <a:ext uri="{FF2B5EF4-FFF2-40B4-BE49-F238E27FC236}">
                  <a16:creationId xmlns:a16="http://schemas.microsoft.com/office/drawing/2014/main" id="{77406888-D4EA-4C32-A6B9-946604B535B6}"/>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6" name="Freeform 20">
              <a:extLst>
                <a:ext uri="{FF2B5EF4-FFF2-40B4-BE49-F238E27FC236}">
                  <a16:creationId xmlns:a16="http://schemas.microsoft.com/office/drawing/2014/main" id="{F28A6E10-49D0-4828-89F0-8BEB98C216F8}"/>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105" name="Group 104">
            <a:extLst>
              <a:ext uri="{FF2B5EF4-FFF2-40B4-BE49-F238E27FC236}">
                <a16:creationId xmlns:a16="http://schemas.microsoft.com/office/drawing/2014/main" id="{A50FF16B-93BE-45E2-B95F-6DE6F08597F6}"/>
              </a:ext>
            </a:extLst>
          </p:cNvPr>
          <p:cNvGrpSpPr/>
          <p:nvPr/>
        </p:nvGrpSpPr>
        <p:grpSpPr>
          <a:xfrm>
            <a:off x="2708228" y="985328"/>
            <a:ext cx="548250" cy="571651"/>
            <a:chOff x="440072" y="3973711"/>
            <a:chExt cx="548250" cy="519683"/>
          </a:xfrm>
        </p:grpSpPr>
        <p:sp>
          <p:nvSpPr>
            <p:cNvPr id="106" name="Oval 105">
              <a:extLst>
                <a:ext uri="{FF2B5EF4-FFF2-40B4-BE49-F238E27FC236}">
                  <a16:creationId xmlns:a16="http://schemas.microsoft.com/office/drawing/2014/main" id="{821FB01C-680E-492D-8C57-6DED9F3B6AC0}"/>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3">
              <a:extLst>
                <a:ext uri="{FF2B5EF4-FFF2-40B4-BE49-F238E27FC236}">
                  <a16:creationId xmlns:a16="http://schemas.microsoft.com/office/drawing/2014/main" id="{54393EDC-8D58-4BA9-94CF-AFCB5B3E7F09}"/>
                </a:ext>
              </a:extLst>
            </p:cNvPr>
            <p:cNvGrpSpPr>
              <a:grpSpLocks noChangeAspect="1"/>
            </p:cNvGrpSpPr>
            <p:nvPr/>
          </p:nvGrpSpPr>
          <p:grpSpPr bwMode="auto">
            <a:xfrm>
              <a:off x="541143" y="4041946"/>
              <a:ext cx="312919" cy="313995"/>
              <a:chOff x="288" y="2533"/>
              <a:chExt cx="582" cy="584"/>
            </a:xfrm>
            <a:solidFill>
              <a:schemeClr val="bg1"/>
            </a:solidFill>
          </p:grpSpPr>
          <p:sp>
            <p:nvSpPr>
              <p:cNvPr id="108" name="Freeform 14">
                <a:extLst>
                  <a:ext uri="{FF2B5EF4-FFF2-40B4-BE49-F238E27FC236}">
                    <a16:creationId xmlns:a16="http://schemas.microsoft.com/office/drawing/2014/main" id="{B1C3CF05-0945-42D5-B894-D3C2C770CCFD}"/>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5">
                <a:extLst>
                  <a:ext uri="{FF2B5EF4-FFF2-40B4-BE49-F238E27FC236}">
                    <a16:creationId xmlns:a16="http://schemas.microsoft.com/office/drawing/2014/main" id="{5C877ABE-3F8F-44A3-9A24-50E86E9A36B3}"/>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0" name="Group 109">
            <a:extLst>
              <a:ext uri="{FF2B5EF4-FFF2-40B4-BE49-F238E27FC236}">
                <a16:creationId xmlns:a16="http://schemas.microsoft.com/office/drawing/2014/main" id="{43F65D5A-5E00-4CDA-BC41-3433726B506F}"/>
              </a:ext>
            </a:extLst>
          </p:cNvPr>
          <p:cNvGrpSpPr/>
          <p:nvPr/>
        </p:nvGrpSpPr>
        <p:grpSpPr>
          <a:xfrm>
            <a:off x="326000" y="2351319"/>
            <a:ext cx="6691972" cy="4669507"/>
            <a:chOff x="363071" y="2365859"/>
            <a:chExt cx="6691972" cy="4245006"/>
          </a:xfrm>
        </p:grpSpPr>
        <p:sp>
          <p:nvSpPr>
            <p:cNvPr id="111" name="Rounded Rectangle 31">
              <a:extLst>
                <a:ext uri="{FF2B5EF4-FFF2-40B4-BE49-F238E27FC236}">
                  <a16:creationId xmlns:a16="http://schemas.microsoft.com/office/drawing/2014/main" id="{DF3D90A8-E13C-4CF5-96B1-E53CFB181134}"/>
                </a:ext>
              </a:extLst>
            </p:cNvPr>
            <p:cNvSpPr/>
            <p:nvPr/>
          </p:nvSpPr>
          <p:spPr>
            <a:xfrm>
              <a:off x="363071" y="2496066"/>
              <a:ext cx="6691972" cy="4114799"/>
            </a:xfrm>
            <a:prstGeom prst="roundRect">
              <a:avLst>
                <a:gd name="adj" fmla="val 4514"/>
              </a:avLst>
            </a:prstGeom>
            <a:solidFill>
              <a:schemeClr val="bg1"/>
            </a:solidFill>
            <a:ln>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TextBox 111">
              <a:extLst>
                <a:ext uri="{FF2B5EF4-FFF2-40B4-BE49-F238E27FC236}">
                  <a16:creationId xmlns:a16="http://schemas.microsoft.com/office/drawing/2014/main" id="{FD6B5549-1504-4535-9B56-E273A5A28FB1}"/>
                </a:ext>
              </a:extLst>
            </p:cNvPr>
            <p:cNvSpPr txBox="1"/>
            <p:nvPr/>
          </p:nvSpPr>
          <p:spPr>
            <a:xfrm>
              <a:off x="1423062" y="2733984"/>
              <a:ext cx="5014297" cy="251817"/>
            </a:xfrm>
            <a:prstGeom prst="rect">
              <a:avLst/>
            </a:prstGeom>
            <a:noFill/>
          </p:spPr>
          <p:txBody>
            <a:bodyPr wrap="square" rtlCol="0">
              <a:spAutoFit/>
            </a:bodyPr>
            <a:lstStyle/>
            <a:p>
              <a:pPr algn="ctr"/>
              <a:r>
                <a:rPr lang="en-US" sz="1200" b="1" u="sng" dirty="0">
                  <a:latin typeface="Century Gothic" panose="020B0502020202020204" pitchFamily="34" charset="0"/>
                </a:rPr>
                <a:t>Patient Involvement in Treatment</a:t>
              </a:r>
              <a:endParaRPr lang="en-US" sz="1200" u="sng" dirty="0">
                <a:latin typeface="Century Gothic" panose="020B0502020202020204" pitchFamily="34" charset="0"/>
              </a:endParaRPr>
            </a:p>
          </p:txBody>
        </p:sp>
        <p:grpSp>
          <p:nvGrpSpPr>
            <p:cNvPr id="113" name="Group 112">
              <a:extLst>
                <a:ext uri="{FF2B5EF4-FFF2-40B4-BE49-F238E27FC236}">
                  <a16:creationId xmlns:a16="http://schemas.microsoft.com/office/drawing/2014/main" id="{54D5F443-8EFC-4C09-A39D-CBCCD2A0AE58}"/>
                </a:ext>
              </a:extLst>
            </p:cNvPr>
            <p:cNvGrpSpPr/>
            <p:nvPr/>
          </p:nvGrpSpPr>
          <p:grpSpPr>
            <a:xfrm>
              <a:off x="831835" y="4575555"/>
              <a:ext cx="5921533" cy="559370"/>
              <a:chOff x="64007" y="3904566"/>
              <a:chExt cx="4044487" cy="900870"/>
            </a:xfrm>
          </p:grpSpPr>
          <p:sp>
            <p:nvSpPr>
              <p:cNvPr id="137" name="Arrow: Left-Right 136">
                <a:extLst>
                  <a:ext uri="{FF2B5EF4-FFF2-40B4-BE49-F238E27FC236}">
                    <a16:creationId xmlns:a16="http://schemas.microsoft.com/office/drawing/2014/main" id="{F4B2A1D6-C946-42A5-9F32-ED6957983814}"/>
                  </a:ext>
                </a:extLst>
              </p:cNvPr>
              <p:cNvSpPr/>
              <p:nvPr/>
            </p:nvSpPr>
            <p:spPr>
              <a:xfrm>
                <a:off x="215686" y="4302281"/>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8" name="TextBox 137">
                <a:extLst>
                  <a:ext uri="{FF2B5EF4-FFF2-40B4-BE49-F238E27FC236}">
                    <a16:creationId xmlns:a16="http://schemas.microsoft.com/office/drawing/2014/main" id="{38C2DF64-DABD-4D70-BD47-C12B6D03A59D}"/>
                  </a:ext>
                </a:extLst>
              </p:cNvPr>
              <p:cNvSpPr txBox="1"/>
              <p:nvPr/>
            </p:nvSpPr>
            <p:spPr>
              <a:xfrm>
                <a:off x="64007" y="3904566"/>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Confidence that doctors understand/ consider patients’ preferences</a:t>
                </a:r>
                <a:endParaRPr lang="en-US" sz="1200" u="sng" dirty="0">
                  <a:latin typeface="Century Gothic" panose="020B0502020202020204" pitchFamily="34" charset="0"/>
                </a:endParaRPr>
              </a:p>
            </p:txBody>
          </p:sp>
        </p:grpSp>
        <p:sp>
          <p:nvSpPr>
            <p:cNvPr id="114" name="Rectangle: Rounded Corners 113">
              <a:extLst>
                <a:ext uri="{FF2B5EF4-FFF2-40B4-BE49-F238E27FC236}">
                  <a16:creationId xmlns:a16="http://schemas.microsoft.com/office/drawing/2014/main" id="{9C0DE890-DF59-42A0-BC83-41ACB58B85E3}"/>
                </a:ext>
              </a:extLst>
            </p:cNvPr>
            <p:cNvSpPr/>
            <p:nvPr/>
          </p:nvSpPr>
          <p:spPr>
            <a:xfrm>
              <a:off x="1145848" y="2365859"/>
              <a:ext cx="5236949" cy="2764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Century Gothic" panose="020B0502020202020204" pitchFamily="34" charset="0"/>
                </a:rPr>
                <a:t>Patient-Doctor Relationship</a:t>
              </a:r>
            </a:p>
          </p:txBody>
        </p:sp>
        <p:grpSp>
          <p:nvGrpSpPr>
            <p:cNvPr id="115" name="Group 114">
              <a:extLst>
                <a:ext uri="{FF2B5EF4-FFF2-40B4-BE49-F238E27FC236}">
                  <a16:creationId xmlns:a16="http://schemas.microsoft.com/office/drawing/2014/main" id="{9CA8E972-CF35-4C03-BF99-1C2A77847B59}"/>
                </a:ext>
              </a:extLst>
            </p:cNvPr>
            <p:cNvGrpSpPr/>
            <p:nvPr/>
          </p:nvGrpSpPr>
          <p:grpSpPr>
            <a:xfrm>
              <a:off x="829417" y="2968968"/>
              <a:ext cx="5921533" cy="562443"/>
              <a:chOff x="54723" y="3899617"/>
              <a:chExt cx="4044487" cy="905819"/>
            </a:xfrm>
          </p:grpSpPr>
          <p:sp>
            <p:nvSpPr>
              <p:cNvPr id="134" name="Arrow: Left-Right 133">
                <a:extLst>
                  <a:ext uri="{FF2B5EF4-FFF2-40B4-BE49-F238E27FC236}">
                    <a16:creationId xmlns:a16="http://schemas.microsoft.com/office/drawing/2014/main" id="{5ABD3BEF-026D-4CB5-9E58-09C63E75E8C8}"/>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5" name="TextBox 134">
                <a:extLst>
                  <a:ext uri="{FF2B5EF4-FFF2-40B4-BE49-F238E27FC236}">
                    <a16:creationId xmlns:a16="http://schemas.microsoft.com/office/drawing/2014/main" id="{9C4AD4FE-C253-4FAC-9D95-DDF930646ED2}"/>
                  </a:ext>
                </a:extLst>
              </p:cNvPr>
              <p:cNvSpPr txBox="1"/>
              <p:nvPr/>
            </p:nvSpPr>
            <p:spPr>
              <a:xfrm>
                <a:off x="54723" y="3899617"/>
                <a:ext cx="4044487" cy="405554"/>
              </a:xfrm>
              <a:prstGeom prst="rect">
                <a:avLst/>
              </a:prstGeom>
              <a:noFill/>
            </p:spPr>
            <p:txBody>
              <a:bodyPr wrap="square" rtlCol="0">
                <a:spAutoFit/>
              </a:bodyPr>
              <a:lstStyle/>
              <a:p>
                <a:pPr algn="ctr"/>
                <a:r>
                  <a:rPr lang="en-US" sz="1200" dirty="0">
                    <a:latin typeface="Century Gothic" panose="020B0502020202020204" pitchFamily="34" charset="0"/>
                  </a:rPr>
                  <a:t>Prepare</a:t>
                </a:r>
              </a:p>
            </p:txBody>
          </p:sp>
        </p:grpSp>
        <p:grpSp>
          <p:nvGrpSpPr>
            <p:cNvPr id="116" name="Group 115">
              <a:extLst>
                <a:ext uri="{FF2B5EF4-FFF2-40B4-BE49-F238E27FC236}">
                  <a16:creationId xmlns:a16="http://schemas.microsoft.com/office/drawing/2014/main" id="{3B16B535-6C7D-4933-96EA-D4B62A5D5333}"/>
                </a:ext>
              </a:extLst>
            </p:cNvPr>
            <p:cNvGrpSpPr/>
            <p:nvPr/>
          </p:nvGrpSpPr>
          <p:grpSpPr>
            <a:xfrm>
              <a:off x="841774" y="3566106"/>
              <a:ext cx="5921533" cy="469668"/>
              <a:chOff x="64007" y="4049032"/>
              <a:chExt cx="4044487" cy="756404"/>
            </a:xfrm>
          </p:grpSpPr>
          <p:sp>
            <p:nvSpPr>
              <p:cNvPr id="131" name="Arrow: Left-Right 130">
                <a:extLst>
                  <a:ext uri="{FF2B5EF4-FFF2-40B4-BE49-F238E27FC236}">
                    <a16:creationId xmlns:a16="http://schemas.microsoft.com/office/drawing/2014/main" id="{E26D6D67-BE31-431E-8EDB-F484D0FCC888}"/>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2" name="TextBox 131">
                <a:extLst>
                  <a:ext uri="{FF2B5EF4-FFF2-40B4-BE49-F238E27FC236}">
                    <a16:creationId xmlns:a16="http://schemas.microsoft.com/office/drawing/2014/main" id="{3F62198B-0DC4-496A-9229-30C4B7889E33}"/>
                  </a:ext>
                </a:extLst>
              </p:cNvPr>
              <p:cNvSpPr txBox="1"/>
              <p:nvPr/>
            </p:nvSpPr>
            <p:spPr>
              <a:xfrm>
                <a:off x="64007" y="4049032"/>
                <a:ext cx="4044487" cy="405554"/>
              </a:xfrm>
              <a:prstGeom prst="rect">
                <a:avLst/>
              </a:prstGeom>
              <a:noFill/>
            </p:spPr>
            <p:txBody>
              <a:bodyPr wrap="square" rtlCol="0">
                <a:spAutoFit/>
              </a:bodyPr>
              <a:lstStyle/>
              <a:p>
                <a:pPr algn="ctr"/>
                <a:r>
                  <a:rPr lang="en-US" sz="1200" dirty="0">
                    <a:latin typeface="Century Gothic" panose="020B0502020202020204" pitchFamily="34" charset="0"/>
                  </a:rPr>
                  <a:t>Discuss</a:t>
                </a:r>
              </a:p>
            </p:txBody>
          </p:sp>
        </p:grpSp>
        <p:grpSp>
          <p:nvGrpSpPr>
            <p:cNvPr id="117" name="Group 116">
              <a:extLst>
                <a:ext uri="{FF2B5EF4-FFF2-40B4-BE49-F238E27FC236}">
                  <a16:creationId xmlns:a16="http://schemas.microsoft.com/office/drawing/2014/main" id="{A6EA7962-4515-4FB1-B9E6-25964A59EE28}"/>
                </a:ext>
              </a:extLst>
            </p:cNvPr>
            <p:cNvGrpSpPr/>
            <p:nvPr/>
          </p:nvGrpSpPr>
          <p:grpSpPr>
            <a:xfrm>
              <a:off x="831835" y="4015015"/>
              <a:ext cx="5921533" cy="497520"/>
              <a:chOff x="64007" y="4004176"/>
              <a:chExt cx="4044487" cy="801260"/>
            </a:xfrm>
          </p:grpSpPr>
          <p:sp>
            <p:nvSpPr>
              <p:cNvPr id="128" name="Arrow: Left-Right 127">
                <a:extLst>
                  <a:ext uri="{FF2B5EF4-FFF2-40B4-BE49-F238E27FC236}">
                    <a16:creationId xmlns:a16="http://schemas.microsoft.com/office/drawing/2014/main" id="{AE95C809-2FC8-46BA-9B9E-E04384C5DCD9}"/>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9" name="TextBox 128">
                <a:extLst>
                  <a:ext uri="{FF2B5EF4-FFF2-40B4-BE49-F238E27FC236}">
                    <a16:creationId xmlns:a16="http://schemas.microsoft.com/office/drawing/2014/main" id="{3227D72D-A59A-45DA-A0E2-47E9D00ECA1C}"/>
                  </a:ext>
                </a:extLst>
              </p:cNvPr>
              <p:cNvSpPr txBox="1"/>
              <p:nvPr/>
            </p:nvSpPr>
            <p:spPr>
              <a:xfrm>
                <a:off x="64007" y="4004176"/>
                <a:ext cx="4044487" cy="405554"/>
              </a:xfrm>
              <a:prstGeom prst="rect">
                <a:avLst/>
              </a:prstGeom>
              <a:noFill/>
            </p:spPr>
            <p:txBody>
              <a:bodyPr wrap="square" rtlCol="0">
                <a:spAutoFit/>
              </a:bodyPr>
              <a:lstStyle/>
              <a:p>
                <a:pPr algn="ctr"/>
                <a:r>
                  <a:rPr lang="en-US" sz="1200" dirty="0">
                    <a:latin typeface="Century Gothic" panose="020B0502020202020204" pitchFamily="34" charset="0"/>
                  </a:rPr>
                  <a:t>Convince</a:t>
                </a:r>
              </a:p>
            </p:txBody>
          </p:sp>
        </p:grpSp>
        <p:grpSp>
          <p:nvGrpSpPr>
            <p:cNvPr id="118" name="Group 117">
              <a:extLst>
                <a:ext uri="{FF2B5EF4-FFF2-40B4-BE49-F238E27FC236}">
                  <a16:creationId xmlns:a16="http://schemas.microsoft.com/office/drawing/2014/main" id="{56870B22-0642-46FE-995E-18204DF35A71}"/>
                </a:ext>
              </a:extLst>
            </p:cNvPr>
            <p:cNvGrpSpPr/>
            <p:nvPr/>
          </p:nvGrpSpPr>
          <p:grpSpPr>
            <a:xfrm>
              <a:off x="853466" y="5218271"/>
              <a:ext cx="5921533" cy="593895"/>
              <a:chOff x="65648" y="3848963"/>
              <a:chExt cx="4044487" cy="956474"/>
            </a:xfrm>
          </p:grpSpPr>
          <p:sp>
            <p:nvSpPr>
              <p:cNvPr id="125" name="Arrow: Left-Right 124">
                <a:extLst>
                  <a:ext uri="{FF2B5EF4-FFF2-40B4-BE49-F238E27FC236}">
                    <a16:creationId xmlns:a16="http://schemas.microsoft.com/office/drawing/2014/main" id="{C30ABEB3-0953-4411-A6C4-D8D728353A4A}"/>
                  </a:ext>
                </a:extLst>
              </p:cNvPr>
              <p:cNvSpPr/>
              <p:nvPr/>
            </p:nvSpPr>
            <p:spPr>
              <a:xfrm>
                <a:off x="215686" y="4302282"/>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6" name="TextBox 125">
                <a:extLst>
                  <a:ext uri="{FF2B5EF4-FFF2-40B4-BE49-F238E27FC236}">
                    <a16:creationId xmlns:a16="http://schemas.microsoft.com/office/drawing/2014/main" id="{8FAD8E0B-0CB1-425A-8D51-FE5666E3396C}"/>
                  </a:ext>
                </a:extLst>
              </p:cNvPr>
              <p:cNvSpPr txBox="1"/>
              <p:nvPr/>
            </p:nvSpPr>
            <p:spPr>
              <a:xfrm>
                <a:off x="65648" y="3848963"/>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Reliance on doctor’s recommendation for a treatment</a:t>
                </a:r>
              </a:p>
            </p:txBody>
          </p:sp>
        </p:grpSp>
        <p:grpSp>
          <p:nvGrpSpPr>
            <p:cNvPr id="119" name="Group 118">
              <a:extLst>
                <a:ext uri="{FF2B5EF4-FFF2-40B4-BE49-F238E27FC236}">
                  <a16:creationId xmlns:a16="http://schemas.microsoft.com/office/drawing/2014/main" id="{D95B8626-10CB-45EA-B53C-144B11386DFC}"/>
                </a:ext>
              </a:extLst>
            </p:cNvPr>
            <p:cNvGrpSpPr/>
            <p:nvPr/>
          </p:nvGrpSpPr>
          <p:grpSpPr>
            <a:xfrm>
              <a:off x="853468" y="5889378"/>
              <a:ext cx="5921533" cy="577938"/>
              <a:chOff x="64007" y="3874662"/>
              <a:chExt cx="4044487" cy="930775"/>
            </a:xfrm>
          </p:grpSpPr>
          <p:sp>
            <p:nvSpPr>
              <p:cNvPr id="122" name="Arrow: Left-Right 121">
                <a:extLst>
                  <a:ext uri="{FF2B5EF4-FFF2-40B4-BE49-F238E27FC236}">
                    <a16:creationId xmlns:a16="http://schemas.microsoft.com/office/drawing/2014/main" id="{4931873B-3B23-49C3-8841-86EE60C437D4}"/>
                  </a:ext>
                </a:extLst>
              </p:cNvPr>
              <p:cNvSpPr/>
              <p:nvPr/>
            </p:nvSpPr>
            <p:spPr>
              <a:xfrm>
                <a:off x="215686" y="4302281"/>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3" name="TextBox 122">
                <a:extLst>
                  <a:ext uri="{FF2B5EF4-FFF2-40B4-BE49-F238E27FC236}">
                    <a16:creationId xmlns:a16="http://schemas.microsoft.com/office/drawing/2014/main" id="{CE73B5EC-4372-4A09-8579-2EB1E46678D3}"/>
                  </a:ext>
                </a:extLst>
              </p:cNvPr>
              <p:cNvSpPr txBox="1"/>
              <p:nvPr/>
            </p:nvSpPr>
            <p:spPr>
              <a:xfrm>
                <a:off x="64007" y="3874662"/>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Obedience to doctor’s authority</a:t>
                </a:r>
                <a:endParaRPr lang="en-US" sz="1200" u="sng" dirty="0">
                  <a:latin typeface="Century Gothic" panose="020B0502020202020204" pitchFamily="34" charset="0"/>
                </a:endParaRPr>
              </a:p>
            </p:txBody>
          </p:sp>
        </p:grpSp>
        <p:sp>
          <p:nvSpPr>
            <p:cNvPr id="120" name="TextBox 119">
              <a:extLst>
                <a:ext uri="{FF2B5EF4-FFF2-40B4-BE49-F238E27FC236}">
                  <a16:creationId xmlns:a16="http://schemas.microsoft.com/office/drawing/2014/main" id="{7C31841C-8397-472D-BFEC-4CAE178FF265}"/>
                </a:ext>
              </a:extLst>
            </p:cNvPr>
            <p:cNvSpPr txBox="1"/>
            <p:nvPr/>
          </p:nvSpPr>
          <p:spPr>
            <a:xfrm>
              <a:off x="442846" y="2861705"/>
              <a:ext cx="1260581" cy="208113"/>
            </a:xfrm>
            <a:prstGeom prst="rect">
              <a:avLst/>
            </a:prstGeom>
            <a:noFill/>
          </p:spPr>
          <p:txBody>
            <a:bodyPr wrap="square" rtlCol="0">
              <a:spAutoFit/>
            </a:bodyPr>
            <a:lstStyle/>
            <a:p>
              <a:r>
                <a:rPr lang="en-US" sz="1200" b="1" i="1" dirty="0">
                  <a:latin typeface="Century Gothic" panose="020B0502020202020204" pitchFamily="34" charset="0"/>
                </a:rPr>
                <a:t>Low</a:t>
              </a:r>
              <a:endParaRPr lang="en-US" b="1" i="1" dirty="0">
                <a:latin typeface="Century Gothic" panose="020B0502020202020204" pitchFamily="34" charset="0"/>
              </a:endParaRPr>
            </a:p>
          </p:txBody>
        </p:sp>
        <p:sp>
          <p:nvSpPr>
            <p:cNvPr id="121" name="TextBox 120">
              <a:extLst>
                <a:ext uri="{FF2B5EF4-FFF2-40B4-BE49-F238E27FC236}">
                  <a16:creationId xmlns:a16="http://schemas.microsoft.com/office/drawing/2014/main" id="{1ED5CA4B-9186-45AF-96A3-1C2F30A2769E}"/>
                </a:ext>
              </a:extLst>
            </p:cNvPr>
            <p:cNvSpPr txBox="1"/>
            <p:nvPr/>
          </p:nvSpPr>
          <p:spPr>
            <a:xfrm>
              <a:off x="6416796" y="2863521"/>
              <a:ext cx="586154" cy="276999"/>
            </a:xfrm>
            <a:prstGeom prst="rect">
              <a:avLst/>
            </a:prstGeom>
            <a:noFill/>
          </p:spPr>
          <p:txBody>
            <a:bodyPr wrap="square" rtlCol="0">
              <a:spAutoFit/>
            </a:bodyPr>
            <a:lstStyle/>
            <a:p>
              <a:r>
                <a:rPr lang="en-US" sz="1200" b="1" i="1" dirty="0">
                  <a:latin typeface="Century Gothic" panose="020B0502020202020204" pitchFamily="34" charset="0"/>
                </a:rPr>
                <a:t>High</a:t>
              </a:r>
              <a:endParaRPr lang="en-US" b="1" i="1" dirty="0">
                <a:latin typeface="Century Gothic" panose="020B0502020202020204" pitchFamily="34" charset="0"/>
              </a:endParaRPr>
            </a:p>
          </p:txBody>
        </p:sp>
      </p:grpSp>
      <p:pic>
        <p:nvPicPr>
          <p:cNvPr id="140" name="Picture 139">
            <a:extLst>
              <a:ext uri="{FF2B5EF4-FFF2-40B4-BE49-F238E27FC236}">
                <a16:creationId xmlns:a16="http://schemas.microsoft.com/office/drawing/2014/main" id="{5E17827E-E7DB-4E5B-A5B1-C9ADD15B3C4F}"/>
              </a:ext>
            </a:extLst>
          </p:cNvPr>
          <p:cNvPicPr/>
          <p:nvPr/>
        </p:nvPicPr>
        <p:blipFill rotWithShape="1">
          <a:blip r:embed="rId2"/>
          <a:srcRect l="4896" t="30626" r="88404" b="56690"/>
          <a:stretch/>
        </p:blipFill>
        <p:spPr>
          <a:xfrm>
            <a:off x="2372825" y="3304525"/>
            <a:ext cx="321541" cy="283389"/>
          </a:xfrm>
          <a:prstGeom prst="rect">
            <a:avLst/>
          </a:prstGeom>
        </p:spPr>
      </p:pic>
      <p:pic>
        <p:nvPicPr>
          <p:cNvPr id="141" name="Picture 140">
            <a:extLst>
              <a:ext uri="{FF2B5EF4-FFF2-40B4-BE49-F238E27FC236}">
                <a16:creationId xmlns:a16="http://schemas.microsoft.com/office/drawing/2014/main" id="{84D2B550-70BB-435A-819A-9FC5D611BC29}"/>
              </a:ext>
            </a:extLst>
          </p:cNvPr>
          <p:cNvPicPr/>
          <p:nvPr/>
        </p:nvPicPr>
        <p:blipFill rotWithShape="1">
          <a:blip r:embed="rId2"/>
          <a:srcRect l="4896" t="30626" r="88404" b="56690"/>
          <a:stretch/>
        </p:blipFill>
        <p:spPr>
          <a:xfrm>
            <a:off x="2985755" y="3829133"/>
            <a:ext cx="321541" cy="283389"/>
          </a:xfrm>
          <a:prstGeom prst="rect">
            <a:avLst/>
          </a:prstGeom>
        </p:spPr>
      </p:pic>
      <p:pic>
        <p:nvPicPr>
          <p:cNvPr id="142" name="Picture 141">
            <a:extLst>
              <a:ext uri="{FF2B5EF4-FFF2-40B4-BE49-F238E27FC236}">
                <a16:creationId xmlns:a16="http://schemas.microsoft.com/office/drawing/2014/main" id="{F21C45D3-5488-4D9A-A492-096771460BAE}"/>
              </a:ext>
            </a:extLst>
          </p:cNvPr>
          <p:cNvPicPr/>
          <p:nvPr/>
        </p:nvPicPr>
        <p:blipFill rotWithShape="1">
          <a:blip r:embed="rId2"/>
          <a:srcRect l="4896" t="30626" r="88404" b="56690"/>
          <a:stretch/>
        </p:blipFill>
        <p:spPr>
          <a:xfrm>
            <a:off x="3008589" y="4377327"/>
            <a:ext cx="321541" cy="283389"/>
          </a:xfrm>
          <a:prstGeom prst="rect">
            <a:avLst/>
          </a:prstGeom>
        </p:spPr>
      </p:pic>
      <p:pic>
        <p:nvPicPr>
          <p:cNvPr id="143" name="Picture 142">
            <a:extLst>
              <a:ext uri="{FF2B5EF4-FFF2-40B4-BE49-F238E27FC236}">
                <a16:creationId xmlns:a16="http://schemas.microsoft.com/office/drawing/2014/main" id="{02F616C2-6BD4-403F-81E7-DC9987C89888}"/>
              </a:ext>
            </a:extLst>
          </p:cNvPr>
          <p:cNvPicPr/>
          <p:nvPr/>
        </p:nvPicPr>
        <p:blipFill rotWithShape="1">
          <a:blip r:embed="rId2"/>
          <a:srcRect l="4896" t="30626" r="88404" b="56690"/>
          <a:stretch/>
        </p:blipFill>
        <p:spPr>
          <a:xfrm>
            <a:off x="4103641" y="5074159"/>
            <a:ext cx="321541" cy="283389"/>
          </a:xfrm>
          <a:prstGeom prst="rect">
            <a:avLst/>
          </a:prstGeom>
        </p:spPr>
      </p:pic>
      <p:pic>
        <p:nvPicPr>
          <p:cNvPr id="144" name="Picture 143">
            <a:extLst>
              <a:ext uri="{FF2B5EF4-FFF2-40B4-BE49-F238E27FC236}">
                <a16:creationId xmlns:a16="http://schemas.microsoft.com/office/drawing/2014/main" id="{1F023A64-5163-4FD9-B606-706734353100}"/>
              </a:ext>
            </a:extLst>
          </p:cNvPr>
          <p:cNvPicPr/>
          <p:nvPr/>
        </p:nvPicPr>
        <p:blipFill rotWithShape="1">
          <a:blip r:embed="rId2"/>
          <a:srcRect l="4896" t="30626" r="88404" b="56690"/>
          <a:stretch/>
        </p:blipFill>
        <p:spPr>
          <a:xfrm>
            <a:off x="4971615" y="5830224"/>
            <a:ext cx="321541" cy="283389"/>
          </a:xfrm>
          <a:prstGeom prst="rect">
            <a:avLst/>
          </a:prstGeom>
        </p:spPr>
      </p:pic>
      <p:pic>
        <p:nvPicPr>
          <p:cNvPr id="145" name="Picture 144">
            <a:extLst>
              <a:ext uri="{FF2B5EF4-FFF2-40B4-BE49-F238E27FC236}">
                <a16:creationId xmlns:a16="http://schemas.microsoft.com/office/drawing/2014/main" id="{B49B4A2F-1747-4F4D-AEE6-E0B676942BB4}"/>
              </a:ext>
            </a:extLst>
          </p:cNvPr>
          <p:cNvPicPr/>
          <p:nvPr/>
        </p:nvPicPr>
        <p:blipFill rotWithShape="1">
          <a:blip r:embed="rId2"/>
          <a:srcRect l="4896" t="30626" r="88404" b="56690"/>
          <a:stretch/>
        </p:blipFill>
        <p:spPr>
          <a:xfrm>
            <a:off x="4533403" y="6527734"/>
            <a:ext cx="321541" cy="283389"/>
          </a:xfrm>
          <a:prstGeom prst="rect">
            <a:avLst/>
          </a:prstGeom>
        </p:spPr>
      </p:pic>
      <p:sp>
        <p:nvSpPr>
          <p:cNvPr id="146" name="Rectangle: Rounded Corners 145">
            <a:extLst>
              <a:ext uri="{FF2B5EF4-FFF2-40B4-BE49-F238E27FC236}">
                <a16:creationId xmlns:a16="http://schemas.microsoft.com/office/drawing/2014/main" id="{71797EB0-8F47-4FD6-8347-728020ADDD7B}"/>
              </a:ext>
            </a:extLst>
          </p:cNvPr>
          <p:cNvSpPr/>
          <p:nvPr/>
        </p:nvSpPr>
        <p:spPr>
          <a:xfrm>
            <a:off x="326000" y="7201599"/>
            <a:ext cx="6691972" cy="957073"/>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entury Gothic" panose="020B0502020202020204" pitchFamily="34" charset="0"/>
              </a:rPr>
              <a:t>Patients in the UK are least involved in their treatment (prepare, discuss and convince doctors of their preferred treatment) and are most likely to rely on doctor provided reasons for a treatment and to obey the doctors authority.</a:t>
            </a:r>
          </a:p>
        </p:txBody>
      </p:sp>
      <p:sp>
        <p:nvSpPr>
          <p:cNvPr id="76" name="TextBox 75">
            <a:extLst>
              <a:ext uri="{FF2B5EF4-FFF2-40B4-BE49-F238E27FC236}">
                <a16:creationId xmlns:a16="http://schemas.microsoft.com/office/drawing/2014/main" id="{4D8114CB-B47A-4B23-9451-F85A48D5DDE8}"/>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
        <p:nvSpPr>
          <p:cNvPr id="77" name="Title 105">
            <a:extLst>
              <a:ext uri="{FF2B5EF4-FFF2-40B4-BE49-F238E27FC236}">
                <a16:creationId xmlns:a16="http://schemas.microsoft.com/office/drawing/2014/main" id="{939F06FC-76E1-4D11-8AAF-A5E39F36441B}"/>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dirty="0">
                <a:solidFill>
                  <a:schemeClr val="accent1"/>
                </a:solidFill>
                <a:latin typeface="Century Gothic"/>
                <a:ea typeface="+mn-ea"/>
                <a:cs typeface="+mn-cs"/>
              </a:rPr>
              <a:t>Country level </a:t>
            </a:r>
            <a:r>
              <a:rPr lang="en-GB" sz="2000" dirty="0">
                <a:solidFill>
                  <a:schemeClr val="accent1"/>
                </a:solidFill>
                <a:latin typeface="Century Gothic"/>
              </a:rPr>
              <a:t>SUMMARY</a:t>
            </a:r>
            <a:endParaRPr lang="en-GB" sz="2000" dirty="0">
              <a:solidFill>
                <a:schemeClr val="accent1"/>
              </a:solidFill>
              <a:latin typeface="Century Gothic"/>
              <a:ea typeface="+mn-ea"/>
              <a:cs typeface="+mn-cs"/>
            </a:endParaRPr>
          </a:p>
        </p:txBody>
      </p:sp>
    </p:spTree>
    <p:extLst>
      <p:ext uri="{BB962C8B-B14F-4D97-AF65-F5344CB8AC3E}">
        <p14:creationId xmlns:p14="http://schemas.microsoft.com/office/powerpoint/2010/main" val="371824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98286"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chemeClr val="accent1"/>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59CA3333-2CFB-45F8-83AE-2314B56073A1}"/>
              </a:ext>
            </a:extLst>
          </p:cNvPr>
          <p:cNvSpPr txBox="1"/>
          <p:nvPr/>
        </p:nvSpPr>
        <p:spPr>
          <a:xfrm>
            <a:off x="515471" y="1754910"/>
            <a:ext cx="4678829" cy="369332"/>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US</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Canada   I   UK   I    </a:t>
            </a:r>
            <a:r>
              <a:rPr lang="en-US" b="1" dirty="0">
                <a:solidFill>
                  <a:schemeClr val="bg1"/>
                </a:solidFill>
                <a:latin typeface="Century Gothic" panose="020B0502020202020204" pitchFamily="34" charset="0"/>
              </a:rPr>
              <a:t>Germany</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Italy</a:t>
            </a:r>
          </a:p>
        </p:txBody>
      </p:sp>
      <p:grpSp>
        <p:nvGrpSpPr>
          <p:cNvPr id="80" name="Group 79">
            <a:extLst>
              <a:ext uri="{FF2B5EF4-FFF2-40B4-BE49-F238E27FC236}">
                <a16:creationId xmlns:a16="http://schemas.microsoft.com/office/drawing/2014/main" id="{73BC621C-26AC-4344-8B95-AB7177581E71}"/>
              </a:ext>
            </a:extLst>
          </p:cNvPr>
          <p:cNvGrpSpPr/>
          <p:nvPr/>
        </p:nvGrpSpPr>
        <p:grpSpPr>
          <a:xfrm>
            <a:off x="4326457" y="1002263"/>
            <a:ext cx="649050" cy="485028"/>
            <a:chOff x="4009428" y="4246994"/>
            <a:chExt cx="1149830" cy="859256"/>
          </a:xfrm>
          <a:solidFill>
            <a:srgbClr val="A6A6A6"/>
          </a:solidFill>
        </p:grpSpPr>
        <p:sp>
          <p:nvSpPr>
            <p:cNvPr id="84" name="Freeform 17">
              <a:extLst>
                <a:ext uri="{FF2B5EF4-FFF2-40B4-BE49-F238E27FC236}">
                  <a16:creationId xmlns:a16="http://schemas.microsoft.com/office/drawing/2014/main" id="{0714B405-8256-48B1-A3CA-0546D3FB940F}"/>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8" name="Freeform 18">
              <a:extLst>
                <a:ext uri="{FF2B5EF4-FFF2-40B4-BE49-F238E27FC236}">
                  <a16:creationId xmlns:a16="http://schemas.microsoft.com/office/drawing/2014/main" id="{7C997FB5-7F6C-40DB-A66F-71F6E1AF68D4}"/>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2" name="Freeform 19">
              <a:extLst>
                <a:ext uri="{FF2B5EF4-FFF2-40B4-BE49-F238E27FC236}">
                  <a16:creationId xmlns:a16="http://schemas.microsoft.com/office/drawing/2014/main" id="{E36F3AB0-3F5E-4BED-B9FB-3109A6EEA43C}"/>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6" name="Freeform 20">
              <a:extLst>
                <a:ext uri="{FF2B5EF4-FFF2-40B4-BE49-F238E27FC236}">
                  <a16:creationId xmlns:a16="http://schemas.microsoft.com/office/drawing/2014/main" id="{6ABA6183-06C3-42A7-8DEE-10351842E877}"/>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105" name="Group 104">
            <a:extLst>
              <a:ext uri="{FF2B5EF4-FFF2-40B4-BE49-F238E27FC236}">
                <a16:creationId xmlns:a16="http://schemas.microsoft.com/office/drawing/2014/main" id="{1945ADAA-4988-4169-BA82-8216A0F38181}"/>
              </a:ext>
            </a:extLst>
          </p:cNvPr>
          <p:cNvGrpSpPr/>
          <p:nvPr/>
        </p:nvGrpSpPr>
        <p:grpSpPr>
          <a:xfrm>
            <a:off x="2708228" y="985328"/>
            <a:ext cx="548250" cy="571651"/>
            <a:chOff x="440072" y="3973711"/>
            <a:chExt cx="548250" cy="519683"/>
          </a:xfrm>
        </p:grpSpPr>
        <p:sp>
          <p:nvSpPr>
            <p:cNvPr id="106" name="Oval 105">
              <a:extLst>
                <a:ext uri="{FF2B5EF4-FFF2-40B4-BE49-F238E27FC236}">
                  <a16:creationId xmlns:a16="http://schemas.microsoft.com/office/drawing/2014/main" id="{99012C95-528A-4964-BE15-28958DE3C426}"/>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3">
              <a:extLst>
                <a:ext uri="{FF2B5EF4-FFF2-40B4-BE49-F238E27FC236}">
                  <a16:creationId xmlns:a16="http://schemas.microsoft.com/office/drawing/2014/main" id="{E5025F01-6047-45A4-8AAE-CBBF835E7894}"/>
                </a:ext>
              </a:extLst>
            </p:cNvPr>
            <p:cNvGrpSpPr>
              <a:grpSpLocks noChangeAspect="1"/>
            </p:cNvGrpSpPr>
            <p:nvPr/>
          </p:nvGrpSpPr>
          <p:grpSpPr bwMode="auto">
            <a:xfrm>
              <a:off x="541143" y="4041946"/>
              <a:ext cx="312919" cy="313995"/>
              <a:chOff x="288" y="2533"/>
              <a:chExt cx="582" cy="584"/>
            </a:xfrm>
            <a:solidFill>
              <a:schemeClr val="bg1"/>
            </a:solidFill>
          </p:grpSpPr>
          <p:sp>
            <p:nvSpPr>
              <p:cNvPr id="108" name="Freeform 14">
                <a:extLst>
                  <a:ext uri="{FF2B5EF4-FFF2-40B4-BE49-F238E27FC236}">
                    <a16:creationId xmlns:a16="http://schemas.microsoft.com/office/drawing/2014/main" id="{825FEFE4-7B8C-458D-83C5-C982B8CA3EFF}"/>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5">
                <a:extLst>
                  <a:ext uri="{FF2B5EF4-FFF2-40B4-BE49-F238E27FC236}">
                    <a16:creationId xmlns:a16="http://schemas.microsoft.com/office/drawing/2014/main" id="{3BF1BDFA-9FED-47D9-B5CF-5FF9A5D43B92}"/>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10" name="Group 109">
            <a:extLst>
              <a:ext uri="{FF2B5EF4-FFF2-40B4-BE49-F238E27FC236}">
                <a16:creationId xmlns:a16="http://schemas.microsoft.com/office/drawing/2014/main" id="{353F577A-26B0-44E1-8065-1563639B75DC}"/>
              </a:ext>
            </a:extLst>
          </p:cNvPr>
          <p:cNvGrpSpPr/>
          <p:nvPr/>
        </p:nvGrpSpPr>
        <p:grpSpPr>
          <a:xfrm>
            <a:off x="326000" y="2351319"/>
            <a:ext cx="6691972" cy="4669507"/>
            <a:chOff x="363071" y="2365859"/>
            <a:chExt cx="6691972" cy="4245006"/>
          </a:xfrm>
        </p:grpSpPr>
        <p:sp>
          <p:nvSpPr>
            <p:cNvPr id="111" name="Rounded Rectangle 31">
              <a:extLst>
                <a:ext uri="{FF2B5EF4-FFF2-40B4-BE49-F238E27FC236}">
                  <a16:creationId xmlns:a16="http://schemas.microsoft.com/office/drawing/2014/main" id="{F2DEFC40-C6C3-41D8-8F18-30E696B072E4}"/>
                </a:ext>
              </a:extLst>
            </p:cNvPr>
            <p:cNvSpPr/>
            <p:nvPr/>
          </p:nvSpPr>
          <p:spPr>
            <a:xfrm>
              <a:off x="363071" y="2496066"/>
              <a:ext cx="6691972" cy="4114799"/>
            </a:xfrm>
            <a:prstGeom prst="roundRect">
              <a:avLst>
                <a:gd name="adj" fmla="val 4514"/>
              </a:avLst>
            </a:prstGeom>
            <a:solidFill>
              <a:schemeClr val="bg1"/>
            </a:solidFill>
            <a:ln>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TextBox 111">
              <a:extLst>
                <a:ext uri="{FF2B5EF4-FFF2-40B4-BE49-F238E27FC236}">
                  <a16:creationId xmlns:a16="http://schemas.microsoft.com/office/drawing/2014/main" id="{CBF45AEC-FCCE-4EB3-99D2-B94735EB0D73}"/>
                </a:ext>
              </a:extLst>
            </p:cNvPr>
            <p:cNvSpPr txBox="1"/>
            <p:nvPr/>
          </p:nvSpPr>
          <p:spPr>
            <a:xfrm>
              <a:off x="1423062" y="2733984"/>
              <a:ext cx="5014297" cy="251817"/>
            </a:xfrm>
            <a:prstGeom prst="rect">
              <a:avLst/>
            </a:prstGeom>
            <a:noFill/>
          </p:spPr>
          <p:txBody>
            <a:bodyPr wrap="square" rtlCol="0">
              <a:spAutoFit/>
            </a:bodyPr>
            <a:lstStyle/>
            <a:p>
              <a:pPr algn="ctr"/>
              <a:r>
                <a:rPr lang="en-US" sz="1200" b="1" u="sng" dirty="0">
                  <a:latin typeface="Century Gothic" panose="020B0502020202020204" pitchFamily="34" charset="0"/>
                </a:rPr>
                <a:t>Patient Involvement in Treatment</a:t>
              </a:r>
              <a:endParaRPr lang="en-US" sz="1200" u="sng" dirty="0">
                <a:latin typeface="Century Gothic" panose="020B0502020202020204" pitchFamily="34" charset="0"/>
              </a:endParaRPr>
            </a:p>
          </p:txBody>
        </p:sp>
        <p:grpSp>
          <p:nvGrpSpPr>
            <p:cNvPr id="113" name="Group 112">
              <a:extLst>
                <a:ext uri="{FF2B5EF4-FFF2-40B4-BE49-F238E27FC236}">
                  <a16:creationId xmlns:a16="http://schemas.microsoft.com/office/drawing/2014/main" id="{F3DD08B9-2CDA-4DDC-ACC5-A9B0556C1C51}"/>
                </a:ext>
              </a:extLst>
            </p:cNvPr>
            <p:cNvGrpSpPr/>
            <p:nvPr/>
          </p:nvGrpSpPr>
          <p:grpSpPr>
            <a:xfrm>
              <a:off x="831835" y="4575555"/>
              <a:ext cx="5921533" cy="559370"/>
              <a:chOff x="64007" y="3904566"/>
              <a:chExt cx="4044487" cy="900870"/>
            </a:xfrm>
          </p:grpSpPr>
          <p:sp>
            <p:nvSpPr>
              <p:cNvPr id="137" name="Arrow: Left-Right 136">
                <a:extLst>
                  <a:ext uri="{FF2B5EF4-FFF2-40B4-BE49-F238E27FC236}">
                    <a16:creationId xmlns:a16="http://schemas.microsoft.com/office/drawing/2014/main" id="{8BADA5E3-C820-4C59-9713-44096F17E9CD}"/>
                  </a:ext>
                </a:extLst>
              </p:cNvPr>
              <p:cNvSpPr/>
              <p:nvPr/>
            </p:nvSpPr>
            <p:spPr>
              <a:xfrm>
                <a:off x="215686" y="4302281"/>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8" name="TextBox 137">
                <a:extLst>
                  <a:ext uri="{FF2B5EF4-FFF2-40B4-BE49-F238E27FC236}">
                    <a16:creationId xmlns:a16="http://schemas.microsoft.com/office/drawing/2014/main" id="{BE0069DA-C12F-43B8-978D-241638B330E7}"/>
                  </a:ext>
                </a:extLst>
              </p:cNvPr>
              <p:cNvSpPr txBox="1"/>
              <p:nvPr/>
            </p:nvSpPr>
            <p:spPr>
              <a:xfrm>
                <a:off x="64007" y="3904566"/>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Confidence that doctors understand/ consider patients’ preferences</a:t>
                </a:r>
                <a:endParaRPr lang="en-US" sz="1200" u="sng" dirty="0">
                  <a:latin typeface="Century Gothic" panose="020B0502020202020204" pitchFamily="34" charset="0"/>
                </a:endParaRPr>
              </a:p>
            </p:txBody>
          </p:sp>
        </p:grpSp>
        <p:sp>
          <p:nvSpPr>
            <p:cNvPr id="114" name="Rectangle: Rounded Corners 113">
              <a:extLst>
                <a:ext uri="{FF2B5EF4-FFF2-40B4-BE49-F238E27FC236}">
                  <a16:creationId xmlns:a16="http://schemas.microsoft.com/office/drawing/2014/main" id="{3932F4AD-0E5A-44F3-9572-FF36ECFC7F37}"/>
                </a:ext>
              </a:extLst>
            </p:cNvPr>
            <p:cNvSpPr/>
            <p:nvPr/>
          </p:nvSpPr>
          <p:spPr>
            <a:xfrm>
              <a:off x="1145848" y="2365859"/>
              <a:ext cx="5236949" cy="2764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Century Gothic" panose="020B0502020202020204" pitchFamily="34" charset="0"/>
                </a:rPr>
                <a:t>Patient-Doctor Relationship</a:t>
              </a:r>
            </a:p>
          </p:txBody>
        </p:sp>
        <p:grpSp>
          <p:nvGrpSpPr>
            <p:cNvPr id="115" name="Group 114">
              <a:extLst>
                <a:ext uri="{FF2B5EF4-FFF2-40B4-BE49-F238E27FC236}">
                  <a16:creationId xmlns:a16="http://schemas.microsoft.com/office/drawing/2014/main" id="{2F8C8D69-119D-4D34-A377-F10336886FD9}"/>
                </a:ext>
              </a:extLst>
            </p:cNvPr>
            <p:cNvGrpSpPr/>
            <p:nvPr/>
          </p:nvGrpSpPr>
          <p:grpSpPr>
            <a:xfrm>
              <a:off x="829417" y="2968968"/>
              <a:ext cx="5921533" cy="562443"/>
              <a:chOff x="54723" y="3899617"/>
              <a:chExt cx="4044487" cy="905819"/>
            </a:xfrm>
          </p:grpSpPr>
          <p:sp>
            <p:nvSpPr>
              <p:cNvPr id="134" name="Arrow: Left-Right 133">
                <a:extLst>
                  <a:ext uri="{FF2B5EF4-FFF2-40B4-BE49-F238E27FC236}">
                    <a16:creationId xmlns:a16="http://schemas.microsoft.com/office/drawing/2014/main" id="{D06C832A-CBB3-4B81-AA74-CEED28200280}"/>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5" name="TextBox 134">
                <a:extLst>
                  <a:ext uri="{FF2B5EF4-FFF2-40B4-BE49-F238E27FC236}">
                    <a16:creationId xmlns:a16="http://schemas.microsoft.com/office/drawing/2014/main" id="{F8C177B1-2914-4E2B-B6F1-63CD0E78A879}"/>
                  </a:ext>
                </a:extLst>
              </p:cNvPr>
              <p:cNvSpPr txBox="1"/>
              <p:nvPr/>
            </p:nvSpPr>
            <p:spPr>
              <a:xfrm>
                <a:off x="54723" y="3899617"/>
                <a:ext cx="4044487" cy="405554"/>
              </a:xfrm>
              <a:prstGeom prst="rect">
                <a:avLst/>
              </a:prstGeom>
              <a:noFill/>
            </p:spPr>
            <p:txBody>
              <a:bodyPr wrap="square" rtlCol="0">
                <a:spAutoFit/>
              </a:bodyPr>
              <a:lstStyle/>
              <a:p>
                <a:pPr algn="ctr"/>
                <a:r>
                  <a:rPr lang="en-US" sz="1200" dirty="0">
                    <a:latin typeface="Century Gothic" panose="020B0502020202020204" pitchFamily="34" charset="0"/>
                  </a:rPr>
                  <a:t>Prepare</a:t>
                </a:r>
              </a:p>
            </p:txBody>
          </p:sp>
        </p:grpSp>
        <p:grpSp>
          <p:nvGrpSpPr>
            <p:cNvPr id="116" name="Group 115">
              <a:extLst>
                <a:ext uri="{FF2B5EF4-FFF2-40B4-BE49-F238E27FC236}">
                  <a16:creationId xmlns:a16="http://schemas.microsoft.com/office/drawing/2014/main" id="{80C05C4C-8DF9-41E1-94E4-766F9411B625}"/>
                </a:ext>
              </a:extLst>
            </p:cNvPr>
            <p:cNvGrpSpPr/>
            <p:nvPr/>
          </p:nvGrpSpPr>
          <p:grpSpPr>
            <a:xfrm>
              <a:off x="841774" y="3566106"/>
              <a:ext cx="5921533" cy="469668"/>
              <a:chOff x="64007" y="4049032"/>
              <a:chExt cx="4044487" cy="756404"/>
            </a:xfrm>
          </p:grpSpPr>
          <p:sp>
            <p:nvSpPr>
              <p:cNvPr id="131" name="Arrow: Left-Right 130">
                <a:extLst>
                  <a:ext uri="{FF2B5EF4-FFF2-40B4-BE49-F238E27FC236}">
                    <a16:creationId xmlns:a16="http://schemas.microsoft.com/office/drawing/2014/main" id="{63D2CC87-9BC4-4FA9-A37C-A04D3A1117D3}"/>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2" name="TextBox 131">
                <a:extLst>
                  <a:ext uri="{FF2B5EF4-FFF2-40B4-BE49-F238E27FC236}">
                    <a16:creationId xmlns:a16="http://schemas.microsoft.com/office/drawing/2014/main" id="{A8B07141-DC50-4364-8D9B-AB289279C8AB}"/>
                  </a:ext>
                </a:extLst>
              </p:cNvPr>
              <p:cNvSpPr txBox="1"/>
              <p:nvPr/>
            </p:nvSpPr>
            <p:spPr>
              <a:xfrm>
                <a:off x="64007" y="4049032"/>
                <a:ext cx="4044487" cy="405554"/>
              </a:xfrm>
              <a:prstGeom prst="rect">
                <a:avLst/>
              </a:prstGeom>
              <a:noFill/>
            </p:spPr>
            <p:txBody>
              <a:bodyPr wrap="square" rtlCol="0">
                <a:spAutoFit/>
              </a:bodyPr>
              <a:lstStyle/>
              <a:p>
                <a:pPr algn="ctr"/>
                <a:r>
                  <a:rPr lang="en-US" sz="1200" dirty="0">
                    <a:latin typeface="Century Gothic" panose="020B0502020202020204" pitchFamily="34" charset="0"/>
                  </a:rPr>
                  <a:t>Discuss</a:t>
                </a:r>
              </a:p>
            </p:txBody>
          </p:sp>
        </p:grpSp>
        <p:grpSp>
          <p:nvGrpSpPr>
            <p:cNvPr id="117" name="Group 116">
              <a:extLst>
                <a:ext uri="{FF2B5EF4-FFF2-40B4-BE49-F238E27FC236}">
                  <a16:creationId xmlns:a16="http://schemas.microsoft.com/office/drawing/2014/main" id="{4CCC4CB3-4CA2-43C9-8097-45FC10124C28}"/>
                </a:ext>
              </a:extLst>
            </p:cNvPr>
            <p:cNvGrpSpPr/>
            <p:nvPr/>
          </p:nvGrpSpPr>
          <p:grpSpPr>
            <a:xfrm>
              <a:off x="831835" y="4015015"/>
              <a:ext cx="5921533" cy="497520"/>
              <a:chOff x="64007" y="4004176"/>
              <a:chExt cx="4044487" cy="801260"/>
            </a:xfrm>
          </p:grpSpPr>
          <p:sp>
            <p:nvSpPr>
              <p:cNvPr id="128" name="Arrow: Left-Right 127">
                <a:extLst>
                  <a:ext uri="{FF2B5EF4-FFF2-40B4-BE49-F238E27FC236}">
                    <a16:creationId xmlns:a16="http://schemas.microsoft.com/office/drawing/2014/main" id="{1B1009C5-EC3B-4511-B1E8-F643F5BED388}"/>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9" name="TextBox 128">
                <a:extLst>
                  <a:ext uri="{FF2B5EF4-FFF2-40B4-BE49-F238E27FC236}">
                    <a16:creationId xmlns:a16="http://schemas.microsoft.com/office/drawing/2014/main" id="{FCA44317-1DB3-42FF-9632-7AF6716D2B45}"/>
                  </a:ext>
                </a:extLst>
              </p:cNvPr>
              <p:cNvSpPr txBox="1"/>
              <p:nvPr/>
            </p:nvSpPr>
            <p:spPr>
              <a:xfrm>
                <a:off x="64007" y="4004176"/>
                <a:ext cx="4044487" cy="405554"/>
              </a:xfrm>
              <a:prstGeom prst="rect">
                <a:avLst/>
              </a:prstGeom>
              <a:noFill/>
            </p:spPr>
            <p:txBody>
              <a:bodyPr wrap="square" rtlCol="0">
                <a:spAutoFit/>
              </a:bodyPr>
              <a:lstStyle/>
              <a:p>
                <a:pPr algn="ctr"/>
                <a:r>
                  <a:rPr lang="en-US" sz="1200" dirty="0">
                    <a:latin typeface="Century Gothic" panose="020B0502020202020204" pitchFamily="34" charset="0"/>
                  </a:rPr>
                  <a:t>Convince</a:t>
                </a:r>
              </a:p>
            </p:txBody>
          </p:sp>
        </p:grpSp>
        <p:grpSp>
          <p:nvGrpSpPr>
            <p:cNvPr id="118" name="Group 117">
              <a:extLst>
                <a:ext uri="{FF2B5EF4-FFF2-40B4-BE49-F238E27FC236}">
                  <a16:creationId xmlns:a16="http://schemas.microsoft.com/office/drawing/2014/main" id="{C57776F0-109D-4DCE-9E54-8F114073212D}"/>
                </a:ext>
              </a:extLst>
            </p:cNvPr>
            <p:cNvGrpSpPr/>
            <p:nvPr/>
          </p:nvGrpSpPr>
          <p:grpSpPr>
            <a:xfrm>
              <a:off x="853466" y="5218271"/>
              <a:ext cx="5921533" cy="593895"/>
              <a:chOff x="65648" y="3848963"/>
              <a:chExt cx="4044487" cy="956474"/>
            </a:xfrm>
          </p:grpSpPr>
          <p:sp>
            <p:nvSpPr>
              <p:cNvPr id="125" name="Arrow: Left-Right 124">
                <a:extLst>
                  <a:ext uri="{FF2B5EF4-FFF2-40B4-BE49-F238E27FC236}">
                    <a16:creationId xmlns:a16="http://schemas.microsoft.com/office/drawing/2014/main" id="{F62E380D-4331-436C-A1F3-F6444B4DB663}"/>
                  </a:ext>
                </a:extLst>
              </p:cNvPr>
              <p:cNvSpPr/>
              <p:nvPr/>
            </p:nvSpPr>
            <p:spPr>
              <a:xfrm>
                <a:off x="215686" y="4302282"/>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6" name="TextBox 125">
                <a:extLst>
                  <a:ext uri="{FF2B5EF4-FFF2-40B4-BE49-F238E27FC236}">
                    <a16:creationId xmlns:a16="http://schemas.microsoft.com/office/drawing/2014/main" id="{71E890E2-D20B-4D1E-B30A-879EEC8FB8BE}"/>
                  </a:ext>
                </a:extLst>
              </p:cNvPr>
              <p:cNvSpPr txBox="1"/>
              <p:nvPr/>
            </p:nvSpPr>
            <p:spPr>
              <a:xfrm>
                <a:off x="65648" y="3848963"/>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Reliance on doctor’s recommendation for a treatment</a:t>
                </a:r>
              </a:p>
            </p:txBody>
          </p:sp>
        </p:grpSp>
        <p:grpSp>
          <p:nvGrpSpPr>
            <p:cNvPr id="119" name="Group 118">
              <a:extLst>
                <a:ext uri="{FF2B5EF4-FFF2-40B4-BE49-F238E27FC236}">
                  <a16:creationId xmlns:a16="http://schemas.microsoft.com/office/drawing/2014/main" id="{A9DB4679-AE26-4790-AE98-403EFE19BD1C}"/>
                </a:ext>
              </a:extLst>
            </p:cNvPr>
            <p:cNvGrpSpPr/>
            <p:nvPr/>
          </p:nvGrpSpPr>
          <p:grpSpPr>
            <a:xfrm>
              <a:off x="853468" y="5889378"/>
              <a:ext cx="5921533" cy="577938"/>
              <a:chOff x="64007" y="3874662"/>
              <a:chExt cx="4044487" cy="930775"/>
            </a:xfrm>
          </p:grpSpPr>
          <p:sp>
            <p:nvSpPr>
              <p:cNvPr id="122" name="Arrow: Left-Right 121">
                <a:extLst>
                  <a:ext uri="{FF2B5EF4-FFF2-40B4-BE49-F238E27FC236}">
                    <a16:creationId xmlns:a16="http://schemas.microsoft.com/office/drawing/2014/main" id="{F6B8A46E-43ED-4A95-A76C-841C1AFA3C27}"/>
                  </a:ext>
                </a:extLst>
              </p:cNvPr>
              <p:cNvSpPr/>
              <p:nvPr/>
            </p:nvSpPr>
            <p:spPr>
              <a:xfrm>
                <a:off x="215686" y="4302281"/>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3" name="TextBox 122">
                <a:extLst>
                  <a:ext uri="{FF2B5EF4-FFF2-40B4-BE49-F238E27FC236}">
                    <a16:creationId xmlns:a16="http://schemas.microsoft.com/office/drawing/2014/main" id="{488686F8-9C50-4FB1-8A3C-D92504D90BEC}"/>
                  </a:ext>
                </a:extLst>
              </p:cNvPr>
              <p:cNvSpPr txBox="1"/>
              <p:nvPr/>
            </p:nvSpPr>
            <p:spPr>
              <a:xfrm>
                <a:off x="64007" y="3874662"/>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Obedience to doctor’s authority</a:t>
                </a:r>
                <a:endParaRPr lang="en-US" sz="1200" u="sng" dirty="0">
                  <a:latin typeface="Century Gothic" panose="020B0502020202020204" pitchFamily="34" charset="0"/>
                </a:endParaRPr>
              </a:p>
            </p:txBody>
          </p:sp>
        </p:grpSp>
        <p:sp>
          <p:nvSpPr>
            <p:cNvPr id="120" name="TextBox 119">
              <a:extLst>
                <a:ext uri="{FF2B5EF4-FFF2-40B4-BE49-F238E27FC236}">
                  <a16:creationId xmlns:a16="http://schemas.microsoft.com/office/drawing/2014/main" id="{111324F6-5E29-4F56-89BB-E5468A71F516}"/>
                </a:ext>
              </a:extLst>
            </p:cNvPr>
            <p:cNvSpPr txBox="1"/>
            <p:nvPr/>
          </p:nvSpPr>
          <p:spPr>
            <a:xfrm>
              <a:off x="442846" y="2861705"/>
              <a:ext cx="1260581" cy="208113"/>
            </a:xfrm>
            <a:prstGeom prst="rect">
              <a:avLst/>
            </a:prstGeom>
            <a:noFill/>
          </p:spPr>
          <p:txBody>
            <a:bodyPr wrap="square" rtlCol="0">
              <a:spAutoFit/>
            </a:bodyPr>
            <a:lstStyle/>
            <a:p>
              <a:r>
                <a:rPr lang="en-US" sz="1200" b="1" i="1" dirty="0">
                  <a:latin typeface="Century Gothic" panose="020B0502020202020204" pitchFamily="34" charset="0"/>
                </a:rPr>
                <a:t>Low</a:t>
              </a:r>
              <a:endParaRPr lang="en-US" b="1" i="1" dirty="0">
                <a:latin typeface="Century Gothic" panose="020B0502020202020204" pitchFamily="34" charset="0"/>
              </a:endParaRPr>
            </a:p>
          </p:txBody>
        </p:sp>
        <p:sp>
          <p:nvSpPr>
            <p:cNvPr id="121" name="TextBox 120">
              <a:extLst>
                <a:ext uri="{FF2B5EF4-FFF2-40B4-BE49-F238E27FC236}">
                  <a16:creationId xmlns:a16="http://schemas.microsoft.com/office/drawing/2014/main" id="{705A9C0C-425A-4C7D-B420-8A1AC42FDC95}"/>
                </a:ext>
              </a:extLst>
            </p:cNvPr>
            <p:cNvSpPr txBox="1"/>
            <p:nvPr/>
          </p:nvSpPr>
          <p:spPr>
            <a:xfrm>
              <a:off x="6416796" y="2863521"/>
              <a:ext cx="586154" cy="276999"/>
            </a:xfrm>
            <a:prstGeom prst="rect">
              <a:avLst/>
            </a:prstGeom>
            <a:noFill/>
          </p:spPr>
          <p:txBody>
            <a:bodyPr wrap="square" rtlCol="0">
              <a:spAutoFit/>
            </a:bodyPr>
            <a:lstStyle/>
            <a:p>
              <a:r>
                <a:rPr lang="en-US" sz="1200" b="1" i="1" dirty="0">
                  <a:latin typeface="Century Gothic" panose="020B0502020202020204" pitchFamily="34" charset="0"/>
                </a:rPr>
                <a:t>High</a:t>
              </a:r>
              <a:endParaRPr lang="en-US" b="1" i="1" dirty="0">
                <a:latin typeface="Century Gothic" panose="020B0502020202020204" pitchFamily="34" charset="0"/>
              </a:endParaRPr>
            </a:p>
          </p:txBody>
        </p:sp>
      </p:grpSp>
      <p:pic>
        <p:nvPicPr>
          <p:cNvPr id="140" name="Picture 139">
            <a:extLst>
              <a:ext uri="{FF2B5EF4-FFF2-40B4-BE49-F238E27FC236}">
                <a16:creationId xmlns:a16="http://schemas.microsoft.com/office/drawing/2014/main" id="{85217B9F-B9CF-42CC-96E4-C68EDC7395C0}"/>
              </a:ext>
            </a:extLst>
          </p:cNvPr>
          <p:cNvPicPr/>
          <p:nvPr/>
        </p:nvPicPr>
        <p:blipFill rotWithShape="1">
          <a:blip r:embed="rId2"/>
          <a:srcRect l="32824" t="30421" r="58719" b="56406"/>
          <a:stretch/>
        </p:blipFill>
        <p:spPr>
          <a:xfrm>
            <a:off x="5022497" y="3290022"/>
            <a:ext cx="380475" cy="303426"/>
          </a:xfrm>
          <a:prstGeom prst="rect">
            <a:avLst/>
          </a:prstGeom>
        </p:spPr>
      </p:pic>
      <p:pic>
        <p:nvPicPr>
          <p:cNvPr id="141" name="Picture 140">
            <a:extLst>
              <a:ext uri="{FF2B5EF4-FFF2-40B4-BE49-F238E27FC236}">
                <a16:creationId xmlns:a16="http://schemas.microsoft.com/office/drawing/2014/main" id="{1F5DAEF5-1040-47B3-AD0D-CDCCB1C88343}"/>
              </a:ext>
            </a:extLst>
          </p:cNvPr>
          <p:cNvPicPr/>
          <p:nvPr/>
        </p:nvPicPr>
        <p:blipFill rotWithShape="1">
          <a:blip r:embed="rId2"/>
          <a:srcRect l="32824" t="30421" r="58719" b="56406"/>
          <a:stretch/>
        </p:blipFill>
        <p:spPr>
          <a:xfrm>
            <a:off x="2595064" y="3875565"/>
            <a:ext cx="380475" cy="303426"/>
          </a:xfrm>
          <a:prstGeom prst="rect">
            <a:avLst/>
          </a:prstGeom>
        </p:spPr>
      </p:pic>
      <p:pic>
        <p:nvPicPr>
          <p:cNvPr id="142" name="Picture 141">
            <a:extLst>
              <a:ext uri="{FF2B5EF4-FFF2-40B4-BE49-F238E27FC236}">
                <a16:creationId xmlns:a16="http://schemas.microsoft.com/office/drawing/2014/main" id="{6EE87F77-10E3-4B34-9D33-3073149DE7CA}"/>
              </a:ext>
            </a:extLst>
          </p:cNvPr>
          <p:cNvPicPr/>
          <p:nvPr/>
        </p:nvPicPr>
        <p:blipFill rotWithShape="1">
          <a:blip r:embed="rId2"/>
          <a:srcRect l="32824" t="30421" r="58719" b="56406"/>
          <a:stretch/>
        </p:blipFill>
        <p:spPr>
          <a:xfrm>
            <a:off x="3339496" y="4386136"/>
            <a:ext cx="380475" cy="303426"/>
          </a:xfrm>
          <a:prstGeom prst="rect">
            <a:avLst/>
          </a:prstGeom>
        </p:spPr>
      </p:pic>
      <p:pic>
        <p:nvPicPr>
          <p:cNvPr id="143" name="Picture 142">
            <a:extLst>
              <a:ext uri="{FF2B5EF4-FFF2-40B4-BE49-F238E27FC236}">
                <a16:creationId xmlns:a16="http://schemas.microsoft.com/office/drawing/2014/main" id="{5E2D3DD5-3688-4975-B2C1-BACF5D682856}"/>
              </a:ext>
            </a:extLst>
          </p:cNvPr>
          <p:cNvPicPr/>
          <p:nvPr/>
        </p:nvPicPr>
        <p:blipFill rotWithShape="1">
          <a:blip r:embed="rId2"/>
          <a:srcRect l="32824" t="30421" r="58719" b="56406"/>
          <a:stretch/>
        </p:blipFill>
        <p:spPr>
          <a:xfrm>
            <a:off x="3792850" y="5071634"/>
            <a:ext cx="380475" cy="303426"/>
          </a:xfrm>
          <a:prstGeom prst="rect">
            <a:avLst/>
          </a:prstGeom>
        </p:spPr>
      </p:pic>
      <p:pic>
        <p:nvPicPr>
          <p:cNvPr id="144" name="Picture 143">
            <a:extLst>
              <a:ext uri="{FF2B5EF4-FFF2-40B4-BE49-F238E27FC236}">
                <a16:creationId xmlns:a16="http://schemas.microsoft.com/office/drawing/2014/main" id="{5CED977A-797C-4519-8732-86A78A25A2CF}"/>
              </a:ext>
            </a:extLst>
          </p:cNvPr>
          <p:cNvPicPr/>
          <p:nvPr/>
        </p:nvPicPr>
        <p:blipFill rotWithShape="1">
          <a:blip r:embed="rId2"/>
          <a:srcRect l="32824" t="30421" r="58719" b="56406"/>
          <a:stretch/>
        </p:blipFill>
        <p:spPr>
          <a:xfrm>
            <a:off x="2020112" y="6557990"/>
            <a:ext cx="380475" cy="303426"/>
          </a:xfrm>
          <a:prstGeom prst="rect">
            <a:avLst/>
          </a:prstGeom>
        </p:spPr>
      </p:pic>
      <p:pic>
        <p:nvPicPr>
          <p:cNvPr id="145" name="Picture 144">
            <a:extLst>
              <a:ext uri="{FF2B5EF4-FFF2-40B4-BE49-F238E27FC236}">
                <a16:creationId xmlns:a16="http://schemas.microsoft.com/office/drawing/2014/main" id="{4D1F1304-9AA5-44FB-BAA9-86816C9F8B22}"/>
              </a:ext>
            </a:extLst>
          </p:cNvPr>
          <p:cNvPicPr/>
          <p:nvPr/>
        </p:nvPicPr>
        <p:blipFill rotWithShape="1">
          <a:blip r:embed="rId2"/>
          <a:srcRect l="32824" t="30421" r="58719" b="56406"/>
          <a:stretch/>
        </p:blipFill>
        <p:spPr>
          <a:xfrm>
            <a:off x="2708049" y="5821912"/>
            <a:ext cx="380475" cy="303426"/>
          </a:xfrm>
          <a:prstGeom prst="rect">
            <a:avLst/>
          </a:prstGeom>
        </p:spPr>
      </p:pic>
      <p:sp>
        <p:nvSpPr>
          <p:cNvPr id="146" name="Rectangle: Rounded Corners 145">
            <a:extLst>
              <a:ext uri="{FF2B5EF4-FFF2-40B4-BE49-F238E27FC236}">
                <a16:creationId xmlns:a16="http://schemas.microsoft.com/office/drawing/2014/main" id="{7A2BA0AE-791F-40E5-B131-B5DC619F462F}"/>
              </a:ext>
            </a:extLst>
          </p:cNvPr>
          <p:cNvSpPr/>
          <p:nvPr/>
        </p:nvSpPr>
        <p:spPr>
          <a:xfrm>
            <a:off x="326000" y="7130414"/>
            <a:ext cx="6691972" cy="1087797"/>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entury Gothic" panose="020B0502020202020204" pitchFamily="34" charset="0"/>
              </a:rPr>
              <a:t>Patient-doctor relationship in Germany is in many ways opposite to that in the UK.  They go prepared for their doctor’s visits but not always discuss their own treatment preference.  However, patients in Germany are least obedient to doctor’s authority and do not completely rely on reasons provided by doctors for a treatment decision. </a:t>
            </a:r>
          </a:p>
        </p:txBody>
      </p:sp>
      <p:sp>
        <p:nvSpPr>
          <p:cNvPr id="76" name="TextBox 75">
            <a:extLst>
              <a:ext uri="{FF2B5EF4-FFF2-40B4-BE49-F238E27FC236}">
                <a16:creationId xmlns:a16="http://schemas.microsoft.com/office/drawing/2014/main" id="{5CFAFC17-EEE6-436B-B715-74EE0D4C8333}"/>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
        <p:nvSpPr>
          <p:cNvPr id="77" name="Title 105">
            <a:extLst>
              <a:ext uri="{FF2B5EF4-FFF2-40B4-BE49-F238E27FC236}">
                <a16:creationId xmlns:a16="http://schemas.microsoft.com/office/drawing/2014/main" id="{EB230F52-9643-4700-871F-FCE829980CBA}"/>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dirty="0">
                <a:solidFill>
                  <a:schemeClr val="accent1"/>
                </a:solidFill>
                <a:latin typeface="Century Gothic"/>
                <a:ea typeface="+mn-ea"/>
                <a:cs typeface="+mn-cs"/>
              </a:rPr>
              <a:t>Country level </a:t>
            </a:r>
            <a:r>
              <a:rPr lang="en-GB" sz="2000" dirty="0">
                <a:solidFill>
                  <a:schemeClr val="accent1"/>
                </a:solidFill>
                <a:latin typeface="Century Gothic"/>
              </a:rPr>
              <a:t>SUMMARY</a:t>
            </a:r>
            <a:endParaRPr lang="en-GB" sz="2000" dirty="0">
              <a:solidFill>
                <a:schemeClr val="accent1"/>
              </a:solidFill>
              <a:latin typeface="Century Gothic"/>
              <a:ea typeface="+mn-ea"/>
              <a:cs typeface="+mn-cs"/>
            </a:endParaRPr>
          </a:p>
        </p:txBody>
      </p:sp>
    </p:spTree>
    <p:extLst>
      <p:ext uri="{BB962C8B-B14F-4D97-AF65-F5344CB8AC3E}">
        <p14:creationId xmlns:p14="http://schemas.microsoft.com/office/powerpoint/2010/main" val="192385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98286"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chemeClr val="accent1"/>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59CA3333-2CFB-45F8-83AE-2314B56073A1}"/>
              </a:ext>
            </a:extLst>
          </p:cNvPr>
          <p:cNvSpPr txBox="1"/>
          <p:nvPr/>
        </p:nvSpPr>
        <p:spPr>
          <a:xfrm>
            <a:off x="515471" y="1754910"/>
            <a:ext cx="4678829" cy="369332"/>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US</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Canada   I   UK   I    Germany    I   </a:t>
            </a:r>
            <a:r>
              <a:rPr lang="en-US" b="1" dirty="0">
                <a:solidFill>
                  <a:schemeClr val="bg1"/>
                </a:solidFill>
                <a:latin typeface="Century Gothic" panose="020B0502020202020204" pitchFamily="34" charset="0"/>
              </a:rPr>
              <a:t>Italy</a:t>
            </a:r>
            <a:endParaRPr lang="en-US" sz="1600" b="1" dirty="0">
              <a:solidFill>
                <a:schemeClr val="bg1"/>
              </a:solidFill>
              <a:latin typeface="Century Gothic" panose="020B0502020202020204" pitchFamily="34" charset="0"/>
            </a:endParaRPr>
          </a:p>
        </p:txBody>
      </p:sp>
      <p:grpSp>
        <p:nvGrpSpPr>
          <p:cNvPr id="80" name="Group 79">
            <a:extLst>
              <a:ext uri="{FF2B5EF4-FFF2-40B4-BE49-F238E27FC236}">
                <a16:creationId xmlns:a16="http://schemas.microsoft.com/office/drawing/2014/main" id="{E57CBC90-308C-4C18-BD29-4FE3BFF85F99}"/>
              </a:ext>
            </a:extLst>
          </p:cNvPr>
          <p:cNvGrpSpPr/>
          <p:nvPr/>
        </p:nvGrpSpPr>
        <p:grpSpPr>
          <a:xfrm>
            <a:off x="4326457" y="1002263"/>
            <a:ext cx="649050" cy="485028"/>
            <a:chOff x="4009428" y="4246994"/>
            <a:chExt cx="1149830" cy="859256"/>
          </a:xfrm>
          <a:solidFill>
            <a:srgbClr val="A6A6A6"/>
          </a:solidFill>
        </p:grpSpPr>
        <p:sp>
          <p:nvSpPr>
            <p:cNvPr id="84" name="Freeform 17">
              <a:extLst>
                <a:ext uri="{FF2B5EF4-FFF2-40B4-BE49-F238E27FC236}">
                  <a16:creationId xmlns:a16="http://schemas.microsoft.com/office/drawing/2014/main" id="{785D7B06-787E-47F9-8084-7B032B8347C4}"/>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8" name="Freeform 18">
              <a:extLst>
                <a:ext uri="{FF2B5EF4-FFF2-40B4-BE49-F238E27FC236}">
                  <a16:creationId xmlns:a16="http://schemas.microsoft.com/office/drawing/2014/main" id="{5752FF97-7EE7-40BB-8D40-73D5F2CF112E}"/>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2" name="Freeform 19">
              <a:extLst>
                <a:ext uri="{FF2B5EF4-FFF2-40B4-BE49-F238E27FC236}">
                  <a16:creationId xmlns:a16="http://schemas.microsoft.com/office/drawing/2014/main" id="{F69B6BC1-B9B3-41B4-9860-6DC1BA6F30E9}"/>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6" name="Freeform 20">
              <a:extLst>
                <a:ext uri="{FF2B5EF4-FFF2-40B4-BE49-F238E27FC236}">
                  <a16:creationId xmlns:a16="http://schemas.microsoft.com/office/drawing/2014/main" id="{D3E49E0A-1B19-4BBB-8E8F-0603D1F0D0DD}"/>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105" name="Group 104">
            <a:extLst>
              <a:ext uri="{FF2B5EF4-FFF2-40B4-BE49-F238E27FC236}">
                <a16:creationId xmlns:a16="http://schemas.microsoft.com/office/drawing/2014/main" id="{B436207E-8901-4F3B-B0F9-044F04A3EFF7}"/>
              </a:ext>
            </a:extLst>
          </p:cNvPr>
          <p:cNvGrpSpPr/>
          <p:nvPr/>
        </p:nvGrpSpPr>
        <p:grpSpPr>
          <a:xfrm>
            <a:off x="2708228" y="985328"/>
            <a:ext cx="548250" cy="571651"/>
            <a:chOff x="440072" y="3973711"/>
            <a:chExt cx="548250" cy="519683"/>
          </a:xfrm>
        </p:grpSpPr>
        <p:sp>
          <p:nvSpPr>
            <p:cNvPr id="106" name="Oval 105">
              <a:extLst>
                <a:ext uri="{FF2B5EF4-FFF2-40B4-BE49-F238E27FC236}">
                  <a16:creationId xmlns:a16="http://schemas.microsoft.com/office/drawing/2014/main" id="{2977E9D9-FBE5-443E-8B48-A9E62EE300CC}"/>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3">
              <a:extLst>
                <a:ext uri="{FF2B5EF4-FFF2-40B4-BE49-F238E27FC236}">
                  <a16:creationId xmlns:a16="http://schemas.microsoft.com/office/drawing/2014/main" id="{76BC7334-86CE-4788-92C7-0A9C241A4DE7}"/>
                </a:ext>
              </a:extLst>
            </p:cNvPr>
            <p:cNvGrpSpPr>
              <a:grpSpLocks noChangeAspect="1"/>
            </p:cNvGrpSpPr>
            <p:nvPr/>
          </p:nvGrpSpPr>
          <p:grpSpPr bwMode="auto">
            <a:xfrm>
              <a:off x="541143" y="4041946"/>
              <a:ext cx="312919" cy="313995"/>
              <a:chOff x="288" y="2533"/>
              <a:chExt cx="582" cy="584"/>
            </a:xfrm>
            <a:solidFill>
              <a:schemeClr val="bg1"/>
            </a:solidFill>
          </p:grpSpPr>
          <p:sp>
            <p:nvSpPr>
              <p:cNvPr id="108" name="Freeform 14">
                <a:extLst>
                  <a:ext uri="{FF2B5EF4-FFF2-40B4-BE49-F238E27FC236}">
                    <a16:creationId xmlns:a16="http://schemas.microsoft.com/office/drawing/2014/main" id="{5B7F98FA-B12A-4D0D-9EAB-07C228E96956}"/>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15">
                <a:extLst>
                  <a:ext uri="{FF2B5EF4-FFF2-40B4-BE49-F238E27FC236}">
                    <a16:creationId xmlns:a16="http://schemas.microsoft.com/office/drawing/2014/main" id="{091D4236-E581-4F77-97B6-DA0FC5C020FE}"/>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34" name="Group 133">
            <a:extLst>
              <a:ext uri="{FF2B5EF4-FFF2-40B4-BE49-F238E27FC236}">
                <a16:creationId xmlns:a16="http://schemas.microsoft.com/office/drawing/2014/main" id="{570AD20A-90EC-4818-AC5E-4A928B6B5C9C}"/>
              </a:ext>
            </a:extLst>
          </p:cNvPr>
          <p:cNvGrpSpPr/>
          <p:nvPr/>
        </p:nvGrpSpPr>
        <p:grpSpPr>
          <a:xfrm>
            <a:off x="326000" y="2351319"/>
            <a:ext cx="6691972" cy="4669507"/>
            <a:chOff x="363071" y="2365859"/>
            <a:chExt cx="6691972" cy="4245006"/>
          </a:xfrm>
        </p:grpSpPr>
        <p:sp>
          <p:nvSpPr>
            <p:cNvPr id="135" name="Rounded Rectangle 31">
              <a:extLst>
                <a:ext uri="{FF2B5EF4-FFF2-40B4-BE49-F238E27FC236}">
                  <a16:creationId xmlns:a16="http://schemas.microsoft.com/office/drawing/2014/main" id="{230DB2A7-FB7C-4D6E-A695-FEF90A854D7D}"/>
                </a:ext>
              </a:extLst>
            </p:cNvPr>
            <p:cNvSpPr/>
            <p:nvPr/>
          </p:nvSpPr>
          <p:spPr>
            <a:xfrm>
              <a:off x="363071" y="2496066"/>
              <a:ext cx="6691972" cy="4114799"/>
            </a:xfrm>
            <a:prstGeom prst="roundRect">
              <a:avLst>
                <a:gd name="adj" fmla="val 4514"/>
              </a:avLst>
            </a:prstGeom>
            <a:solidFill>
              <a:schemeClr val="bg1"/>
            </a:solidFill>
            <a:ln>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TextBox 135">
              <a:extLst>
                <a:ext uri="{FF2B5EF4-FFF2-40B4-BE49-F238E27FC236}">
                  <a16:creationId xmlns:a16="http://schemas.microsoft.com/office/drawing/2014/main" id="{69244E17-0E95-4411-AB19-056C46D9820B}"/>
                </a:ext>
              </a:extLst>
            </p:cNvPr>
            <p:cNvSpPr txBox="1"/>
            <p:nvPr/>
          </p:nvSpPr>
          <p:spPr>
            <a:xfrm>
              <a:off x="1423062" y="2733984"/>
              <a:ext cx="5014297" cy="251817"/>
            </a:xfrm>
            <a:prstGeom prst="rect">
              <a:avLst/>
            </a:prstGeom>
            <a:noFill/>
          </p:spPr>
          <p:txBody>
            <a:bodyPr wrap="square" rtlCol="0">
              <a:spAutoFit/>
            </a:bodyPr>
            <a:lstStyle/>
            <a:p>
              <a:pPr algn="ctr"/>
              <a:r>
                <a:rPr lang="en-US" sz="1200" b="1" u="sng" dirty="0">
                  <a:latin typeface="Century Gothic" panose="020B0502020202020204" pitchFamily="34" charset="0"/>
                </a:rPr>
                <a:t>Patient Involvement in Treatment</a:t>
              </a:r>
              <a:endParaRPr lang="en-US" sz="1200" u="sng" dirty="0">
                <a:latin typeface="Century Gothic" panose="020B0502020202020204" pitchFamily="34" charset="0"/>
              </a:endParaRPr>
            </a:p>
          </p:txBody>
        </p:sp>
        <p:grpSp>
          <p:nvGrpSpPr>
            <p:cNvPr id="137" name="Group 136">
              <a:extLst>
                <a:ext uri="{FF2B5EF4-FFF2-40B4-BE49-F238E27FC236}">
                  <a16:creationId xmlns:a16="http://schemas.microsoft.com/office/drawing/2014/main" id="{2FD7FA39-A25F-4F65-A697-16C2DED07ED8}"/>
                </a:ext>
              </a:extLst>
            </p:cNvPr>
            <p:cNvGrpSpPr/>
            <p:nvPr/>
          </p:nvGrpSpPr>
          <p:grpSpPr>
            <a:xfrm>
              <a:off x="831835" y="4575555"/>
              <a:ext cx="5921533" cy="559370"/>
              <a:chOff x="64007" y="3904566"/>
              <a:chExt cx="4044487" cy="900870"/>
            </a:xfrm>
          </p:grpSpPr>
          <p:sp>
            <p:nvSpPr>
              <p:cNvPr id="156" name="Arrow: Left-Right 155">
                <a:extLst>
                  <a:ext uri="{FF2B5EF4-FFF2-40B4-BE49-F238E27FC236}">
                    <a16:creationId xmlns:a16="http://schemas.microsoft.com/office/drawing/2014/main" id="{D4C331B9-4659-4AC3-9B25-D03E50F1CAF1}"/>
                  </a:ext>
                </a:extLst>
              </p:cNvPr>
              <p:cNvSpPr/>
              <p:nvPr/>
            </p:nvSpPr>
            <p:spPr>
              <a:xfrm>
                <a:off x="215686" y="4302281"/>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7" name="TextBox 156">
                <a:extLst>
                  <a:ext uri="{FF2B5EF4-FFF2-40B4-BE49-F238E27FC236}">
                    <a16:creationId xmlns:a16="http://schemas.microsoft.com/office/drawing/2014/main" id="{3145AE4A-FA52-4F90-BEF2-1520B8F76356}"/>
                  </a:ext>
                </a:extLst>
              </p:cNvPr>
              <p:cNvSpPr txBox="1"/>
              <p:nvPr/>
            </p:nvSpPr>
            <p:spPr>
              <a:xfrm>
                <a:off x="64007" y="3904566"/>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Confidence that doctors understand/ consider patients’ preferences</a:t>
                </a:r>
                <a:endParaRPr lang="en-US" sz="1200" u="sng" dirty="0">
                  <a:latin typeface="Century Gothic" panose="020B0502020202020204" pitchFamily="34" charset="0"/>
                </a:endParaRPr>
              </a:p>
            </p:txBody>
          </p:sp>
        </p:grpSp>
        <p:sp>
          <p:nvSpPr>
            <p:cNvPr id="138" name="Rectangle: Rounded Corners 137">
              <a:extLst>
                <a:ext uri="{FF2B5EF4-FFF2-40B4-BE49-F238E27FC236}">
                  <a16:creationId xmlns:a16="http://schemas.microsoft.com/office/drawing/2014/main" id="{200F50E3-33CF-4C22-8EDA-C32811603CF9}"/>
                </a:ext>
              </a:extLst>
            </p:cNvPr>
            <p:cNvSpPr/>
            <p:nvPr/>
          </p:nvSpPr>
          <p:spPr>
            <a:xfrm>
              <a:off x="1145848" y="2365859"/>
              <a:ext cx="5236949" cy="2764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Century Gothic" panose="020B0502020202020204" pitchFamily="34" charset="0"/>
                </a:rPr>
                <a:t>Patient-Doctor Relationship</a:t>
              </a:r>
            </a:p>
          </p:txBody>
        </p:sp>
        <p:grpSp>
          <p:nvGrpSpPr>
            <p:cNvPr id="139" name="Group 138">
              <a:extLst>
                <a:ext uri="{FF2B5EF4-FFF2-40B4-BE49-F238E27FC236}">
                  <a16:creationId xmlns:a16="http://schemas.microsoft.com/office/drawing/2014/main" id="{27445063-D6B0-4547-85E8-EE51967499C6}"/>
                </a:ext>
              </a:extLst>
            </p:cNvPr>
            <p:cNvGrpSpPr/>
            <p:nvPr/>
          </p:nvGrpSpPr>
          <p:grpSpPr>
            <a:xfrm>
              <a:off x="829417" y="2968968"/>
              <a:ext cx="5921533" cy="562443"/>
              <a:chOff x="54723" y="3899617"/>
              <a:chExt cx="4044487" cy="905819"/>
            </a:xfrm>
          </p:grpSpPr>
          <p:sp>
            <p:nvSpPr>
              <p:cNvPr id="154" name="Arrow: Left-Right 153">
                <a:extLst>
                  <a:ext uri="{FF2B5EF4-FFF2-40B4-BE49-F238E27FC236}">
                    <a16:creationId xmlns:a16="http://schemas.microsoft.com/office/drawing/2014/main" id="{622578E0-069A-4BB5-BDC6-369689A4F456}"/>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5" name="TextBox 154">
                <a:extLst>
                  <a:ext uri="{FF2B5EF4-FFF2-40B4-BE49-F238E27FC236}">
                    <a16:creationId xmlns:a16="http://schemas.microsoft.com/office/drawing/2014/main" id="{2157B608-E4A9-4FB8-BFE1-C7A4A095C845}"/>
                  </a:ext>
                </a:extLst>
              </p:cNvPr>
              <p:cNvSpPr txBox="1"/>
              <p:nvPr/>
            </p:nvSpPr>
            <p:spPr>
              <a:xfrm>
                <a:off x="54723" y="3899617"/>
                <a:ext cx="4044487" cy="405554"/>
              </a:xfrm>
              <a:prstGeom prst="rect">
                <a:avLst/>
              </a:prstGeom>
              <a:noFill/>
            </p:spPr>
            <p:txBody>
              <a:bodyPr wrap="square" rtlCol="0">
                <a:spAutoFit/>
              </a:bodyPr>
              <a:lstStyle/>
              <a:p>
                <a:pPr algn="ctr"/>
                <a:r>
                  <a:rPr lang="en-US" sz="1200" dirty="0">
                    <a:latin typeface="Century Gothic" panose="020B0502020202020204" pitchFamily="34" charset="0"/>
                  </a:rPr>
                  <a:t>Prepare</a:t>
                </a:r>
              </a:p>
            </p:txBody>
          </p:sp>
        </p:grpSp>
        <p:grpSp>
          <p:nvGrpSpPr>
            <p:cNvPr id="140" name="Group 139">
              <a:extLst>
                <a:ext uri="{FF2B5EF4-FFF2-40B4-BE49-F238E27FC236}">
                  <a16:creationId xmlns:a16="http://schemas.microsoft.com/office/drawing/2014/main" id="{56E16520-3840-48F3-B181-128F790AC2EC}"/>
                </a:ext>
              </a:extLst>
            </p:cNvPr>
            <p:cNvGrpSpPr/>
            <p:nvPr/>
          </p:nvGrpSpPr>
          <p:grpSpPr>
            <a:xfrm>
              <a:off x="841774" y="3566106"/>
              <a:ext cx="5921533" cy="469668"/>
              <a:chOff x="64007" y="4049032"/>
              <a:chExt cx="4044487" cy="756404"/>
            </a:xfrm>
          </p:grpSpPr>
          <p:sp>
            <p:nvSpPr>
              <p:cNvPr id="152" name="Arrow: Left-Right 151">
                <a:extLst>
                  <a:ext uri="{FF2B5EF4-FFF2-40B4-BE49-F238E27FC236}">
                    <a16:creationId xmlns:a16="http://schemas.microsoft.com/office/drawing/2014/main" id="{75397665-8469-4762-86B3-F0C2127BAA58}"/>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3" name="TextBox 152">
                <a:extLst>
                  <a:ext uri="{FF2B5EF4-FFF2-40B4-BE49-F238E27FC236}">
                    <a16:creationId xmlns:a16="http://schemas.microsoft.com/office/drawing/2014/main" id="{ABD2321D-9A81-4152-999B-226930AFE3DC}"/>
                  </a:ext>
                </a:extLst>
              </p:cNvPr>
              <p:cNvSpPr txBox="1"/>
              <p:nvPr/>
            </p:nvSpPr>
            <p:spPr>
              <a:xfrm>
                <a:off x="64007" y="4049032"/>
                <a:ext cx="4044487" cy="405554"/>
              </a:xfrm>
              <a:prstGeom prst="rect">
                <a:avLst/>
              </a:prstGeom>
              <a:noFill/>
            </p:spPr>
            <p:txBody>
              <a:bodyPr wrap="square" rtlCol="0">
                <a:spAutoFit/>
              </a:bodyPr>
              <a:lstStyle/>
              <a:p>
                <a:pPr algn="ctr"/>
                <a:r>
                  <a:rPr lang="en-US" sz="1200" dirty="0">
                    <a:latin typeface="Century Gothic" panose="020B0502020202020204" pitchFamily="34" charset="0"/>
                  </a:rPr>
                  <a:t>Discuss</a:t>
                </a:r>
              </a:p>
            </p:txBody>
          </p:sp>
        </p:grpSp>
        <p:grpSp>
          <p:nvGrpSpPr>
            <p:cNvPr id="141" name="Group 140">
              <a:extLst>
                <a:ext uri="{FF2B5EF4-FFF2-40B4-BE49-F238E27FC236}">
                  <a16:creationId xmlns:a16="http://schemas.microsoft.com/office/drawing/2014/main" id="{6304B92E-FF9B-4445-9BD6-EA9A11EB5894}"/>
                </a:ext>
              </a:extLst>
            </p:cNvPr>
            <p:cNvGrpSpPr/>
            <p:nvPr/>
          </p:nvGrpSpPr>
          <p:grpSpPr>
            <a:xfrm>
              <a:off x="831835" y="4015015"/>
              <a:ext cx="5921533" cy="497520"/>
              <a:chOff x="64007" y="4004176"/>
              <a:chExt cx="4044487" cy="801260"/>
            </a:xfrm>
          </p:grpSpPr>
          <p:sp>
            <p:nvSpPr>
              <p:cNvPr id="150" name="Arrow: Left-Right 149">
                <a:extLst>
                  <a:ext uri="{FF2B5EF4-FFF2-40B4-BE49-F238E27FC236}">
                    <a16:creationId xmlns:a16="http://schemas.microsoft.com/office/drawing/2014/main" id="{C8D51D5B-DDC3-4140-964D-5560EA94AF0D}"/>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1" name="TextBox 150">
                <a:extLst>
                  <a:ext uri="{FF2B5EF4-FFF2-40B4-BE49-F238E27FC236}">
                    <a16:creationId xmlns:a16="http://schemas.microsoft.com/office/drawing/2014/main" id="{8F06C78A-4EBB-4548-81B2-473EDCC3F70C}"/>
                  </a:ext>
                </a:extLst>
              </p:cNvPr>
              <p:cNvSpPr txBox="1"/>
              <p:nvPr/>
            </p:nvSpPr>
            <p:spPr>
              <a:xfrm>
                <a:off x="64007" y="4004176"/>
                <a:ext cx="4044487" cy="405554"/>
              </a:xfrm>
              <a:prstGeom prst="rect">
                <a:avLst/>
              </a:prstGeom>
              <a:noFill/>
            </p:spPr>
            <p:txBody>
              <a:bodyPr wrap="square" rtlCol="0">
                <a:spAutoFit/>
              </a:bodyPr>
              <a:lstStyle/>
              <a:p>
                <a:pPr algn="ctr"/>
                <a:r>
                  <a:rPr lang="en-US" sz="1200" dirty="0">
                    <a:latin typeface="Century Gothic" panose="020B0502020202020204" pitchFamily="34" charset="0"/>
                  </a:rPr>
                  <a:t>Convince</a:t>
                </a:r>
              </a:p>
            </p:txBody>
          </p:sp>
        </p:grpSp>
        <p:grpSp>
          <p:nvGrpSpPr>
            <p:cNvPr id="142" name="Group 141">
              <a:extLst>
                <a:ext uri="{FF2B5EF4-FFF2-40B4-BE49-F238E27FC236}">
                  <a16:creationId xmlns:a16="http://schemas.microsoft.com/office/drawing/2014/main" id="{EC41CE19-1D2D-410D-B07A-1610929DFA66}"/>
                </a:ext>
              </a:extLst>
            </p:cNvPr>
            <p:cNvGrpSpPr/>
            <p:nvPr/>
          </p:nvGrpSpPr>
          <p:grpSpPr>
            <a:xfrm>
              <a:off x="853466" y="5218271"/>
              <a:ext cx="5921533" cy="593895"/>
              <a:chOff x="65648" y="3848963"/>
              <a:chExt cx="4044487" cy="956474"/>
            </a:xfrm>
          </p:grpSpPr>
          <p:sp>
            <p:nvSpPr>
              <p:cNvPr id="148" name="Arrow: Left-Right 147">
                <a:extLst>
                  <a:ext uri="{FF2B5EF4-FFF2-40B4-BE49-F238E27FC236}">
                    <a16:creationId xmlns:a16="http://schemas.microsoft.com/office/drawing/2014/main" id="{F7A4724D-0B68-48B8-BD5F-107CF24DC9B0}"/>
                  </a:ext>
                </a:extLst>
              </p:cNvPr>
              <p:cNvSpPr/>
              <p:nvPr/>
            </p:nvSpPr>
            <p:spPr>
              <a:xfrm>
                <a:off x="215686" y="4302282"/>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9" name="TextBox 148">
                <a:extLst>
                  <a:ext uri="{FF2B5EF4-FFF2-40B4-BE49-F238E27FC236}">
                    <a16:creationId xmlns:a16="http://schemas.microsoft.com/office/drawing/2014/main" id="{184A572A-5BC6-4DA7-80AB-FF8FF2BCB964}"/>
                  </a:ext>
                </a:extLst>
              </p:cNvPr>
              <p:cNvSpPr txBox="1"/>
              <p:nvPr/>
            </p:nvSpPr>
            <p:spPr>
              <a:xfrm>
                <a:off x="65648" y="3848963"/>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Reliance on doctor’s recommendation for a treatment</a:t>
                </a:r>
              </a:p>
            </p:txBody>
          </p:sp>
        </p:grpSp>
        <p:grpSp>
          <p:nvGrpSpPr>
            <p:cNvPr id="143" name="Group 142">
              <a:extLst>
                <a:ext uri="{FF2B5EF4-FFF2-40B4-BE49-F238E27FC236}">
                  <a16:creationId xmlns:a16="http://schemas.microsoft.com/office/drawing/2014/main" id="{9566D455-A223-4AF3-A464-1FC1FD6F44C8}"/>
                </a:ext>
              </a:extLst>
            </p:cNvPr>
            <p:cNvGrpSpPr/>
            <p:nvPr/>
          </p:nvGrpSpPr>
          <p:grpSpPr>
            <a:xfrm>
              <a:off x="853468" y="5889378"/>
              <a:ext cx="5921533" cy="577938"/>
              <a:chOff x="64007" y="3874662"/>
              <a:chExt cx="4044487" cy="930775"/>
            </a:xfrm>
          </p:grpSpPr>
          <p:sp>
            <p:nvSpPr>
              <p:cNvPr id="146" name="Arrow: Left-Right 145">
                <a:extLst>
                  <a:ext uri="{FF2B5EF4-FFF2-40B4-BE49-F238E27FC236}">
                    <a16:creationId xmlns:a16="http://schemas.microsoft.com/office/drawing/2014/main" id="{D1414B38-ACE5-426D-BF05-06363D5F9105}"/>
                  </a:ext>
                </a:extLst>
              </p:cNvPr>
              <p:cNvSpPr/>
              <p:nvPr/>
            </p:nvSpPr>
            <p:spPr>
              <a:xfrm>
                <a:off x="215686" y="4302281"/>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7" name="TextBox 146">
                <a:extLst>
                  <a:ext uri="{FF2B5EF4-FFF2-40B4-BE49-F238E27FC236}">
                    <a16:creationId xmlns:a16="http://schemas.microsoft.com/office/drawing/2014/main" id="{84DA4D93-8147-48B2-A15F-9EE6F0776049}"/>
                  </a:ext>
                </a:extLst>
              </p:cNvPr>
              <p:cNvSpPr txBox="1"/>
              <p:nvPr/>
            </p:nvSpPr>
            <p:spPr>
              <a:xfrm>
                <a:off x="64007" y="3874662"/>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Obedience to doctor’s authority</a:t>
                </a:r>
                <a:endParaRPr lang="en-US" sz="1200" u="sng" dirty="0">
                  <a:latin typeface="Century Gothic" panose="020B0502020202020204" pitchFamily="34" charset="0"/>
                </a:endParaRPr>
              </a:p>
            </p:txBody>
          </p:sp>
        </p:grpSp>
        <p:sp>
          <p:nvSpPr>
            <p:cNvPr id="144" name="TextBox 143">
              <a:extLst>
                <a:ext uri="{FF2B5EF4-FFF2-40B4-BE49-F238E27FC236}">
                  <a16:creationId xmlns:a16="http://schemas.microsoft.com/office/drawing/2014/main" id="{03041B2F-D7FB-4154-B8DB-BEF73EA438BD}"/>
                </a:ext>
              </a:extLst>
            </p:cNvPr>
            <p:cNvSpPr txBox="1"/>
            <p:nvPr/>
          </p:nvSpPr>
          <p:spPr>
            <a:xfrm>
              <a:off x="442846" y="2861705"/>
              <a:ext cx="1260581" cy="208113"/>
            </a:xfrm>
            <a:prstGeom prst="rect">
              <a:avLst/>
            </a:prstGeom>
            <a:noFill/>
          </p:spPr>
          <p:txBody>
            <a:bodyPr wrap="square" rtlCol="0">
              <a:spAutoFit/>
            </a:bodyPr>
            <a:lstStyle/>
            <a:p>
              <a:r>
                <a:rPr lang="en-US" sz="1200" b="1" i="1" dirty="0">
                  <a:latin typeface="Century Gothic" panose="020B0502020202020204" pitchFamily="34" charset="0"/>
                </a:rPr>
                <a:t>Low</a:t>
              </a:r>
              <a:endParaRPr lang="en-US" b="1" i="1" dirty="0">
                <a:latin typeface="Century Gothic" panose="020B0502020202020204" pitchFamily="34" charset="0"/>
              </a:endParaRPr>
            </a:p>
          </p:txBody>
        </p:sp>
        <p:sp>
          <p:nvSpPr>
            <p:cNvPr id="145" name="TextBox 144">
              <a:extLst>
                <a:ext uri="{FF2B5EF4-FFF2-40B4-BE49-F238E27FC236}">
                  <a16:creationId xmlns:a16="http://schemas.microsoft.com/office/drawing/2014/main" id="{1FB37058-0FA8-4CFC-9FD9-AE0A0AA470F7}"/>
                </a:ext>
              </a:extLst>
            </p:cNvPr>
            <p:cNvSpPr txBox="1"/>
            <p:nvPr/>
          </p:nvSpPr>
          <p:spPr>
            <a:xfrm>
              <a:off x="6416796" y="2863521"/>
              <a:ext cx="586154" cy="276999"/>
            </a:xfrm>
            <a:prstGeom prst="rect">
              <a:avLst/>
            </a:prstGeom>
            <a:noFill/>
          </p:spPr>
          <p:txBody>
            <a:bodyPr wrap="square" rtlCol="0">
              <a:spAutoFit/>
            </a:bodyPr>
            <a:lstStyle/>
            <a:p>
              <a:r>
                <a:rPr lang="en-US" sz="1200" b="1" i="1" dirty="0">
                  <a:latin typeface="Century Gothic" panose="020B0502020202020204" pitchFamily="34" charset="0"/>
                </a:rPr>
                <a:t>High</a:t>
              </a:r>
              <a:endParaRPr lang="en-US" b="1" i="1" dirty="0">
                <a:latin typeface="Century Gothic" panose="020B0502020202020204" pitchFamily="34" charset="0"/>
              </a:endParaRPr>
            </a:p>
          </p:txBody>
        </p:sp>
      </p:grpSp>
      <p:pic>
        <p:nvPicPr>
          <p:cNvPr id="164" name="Picture 163">
            <a:extLst>
              <a:ext uri="{FF2B5EF4-FFF2-40B4-BE49-F238E27FC236}">
                <a16:creationId xmlns:a16="http://schemas.microsoft.com/office/drawing/2014/main" id="{69D125B9-07D3-4CD2-861E-B92832B59839}"/>
              </a:ext>
            </a:extLst>
          </p:cNvPr>
          <p:cNvPicPr/>
          <p:nvPr/>
        </p:nvPicPr>
        <p:blipFill rotWithShape="1">
          <a:blip r:embed="rId2"/>
          <a:srcRect l="23579" t="46556" r="68947" b="40808"/>
          <a:stretch/>
        </p:blipFill>
        <p:spPr>
          <a:xfrm>
            <a:off x="3620212" y="3299383"/>
            <a:ext cx="325896" cy="309628"/>
          </a:xfrm>
          <a:prstGeom prst="rect">
            <a:avLst/>
          </a:prstGeom>
        </p:spPr>
      </p:pic>
      <p:pic>
        <p:nvPicPr>
          <p:cNvPr id="166" name="Picture 165">
            <a:extLst>
              <a:ext uri="{FF2B5EF4-FFF2-40B4-BE49-F238E27FC236}">
                <a16:creationId xmlns:a16="http://schemas.microsoft.com/office/drawing/2014/main" id="{078F2454-1E55-460A-AE00-5BDA34E91930}"/>
              </a:ext>
            </a:extLst>
          </p:cNvPr>
          <p:cNvPicPr/>
          <p:nvPr/>
        </p:nvPicPr>
        <p:blipFill rotWithShape="1">
          <a:blip r:embed="rId2"/>
          <a:srcRect l="23579" t="46556" r="68947" b="40808"/>
          <a:stretch/>
        </p:blipFill>
        <p:spPr>
          <a:xfrm>
            <a:off x="4375885" y="3847290"/>
            <a:ext cx="325896" cy="309628"/>
          </a:xfrm>
          <a:prstGeom prst="rect">
            <a:avLst/>
          </a:prstGeom>
        </p:spPr>
      </p:pic>
      <p:pic>
        <p:nvPicPr>
          <p:cNvPr id="167" name="Picture 166">
            <a:extLst>
              <a:ext uri="{FF2B5EF4-FFF2-40B4-BE49-F238E27FC236}">
                <a16:creationId xmlns:a16="http://schemas.microsoft.com/office/drawing/2014/main" id="{AC7941EA-7BA7-4F69-8AB8-958DFFE915E0}"/>
              </a:ext>
            </a:extLst>
          </p:cNvPr>
          <p:cNvPicPr/>
          <p:nvPr/>
        </p:nvPicPr>
        <p:blipFill rotWithShape="1">
          <a:blip r:embed="rId2"/>
          <a:srcRect l="23579" t="46556" r="68947" b="40808"/>
          <a:stretch/>
        </p:blipFill>
        <p:spPr>
          <a:xfrm>
            <a:off x="2722180" y="4381076"/>
            <a:ext cx="325896" cy="309628"/>
          </a:xfrm>
          <a:prstGeom prst="rect">
            <a:avLst/>
          </a:prstGeom>
        </p:spPr>
      </p:pic>
      <p:pic>
        <p:nvPicPr>
          <p:cNvPr id="168" name="Picture 167">
            <a:extLst>
              <a:ext uri="{FF2B5EF4-FFF2-40B4-BE49-F238E27FC236}">
                <a16:creationId xmlns:a16="http://schemas.microsoft.com/office/drawing/2014/main" id="{58AC1AAF-4FD1-4770-B543-B5AEDE78CF68}"/>
              </a:ext>
            </a:extLst>
          </p:cNvPr>
          <p:cNvPicPr/>
          <p:nvPr/>
        </p:nvPicPr>
        <p:blipFill rotWithShape="1">
          <a:blip r:embed="rId2"/>
          <a:srcRect l="23579" t="46556" r="68947" b="40808"/>
          <a:stretch/>
        </p:blipFill>
        <p:spPr>
          <a:xfrm>
            <a:off x="4217890" y="5059982"/>
            <a:ext cx="325896" cy="309628"/>
          </a:xfrm>
          <a:prstGeom prst="rect">
            <a:avLst/>
          </a:prstGeom>
        </p:spPr>
      </p:pic>
      <p:pic>
        <p:nvPicPr>
          <p:cNvPr id="169" name="Picture 168">
            <a:extLst>
              <a:ext uri="{FF2B5EF4-FFF2-40B4-BE49-F238E27FC236}">
                <a16:creationId xmlns:a16="http://schemas.microsoft.com/office/drawing/2014/main" id="{1C8CAEAA-33E8-4FD6-9682-6383868A15CA}"/>
              </a:ext>
            </a:extLst>
          </p:cNvPr>
          <p:cNvPicPr/>
          <p:nvPr/>
        </p:nvPicPr>
        <p:blipFill rotWithShape="1">
          <a:blip r:embed="rId2"/>
          <a:srcRect l="23579" t="46556" r="68947" b="40808"/>
          <a:stretch/>
        </p:blipFill>
        <p:spPr>
          <a:xfrm>
            <a:off x="4366648" y="5829242"/>
            <a:ext cx="325896" cy="309628"/>
          </a:xfrm>
          <a:prstGeom prst="rect">
            <a:avLst/>
          </a:prstGeom>
        </p:spPr>
      </p:pic>
      <p:pic>
        <p:nvPicPr>
          <p:cNvPr id="170" name="Picture 169">
            <a:extLst>
              <a:ext uri="{FF2B5EF4-FFF2-40B4-BE49-F238E27FC236}">
                <a16:creationId xmlns:a16="http://schemas.microsoft.com/office/drawing/2014/main" id="{38960A6B-3136-40EF-8366-324FBB49CF95}"/>
              </a:ext>
            </a:extLst>
          </p:cNvPr>
          <p:cNvPicPr/>
          <p:nvPr/>
        </p:nvPicPr>
        <p:blipFill rotWithShape="1">
          <a:blip r:embed="rId2"/>
          <a:srcRect l="23579" t="46556" r="68947" b="40808"/>
          <a:stretch/>
        </p:blipFill>
        <p:spPr>
          <a:xfrm>
            <a:off x="2482688" y="6552410"/>
            <a:ext cx="325896" cy="309628"/>
          </a:xfrm>
          <a:prstGeom prst="rect">
            <a:avLst/>
          </a:prstGeom>
        </p:spPr>
      </p:pic>
      <p:sp>
        <p:nvSpPr>
          <p:cNvPr id="171" name="Rectangle: Rounded Corners 170">
            <a:extLst>
              <a:ext uri="{FF2B5EF4-FFF2-40B4-BE49-F238E27FC236}">
                <a16:creationId xmlns:a16="http://schemas.microsoft.com/office/drawing/2014/main" id="{2939360D-2ECA-49F4-BE78-7AAB0EA8B0C5}"/>
              </a:ext>
            </a:extLst>
          </p:cNvPr>
          <p:cNvSpPr/>
          <p:nvPr/>
        </p:nvSpPr>
        <p:spPr>
          <a:xfrm>
            <a:off x="326000" y="7193798"/>
            <a:ext cx="6716686" cy="999699"/>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entury Gothic" panose="020B0502020202020204" pitchFamily="34" charset="0"/>
              </a:rPr>
              <a:t>Patients in Italy prepare for their doctor’s visit event though they rely on doctors for treatment recommendations. Italian culture is generally known for being more relaxed about authority and the same is reflected in the patient doctor relationship</a:t>
            </a:r>
          </a:p>
        </p:txBody>
      </p:sp>
      <p:sp>
        <p:nvSpPr>
          <p:cNvPr id="76" name="TextBox 75">
            <a:extLst>
              <a:ext uri="{FF2B5EF4-FFF2-40B4-BE49-F238E27FC236}">
                <a16:creationId xmlns:a16="http://schemas.microsoft.com/office/drawing/2014/main" id="{DF2BE755-65B1-43D4-AE7C-DF47D56DDB07}"/>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
        <p:nvSpPr>
          <p:cNvPr id="77" name="Title 105">
            <a:extLst>
              <a:ext uri="{FF2B5EF4-FFF2-40B4-BE49-F238E27FC236}">
                <a16:creationId xmlns:a16="http://schemas.microsoft.com/office/drawing/2014/main" id="{4EC0ABD1-7FDE-4AA5-9C38-B80A0F5730AB}"/>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dirty="0">
                <a:solidFill>
                  <a:schemeClr val="accent1"/>
                </a:solidFill>
                <a:latin typeface="Century Gothic"/>
                <a:ea typeface="+mn-ea"/>
                <a:cs typeface="+mn-cs"/>
              </a:rPr>
              <a:t>Country level </a:t>
            </a:r>
            <a:r>
              <a:rPr lang="en-GB" sz="2000" dirty="0">
                <a:solidFill>
                  <a:schemeClr val="accent1"/>
                </a:solidFill>
                <a:latin typeface="Century Gothic"/>
              </a:rPr>
              <a:t>SUMMARY</a:t>
            </a:r>
            <a:endParaRPr lang="en-GB" sz="2000" dirty="0">
              <a:solidFill>
                <a:schemeClr val="accent1"/>
              </a:solidFill>
              <a:latin typeface="Century Gothic"/>
              <a:ea typeface="+mn-ea"/>
              <a:cs typeface="+mn-cs"/>
            </a:endParaRPr>
          </a:p>
        </p:txBody>
      </p:sp>
    </p:spTree>
    <p:extLst>
      <p:ext uri="{BB962C8B-B14F-4D97-AF65-F5344CB8AC3E}">
        <p14:creationId xmlns:p14="http://schemas.microsoft.com/office/powerpoint/2010/main" val="115754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763B0F-425D-40FD-8BBD-F359581342FB}"/>
              </a:ext>
            </a:extLst>
          </p:cNvPr>
          <p:cNvSpPr/>
          <p:nvPr/>
        </p:nvSpPr>
        <p:spPr>
          <a:xfrm>
            <a:off x="0" y="707152"/>
            <a:ext cx="7315200" cy="10808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C9D15E2-5A20-4B62-A550-8F6F53500A07}"/>
              </a:ext>
            </a:extLst>
          </p:cNvPr>
          <p:cNvSpPr txBox="1"/>
          <p:nvPr/>
        </p:nvSpPr>
        <p:spPr>
          <a:xfrm>
            <a:off x="338394" y="763518"/>
            <a:ext cx="6178378" cy="954107"/>
          </a:xfrm>
          <a:prstGeom prst="rect">
            <a:avLst/>
          </a:prstGeom>
          <a:noFill/>
        </p:spPr>
        <p:txBody>
          <a:bodyPr wrap="square" rtlCol="0">
            <a:spAutoFit/>
          </a:bodyPr>
          <a:lstStyle/>
          <a:p>
            <a:r>
              <a:rPr lang="en-US" sz="2800" dirty="0">
                <a:solidFill>
                  <a:schemeClr val="bg1"/>
                </a:solidFill>
                <a:latin typeface="Century Gothic" panose="020B0502020202020204" pitchFamily="34" charset="0"/>
              </a:rPr>
              <a:t>For any questions or queries, please reach out to the ZS team</a:t>
            </a:r>
            <a:endParaRPr lang="en-US" dirty="0"/>
          </a:p>
        </p:txBody>
      </p:sp>
      <p:sp>
        <p:nvSpPr>
          <p:cNvPr id="8" name="TextBox 7">
            <a:extLst>
              <a:ext uri="{FF2B5EF4-FFF2-40B4-BE49-F238E27FC236}">
                <a16:creationId xmlns:a16="http://schemas.microsoft.com/office/drawing/2014/main" id="{A72ED380-CD6D-4EBE-AA28-E043A93BA973}"/>
              </a:ext>
            </a:extLst>
          </p:cNvPr>
          <p:cNvSpPr txBox="1"/>
          <p:nvPr/>
        </p:nvSpPr>
        <p:spPr>
          <a:xfrm>
            <a:off x="2387853" y="3723267"/>
            <a:ext cx="2153603" cy="492443"/>
          </a:xfrm>
          <a:prstGeom prst="rect">
            <a:avLst/>
          </a:prstGeom>
          <a:noFill/>
        </p:spPr>
        <p:txBody>
          <a:bodyPr wrap="none" lIns="0" tIns="0" rIns="0" bIns="0" rtlCol="0">
            <a:spAutoFit/>
          </a:bodyPr>
          <a:lstStyle/>
          <a:p>
            <a:pPr algn="ctr" defTabSz="914400" fontAlgn="base">
              <a:buClr>
                <a:srgbClr val="4F868E"/>
              </a:buClr>
              <a:buSzPct val="110000"/>
            </a:pPr>
            <a:r>
              <a:rPr lang="en-US" sz="1600" dirty="0">
                <a:solidFill>
                  <a:srgbClr val="53565A"/>
                </a:solidFill>
                <a:latin typeface="Arial" charset="0"/>
              </a:rPr>
              <a:t>+41 79 158 78 63  </a:t>
            </a:r>
          </a:p>
          <a:p>
            <a:pPr algn="ctr" defTabSz="914400" fontAlgn="base">
              <a:spcAft>
                <a:spcPts val="600"/>
              </a:spcAft>
              <a:buClr>
                <a:srgbClr val="4F868E"/>
              </a:buClr>
              <a:buSzPct val="110000"/>
            </a:pPr>
            <a:r>
              <a:rPr lang="en-US" sz="1600" dirty="0">
                <a:solidFill>
                  <a:srgbClr val="53565A"/>
                </a:solidFill>
                <a:latin typeface="Arial" charset="0"/>
              </a:rPr>
              <a:t>hensley.evans@zs.com</a:t>
            </a:r>
          </a:p>
        </p:txBody>
      </p:sp>
      <p:sp>
        <p:nvSpPr>
          <p:cNvPr id="9" name="Title 1">
            <a:extLst>
              <a:ext uri="{FF2B5EF4-FFF2-40B4-BE49-F238E27FC236}">
                <a16:creationId xmlns:a16="http://schemas.microsoft.com/office/drawing/2014/main" id="{18F1170F-FCF5-421E-97C3-B422EB57E1F8}"/>
              </a:ext>
            </a:extLst>
          </p:cNvPr>
          <p:cNvSpPr txBox="1">
            <a:spLocks/>
          </p:cNvSpPr>
          <p:nvPr/>
        </p:nvSpPr>
        <p:spPr bwMode="black">
          <a:xfrm>
            <a:off x="2379442" y="2479305"/>
            <a:ext cx="2170425" cy="1169551"/>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6" algn="l" rtl="0" eaLnBrk="1" fontAlgn="base" hangingPunct="1">
              <a:spcBef>
                <a:spcPct val="0"/>
              </a:spcBef>
              <a:spcAft>
                <a:spcPct val="0"/>
              </a:spcAft>
              <a:defRPr sz="2800">
                <a:solidFill>
                  <a:schemeClr val="tx1"/>
                </a:solidFill>
                <a:latin typeface="Arial" charset="0"/>
              </a:defRPr>
            </a:lvl6pPr>
            <a:lvl7pPr marL="914411" algn="l" rtl="0" eaLnBrk="1" fontAlgn="base" hangingPunct="1">
              <a:spcBef>
                <a:spcPct val="0"/>
              </a:spcBef>
              <a:spcAft>
                <a:spcPct val="0"/>
              </a:spcAft>
              <a:defRPr sz="2800">
                <a:solidFill>
                  <a:schemeClr val="tx1"/>
                </a:solidFill>
                <a:latin typeface="Arial" charset="0"/>
              </a:defRPr>
            </a:lvl7pPr>
            <a:lvl8pPr marL="1371617" algn="l" rtl="0" eaLnBrk="1" fontAlgn="base" hangingPunct="1">
              <a:spcBef>
                <a:spcPct val="0"/>
              </a:spcBef>
              <a:spcAft>
                <a:spcPct val="0"/>
              </a:spcAft>
              <a:defRPr sz="2800">
                <a:solidFill>
                  <a:schemeClr val="tx1"/>
                </a:solidFill>
                <a:latin typeface="Arial" charset="0"/>
              </a:defRPr>
            </a:lvl8pPr>
            <a:lvl9pPr marL="1828823" algn="l" rtl="0" eaLnBrk="1" fontAlgn="base" hangingPunct="1">
              <a:spcBef>
                <a:spcPct val="0"/>
              </a:spcBef>
              <a:spcAft>
                <a:spcPct val="0"/>
              </a:spcAft>
              <a:defRPr sz="2800">
                <a:solidFill>
                  <a:schemeClr val="tx1"/>
                </a:solidFill>
                <a:latin typeface="Arial" charset="0"/>
              </a:defRPr>
            </a:lvl9pPr>
          </a:lstStyle>
          <a:p>
            <a:pPr algn="ctr" defTabSz="914400"/>
            <a:r>
              <a:rPr lang="en-GB" b="1" kern="0" dirty="0">
                <a:solidFill>
                  <a:srgbClr val="ED8B00"/>
                </a:solidFill>
                <a:latin typeface="Arial"/>
              </a:rPr>
              <a:t>Hensley Evans</a:t>
            </a:r>
          </a:p>
          <a:p>
            <a:pPr algn="ctr" defTabSz="914400"/>
            <a:r>
              <a:rPr lang="en-GB" sz="1800" kern="0" dirty="0">
                <a:solidFill>
                  <a:srgbClr val="ED8B00"/>
                </a:solidFill>
                <a:latin typeface="Arial"/>
              </a:rPr>
              <a:t>ZS Associates</a:t>
            </a:r>
            <a:br>
              <a:rPr lang="en-GB" kern="0" dirty="0">
                <a:solidFill>
                  <a:srgbClr val="ED8B00"/>
                </a:solidFill>
                <a:latin typeface="Arial"/>
              </a:rPr>
            </a:br>
            <a:r>
              <a:rPr lang="en-US" sz="1600" b="1" kern="0" dirty="0">
                <a:solidFill>
                  <a:srgbClr val="53565A"/>
                </a:solidFill>
                <a:latin typeface="Arial"/>
              </a:rPr>
              <a:t>Principal </a:t>
            </a:r>
            <a:br>
              <a:rPr lang="en-US" sz="1600" b="1" kern="0" dirty="0">
                <a:solidFill>
                  <a:srgbClr val="53565A"/>
                </a:solidFill>
                <a:latin typeface="Arial"/>
              </a:rPr>
            </a:br>
            <a:r>
              <a:rPr lang="en-US" sz="1600" b="1" kern="0" dirty="0">
                <a:solidFill>
                  <a:srgbClr val="53565A"/>
                </a:solidFill>
                <a:latin typeface="Arial"/>
              </a:rPr>
              <a:t>Zurich (CH)</a:t>
            </a:r>
            <a:endParaRPr lang="en-US" sz="1200" kern="0" dirty="0">
              <a:solidFill>
                <a:srgbClr val="ED8B00"/>
              </a:solidFill>
              <a:latin typeface="Arial"/>
            </a:endParaRPr>
          </a:p>
        </p:txBody>
      </p:sp>
      <p:sp>
        <p:nvSpPr>
          <p:cNvPr id="12" name="TextBox 11">
            <a:extLst>
              <a:ext uri="{FF2B5EF4-FFF2-40B4-BE49-F238E27FC236}">
                <a16:creationId xmlns:a16="http://schemas.microsoft.com/office/drawing/2014/main" id="{3FAF34C0-6883-4DF5-BD20-CE3E2E3F66DA}"/>
              </a:ext>
            </a:extLst>
          </p:cNvPr>
          <p:cNvSpPr txBox="1"/>
          <p:nvPr/>
        </p:nvSpPr>
        <p:spPr>
          <a:xfrm>
            <a:off x="2493234" y="6293105"/>
            <a:ext cx="1942840" cy="492443"/>
          </a:xfrm>
          <a:prstGeom prst="rect">
            <a:avLst/>
          </a:prstGeom>
          <a:noFill/>
        </p:spPr>
        <p:txBody>
          <a:bodyPr wrap="none" lIns="0" tIns="0" rIns="0" bIns="0" rtlCol="0">
            <a:spAutoFit/>
          </a:bodyPr>
          <a:lstStyle/>
          <a:p>
            <a:pPr algn="ctr" defTabSz="914400" fontAlgn="base">
              <a:buClr>
                <a:srgbClr val="4F868E"/>
              </a:buClr>
              <a:buSzPct val="110000"/>
            </a:pPr>
            <a:r>
              <a:rPr lang="en-US" sz="1600" dirty="0">
                <a:solidFill>
                  <a:srgbClr val="53565A"/>
                </a:solidFill>
                <a:latin typeface="Arial" charset="0"/>
              </a:rPr>
              <a:t>+41 </a:t>
            </a:r>
            <a:r>
              <a:rPr lang="en-US" sz="1600" dirty="0">
                <a:solidFill>
                  <a:srgbClr val="53565A"/>
                </a:solidFill>
                <a:latin typeface="Arial" panose="020B0604020202020204" pitchFamily="34" charset="0"/>
                <a:ea typeface="Times New Roman" panose="02020603050405020304" pitchFamily="18" charset="0"/>
              </a:rPr>
              <a:t>79 530 77 09</a:t>
            </a:r>
            <a:r>
              <a:rPr lang="en-US" sz="1600" dirty="0">
                <a:solidFill>
                  <a:srgbClr val="53565A"/>
                </a:solidFill>
                <a:latin typeface="Arial" charset="0"/>
              </a:rPr>
              <a:t>  </a:t>
            </a:r>
          </a:p>
          <a:p>
            <a:pPr algn="ctr" defTabSz="914400" fontAlgn="base">
              <a:spcAft>
                <a:spcPts val="600"/>
              </a:spcAft>
              <a:buClr>
                <a:srgbClr val="4F868E"/>
              </a:buClr>
              <a:buSzPct val="110000"/>
            </a:pPr>
            <a:r>
              <a:rPr lang="en-US" sz="1600" dirty="0">
                <a:solidFill>
                  <a:srgbClr val="53565A"/>
                </a:solidFill>
                <a:latin typeface="Arial" charset="0"/>
              </a:rPr>
              <a:t>preeti.gupta@zs.com</a:t>
            </a:r>
          </a:p>
        </p:txBody>
      </p:sp>
      <p:sp>
        <p:nvSpPr>
          <p:cNvPr id="13" name="Title 1">
            <a:extLst>
              <a:ext uri="{FF2B5EF4-FFF2-40B4-BE49-F238E27FC236}">
                <a16:creationId xmlns:a16="http://schemas.microsoft.com/office/drawing/2014/main" id="{5CF91ADC-700F-4142-9409-0016D5D90B12}"/>
              </a:ext>
            </a:extLst>
          </p:cNvPr>
          <p:cNvSpPr txBox="1">
            <a:spLocks/>
          </p:cNvSpPr>
          <p:nvPr/>
        </p:nvSpPr>
        <p:spPr bwMode="black">
          <a:xfrm>
            <a:off x="2379442" y="5049143"/>
            <a:ext cx="2170425" cy="1169551"/>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6" algn="l" rtl="0" eaLnBrk="1" fontAlgn="base" hangingPunct="1">
              <a:spcBef>
                <a:spcPct val="0"/>
              </a:spcBef>
              <a:spcAft>
                <a:spcPct val="0"/>
              </a:spcAft>
              <a:defRPr sz="2800">
                <a:solidFill>
                  <a:schemeClr val="tx1"/>
                </a:solidFill>
                <a:latin typeface="Arial" charset="0"/>
              </a:defRPr>
            </a:lvl6pPr>
            <a:lvl7pPr marL="914411" algn="l" rtl="0" eaLnBrk="1" fontAlgn="base" hangingPunct="1">
              <a:spcBef>
                <a:spcPct val="0"/>
              </a:spcBef>
              <a:spcAft>
                <a:spcPct val="0"/>
              </a:spcAft>
              <a:defRPr sz="2800">
                <a:solidFill>
                  <a:schemeClr val="tx1"/>
                </a:solidFill>
                <a:latin typeface="Arial" charset="0"/>
              </a:defRPr>
            </a:lvl7pPr>
            <a:lvl8pPr marL="1371617" algn="l" rtl="0" eaLnBrk="1" fontAlgn="base" hangingPunct="1">
              <a:spcBef>
                <a:spcPct val="0"/>
              </a:spcBef>
              <a:spcAft>
                <a:spcPct val="0"/>
              </a:spcAft>
              <a:defRPr sz="2800">
                <a:solidFill>
                  <a:schemeClr val="tx1"/>
                </a:solidFill>
                <a:latin typeface="Arial" charset="0"/>
              </a:defRPr>
            </a:lvl8pPr>
            <a:lvl9pPr marL="1828823" algn="l" rtl="0" eaLnBrk="1" fontAlgn="base" hangingPunct="1">
              <a:spcBef>
                <a:spcPct val="0"/>
              </a:spcBef>
              <a:spcAft>
                <a:spcPct val="0"/>
              </a:spcAft>
              <a:defRPr sz="2800">
                <a:solidFill>
                  <a:schemeClr val="tx1"/>
                </a:solidFill>
                <a:latin typeface="Arial" charset="0"/>
              </a:defRPr>
            </a:lvl9pPr>
          </a:lstStyle>
          <a:p>
            <a:pPr algn="ctr" defTabSz="914400"/>
            <a:r>
              <a:rPr lang="en-GB" b="1" kern="0" dirty="0">
                <a:solidFill>
                  <a:srgbClr val="ED8B00"/>
                </a:solidFill>
                <a:latin typeface="Arial"/>
              </a:rPr>
              <a:t>Preeti Gupta</a:t>
            </a:r>
          </a:p>
          <a:p>
            <a:pPr algn="ctr" defTabSz="914400"/>
            <a:r>
              <a:rPr lang="en-GB" sz="1800" kern="0" dirty="0">
                <a:solidFill>
                  <a:srgbClr val="ED8B00"/>
                </a:solidFill>
                <a:latin typeface="Arial"/>
              </a:rPr>
              <a:t>ZS Associates</a:t>
            </a:r>
            <a:br>
              <a:rPr lang="en-GB" kern="0" dirty="0">
                <a:solidFill>
                  <a:srgbClr val="ED8B00"/>
                </a:solidFill>
                <a:latin typeface="Arial"/>
              </a:rPr>
            </a:br>
            <a:r>
              <a:rPr lang="en-US" sz="1600" b="1" kern="0" dirty="0">
                <a:solidFill>
                  <a:srgbClr val="53565A"/>
                </a:solidFill>
                <a:latin typeface="Arial"/>
              </a:rPr>
              <a:t>Consultant</a:t>
            </a:r>
            <a:br>
              <a:rPr lang="en-US" sz="1600" b="1" kern="0" dirty="0">
                <a:solidFill>
                  <a:srgbClr val="53565A"/>
                </a:solidFill>
                <a:latin typeface="Arial"/>
              </a:rPr>
            </a:br>
            <a:r>
              <a:rPr lang="en-US" sz="1600" b="1" kern="0" dirty="0">
                <a:solidFill>
                  <a:srgbClr val="53565A"/>
                </a:solidFill>
                <a:latin typeface="Arial"/>
              </a:rPr>
              <a:t>Zurich (CH)</a:t>
            </a:r>
            <a:endParaRPr lang="en-US" sz="1200" kern="0" dirty="0">
              <a:solidFill>
                <a:srgbClr val="ED8B00"/>
              </a:solidFill>
              <a:latin typeface="Arial"/>
            </a:endParaRPr>
          </a:p>
        </p:txBody>
      </p:sp>
    </p:spTree>
    <p:extLst>
      <p:ext uri="{BB962C8B-B14F-4D97-AF65-F5344CB8AC3E}">
        <p14:creationId xmlns:p14="http://schemas.microsoft.com/office/powerpoint/2010/main" val="173514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C0210F-5CEB-462C-8F2C-C823E1CC6091}"/>
              </a:ext>
            </a:extLst>
          </p:cNvPr>
          <p:cNvPicPr>
            <a:picLocks noChangeAspect="1"/>
          </p:cNvPicPr>
          <p:nvPr/>
        </p:nvPicPr>
        <p:blipFill rotWithShape="1">
          <a:blip r:embed="rId2"/>
          <a:srcRect l="4173" r="5093"/>
          <a:stretch/>
        </p:blipFill>
        <p:spPr>
          <a:xfrm>
            <a:off x="0" y="0"/>
            <a:ext cx="7315200" cy="5518810"/>
          </a:xfrm>
          <a:prstGeom prst="rect">
            <a:avLst/>
          </a:prstGeom>
        </p:spPr>
      </p:pic>
      <p:sp>
        <p:nvSpPr>
          <p:cNvPr id="7" name="Rectangle 6">
            <a:extLst>
              <a:ext uri="{FF2B5EF4-FFF2-40B4-BE49-F238E27FC236}">
                <a16:creationId xmlns:a16="http://schemas.microsoft.com/office/drawing/2014/main" id="{76D0B689-38BC-4D8C-9F61-8885C511F738}"/>
              </a:ext>
            </a:extLst>
          </p:cNvPr>
          <p:cNvSpPr/>
          <p:nvPr/>
        </p:nvSpPr>
        <p:spPr>
          <a:xfrm>
            <a:off x="0" y="0"/>
            <a:ext cx="7315200" cy="8464378"/>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Rounded Corners 44">
            <a:extLst>
              <a:ext uri="{FF2B5EF4-FFF2-40B4-BE49-F238E27FC236}">
                <a16:creationId xmlns:a16="http://schemas.microsoft.com/office/drawing/2014/main" id="{655910AB-EEC2-4004-9F1B-9209C7ADC009}"/>
              </a:ext>
            </a:extLst>
          </p:cNvPr>
          <p:cNvSpPr/>
          <p:nvPr/>
        </p:nvSpPr>
        <p:spPr>
          <a:xfrm>
            <a:off x="1434488" y="2733080"/>
            <a:ext cx="5530912" cy="1238494"/>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44" name="Rectangle: Rounded Corners 43">
            <a:extLst>
              <a:ext uri="{FF2B5EF4-FFF2-40B4-BE49-F238E27FC236}">
                <a16:creationId xmlns:a16="http://schemas.microsoft.com/office/drawing/2014/main" id="{B351CD0D-A99F-4348-B8C7-712A0FC2CDFB}"/>
              </a:ext>
            </a:extLst>
          </p:cNvPr>
          <p:cNvSpPr/>
          <p:nvPr/>
        </p:nvSpPr>
        <p:spPr>
          <a:xfrm>
            <a:off x="1434488" y="5120771"/>
            <a:ext cx="5530912" cy="1151022"/>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marL="0" marR="0" lvl="0" indent="0" algn="l" defTabSz="820583" rtl="0" eaLnBrk="1" fontAlgn="auto" latinLnBrk="0" hangingPunct="1">
              <a:lnSpc>
                <a:spcPct val="90000"/>
              </a:lnSpc>
              <a:spcBef>
                <a:spcPct val="0"/>
              </a:spcBef>
              <a:spcAft>
                <a:spcPts val="0"/>
              </a:spcAft>
              <a:buClrTx/>
              <a:buSzTx/>
              <a:buFontTx/>
              <a:buNone/>
              <a:tabLst/>
              <a:defRPr/>
            </a:pPr>
            <a:r>
              <a:rPr kumimoji="0" lang="en-GB" sz="2000" b="1" i="0" u="none" strike="noStrike" kern="1200" cap="all" spc="0" normalizeH="0" baseline="0" noProof="0" dirty="0">
                <a:ln>
                  <a:noFill/>
                </a:ln>
                <a:solidFill>
                  <a:schemeClr val="accent1"/>
                </a:solidFill>
                <a:effectLst/>
                <a:uLnTx/>
                <a:uFillTx/>
                <a:latin typeface="Century Gothic"/>
                <a:ea typeface="+mj-ea"/>
                <a:cs typeface="+mj-cs"/>
              </a:rPr>
              <a:t>Executive Summary</a:t>
            </a: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9309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7">
            <a:extLst>
              <a:ext uri="{FF2B5EF4-FFF2-40B4-BE49-F238E27FC236}">
                <a16:creationId xmlns:a16="http://schemas.microsoft.com/office/drawing/2014/main" id="{16B5804F-3523-406C-BA63-51E464CCF0CC}"/>
              </a:ext>
            </a:extLst>
          </p:cNvPr>
          <p:cNvSpPr txBox="1">
            <a:spLocks/>
          </p:cNvSpPr>
          <p:nvPr/>
        </p:nvSpPr>
        <p:spPr>
          <a:xfrm>
            <a:off x="186504" y="936345"/>
            <a:ext cx="7066910" cy="731520"/>
          </a:xfrm>
          <a:prstGeom prst="rect">
            <a:avLst/>
          </a:prstGeom>
        </p:spPr>
        <p:txBody>
          <a:bodyPr/>
          <a:lstStyle>
            <a:lvl1pPr marL="73152" indent="-73152" algn="l" defTabSz="731520" rtl="0" eaLnBrk="1" latinLnBrk="0" hangingPunct="1">
              <a:lnSpc>
                <a:spcPct val="90000"/>
              </a:lnSpc>
              <a:spcBef>
                <a:spcPts val="960"/>
              </a:spcBef>
              <a:spcAft>
                <a:spcPts val="160"/>
              </a:spcAft>
              <a:buClr>
                <a:schemeClr val="accent1"/>
              </a:buClr>
              <a:buSzPct val="100000"/>
              <a:buFont typeface="Calibri" panose="020F0502020204030204" pitchFamily="34" charset="0"/>
              <a:buChar char=" "/>
              <a:defRPr sz="1600" kern="1200">
                <a:solidFill>
                  <a:schemeClr val="tx1">
                    <a:lumMod val="75000"/>
                    <a:lumOff val="25000"/>
                  </a:schemeClr>
                </a:solidFill>
                <a:latin typeface="+mn-lt"/>
                <a:ea typeface="+mn-ea"/>
                <a:cs typeface="+mn-cs"/>
              </a:defRPr>
            </a:lvl1pPr>
            <a:lvl2pPr marL="307238" indent="-146304" algn="l" defTabSz="731520" rtl="0" eaLnBrk="1" latinLnBrk="0" hangingPunct="1">
              <a:lnSpc>
                <a:spcPct val="90000"/>
              </a:lnSpc>
              <a:spcBef>
                <a:spcPts val="160"/>
              </a:spcBef>
              <a:spcAft>
                <a:spcPts val="320"/>
              </a:spcAft>
              <a:buClr>
                <a:schemeClr val="accent1"/>
              </a:buClr>
              <a:buFont typeface="Calibri" pitchFamily="34" charset="0"/>
              <a:buChar char="◦"/>
              <a:defRPr sz="1440" kern="1200">
                <a:solidFill>
                  <a:schemeClr val="tx1">
                    <a:lumMod val="75000"/>
                    <a:lumOff val="25000"/>
                  </a:schemeClr>
                </a:solidFill>
                <a:latin typeface="+mn-lt"/>
                <a:ea typeface="+mn-ea"/>
                <a:cs typeface="+mn-cs"/>
              </a:defRPr>
            </a:lvl2pPr>
            <a:lvl3pPr marL="453542"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3pPr>
            <a:lvl4pPr marL="599846"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4pPr>
            <a:lvl5pPr marL="746150" indent="-146304"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5pPr>
            <a:lvl6pPr marL="88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6pPr>
            <a:lvl7pPr marL="104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7pPr>
            <a:lvl8pPr marL="120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8pPr>
            <a:lvl9pPr marL="1360000" indent="-182880" algn="l" defTabSz="731520" rtl="0" eaLnBrk="1" latinLnBrk="0" hangingPunct="1">
              <a:lnSpc>
                <a:spcPct val="90000"/>
              </a:lnSpc>
              <a:spcBef>
                <a:spcPts val="160"/>
              </a:spcBef>
              <a:spcAft>
                <a:spcPts val="320"/>
              </a:spcAft>
              <a:buClr>
                <a:schemeClr val="accent1"/>
              </a:buClr>
              <a:buFont typeface="Calibri" pitchFamily="34" charset="0"/>
              <a:buChar char="◦"/>
              <a:defRPr sz="1120" kern="1200">
                <a:solidFill>
                  <a:schemeClr val="tx1">
                    <a:lumMod val="75000"/>
                    <a:lumOff val="25000"/>
                  </a:schemeClr>
                </a:solidFill>
                <a:latin typeface="+mn-lt"/>
                <a:ea typeface="+mn-ea"/>
                <a:cs typeface="+mn-cs"/>
              </a:defRPr>
            </a:lvl9pPr>
          </a:lstStyle>
          <a:p>
            <a:pPr marL="160934" lvl="1" indent="0">
              <a:buNone/>
            </a:pPr>
            <a:r>
              <a:rPr lang="en-US" sz="1400" dirty="0">
                <a:solidFill>
                  <a:schemeClr val="bg1"/>
                </a:solidFill>
                <a:latin typeface="Century Gothic" panose="020B0502020202020204" pitchFamily="34" charset="0"/>
              </a:rPr>
              <a:t>This document summarizes differences in patient-doctor relationships across 5 countries – US, Canada, UK, Germany and Italy. It includes findings from the analysis, comparison across countries on key dimensions and country level deep dives.</a:t>
            </a:r>
          </a:p>
        </p:txBody>
      </p:sp>
      <p:sp>
        <p:nvSpPr>
          <p:cNvPr id="6" name="Title 105">
            <a:extLst>
              <a:ext uri="{FF2B5EF4-FFF2-40B4-BE49-F238E27FC236}">
                <a16:creationId xmlns:a16="http://schemas.microsoft.com/office/drawing/2014/main" id="{AF6C2954-6F2C-461F-BCBF-3C633E932B05}"/>
              </a:ext>
            </a:extLst>
          </p:cNvPr>
          <p:cNvSpPr txBox="1">
            <a:spLocks/>
          </p:cNvSpPr>
          <p:nvPr/>
        </p:nvSpPr>
        <p:spPr>
          <a:xfrm>
            <a:off x="202425" y="1900115"/>
            <a:ext cx="6131859" cy="276759"/>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marL="0" marR="0" lvl="0" indent="0" algn="l" defTabSz="820583" rtl="0" eaLnBrk="1" fontAlgn="auto" latinLnBrk="0" hangingPunct="1">
              <a:lnSpc>
                <a:spcPct val="90000"/>
              </a:lnSpc>
              <a:spcBef>
                <a:spcPct val="0"/>
              </a:spcBef>
              <a:spcAft>
                <a:spcPts val="0"/>
              </a:spcAft>
              <a:buClrTx/>
              <a:buSzTx/>
              <a:buFontTx/>
              <a:buNone/>
              <a:tabLst/>
              <a:defRPr/>
            </a:pPr>
            <a:r>
              <a:rPr lang="en-GB" sz="1400" dirty="0">
                <a:solidFill>
                  <a:schemeClr val="accent1">
                    <a:lumMod val="75000"/>
                  </a:schemeClr>
                </a:solidFill>
                <a:latin typeface="Century Gothic"/>
              </a:rPr>
              <a:t>Patient involvement </a:t>
            </a:r>
            <a:r>
              <a:rPr kumimoji="0" lang="en-GB" sz="1400" b="1" i="0" u="none" strike="noStrike" kern="1200" cap="all" spc="0" normalizeH="0" baseline="0" noProof="0" dirty="0">
                <a:ln>
                  <a:noFill/>
                </a:ln>
                <a:solidFill>
                  <a:schemeClr val="accent1">
                    <a:lumMod val="75000"/>
                  </a:schemeClr>
                </a:solidFill>
                <a:effectLst/>
                <a:uLnTx/>
                <a:uFillTx/>
                <a:latin typeface="Century Gothic"/>
                <a:ea typeface="+mj-ea"/>
                <a:cs typeface="+mj-cs"/>
              </a:rPr>
              <a:t>in Treatment DECISION</a:t>
            </a:r>
            <a:endParaRPr kumimoji="0" lang="en-GB" sz="1200" b="1" i="0" u="none" strike="noStrike" kern="1200" cap="all" spc="0" normalizeH="0" baseline="0" noProof="0" dirty="0">
              <a:ln>
                <a:noFill/>
              </a:ln>
              <a:solidFill>
                <a:schemeClr val="accent1">
                  <a:lumMod val="75000"/>
                </a:schemeClr>
              </a:solidFill>
              <a:effectLst/>
              <a:uLnTx/>
              <a:uFillTx/>
              <a:latin typeface="Century Gothic"/>
              <a:ea typeface="+mj-ea"/>
              <a:cs typeface="+mj-cs"/>
            </a:endParaRPr>
          </a:p>
        </p:txBody>
      </p:sp>
      <p:sp>
        <p:nvSpPr>
          <p:cNvPr id="9" name="Title 105">
            <a:extLst>
              <a:ext uri="{FF2B5EF4-FFF2-40B4-BE49-F238E27FC236}">
                <a16:creationId xmlns:a16="http://schemas.microsoft.com/office/drawing/2014/main" id="{7D50DD92-CA54-4995-A0F8-92A389158447}"/>
              </a:ext>
            </a:extLst>
          </p:cNvPr>
          <p:cNvSpPr txBox="1">
            <a:spLocks/>
          </p:cNvSpPr>
          <p:nvPr/>
        </p:nvSpPr>
        <p:spPr>
          <a:xfrm>
            <a:off x="202425" y="4119802"/>
            <a:ext cx="6131859" cy="4706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marL="0" marR="0" lvl="0" indent="0" algn="l" defTabSz="820583" rtl="0" eaLnBrk="1" fontAlgn="auto" latinLnBrk="0" hangingPunct="1">
              <a:lnSpc>
                <a:spcPct val="90000"/>
              </a:lnSpc>
              <a:spcBef>
                <a:spcPct val="0"/>
              </a:spcBef>
              <a:spcAft>
                <a:spcPts val="0"/>
              </a:spcAft>
              <a:buClrTx/>
              <a:buSzTx/>
              <a:buFontTx/>
              <a:buNone/>
              <a:tabLst/>
              <a:defRPr/>
            </a:pPr>
            <a:r>
              <a:rPr kumimoji="0" lang="en-GB" sz="1400" b="1" i="0" u="none" strike="noStrike" kern="1200" cap="all" spc="0" normalizeH="0" baseline="0" noProof="0" dirty="0">
                <a:ln>
                  <a:noFill/>
                </a:ln>
                <a:solidFill>
                  <a:schemeClr val="accent1">
                    <a:lumMod val="75000"/>
                  </a:schemeClr>
                </a:solidFill>
                <a:effectLst/>
                <a:uLnTx/>
                <a:uFillTx/>
                <a:latin typeface="Century Gothic"/>
                <a:ea typeface="+mj-ea"/>
                <a:cs typeface="+mj-cs"/>
              </a:rPr>
              <a:t>Confidence </a:t>
            </a:r>
            <a:r>
              <a:rPr lang="en-GB" sz="1400" dirty="0">
                <a:solidFill>
                  <a:schemeClr val="accent1">
                    <a:lumMod val="75000"/>
                  </a:schemeClr>
                </a:solidFill>
                <a:latin typeface="Century Gothic"/>
              </a:rPr>
              <a:t>in </a:t>
            </a:r>
            <a:r>
              <a:rPr kumimoji="0" lang="en-GB" sz="1400" b="1" i="0" u="none" strike="noStrike" kern="1200" cap="all" spc="0" normalizeH="0" baseline="0" noProof="0" dirty="0">
                <a:ln>
                  <a:noFill/>
                </a:ln>
                <a:solidFill>
                  <a:schemeClr val="accent1">
                    <a:lumMod val="75000"/>
                  </a:schemeClr>
                </a:solidFill>
                <a:effectLst/>
                <a:uLnTx/>
                <a:uFillTx/>
                <a:latin typeface="Century Gothic"/>
                <a:ea typeface="+mj-ea"/>
                <a:cs typeface="+mj-cs"/>
              </a:rPr>
              <a:t>doctor’s ability to UNDERSTAND/ consider patients’ treatment preference</a:t>
            </a:r>
          </a:p>
        </p:txBody>
      </p:sp>
      <p:grpSp>
        <p:nvGrpSpPr>
          <p:cNvPr id="37" name="Group 36">
            <a:extLst>
              <a:ext uri="{FF2B5EF4-FFF2-40B4-BE49-F238E27FC236}">
                <a16:creationId xmlns:a16="http://schemas.microsoft.com/office/drawing/2014/main" id="{92C3D9EB-CF89-4BF2-9B9D-68D10A3331B7}"/>
              </a:ext>
            </a:extLst>
          </p:cNvPr>
          <p:cNvGrpSpPr/>
          <p:nvPr/>
        </p:nvGrpSpPr>
        <p:grpSpPr>
          <a:xfrm>
            <a:off x="403196" y="2826869"/>
            <a:ext cx="835431" cy="610085"/>
            <a:chOff x="719636" y="4665005"/>
            <a:chExt cx="1111958" cy="738202"/>
          </a:xfrm>
        </p:grpSpPr>
        <p:grpSp>
          <p:nvGrpSpPr>
            <p:cNvPr id="38" name="Group 37">
              <a:extLst>
                <a:ext uri="{FF2B5EF4-FFF2-40B4-BE49-F238E27FC236}">
                  <a16:creationId xmlns:a16="http://schemas.microsoft.com/office/drawing/2014/main" id="{C54F7553-F33B-4B7E-ACD5-ACDB0A6FE11D}"/>
                </a:ext>
              </a:extLst>
            </p:cNvPr>
            <p:cNvGrpSpPr/>
            <p:nvPr/>
          </p:nvGrpSpPr>
          <p:grpSpPr>
            <a:xfrm>
              <a:off x="1269930" y="4708267"/>
              <a:ext cx="561664" cy="608422"/>
              <a:chOff x="1781969" y="4698477"/>
              <a:chExt cx="579494" cy="627736"/>
            </a:xfrm>
          </p:grpSpPr>
          <p:sp>
            <p:nvSpPr>
              <p:cNvPr id="40" name="Freeform 12">
                <a:extLst>
                  <a:ext uri="{FF2B5EF4-FFF2-40B4-BE49-F238E27FC236}">
                    <a16:creationId xmlns:a16="http://schemas.microsoft.com/office/drawing/2014/main" id="{BED9F0DD-AD70-44C6-8E51-45B7102A3D3E}"/>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1" name="Group 40">
                <a:extLst>
                  <a:ext uri="{FF2B5EF4-FFF2-40B4-BE49-F238E27FC236}">
                    <a16:creationId xmlns:a16="http://schemas.microsoft.com/office/drawing/2014/main" id="{20A76DAC-8001-4A25-8BBD-BCC93F638D8F}"/>
                  </a:ext>
                </a:extLst>
              </p:cNvPr>
              <p:cNvGrpSpPr>
                <a:grpSpLocks noChangeAspect="1"/>
              </p:cNvGrpSpPr>
              <p:nvPr/>
            </p:nvGrpSpPr>
            <p:grpSpPr>
              <a:xfrm>
                <a:off x="1781969" y="5096376"/>
                <a:ext cx="579494" cy="229837"/>
                <a:chOff x="454025" y="1728788"/>
                <a:chExt cx="844550" cy="334963"/>
              </a:xfrm>
              <a:solidFill>
                <a:srgbClr val="FFFFFF"/>
              </a:solidFill>
            </p:grpSpPr>
            <p:sp>
              <p:nvSpPr>
                <p:cNvPr id="42" name="Freeform 5">
                  <a:extLst>
                    <a:ext uri="{FF2B5EF4-FFF2-40B4-BE49-F238E27FC236}">
                      <a16:creationId xmlns:a16="http://schemas.microsoft.com/office/drawing/2014/main" id="{572E0BC5-04B9-4C2D-9C39-F7BD8FE54BD5}"/>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3" name="Freeform 7">
                  <a:extLst>
                    <a:ext uri="{FF2B5EF4-FFF2-40B4-BE49-F238E27FC236}">
                      <a16:creationId xmlns:a16="http://schemas.microsoft.com/office/drawing/2014/main" id="{86D18759-3F6F-412F-9693-E8158A5BC929}"/>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9" name="Freeform 15">
              <a:extLst>
                <a:ext uri="{FF2B5EF4-FFF2-40B4-BE49-F238E27FC236}">
                  <a16:creationId xmlns:a16="http://schemas.microsoft.com/office/drawing/2014/main" id="{BC2EE197-D88E-4F19-8C47-B1F7F8BBC733}"/>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56" name="Group 55">
            <a:extLst>
              <a:ext uri="{FF2B5EF4-FFF2-40B4-BE49-F238E27FC236}">
                <a16:creationId xmlns:a16="http://schemas.microsoft.com/office/drawing/2014/main" id="{9EF0227B-CDCE-4868-A00B-BBD5141A4A8B}"/>
              </a:ext>
            </a:extLst>
          </p:cNvPr>
          <p:cNvGrpSpPr/>
          <p:nvPr/>
        </p:nvGrpSpPr>
        <p:grpSpPr>
          <a:xfrm>
            <a:off x="464953" y="5163302"/>
            <a:ext cx="663383" cy="691698"/>
            <a:chOff x="440072" y="3973711"/>
            <a:chExt cx="548250" cy="519683"/>
          </a:xfrm>
        </p:grpSpPr>
        <p:sp>
          <p:nvSpPr>
            <p:cNvPr id="52" name="Oval 51">
              <a:extLst>
                <a:ext uri="{FF2B5EF4-FFF2-40B4-BE49-F238E27FC236}">
                  <a16:creationId xmlns:a16="http://schemas.microsoft.com/office/drawing/2014/main" id="{870EC445-CB44-46FC-9841-7C49886BF54A}"/>
                </a:ext>
              </a:extLst>
            </p:cNvPr>
            <p:cNvSpPr/>
            <p:nvPr/>
          </p:nvSpPr>
          <p:spPr>
            <a:xfrm>
              <a:off x="440072" y="3973711"/>
              <a:ext cx="548250" cy="519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13">
              <a:extLst>
                <a:ext uri="{FF2B5EF4-FFF2-40B4-BE49-F238E27FC236}">
                  <a16:creationId xmlns:a16="http://schemas.microsoft.com/office/drawing/2014/main" id="{5BE59477-B9DF-4173-A101-3C138EE1C49C}"/>
                </a:ext>
              </a:extLst>
            </p:cNvPr>
            <p:cNvGrpSpPr>
              <a:grpSpLocks noChangeAspect="1"/>
            </p:cNvGrpSpPr>
            <p:nvPr/>
          </p:nvGrpSpPr>
          <p:grpSpPr bwMode="auto">
            <a:xfrm>
              <a:off x="541143" y="4041946"/>
              <a:ext cx="312919" cy="313995"/>
              <a:chOff x="288" y="2533"/>
              <a:chExt cx="582" cy="584"/>
            </a:xfrm>
            <a:solidFill>
              <a:schemeClr val="bg1"/>
            </a:solidFill>
          </p:grpSpPr>
          <p:sp>
            <p:nvSpPr>
              <p:cNvPr id="54" name="Freeform 14">
                <a:extLst>
                  <a:ext uri="{FF2B5EF4-FFF2-40B4-BE49-F238E27FC236}">
                    <a16:creationId xmlns:a16="http://schemas.microsoft.com/office/drawing/2014/main" id="{1865ED6F-A4B4-47BF-AC9C-A20DF4F4CCBF}"/>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15">
                <a:extLst>
                  <a:ext uri="{FF2B5EF4-FFF2-40B4-BE49-F238E27FC236}">
                    <a16:creationId xmlns:a16="http://schemas.microsoft.com/office/drawing/2014/main" id="{5D8C1912-F9FB-4BA8-A12B-256483D61A2F}"/>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7" name="TextBox 56">
            <a:extLst>
              <a:ext uri="{FF2B5EF4-FFF2-40B4-BE49-F238E27FC236}">
                <a16:creationId xmlns:a16="http://schemas.microsoft.com/office/drawing/2014/main" id="{D762E7DE-C7FB-4A46-AB06-311C526C3080}"/>
              </a:ext>
            </a:extLst>
          </p:cNvPr>
          <p:cNvSpPr txBox="1"/>
          <p:nvPr/>
        </p:nvSpPr>
        <p:spPr>
          <a:xfrm>
            <a:off x="1613676" y="2757564"/>
            <a:ext cx="5358283" cy="1200329"/>
          </a:xfrm>
          <a:prstGeom prst="rect">
            <a:avLst/>
          </a:prstGeom>
          <a:noFill/>
        </p:spPr>
        <p:txBody>
          <a:bodyPr wrap="square" rtlCol="0">
            <a:spAutoFit/>
          </a:bodyPr>
          <a:lstStyle/>
          <a:p>
            <a:r>
              <a:rPr lang="en-US" sz="1200" dirty="0">
                <a:solidFill>
                  <a:srgbClr val="303030"/>
                </a:solidFill>
                <a:latin typeface="Century Gothic" panose="020B0502020202020204" pitchFamily="34" charset="0"/>
              </a:rPr>
              <a:t>Patients in the US and Canada are more likely to be involved in their treatment, while those in UK are less likely to prepare, discuss or convince doctors of their treatment preference. Patients in Germany and Italy are likely to prepare for doctor’s visit but in Germany they are less likely to discuss treatment preferences and those in Italy are less likely to try to convince the doctors of their preferred treatment.</a:t>
            </a:r>
          </a:p>
        </p:txBody>
      </p:sp>
      <p:sp>
        <p:nvSpPr>
          <p:cNvPr id="58" name="TextBox 57">
            <a:extLst>
              <a:ext uri="{FF2B5EF4-FFF2-40B4-BE49-F238E27FC236}">
                <a16:creationId xmlns:a16="http://schemas.microsoft.com/office/drawing/2014/main" id="{84203B4D-B46B-4F20-B36B-71BF6C0580A0}"/>
              </a:ext>
            </a:extLst>
          </p:cNvPr>
          <p:cNvSpPr txBox="1"/>
          <p:nvPr/>
        </p:nvSpPr>
        <p:spPr>
          <a:xfrm>
            <a:off x="1613676" y="5256130"/>
            <a:ext cx="5235298" cy="1015663"/>
          </a:xfrm>
          <a:prstGeom prst="rect">
            <a:avLst/>
          </a:prstGeom>
          <a:noFill/>
        </p:spPr>
        <p:txBody>
          <a:bodyPr wrap="square" rtlCol="0">
            <a:spAutoFit/>
          </a:bodyPr>
          <a:lstStyle/>
          <a:p>
            <a:pPr lvl="0"/>
            <a:r>
              <a:rPr lang="en-US" sz="1200" dirty="0">
                <a:latin typeface="Century Gothic" panose="020B0502020202020204" pitchFamily="34" charset="0"/>
              </a:rPr>
              <a:t>Overall, patients feel confident that their doctors understand how they feel about their condition and symptoms. However, patients in EU are slightly less confident compared to those in US and Canada that the doctors will understand/ consider their preferences when it comes to recommending a specific treatment.</a:t>
            </a:r>
          </a:p>
        </p:txBody>
      </p:sp>
      <p:sp>
        <p:nvSpPr>
          <p:cNvPr id="2" name="Rectangle: Top Corners Rounded 1">
            <a:extLst>
              <a:ext uri="{FF2B5EF4-FFF2-40B4-BE49-F238E27FC236}">
                <a16:creationId xmlns:a16="http://schemas.microsoft.com/office/drawing/2014/main" id="{F18D58A6-5490-4B7B-950D-1F1F9608383C}"/>
              </a:ext>
            </a:extLst>
          </p:cNvPr>
          <p:cNvSpPr/>
          <p:nvPr/>
        </p:nvSpPr>
        <p:spPr>
          <a:xfrm>
            <a:off x="1434488" y="2226303"/>
            <a:ext cx="5537471" cy="5067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patients prepare for their doctor’s visit? Do they discuss about and convince doctors of their preferred treatment?</a:t>
            </a:r>
          </a:p>
        </p:txBody>
      </p:sp>
      <p:sp>
        <p:nvSpPr>
          <p:cNvPr id="46" name="Rectangle: Top Corners Rounded 45">
            <a:extLst>
              <a:ext uri="{FF2B5EF4-FFF2-40B4-BE49-F238E27FC236}">
                <a16:creationId xmlns:a16="http://schemas.microsoft.com/office/drawing/2014/main" id="{BB172BEB-4478-44AF-89B1-4B0946C84C10}"/>
              </a:ext>
            </a:extLst>
          </p:cNvPr>
          <p:cNvSpPr/>
          <p:nvPr/>
        </p:nvSpPr>
        <p:spPr>
          <a:xfrm>
            <a:off x="1434488" y="4602815"/>
            <a:ext cx="5537471" cy="651307"/>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patients have confidence in doctors’ abilities to understand how they feel about the treatment/ symptoms?  Do they feel confident that doctors will consider their preferred treatment?</a:t>
            </a:r>
          </a:p>
        </p:txBody>
      </p:sp>
      <p:sp>
        <p:nvSpPr>
          <p:cNvPr id="47" name="Title 105">
            <a:extLst>
              <a:ext uri="{FF2B5EF4-FFF2-40B4-BE49-F238E27FC236}">
                <a16:creationId xmlns:a16="http://schemas.microsoft.com/office/drawing/2014/main" id="{0AF190F8-EC16-45A1-8EC8-D9600E91CC33}"/>
              </a:ext>
            </a:extLst>
          </p:cNvPr>
          <p:cNvSpPr txBox="1">
            <a:spLocks/>
          </p:cNvSpPr>
          <p:nvPr/>
        </p:nvSpPr>
        <p:spPr>
          <a:xfrm>
            <a:off x="202425" y="6398938"/>
            <a:ext cx="7050989" cy="470658"/>
          </a:xfrm>
          <a:prstGeom prst="rect">
            <a:avLst/>
          </a:prstGeom>
        </p:spPr>
        <p:txBody>
          <a:bodyPr vert="horz" wrap="square"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1400" dirty="0">
                <a:solidFill>
                  <a:schemeClr val="accent1">
                    <a:lumMod val="75000"/>
                  </a:schemeClr>
                </a:solidFill>
                <a:latin typeface="Century Gothic"/>
              </a:rPr>
              <a:t>OBEDIENCE TO doctor’s AUTHORITY / </a:t>
            </a:r>
            <a:r>
              <a:rPr kumimoji="0" lang="en-GB" sz="1400" b="1" i="0" u="none" strike="noStrike" kern="1200" cap="all" spc="0" normalizeH="0" baseline="0" noProof="0" dirty="0">
                <a:ln>
                  <a:noFill/>
                </a:ln>
                <a:solidFill>
                  <a:schemeClr val="accent1">
                    <a:lumMod val="75000"/>
                  </a:schemeClr>
                </a:solidFill>
                <a:effectLst/>
                <a:uLnTx/>
                <a:uFillTx/>
                <a:latin typeface="Century Gothic"/>
                <a:ea typeface="+mj-ea"/>
                <a:cs typeface="+mj-cs"/>
              </a:rPr>
              <a:t>Reliance </a:t>
            </a:r>
            <a:r>
              <a:rPr lang="en-GB" sz="1400" dirty="0">
                <a:solidFill>
                  <a:schemeClr val="accent1">
                    <a:lumMod val="75000"/>
                  </a:schemeClr>
                </a:solidFill>
                <a:latin typeface="Century Gothic"/>
              </a:rPr>
              <a:t>on DOCTOR’s recommendation</a:t>
            </a:r>
            <a:endParaRPr kumimoji="0" lang="en-GB" sz="1400" b="1" i="0" u="none" strike="noStrike" kern="1200" cap="all" spc="0" normalizeH="0" baseline="0" noProof="0" dirty="0">
              <a:ln>
                <a:noFill/>
              </a:ln>
              <a:solidFill>
                <a:schemeClr val="accent1">
                  <a:lumMod val="75000"/>
                </a:schemeClr>
              </a:solidFill>
              <a:effectLst/>
              <a:uLnTx/>
              <a:uFillTx/>
              <a:latin typeface="Century Gothic"/>
            </a:endParaRPr>
          </a:p>
        </p:txBody>
      </p:sp>
      <p:grpSp>
        <p:nvGrpSpPr>
          <p:cNvPr id="61" name="Group 60">
            <a:extLst>
              <a:ext uri="{FF2B5EF4-FFF2-40B4-BE49-F238E27FC236}">
                <a16:creationId xmlns:a16="http://schemas.microsoft.com/office/drawing/2014/main" id="{8ADFA17F-3D52-4B3F-A31C-6CC5F07C5D7A}"/>
              </a:ext>
            </a:extLst>
          </p:cNvPr>
          <p:cNvGrpSpPr/>
          <p:nvPr/>
        </p:nvGrpSpPr>
        <p:grpSpPr>
          <a:xfrm>
            <a:off x="393379" y="7392577"/>
            <a:ext cx="785351" cy="645572"/>
            <a:chOff x="4009428" y="4246994"/>
            <a:chExt cx="1149830" cy="859256"/>
          </a:xfrm>
        </p:grpSpPr>
        <p:sp>
          <p:nvSpPr>
            <p:cNvPr id="62" name="Freeform 17">
              <a:extLst>
                <a:ext uri="{FF2B5EF4-FFF2-40B4-BE49-F238E27FC236}">
                  <a16:creationId xmlns:a16="http://schemas.microsoft.com/office/drawing/2014/main" id="{B7BB9C9B-9FAE-488E-AD93-F4803F4E4A02}"/>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3" name="Freeform 18">
              <a:extLst>
                <a:ext uri="{FF2B5EF4-FFF2-40B4-BE49-F238E27FC236}">
                  <a16:creationId xmlns:a16="http://schemas.microsoft.com/office/drawing/2014/main" id="{231F8339-47CE-4EE7-9CAB-98D6768340C7}"/>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4" name="Freeform 19">
              <a:extLst>
                <a:ext uri="{FF2B5EF4-FFF2-40B4-BE49-F238E27FC236}">
                  <a16:creationId xmlns:a16="http://schemas.microsoft.com/office/drawing/2014/main" id="{89D7CBB3-1637-4A19-A300-20D90DD61C0E}"/>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5" name="Freeform 20">
              <a:extLst>
                <a:ext uri="{FF2B5EF4-FFF2-40B4-BE49-F238E27FC236}">
                  <a16:creationId xmlns:a16="http://schemas.microsoft.com/office/drawing/2014/main" id="{008DDED1-19A7-4627-A2CF-E5EB2E5464D8}"/>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6" name="Rectangle: Rounded Corners 65">
            <a:extLst>
              <a:ext uri="{FF2B5EF4-FFF2-40B4-BE49-F238E27FC236}">
                <a16:creationId xmlns:a16="http://schemas.microsoft.com/office/drawing/2014/main" id="{732F1D9D-4207-44A5-814B-E800A40C4E92}"/>
              </a:ext>
            </a:extLst>
          </p:cNvPr>
          <p:cNvSpPr/>
          <p:nvPr/>
        </p:nvSpPr>
        <p:spPr>
          <a:xfrm>
            <a:off x="1441047" y="7292277"/>
            <a:ext cx="5530912" cy="103611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67" name="TextBox 66">
            <a:extLst>
              <a:ext uri="{FF2B5EF4-FFF2-40B4-BE49-F238E27FC236}">
                <a16:creationId xmlns:a16="http://schemas.microsoft.com/office/drawing/2014/main" id="{1D9807F5-2DFC-42B2-82DB-25438CA66BB9}"/>
              </a:ext>
            </a:extLst>
          </p:cNvPr>
          <p:cNvSpPr txBox="1"/>
          <p:nvPr/>
        </p:nvSpPr>
        <p:spPr>
          <a:xfrm>
            <a:off x="1613676" y="7435606"/>
            <a:ext cx="5364842" cy="830997"/>
          </a:xfrm>
          <a:prstGeom prst="rect">
            <a:avLst/>
          </a:prstGeom>
          <a:noFill/>
        </p:spPr>
        <p:txBody>
          <a:bodyPr wrap="square" rtlCol="0">
            <a:spAutoFit/>
          </a:bodyPr>
          <a:lstStyle/>
          <a:p>
            <a:pPr lvl="0"/>
            <a:r>
              <a:rPr lang="en-US" sz="1200" dirty="0">
                <a:latin typeface="Century Gothic" panose="020B0502020202020204" pitchFamily="34" charset="0"/>
              </a:rPr>
              <a:t>Patients in UK are most likely to rely on doctor’s recommendation for treatment options and follow their recommendation, even if their personal preference differs; those in Germany are most likely to push back if their recommendation differs from their personal preferences.</a:t>
            </a:r>
          </a:p>
        </p:txBody>
      </p:sp>
      <p:sp>
        <p:nvSpPr>
          <p:cNvPr id="68" name="Rectangle: Top Corners Rounded 67">
            <a:extLst>
              <a:ext uri="{FF2B5EF4-FFF2-40B4-BE49-F238E27FC236}">
                <a16:creationId xmlns:a16="http://schemas.microsoft.com/office/drawing/2014/main" id="{BB51DA80-70E4-46C9-853F-B6C2176470D7}"/>
              </a:ext>
            </a:extLst>
          </p:cNvPr>
          <p:cNvSpPr/>
          <p:nvPr/>
        </p:nvSpPr>
        <p:spPr>
          <a:xfrm>
            <a:off x="1441047" y="6885533"/>
            <a:ext cx="5537471" cy="50677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patients rely on doctor’s recommendation for a treatment choice? Do they obey/ follow their recommendation?</a:t>
            </a:r>
          </a:p>
        </p:txBody>
      </p:sp>
      <p:sp>
        <p:nvSpPr>
          <p:cNvPr id="36" name="TextBox 35">
            <a:extLst>
              <a:ext uri="{FF2B5EF4-FFF2-40B4-BE49-F238E27FC236}">
                <a16:creationId xmlns:a16="http://schemas.microsoft.com/office/drawing/2014/main" id="{E9AC9553-10ED-42CC-9DCE-7A9D1D596F6D}"/>
              </a:ext>
            </a:extLst>
          </p:cNvPr>
          <p:cNvSpPr txBox="1"/>
          <p:nvPr/>
        </p:nvSpPr>
        <p:spPr>
          <a:xfrm>
            <a:off x="0" y="8267640"/>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337418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2" name="Rectangle: Rounded Corners 141">
            <a:extLst>
              <a:ext uri="{FF2B5EF4-FFF2-40B4-BE49-F238E27FC236}">
                <a16:creationId xmlns:a16="http://schemas.microsoft.com/office/drawing/2014/main" id="{61117CEC-0892-4FE1-A6C5-1205F7AE9CCB}"/>
              </a:ext>
            </a:extLst>
          </p:cNvPr>
          <p:cNvSpPr/>
          <p:nvPr/>
        </p:nvSpPr>
        <p:spPr>
          <a:xfrm>
            <a:off x="209236" y="5924295"/>
            <a:ext cx="6742490" cy="2356105"/>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r>
              <a:rPr lang="en-GB" sz="2000" cap="none" dirty="0">
                <a:solidFill>
                  <a:schemeClr val="accent1"/>
                </a:solidFill>
                <a:latin typeface="Century Gothic"/>
                <a:ea typeface="+mn-ea"/>
                <a:cs typeface="+mn-cs"/>
              </a:rPr>
              <a:t>PATIENT INVOLVEMENT </a:t>
            </a:r>
            <a:r>
              <a:rPr lang="en-GB" sz="2000" dirty="0">
                <a:solidFill>
                  <a:schemeClr val="accent1"/>
                </a:solidFill>
                <a:latin typeface="Century Gothic"/>
                <a:ea typeface="+mn-ea"/>
                <a:cs typeface="+mn-cs"/>
              </a:rPr>
              <a:t>in Treatment</a:t>
            </a:r>
            <a:endParaRPr kumimoji="0" lang="en-GB" sz="2800" i="0" u="none" strike="noStrike" kern="1200" cap="all" spc="0" normalizeH="0" baseline="0" noProof="0" dirty="0">
              <a:ln>
                <a:noFill/>
              </a:ln>
              <a:solidFill>
                <a:schemeClr val="accent1"/>
              </a:solidFill>
              <a:effectLst/>
              <a:uLnTx/>
              <a:uFillTx/>
              <a:latin typeface="Century Gothic"/>
            </a:endParaRP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solidFill>
                <a:srgbClr val="FFFFFF"/>
              </a:solid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1386" y="15739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335378F-A192-4795-A442-A5F56CB8C61B}"/>
              </a:ext>
            </a:extLst>
          </p:cNvPr>
          <p:cNvSpPr txBox="1"/>
          <p:nvPr/>
        </p:nvSpPr>
        <p:spPr>
          <a:xfrm>
            <a:off x="515471" y="1754910"/>
            <a:ext cx="4678829" cy="338554"/>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Prepare  </a:t>
            </a:r>
            <a:r>
              <a:rPr lang="en-US" sz="1600" dirty="0">
                <a:solidFill>
                  <a:schemeClr val="accent1">
                    <a:lumMod val="40000"/>
                    <a:lumOff val="60000"/>
                  </a:schemeClr>
                </a:solidFill>
                <a:latin typeface="Century Gothic" panose="020B0502020202020204" pitchFamily="34" charset="0"/>
              </a:rPr>
              <a:t>I   Discuss   I   Convince</a:t>
            </a:r>
          </a:p>
        </p:txBody>
      </p:sp>
      <p:grpSp>
        <p:nvGrpSpPr>
          <p:cNvPr id="120" name="Group 119">
            <a:extLst>
              <a:ext uri="{FF2B5EF4-FFF2-40B4-BE49-F238E27FC236}">
                <a16:creationId xmlns:a16="http://schemas.microsoft.com/office/drawing/2014/main" id="{CC696A33-99BA-47A4-8EC9-83C589623092}"/>
              </a:ext>
            </a:extLst>
          </p:cNvPr>
          <p:cNvGrpSpPr>
            <a:grpSpLocks noChangeAspect="1"/>
          </p:cNvGrpSpPr>
          <p:nvPr/>
        </p:nvGrpSpPr>
        <p:grpSpPr>
          <a:xfrm>
            <a:off x="6130403" y="993897"/>
            <a:ext cx="530215" cy="531514"/>
            <a:chOff x="369888" y="3968750"/>
            <a:chExt cx="1293813" cy="1296988"/>
          </a:xfrm>
          <a:solidFill>
            <a:srgbClr val="A6A6A6"/>
          </a:solidFill>
        </p:grpSpPr>
        <p:sp>
          <p:nvSpPr>
            <p:cNvPr id="121" name="Freeform 5">
              <a:extLst>
                <a:ext uri="{FF2B5EF4-FFF2-40B4-BE49-F238E27FC236}">
                  <a16:creationId xmlns:a16="http://schemas.microsoft.com/office/drawing/2014/main" id="{9E25AF71-55AC-4AC5-8215-E144FBEFD973}"/>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6">
              <a:extLst>
                <a:ext uri="{FF2B5EF4-FFF2-40B4-BE49-F238E27FC236}">
                  <a16:creationId xmlns:a16="http://schemas.microsoft.com/office/drawing/2014/main" id="{9DB489D7-79D6-4BE7-988D-15E07C660D2F}"/>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7">
              <a:extLst>
                <a:ext uri="{FF2B5EF4-FFF2-40B4-BE49-F238E27FC236}">
                  <a16:creationId xmlns:a16="http://schemas.microsoft.com/office/drawing/2014/main" id="{B732F1A4-7591-44C2-A317-CFAC1B26A939}"/>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39CB3A7C-E92E-4653-B3F8-EC92D39FE8C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9">
              <a:extLst>
                <a:ext uri="{FF2B5EF4-FFF2-40B4-BE49-F238E27FC236}">
                  <a16:creationId xmlns:a16="http://schemas.microsoft.com/office/drawing/2014/main" id="{4CB961B9-CD9B-4006-A7A6-2BDDF172ED85}"/>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0">
              <a:extLst>
                <a:ext uri="{FF2B5EF4-FFF2-40B4-BE49-F238E27FC236}">
                  <a16:creationId xmlns:a16="http://schemas.microsoft.com/office/drawing/2014/main" id="{B6AC61CD-65F7-4018-B8B7-388A4DA43BC8}"/>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1">
              <a:extLst>
                <a:ext uri="{FF2B5EF4-FFF2-40B4-BE49-F238E27FC236}">
                  <a16:creationId xmlns:a16="http://schemas.microsoft.com/office/drawing/2014/main" id="{D95A8C77-631F-4BC2-AEC7-DF2C7A506D66}"/>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2">
              <a:extLst>
                <a:ext uri="{FF2B5EF4-FFF2-40B4-BE49-F238E27FC236}">
                  <a16:creationId xmlns:a16="http://schemas.microsoft.com/office/drawing/2014/main" id="{AD6C5947-CDD9-4820-BB0F-4FE3A05011A0}"/>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3">
              <a:extLst>
                <a:ext uri="{FF2B5EF4-FFF2-40B4-BE49-F238E27FC236}">
                  <a16:creationId xmlns:a16="http://schemas.microsoft.com/office/drawing/2014/main" id="{2D3197CA-9FF2-422A-8F94-50FDDF79929A}"/>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4">
              <a:extLst>
                <a:ext uri="{FF2B5EF4-FFF2-40B4-BE49-F238E27FC236}">
                  <a16:creationId xmlns:a16="http://schemas.microsoft.com/office/drawing/2014/main" id="{3E124FE2-91BC-4295-BAB5-EAA55BE72384}"/>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5">
              <a:extLst>
                <a:ext uri="{FF2B5EF4-FFF2-40B4-BE49-F238E27FC236}">
                  <a16:creationId xmlns:a16="http://schemas.microsoft.com/office/drawing/2014/main" id="{ABF89EE3-3AE8-4FBD-AFF8-C65936317F71}"/>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6">
              <a:extLst>
                <a:ext uri="{FF2B5EF4-FFF2-40B4-BE49-F238E27FC236}">
                  <a16:creationId xmlns:a16="http://schemas.microsoft.com/office/drawing/2014/main" id="{0C949220-8D4A-40A6-B090-D811321D6521}"/>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7">
              <a:extLst>
                <a:ext uri="{FF2B5EF4-FFF2-40B4-BE49-F238E27FC236}">
                  <a16:creationId xmlns:a16="http://schemas.microsoft.com/office/drawing/2014/main" id="{99B6DBE8-39D6-45C5-A349-279FEC86D42E}"/>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8">
              <a:extLst>
                <a:ext uri="{FF2B5EF4-FFF2-40B4-BE49-F238E27FC236}">
                  <a16:creationId xmlns:a16="http://schemas.microsoft.com/office/drawing/2014/main" id="{9D99B668-F220-42E5-A36E-5EB49B9F8232}"/>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9">
              <a:extLst>
                <a:ext uri="{FF2B5EF4-FFF2-40B4-BE49-F238E27FC236}">
                  <a16:creationId xmlns:a16="http://schemas.microsoft.com/office/drawing/2014/main" id="{83288DD3-C801-4401-859A-61008C080DF6}"/>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20">
              <a:extLst>
                <a:ext uri="{FF2B5EF4-FFF2-40B4-BE49-F238E27FC236}">
                  <a16:creationId xmlns:a16="http://schemas.microsoft.com/office/drawing/2014/main" id="{18DBF6CC-62C6-48D1-9BA6-B1F05B685B55}"/>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21">
              <a:extLst>
                <a:ext uri="{FF2B5EF4-FFF2-40B4-BE49-F238E27FC236}">
                  <a16:creationId xmlns:a16="http://schemas.microsoft.com/office/drawing/2014/main" id="{E76FC00A-DF24-4266-ACDF-DE543BC93A17}"/>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Rectangle 22">
              <a:extLst>
                <a:ext uri="{FF2B5EF4-FFF2-40B4-BE49-F238E27FC236}">
                  <a16:creationId xmlns:a16="http://schemas.microsoft.com/office/drawing/2014/main" id="{7A26C3D2-130C-4D9E-BD3F-FCC11E3CD1E6}"/>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Rectangle 23">
              <a:extLst>
                <a:ext uri="{FF2B5EF4-FFF2-40B4-BE49-F238E27FC236}">
                  <a16:creationId xmlns:a16="http://schemas.microsoft.com/office/drawing/2014/main" id="{5D07164C-BE06-48D9-92EA-EE44F0A68EFB}"/>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9" name="Rounded Rectangle 31">
            <a:extLst>
              <a:ext uri="{FF2B5EF4-FFF2-40B4-BE49-F238E27FC236}">
                <a16:creationId xmlns:a16="http://schemas.microsoft.com/office/drawing/2014/main" id="{ECE21967-9875-4E7C-BD63-5B65ABD8907F}"/>
              </a:ext>
            </a:extLst>
          </p:cNvPr>
          <p:cNvSpPr/>
          <p:nvPr/>
        </p:nvSpPr>
        <p:spPr>
          <a:xfrm>
            <a:off x="229365" y="2384927"/>
            <a:ext cx="6707913" cy="3398035"/>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Arrow: Left-Right 79">
            <a:extLst>
              <a:ext uri="{FF2B5EF4-FFF2-40B4-BE49-F238E27FC236}">
                <a16:creationId xmlns:a16="http://schemas.microsoft.com/office/drawing/2014/main" id="{3C192A0E-88D2-4997-AD66-8F8244B0E735}"/>
              </a:ext>
            </a:extLst>
          </p:cNvPr>
          <p:cNvSpPr/>
          <p:nvPr/>
        </p:nvSpPr>
        <p:spPr>
          <a:xfrm>
            <a:off x="857161" y="3010655"/>
            <a:ext cx="5417128" cy="415831"/>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1" name="TextBox 80">
            <a:extLst>
              <a:ext uri="{FF2B5EF4-FFF2-40B4-BE49-F238E27FC236}">
                <a16:creationId xmlns:a16="http://schemas.microsoft.com/office/drawing/2014/main" id="{4B2722C9-7B0A-473A-8D20-D5BEBB964D32}"/>
              </a:ext>
            </a:extLst>
          </p:cNvPr>
          <p:cNvSpPr txBox="1"/>
          <p:nvPr/>
        </p:nvSpPr>
        <p:spPr>
          <a:xfrm>
            <a:off x="243815" y="2504035"/>
            <a:ext cx="6707912" cy="492443"/>
          </a:xfrm>
          <a:prstGeom prst="rect">
            <a:avLst/>
          </a:prstGeom>
          <a:noFill/>
        </p:spPr>
        <p:txBody>
          <a:bodyPr wrap="square" rtlCol="0">
            <a:spAutoFit/>
          </a:bodyPr>
          <a:lstStyle/>
          <a:p>
            <a:pPr algn="ctr"/>
            <a:r>
              <a:rPr lang="en-US" sz="1300" dirty="0">
                <a:latin typeface="Century Gothic" panose="020B0502020202020204" pitchFamily="34" charset="0"/>
              </a:rPr>
              <a:t>Belief that patients </a:t>
            </a:r>
            <a:r>
              <a:rPr lang="en-US" sz="1300" b="1" dirty="0">
                <a:latin typeface="Century Gothic" panose="020B0502020202020204" pitchFamily="34" charset="0"/>
              </a:rPr>
              <a:t>SHOULD GO to a doctor prepared </a:t>
            </a:r>
            <a:r>
              <a:rPr lang="en-US" sz="1300" dirty="0">
                <a:latin typeface="Century Gothic" panose="020B0502020202020204" pitchFamily="34" charset="0"/>
              </a:rPr>
              <a:t>with a preference for medication</a:t>
            </a:r>
          </a:p>
        </p:txBody>
      </p:sp>
      <p:sp>
        <p:nvSpPr>
          <p:cNvPr id="92" name="Arrow: Left-Right 91">
            <a:extLst>
              <a:ext uri="{FF2B5EF4-FFF2-40B4-BE49-F238E27FC236}">
                <a16:creationId xmlns:a16="http://schemas.microsoft.com/office/drawing/2014/main" id="{DB2A45BE-5937-4C4E-A13C-2FB51CB8F4ED}"/>
              </a:ext>
            </a:extLst>
          </p:cNvPr>
          <p:cNvSpPr/>
          <p:nvPr/>
        </p:nvSpPr>
        <p:spPr>
          <a:xfrm>
            <a:off x="873634" y="4513874"/>
            <a:ext cx="5417128" cy="457414"/>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3" name="TextBox 92">
            <a:extLst>
              <a:ext uri="{FF2B5EF4-FFF2-40B4-BE49-F238E27FC236}">
                <a16:creationId xmlns:a16="http://schemas.microsoft.com/office/drawing/2014/main" id="{EC5F5024-29E8-4DF4-9075-E2E9E60F5A84}"/>
              </a:ext>
            </a:extLst>
          </p:cNvPr>
          <p:cNvSpPr txBox="1"/>
          <p:nvPr/>
        </p:nvSpPr>
        <p:spPr>
          <a:xfrm>
            <a:off x="245839" y="4076575"/>
            <a:ext cx="6707912" cy="292388"/>
          </a:xfrm>
          <a:prstGeom prst="rect">
            <a:avLst/>
          </a:prstGeom>
          <a:noFill/>
        </p:spPr>
        <p:txBody>
          <a:bodyPr wrap="square" rtlCol="0">
            <a:spAutoFit/>
          </a:bodyPr>
          <a:lstStyle/>
          <a:p>
            <a:pPr algn="ctr"/>
            <a:r>
              <a:rPr lang="en-US" sz="1300" b="1" dirty="0">
                <a:latin typeface="Century Gothic" panose="020B0502020202020204" pitchFamily="34" charset="0"/>
              </a:rPr>
              <a:t>Patients GO prepared </a:t>
            </a:r>
            <a:r>
              <a:rPr lang="en-US" sz="1300" dirty="0">
                <a:latin typeface="Century Gothic" panose="020B0502020202020204" pitchFamily="34" charset="0"/>
              </a:rPr>
              <a:t>with a preference for medication</a:t>
            </a:r>
          </a:p>
        </p:txBody>
      </p:sp>
      <p:sp>
        <p:nvSpPr>
          <p:cNvPr id="99" name="TextBox 98">
            <a:extLst>
              <a:ext uri="{FF2B5EF4-FFF2-40B4-BE49-F238E27FC236}">
                <a16:creationId xmlns:a16="http://schemas.microsoft.com/office/drawing/2014/main" id="{53257A5E-8BCB-455C-B20D-143E36B0645E}"/>
              </a:ext>
            </a:extLst>
          </p:cNvPr>
          <p:cNvSpPr txBox="1"/>
          <p:nvPr/>
        </p:nvSpPr>
        <p:spPr>
          <a:xfrm>
            <a:off x="363070" y="3407070"/>
            <a:ext cx="1230951" cy="600164"/>
          </a:xfrm>
          <a:prstGeom prst="rect">
            <a:avLst/>
          </a:prstGeom>
          <a:noFill/>
        </p:spPr>
        <p:txBody>
          <a:bodyPr wrap="square" rtlCol="0">
            <a:spAutoFit/>
          </a:bodyPr>
          <a:lstStyle/>
          <a:p>
            <a:r>
              <a:rPr lang="en-US" sz="1100" dirty="0"/>
              <a:t>Lower belief that patients should go prepared</a:t>
            </a:r>
          </a:p>
        </p:txBody>
      </p:sp>
      <p:sp>
        <p:nvSpPr>
          <p:cNvPr id="100" name="TextBox 99">
            <a:extLst>
              <a:ext uri="{FF2B5EF4-FFF2-40B4-BE49-F238E27FC236}">
                <a16:creationId xmlns:a16="http://schemas.microsoft.com/office/drawing/2014/main" id="{AF3DF6B4-7679-4100-87BC-9F2B4C4209E7}"/>
              </a:ext>
            </a:extLst>
          </p:cNvPr>
          <p:cNvSpPr txBox="1"/>
          <p:nvPr/>
        </p:nvSpPr>
        <p:spPr>
          <a:xfrm>
            <a:off x="5623326" y="3409253"/>
            <a:ext cx="1230951" cy="600164"/>
          </a:xfrm>
          <a:prstGeom prst="rect">
            <a:avLst/>
          </a:prstGeom>
          <a:noFill/>
        </p:spPr>
        <p:txBody>
          <a:bodyPr wrap="square" rtlCol="0">
            <a:spAutoFit/>
          </a:bodyPr>
          <a:lstStyle/>
          <a:p>
            <a:r>
              <a:rPr lang="en-US" sz="1100" dirty="0"/>
              <a:t>Higher belief that patients should go prepared</a:t>
            </a:r>
          </a:p>
        </p:txBody>
      </p:sp>
      <p:sp>
        <p:nvSpPr>
          <p:cNvPr id="101" name="TextBox 100">
            <a:extLst>
              <a:ext uri="{FF2B5EF4-FFF2-40B4-BE49-F238E27FC236}">
                <a16:creationId xmlns:a16="http://schemas.microsoft.com/office/drawing/2014/main" id="{05E49ACA-1B19-4A9E-AE86-9A7D9749A1FD}"/>
              </a:ext>
            </a:extLst>
          </p:cNvPr>
          <p:cNvSpPr txBox="1"/>
          <p:nvPr/>
        </p:nvSpPr>
        <p:spPr>
          <a:xfrm>
            <a:off x="408962" y="5042329"/>
            <a:ext cx="1230951" cy="600164"/>
          </a:xfrm>
          <a:prstGeom prst="rect">
            <a:avLst/>
          </a:prstGeom>
          <a:noFill/>
        </p:spPr>
        <p:txBody>
          <a:bodyPr wrap="square" rtlCol="0">
            <a:spAutoFit/>
          </a:bodyPr>
          <a:lstStyle/>
          <a:p>
            <a:r>
              <a:rPr lang="en-US" sz="1100" dirty="0"/>
              <a:t>Patients don’t go prepared with a preference</a:t>
            </a:r>
          </a:p>
        </p:txBody>
      </p:sp>
      <p:sp>
        <p:nvSpPr>
          <p:cNvPr id="102" name="TextBox 101">
            <a:extLst>
              <a:ext uri="{FF2B5EF4-FFF2-40B4-BE49-F238E27FC236}">
                <a16:creationId xmlns:a16="http://schemas.microsoft.com/office/drawing/2014/main" id="{B390DE7D-9146-4E53-ACBA-5BAA1F842C4C}"/>
              </a:ext>
            </a:extLst>
          </p:cNvPr>
          <p:cNvSpPr txBox="1"/>
          <p:nvPr/>
        </p:nvSpPr>
        <p:spPr>
          <a:xfrm>
            <a:off x="5586489" y="4937538"/>
            <a:ext cx="1230951" cy="600164"/>
          </a:xfrm>
          <a:prstGeom prst="rect">
            <a:avLst/>
          </a:prstGeom>
          <a:noFill/>
        </p:spPr>
        <p:txBody>
          <a:bodyPr wrap="square" rtlCol="0">
            <a:spAutoFit/>
          </a:bodyPr>
          <a:lstStyle/>
          <a:p>
            <a:r>
              <a:rPr lang="en-US" sz="1100" dirty="0"/>
              <a:t>Patients always go prepared with a preference</a:t>
            </a:r>
          </a:p>
        </p:txBody>
      </p:sp>
      <p:cxnSp>
        <p:nvCxnSpPr>
          <p:cNvPr id="103" name="Straight Arrow Connector 102">
            <a:extLst>
              <a:ext uri="{FF2B5EF4-FFF2-40B4-BE49-F238E27FC236}">
                <a16:creationId xmlns:a16="http://schemas.microsoft.com/office/drawing/2014/main" id="{F58E84A2-3B70-403F-98E3-4722A746E5AB}"/>
              </a:ext>
            </a:extLst>
          </p:cNvPr>
          <p:cNvCxnSpPr>
            <a:cxnSpLocks/>
          </p:cNvCxnSpPr>
          <p:nvPr/>
        </p:nvCxnSpPr>
        <p:spPr>
          <a:xfrm>
            <a:off x="1966064" y="3641775"/>
            <a:ext cx="33830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2D9A476F-A313-4CE9-B2C5-4EAF593A94D3}"/>
              </a:ext>
            </a:extLst>
          </p:cNvPr>
          <p:cNvCxnSpPr>
            <a:cxnSpLocks/>
          </p:cNvCxnSpPr>
          <p:nvPr/>
        </p:nvCxnSpPr>
        <p:spPr>
          <a:xfrm>
            <a:off x="1990649" y="5225738"/>
            <a:ext cx="33830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08" name="Picture 107">
            <a:extLst>
              <a:ext uri="{FF2B5EF4-FFF2-40B4-BE49-F238E27FC236}">
                <a16:creationId xmlns:a16="http://schemas.microsoft.com/office/drawing/2014/main" id="{25813523-3A40-4A7F-BAED-C146244DE55B}"/>
              </a:ext>
            </a:extLst>
          </p:cNvPr>
          <p:cNvPicPr/>
          <p:nvPr/>
        </p:nvPicPr>
        <p:blipFill rotWithShape="1">
          <a:blip r:embed="rId2"/>
          <a:srcRect l="4896" t="61867" r="88035" b="24784"/>
          <a:stretch/>
        </p:blipFill>
        <p:spPr>
          <a:xfrm>
            <a:off x="4443513" y="3065875"/>
            <a:ext cx="365760" cy="388620"/>
          </a:xfrm>
          <a:prstGeom prst="rect">
            <a:avLst/>
          </a:prstGeom>
        </p:spPr>
      </p:pic>
      <p:pic>
        <p:nvPicPr>
          <p:cNvPr id="105" name="Picture 104">
            <a:extLst>
              <a:ext uri="{FF2B5EF4-FFF2-40B4-BE49-F238E27FC236}">
                <a16:creationId xmlns:a16="http://schemas.microsoft.com/office/drawing/2014/main" id="{7469083B-D869-484D-AB32-B28F7B546F7E}"/>
              </a:ext>
            </a:extLst>
          </p:cNvPr>
          <p:cNvPicPr/>
          <p:nvPr/>
        </p:nvPicPr>
        <p:blipFill rotWithShape="1">
          <a:blip r:embed="rId2"/>
          <a:srcRect l="32824" t="30421" r="58719" b="56406"/>
          <a:stretch/>
        </p:blipFill>
        <p:spPr>
          <a:xfrm>
            <a:off x="4678693" y="3022873"/>
            <a:ext cx="460375" cy="403860"/>
          </a:xfrm>
          <a:prstGeom prst="rect">
            <a:avLst/>
          </a:prstGeom>
        </p:spPr>
      </p:pic>
      <p:pic>
        <p:nvPicPr>
          <p:cNvPr id="106" name="Picture 105">
            <a:extLst>
              <a:ext uri="{FF2B5EF4-FFF2-40B4-BE49-F238E27FC236}">
                <a16:creationId xmlns:a16="http://schemas.microsoft.com/office/drawing/2014/main" id="{39969119-A0DE-4CD7-9C42-863431D804BD}"/>
              </a:ext>
            </a:extLst>
          </p:cNvPr>
          <p:cNvPicPr/>
          <p:nvPr/>
        </p:nvPicPr>
        <p:blipFill rotWithShape="1">
          <a:blip r:embed="rId2"/>
          <a:srcRect l="23579" t="46556" r="68947" b="40808"/>
          <a:stretch/>
        </p:blipFill>
        <p:spPr>
          <a:xfrm>
            <a:off x="2965234" y="3030957"/>
            <a:ext cx="394335" cy="374650"/>
          </a:xfrm>
          <a:prstGeom prst="rect">
            <a:avLst/>
          </a:prstGeom>
        </p:spPr>
      </p:pic>
      <p:pic>
        <p:nvPicPr>
          <p:cNvPr id="107" name="Picture 106">
            <a:extLst>
              <a:ext uri="{FF2B5EF4-FFF2-40B4-BE49-F238E27FC236}">
                <a16:creationId xmlns:a16="http://schemas.microsoft.com/office/drawing/2014/main" id="{2BD47E7A-6EC2-4597-8D21-2C7E8EE0F08D}"/>
              </a:ext>
            </a:extLst>
          </p:cNvPr>
          <p:cNvPicPr/>
          <p:nvPr/>
        </p:nvPicPr>
        <p:blipFill rotWithShape="1">
          <a:blip r:embed="rId2"/>
          <a:srcRect l="14315" t="30900" r="79039" b="57429"/>
          <a:stretch/>
        </p:blipFill>
        <p:spPr>
          <a:xfrm>
            <a:off x="4851482" y="3022874"/>
            <a:ext cx="365760" cy="361713"/>
          </a:xfrm>
          <a:prstGeom prst="rect">
            <a:avLst/>
          </a:prstGeom>
        </p:spPr>
      </p:pic>
      <p:pic>
        <p:nvPicPr>
          <p:cNvPr id="109" name="Picture 108">
            <a:extLst>
              <a:ext uri="{FF2B5EF4-FFF2-40B4-BE49-F238E27FC236}">
                <a16:creationId xmlns:a16="http://schemas.microsoft.com/office/drawing/2014/main" id="{B8D6A3F4-2B73-40FE-8A98-B2DA4D80C040}"/>
              </a:ext>
            </a:extLst>
          </p:cNvPr>
          <p:cNvPicPr/>
          <p:nvPr/>
        </p:nvPicPr>
        <p:blipFill rotWithShape="1">
          <a:blip r:embed="rId2"/>
          <a:srcRect l="4896" t="30626" r="88404" b="56690"/>
          <a:stretch/>
        </p:blipFill>
        <p:spPr>
          <a:xfrm>
            <a:off x="3258326" y="3022873"/>
            <a:ext cx="353695" cy="377190"/>
          </a:xfrm>
          <a:prstGeom prst="rect">
            <a:avLst/>
          </a:prstGeom>
        </p:spPr>
      </p:pic>
      <p:pic>
        <p:nvPicPr>
          <p:cNvPr id="114" name="Picture 113">
            <a:extLst>
              <a:ext uri="{FF2B5EF4-FFF2-40B4-BE49-F238E27FC236}">
                <a16:creationId xmlns:a16="http://schemas.microsoft.com/office/drawing/2014/main" id="{5CFE3B7C-41F7-4DE5-A016-E3C723CDF4E0}"/>
              </a:ext>
            </a:extLst>
          </p:cNvPr>
          <p:cNvPicPr/>
          <p:nvPr/>
        </p:nvPicPr>
        <p:blipFill rotWithShape="1">
          <a:blip r:embed="rId2"/>
          <a:srcRect l="33365" t="30507" r="59131" b="57101"/>
          <a:stretch/>
        </p:blipFill>
        <p:spPr>
          <a:xfrm>
            <a:off x="4289861" y="4513874"/>
            <a:ext cx="408488" cy="379900"/>
          </a:xfrm>
          <a:prstGeom prst="rect">
            <a:avLst/>
          </a:prstGeom>
        </p:spPr>
      </p:pic>
      <p:pic>
        <p:nvPicPr>
          <p:cNvPr id="115" name="Picture 114">
            <a:extLst>
              <a:ext uri="{FF2B5EF4-FFF2-40B4-BE49-F238E27FC236}">
                <a16:creationId xmlns:a16="http://schemas.microsoft.com/office/drawing/2014/main" id="{BDBBB992-2567-4406-9BD9-49F7F5A86560}"/>
              </a:ext>
            </a:extLst>
          </p:cNvPr>
          <p:cNvPicPr/>
          <p:nvPr/>
        </p:nvPicPr>
        <p:blipFill rotWithShape="1">
          <a:blip r:embed="rId2"/>
          <a:srcRect l="23579" t="46556" r="68947" b="40808"/>
          <a:stretch/>
        </p:blipFill>
        <p:spPr>
          <a:xfrm>
            <a:off x="3682185" y="4535868"/>
            <a:ext cx="394335" cy="374650"/>
          </a:xfrm>
          <a:prstGeom prst="rect">
            <a:avLst/>
          </a:prstGeom>
        </p:spPr>
      </p:pic>
      <p:pic>
        <p:nvPicPr>
          <p:cNvPr id="116" name="Picture 115">
            <a:extLst>
              <a:ext uri="{FF2B5EF4-FFF2-40B4-BE49-F238E27FC236}">
                <a16:creationId xmlns:a16="http://schemas.microsoft.com/office/drawing/2014/main" id="{BF3B9237-EDF9-4837-9147-4D10566A8CA5}"/>
              </a:ext>
            </a:extLst>
          </p:cNvPr>
          <p:cNvPicPr/>
          <p:nvPr/>
        </p:nvPicPr>
        <p:blipFill rotWithShape="1">
          <a:blip r:embed="rId2"/>
          <a:srcRect l="14315" t="30900" r="77228" b="55926"/>
          <a:stretch/>
        </p:blipFill>
        <p:spPr>
          <a:xfrm>
            <a:off x="3066693" y="4514232"/>
            <a:ext cx="465455" cy="408305"/>
          </a:xfrm>
          <a:prstGeom prst="rect">
            <a:avLst/>
          </a:prstGeom>
        </p:spPr>
      </p:pic>
      <p:pic>
        <p:nvPicPr>
          <p:cNvPr id="117" name="Picture 116">
            <a:extLst>
              <a:ext uri="{FF2B5EF4-FFF2-40B4-BE49-F238E27FC236}">
                <a16:creationId xmlns:a16="http://schemas.microsoft.com/office/drawing/2014/main" id="{7D5A5E28-6A75-4C74-A4BD-53A953DA8F0D}"/>
              </a:ext>
            </a:extLst>
          </p:cNvPr>
          <p:cNvPicPr/>
          <p:nvPr/>
        </p:nvPicPr>
        <p:blipFill rotWithShape="1">
          <a:blip r:embed="rId2"/>
          <a:srcRect l="4896" t="61867" r="88035" b="24784"/>
          <a:stretch/>
        </p:blipFill>
        <p:spPr>
          <a:xfrm>
            <a:off x="3399115" y="4533917"/>
            <a:ext cx="365760" cy="388620"/>
          </a:xfrm>
          <a:prstGeom prst="rect">
            <a:avLst/>
          </a:prstGeom>
        </p:spPr>
      </p:pic>
      <p:pic>
        <p:nvPicPr>
          <p:cNvPr id="118" name="Picture 117">
            <a:extLst>
              <a:ext uri="{FF2B5EF4-FFF2-40B4-BE49-F238E27FC236}">
                <a16:creationId xmlns:a16="http://schemas.microsoft.com/office/drawing/2014/main" id="{99CDAC50-FA59-438E-AD9D-C1A3861B18C3}"/>
              </a:ext>
            </a:extLst>
          </p:cNvPr>
          <p:cNvPicPr/>
          <p:nvPr/>
        </p:nvPicPr>
        <p:blipFill rotWithShape="1">
          <a:blip r:embed="rId2"/>
          <a:srcRect l="4896" t="30626" r="88404" b="56690"/>
          <a:stretch/>
        </p:blipFill>
        <p:spPr>
          <a:xfrm>
            <a:off x="2105322" y="4490103"/>
            <a:ext cx="353695" cy="377190"/>
          </a:xfrm>
          <a:prstGeom prst="rect">
            <a:avLst/>
          </a:prstGeom>
        </p:spPr>
      </p:pic>
      <p:pic>
        <p:nvPicPr>
          <p:cNvPr id="140" name="Picture 139">
            <a:extLst>
              <a:ext uri="{FF2B5EF4-FFF2-40B4-BE49-F238E27FC236}">
                <a16:creationId xmlns:a16="http://schemas.microsoft.com/office/drawing/2014/main" id="{1679908E-72D2-440C-90A7-9E0D6FEA6011}"/>
              </a:ext>
            </a:extLst>
          </p:cNvPr>
          <p:cNvPicPr/>
          <p:nvPr/>
        </p:nvPicPr>
        <p:blipFill rotWithShape="1">
          <a:blip r:embed="rId2"/>
          <a:srcRect l="23579" t="46556" r="68947" b="40808"/>
          <a:stretch/>
        </p:blipFill>
        <p:spPr>
          <a:xfrm>
            <a:off x="3745489" y="4537658"/>
            <a:ext cx="394335" cy="374650"/>
          </a:xfrm>
          <a:prstGeom prst="rect">
            <a:avLst/>
          </a:prstGeom>
        </p:spPr>
      </p:pic>
      <p:pic>
        <p:nvPicPr>
          <p:cNvPr id="141" name="Picture 140">
            <a:extLst>
              <a:ext uri="{FF2B5EF4-FFF2-40B4-BE49-F238E27FC236}">
                <a16:creationId xmlns:a16="http://schemas.microsoft.com/office/drawing/2014/main" id="{71AFFD90-A4B5-4A59-BD23-C8DF07847BD4}"/>
              </a:ext>
            </a:extLst>
          </p:cNvPr>
          <p:cNvPicPr/>
          <p:nvPr/>
        </p:nvPicPr>
        <p:blipFill rotWithShape="1">
          <a:blip r:embed="rId2"/>
          <a:srcRect l="4896" t="61867" r="88035" b="24784"/>
          <a:stretch/>
        </p:blipFill>
        <p:spPr>
          <a:xfrm>
            <a:off x="3399115" y="4533405"/>
            <a:ext cx="365760" cy="388620"/>
          </a:xfrm>
          <a:prstGeom prst="rect">
            <a:avLst/>
          </a:prstGeom>
        </p:spPr>
      </p:pic>
      <p:sp>
        <p:nvSpPr>
          <p:cNvPr id="2" name="TextBox 1">
            <a:extLst>
              <a:ext uri="{FF2B5EF4-FFF2-40B4-BE49-F238E27FC236}">
                <a16:creationId xmlns:a16="http://schemas.microsoft.com/office/drawing/2014/main" id="{131976BA-0EB9-44F4-B323-B654B64948F4}"/>
              </a:ext>
            </a:extLst>
          </p:cNvPr>
          <p:cNvSpPr txBox="1"/>
          <p:nvPr/>
        </p:nvSpPr>
        <p:spPr>
          <a:xfrm>
            <a:off x="288927" y="5955953"/>
            <a:ext cx="6588657" cy="2369880"/>
          </a:xfrm>
          <a:prstGeom prst="rect">
            <a:avLst/>
          </a:prstGeom>
          <a:noFill/>
        </p:spPr>
        <p:txBody>
          <a:bodyPr wrap="square" rtlCol="0">
            <a:spAutoFit/>
          </a:bodyPr>
          <a:lstStyle/>
          <a:p>
            <a:pPr algn="just">
              <a:spcAft>
                <a:spcPts val="600"/>
              </a:spcAft>
            </a:pPr>
            <a:r>
              <a:rPr lang="en-US" sz="1300" dirty="0">
                <a:latin typeface="Century Gothic" panose="020B0502020202020204" pitchFamily="34" charset="0"/>
              </a:rPr>
              <a:t>Overall, most countries showed a similar pattern: they do not go to a doctor’s appointment prepared with a preferred medication as much as they believe they should. Interestingly, Italy breaks this pattern. Patients in UK are least likely to believe that people should go to a doctor’s visit prepared with a preferred medication and are also least likely to themselves prepare for their doctor’s visits. Patients in Germany and Italy are most likely to go to a doctor’s visit prepared with a preferred treatment.</a:t>
            </a:r>
          </a:p>
          <a:p>
            <a:pPr algn="just">
              <a:spcAft>
                <a:spcPts val="600"/>
              </a:spcAft>
            </a:pPr>
            <a:r>
              <a:rPr lang="en-US" sz="1300" dirty="0">
                <a:latin typeface="Century Gothic" panose="020B0502020202020204" pitchFamily="34" charset="0"/>
              </a:rPr>
              <a:t>Patients in UK are significantly more likely to say that patients should go with a preferred treatment when they are told that others do that or when they are asked to think about the specific reasons for why patients should go to a doctor prepared.</a:t>
            </a:r>
          </a:p>
        </p:txBody>
      </p:sp>
      <p:grpSp>
        <p:nvGrpSpPr>
          <p:cNvPr id="76" name="Group 75">
            <a:extLst>
              <a:ext uri="{FF2B5EF4-FFF2-40B4-BE49-F238E27FC236}">
                <a16:creationId xmlns:a16="http://schemas.microsoft.com/office/drawing/2014/main" id="{2BD1F77F-F515-4DF6-ABC9-0B505A80D301}"/>
              </a:ext>
            </a:extLst>
          </p:cNvPr>
          <p:cNvGrpSpPr/>
          <p:nvPr/>
        </p:nvGrpSpPr>
        <p:grpSpPr>
          <a:xfrm>
            <a:off x="4326457" y="1002263"/>
            <a:ext cx="649050" cy="485028"/>
            <a:chOff x="4009428" y="4246994"/>
            <a:chExt cx="1149830" cy="859256"/>
          </a:xfrm>
          <a:solidFill>
            <a:srgbClr val="A6A6A6"/>
          </a:solidFill>
        </p:grpSpPr>
        <p:sp>
          <p:nvSpPr>
            <p:cNvPr id="77" name="Freeform 17">
              <a:extLst>
                <a:ext uri="{FF2B5EF4-FFF2-40B4-BE49-F238E27FC236}">
                  <a16:creationId xmlns:a16="http://schemas.microsoft.com/office/drawing/2014/main" id="{06652854-4F44-4F9C-94A2-261E2370BAB3}"/>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78" name="Freeform 18">
              <a:extLst>
                <a:ext uri="{FF2B5EF4-FFF2-40B4-BE49-F238E27FC236}">
                  <a16:creationId xmlns:a16="http://schemas.microsoft.com/office/drawing/2014/main" id="{6A6243F5-158F-4AD7-B58B-B92DFE33D8A0}"/>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2" name="Freeform 19">
              <a:extLst>
                <a:ext uri="{FF2B5EF4-FFF2-40B4-BE49-F238E27FC236}">
                  <a16:creationId xmlns:a16="http://schemas.microsoft.com/office/drawing/2014/main" id="{D5388495-6DDE-4E83-9B9A-C0B9F3DDC768}"/>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3" name="Freeform 20">
              <a:extLst>
                <a:ext uri="{FF2B5EF4-FFF2-40B4-BE49-F238E27FC236}">
                  <a16:creationId xmlns:a16="http://schemas.microsoft.com/office/drawing/2014/main" id="{F367CCFD-672A-46B8-BA41-03262C9CA499}"/>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84" name="Group 83">
            <a:extLst>
              <a:ext uri="{FF2B5EF4-FFF2-40B4-BE49-F238E27FC236}">
                <a16:creationId xmlns:a16="http://schemas.microsoft.com/office/drawing/2014/main" id="{1A5906EA-E5C4-45F1-A076-C38B2693C386}"/>
              </a:ext>
            </a:extLst>
          </p:cNvPr>
          <p:cNvGrpSpPr/>
          <p:nvPr/>
        </p:nvGrpSpPr>
        <p:grpSpPr>
          <a:xfrm>
            <a:off x="2708228" y="985328"/>
            <a:ext cx="548250" cy="571651"/>
            <a:chOff x="440072" y="3973711"/>
            <a:chExt cx="548250" cy="519683"/>
          </a:xfrm>
        </p:grpSpPr>
        <p:sp>
          <p:nvSpPr>
            <p:cNvPr id="90" name="Oval 89">
              <a:extLst>
                <a:ext uri="{FF2B5EF4-FFF2-40B4-BE49-F238E27FC236}">
                  <a16:creationId xmlns:a16="http://schemas.microsoft.com/office/drawing/2014/main" id="{CA2F8584-7E6B-4797-B1BA-7AF6EFE26E4C}"/>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13">
              <a:extLst>
                <a:ext uri="{FF2B5EF4-FFF2-40B4-BE49-F238E27FC236}">
                  <a16:creationId xmlns:a16="http://schemas.microsoft.com/office/drawing/2014/main" id="{ED75C033-7516-43C7-B02D-FE9D349223B4}"/>
                </a:ext>
              </a:extLst>
            </p:cNvPr>
            <p:cNvGrpSpPr>
              <a:grpSpLocks noChangeAspect="1"/>
            </p:cNvGrpSpPr>
            <p:nvPr/>
          </p:nvGrpSpPr>
          <p:grpSpPr bwMode="auto">
            <a:xfrm>
              <a:off x="541143" y="4041946"/>
              <a:ext cx="312919" cy="313995"/>
              <a:chOff x="288" y="2533"/>
              <a:chExt cx="582" cy="584"/>
            </a:xfrm>
            <a:solidFill>
              <a:schemeClr val="bg1"/>
            </a:solidFill>
          </p:grpSpPr>
          <p:sp>
            <p:nvSpPr>
              <p:cNvPr id="94" name="Freeform 14">
                <a:extLst>
                  <a:ext uri="{FF2B5EF4-FFF2-40B4-BE49-F238E27FC236}">
                    <a16:creationId xmlns:a16="http://schemas.microsoft.com/office/drawing/2014/main" id="{F8642B59-30CD-4A54-B93A-329B30DE5E4E}"/>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15">
                <a:extLst>
                  <a:ext uri="{FF2B5EF4-FFF2-40B4-BE49-F238E27FC236}">
                    <a16:creationId xmlns:a16="http://schemas.microsoft.com/office/drawing/2014/main" id="{42ABB171-9263-4A98-9DD9-8B2AA37D7C77}"/>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9" name="TextBox 68">
            <a:extLst>
              <a:ext uri="{FF2B5EF4-FFF2-40B4-BE49-F238E27FC236}">
                <a16:creationId xmlns:a16="http://schemas.microsoft.com/office/drawing/2014/main" id="{76F91248-C6B5-434F-8F96-7304D621DD83}"/>
              </a:ext>
            </a:extLst>
          </p:cNvPr>
          <p:cNvSpPr txBox="1"/>
          <p:nvPr/>
        </p:nvSpPr>
        <p:spPr>
          <a:xfrm>
            <a:off x="0" y="8242926"/>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392906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6" name="Rectangle: Rounded Corners 75">
            <a:extLst>
              <a:ext uri="{FF2B5EF4-FFF2-40B4-BE49-F238E27FC236}">
                <a16:creationId xmlns:a16="http://schemas.microsoft.com/office/drawing/2014/main" id="{05035667-7251-43FA-8001-D4E72633A6AF}"/>
              </a:ext>
            </a:extLst>
          </p:cNvPr>
          <p:cNvSpPr/>
          <p:nvPr/>
        </p:nvSpPr>
        <p:spPr>
          <a:xfrm>
            <a:off x="229365" y="5201728"/>
            <a:ext cx="6896728" cy="2854179"/>
          </a:xfrm>
          <a:prstGeom prst="roundRect">
            <a:avLst>
              <a:gd name="adj" fmla="val 1359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r>
              <a:rPr lang="en-GB" sz="2000" cap="none" dirty="0">
                <a:solidFill>
                  <a:schemeClr val="accent1"/>
                </a:solidFill>
                <a:latin typeface="Century Gothic"/>
              </a:rPr>
              <a:t>PATIENT INVOLVEMENT </a:t>
            </a:r>
            <a:r>
              <a:rPr lang="en-GB" sz="2000" dirty="0">
                <a:solidFill>
                  <a:schemeClr val="accent1"/>
                </a:solidFill>
                <a:latin typeface="Century Gothic"/>
              </a:rPr>
              <a:t>in Treatment</a:t>
            </a:r>
            <a:endParaRPr lang="en-GB" sz="2800" dirty="0">
              <a:solidFill>
                <a:schemeClr val="accent1"/>
              </a:solidFill>
              <a:latin typeface="Century Gothic"/>
            </a:endParaRP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solidFill>
                <a:srgbClr val="FFFFFF"/>
              </a:solid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1386" y="15739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335378F-A192-4795-A442-A5F56CB8C61B}"/>
              </a:ext>
            </a:extLst>
          </p:cNvPr>
          <p:cNvSpPr txBox="1"/>
          <p:nvPr/>
        </p:nvSpPr>
        <p:spPr>
          <a:xfrm>
            <a:off x="515471" y="1754910"/>
            <a:ext cx="4678829" cy="338554"/>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Prepare  I   </a:t>
            </a:r>
            <a:r>
              <a:rPr lang="en-US" sz="1600" b="1" dirty="0">
                <a:solidFill>
                  <a:schemeClr val="bg1"/>
                </a:solidFill>
                <a:latin typeface="Century Gothic" panose="020B0502020202020204" pitchFamily="34" charset="0"/>
              </a:rPr>
              <a:t>Discuss   </a:t>
            </a:r>
            <a:r>
              <a:rPr lang="en-US" sz="1600" dirty="0">
                <a:solidFill>
                  <a:schemeClr val="accent1">
                    <a:lumMod val="40000"/>
                    <a:lumOff val="60000"/>
                  </a:schemeClr>
                </a:solidFill>
                <a:latin typeface="Century Gothic" panose="020B0502020202020204" pitchFamily="34" charset="0"/>
              </a:rPr>
              <a:t>I   Convince</a:t>
            </a:r>
          </a:p>
        </p:txBody>
      </p:sp>
      <p:grpSp>
        <p:nvGrpSpPr>
          <p:cNvPr id="27" name="Group 26">
            <a:extLst>
              <a:ext uri="{FF2B5EF4-FFF2-40B4-BE49-F238E27FC236}">
                <a16:creationId xmlns:a16="http://schemas.microsoft.com/office/drawing/2014/main" id="{41B5A7C7-8521-4C65-B465-7E2FE3B46497}"/>
              </a:ext>
            </a:extLst>
          </p:cNvPr>
          <p:cNvGrpSpPr>
            <a:grpSpLocks noChangeAspect="1"/>
          </p:cNvGrpSpPr>
          <p:nvPr/>
        </p:nvGrpSpPr>
        <p:grpSpPr>
          <a:xfrm>
            <a:off x="6130403" y="993897"/>
            <a:ext cx="530215" cy="531514"/>
            <a:chOff x="369888" y="3968750"/>
            <a:chExt cx="1293813" cy="1296988"/>
          </a:xfrm>
          <a:solidFill>
            <a:srgbClr val="A6A6A6"/>
          </a:solidFill>
        </p:grpSpPr>
        <p:sp>
          <p:nvSpPr>
            <p:cNvPr id="28" name="Freeform 5">
              <a:extLst>
                <a:ext uri="{FF2B5EF4-FFF2-40B4-BE49-F238E27FC236}">
                  <a16:creationId xmlns:a16="http://schemas.microsoft.com/office/drawing/2014/main" id="{80E69CEA-4DD3-4947-B1FE-5342FC181C69}"/>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1152CAFA-BB25-47A5-AA81-9B6DE141711F}"/>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5F0C885-3E5D-43B5-BAFA-28E78B82B920}"/>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BD657153-BE31-43AB-8371-59104A169D47}"/>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4045AEF-FEBB-42BC-95D9-638620C56587}"/>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5DCAA518-3A67-413E-99F2-60832034A1FF}"/>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D361BAF8-BE92-4CCA-A201-CE9E452992B5}"/>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C12DBA74-D9B9-4D6A-8240-2CF26D555953}"/>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0FB0F51B-9E21-46ED-B8E2-566BD0468056}"/>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CB8E04C2-1D3F-4E45-B36F-F80841902CF8}"/>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3C944052-520C-4217-91D2-F8658AC64B6A}"/>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27AF9281-69E9-4013-8436-6175A1A0A894}"/>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DB424777-5A54-49C5-8510-D7309F8C2DB5}"/>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77FFA344-5502-4861-B46E-AF7AF7F3F47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81832062-CF30-4194-B2D0-62E33CC05C58}"/>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4118736-BC6A-4182-AB3E-06ADA16C4A96}"/>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95995B5B-9C77-4B36-A50C-D4571CAB18A9}"/>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F1B99F64-DDEC-405B-BAC1-5E45EB142161}"/>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97016055-A560-484D-B6E9-60331EE4C8DA}"/>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4" name="Rounded Rectangle 31">
            <a:extLst>
              <a:ext uri="{FF2B5EF4-FFF2-40B4-BE49-F238E27FC236}">
                <a16:creationId xmlns:a16="http://schemas.microsoft.com/office/drawing/2014/main" id="{58DC83B7-6123-419F-A854-F1FBD42202C8}"/>
              </a:ext>
            </a:extLst>
          </p:cNvPr>
          <p:cNvSpPr/>
          <p:nvPr/>
        </p:nvSpPr>
        <p:spPr>
          <a:xfrm>
            <a:off x="229365" y="2397280"/>
            <a:ext cx="6856469" cy="2642143"/>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Arrow: Left-Right 54">
            <a:extLst>
              <a:ext uri="{FF2B5EF4-FFF2-40B4-BE49-F238E27FC236}">
                <a16:creationId xmlns:a16="http://schemas.microsoft.com/office/drawing/2014/main" id="{C8B7CA0A-CB98-4A01-AEE4-A39D04166E15}"/>
              </a:ext>
            </a:extLst>
          </p:cNvPr>
          <p:cNvSpPr/>
          <p:nvPr/>
        </p:nvSpPr>
        <p:spPr>
          <a:xfrm>
            <a:off x="635733" y="3186012"/>
            <a:ext cx="6074313" cy="608818"/>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56" name="Text Box 2">
            <a:extLst>
              <a:ext uri="{FF2B5EF4-FFF2-40B4-BE49-F238E27FC236}">
                <a16:creationId xmlns:a16="http://schemas.microsoft.com/office/drawing/2014/main" id="{6378C38F-80F8-48C7-8A3E-606E65AB0B73}"/>
              </a:ext>
            </a:extLst>
          </p:cNvPr>
          <p:cNvSpPr txBox="1">
            <a:spLocks noChangeArrowheads="1"/>
          </p:cNvSpPr>
          <p:nvPr/>
        </p:nvSpPr>
        <p:spPr bwMode="auto">
          <a:xfrm>
            <a:off x="317636" y="3645156"/>
            <a:ext cx="518160" cy="25908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i="1" dirty="0">
                <a:effectLst/>
                <a:latin typeface="Calibri" panose="020F0502020204030204" pitchFamily="34" charset="0"/>
                <a:ea typeface="Calibri" panose="020F0502020204030204" pitchFamily="34" charset="0"/>
                <a:cs typeface="Times New Roman" panose="02020603050405020304" pitchFamily="18" charset="0"/>
              </a:rPr>
              <a:t>Low</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Text Box 2">
            <a:extLst>
              <a:ext uri="{FF2B5EF4-FFF2-40B4-BE49-F238E27FC236}">
                <a16:creationId xmlns:a16="http://schemas.microsoft.com/office/drawing/2014/main" id="{3356AA53-CFE8-4D66-80D1-9BF4AA5E1E62}"/>
              </a:ext>
            </a:extLst>
          </p:cNvPr>
          <p:cNvSpPr txBox="1">
            <a:spLocks noChangeArrowheads="1"/>
          </p:cNvSpPr>
          <p:nvPr/>
        </p:nvSpPr>
        <p:spPr bwMode="auto">
          <a:xfrm>
            <a:off x="6469025" y="3708198"/>
            <a:ext cx="513030" cy="25908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i="1" dirty="0">
                <a:effectLst/>
                <a:latin typeface="Calibri" panose="020F0502020204030204" pitchFamily="34" charset="0"/>
                <a:ea typeface="Calibri" panose="020F0502020204030204" pitchFamily="34" charset="0"/>
                <a:cs typeface="Times New Roman" panose="02020603050405020304" pitchFamily="18" charset="0"/>
              </a:rPr>
              <a:t>High</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737C6736-417F-43D0-B0AD-C91832F8E4CC}"/>
              </a:ext>
            </a:extLst>
          </p:cNvPr>
          <p:cNvSpPr txBox="1"/>
          <p:nvPr/>
        </p:nvSpPr>
        <p:spPr>
          <a:xfrm>
            <a:off x="229366" y="2564903"/>
            <a:ext cx="6707912" cy="307777"/>
          </a:xfrm>
          <a:prstGeom prst="rect">
            <a:avLst/>
          </a:prstGeom>
          <a:noFill/>
        </p:spPr>
        <p:txBody>
          <a:bodyPr wrap="square" rtlCol="0">
            <a:spAutoFit/>
          </a:bodyPr>
          <a:lstStyle/>
          <a:p>
            <a:pPr algn="ctr"/>
            <a:r>
              <a:rPr lang="en-US" sz="1400" dirty="0">
                <a:latin typeface="Century Gothic" panose="020B0502020202020204" pitchFamily="34" charset="0"/>
              </a:rPr>
              <a:t>% of patients who </a:t>
            </a:r>
            <a:r>
              <a:rPr lang="en-US" sz="1400" b="1" dirty="0">
                <a:latin typeface="Century Gothic" panose="020B0502020202020204" pitchFamily="34" charset="0"/>
              </a:rPr>
              <a:t>discuss about their preferred treatment </a:t>
            </a:r>
            <a:r>
              <a:rPr lang="en-US" sz="1400" dirty="0">
                <a:latin typeface="Century Gothic" panose="020B0502020202020204" pitchFamily="34" charset="0"/>
              </a:rPr>
              <a:t>with their doctors</a:t>
            </a:r>
          </a:p>
        </p:txBody>
      </p:sp>
      <p:pic>
        <p:nvPicPr>
          <p:cNvPr id="59" name="Picture 58">
            <a:extLst>
              <a:ext uri="{FF2B5EF4-FFF2-40B4-BE49-F238E27FC236}">
                <a16:creationId xmlns:a16="http://schemas.microsoft.com/office/drawing/2014/main" id="{B475A22F-AE62-437A-BC58-83431C19F982}"/>
              </a:ext>
            </a:extLst>
          </p:cNvPr>
          <p:cNvPicPr/>
          <p:nvPr/>
        </p:nvPicPr>
        <p:blipFill rotWithShape="1">
          <a:blip r:embed="rId2"/>
          <a:srcRect l="32824" t="30421" r="58719" b="56406"/>
          <a:stretch/>
        </p:blipFill>
        <p:spPr>
          <a:xfrm>
            <a:off x="2989315" y="3288491"/>
            <a:ext cx="460375" cy="403860"/>
          </a:xfrm>
          <a:prstGeom prst="rect">
            <a:avLst/>
          </a:prstGeom>
        </p:spPr>
      </p:pic>
      <p:pic>
        <p:nvPicPr>
          <p:cNvPr id="60" name="Picture 59">
            <a:extLst>
              <a:ext uri="{FF2B5EF4-FFF2-40B4-BE49-F238E27FC236}">
                <a16:creationId xmlns:a16="http://schemas.microsoft.com/office/drawing/2014/main" id="{30BF844E-E5CE-409F-8460-04A5CA94275E}"/>
              </a:ext>
            </a:extLst>
          </p:cNvPr>
          <p:cNvPicPr/>
          <p:nvPr/>
        </p:nvPicPr>
        <p:blipFill rotWithShape="1">
          <a:blip r:embed="rId2"/>
          <a:srcRect l="23579" t="46556" r="68947" b="40808"/>
          <a:stretch/>
        </p:blipFill>
        <p:spPr>
          <a:xfrm>
            <a:off x="4086975" y="3313256"/>
            <a:ext cx="394335" cy="374650"/>
          </a:xfrm>
          <a:prstGeom prst="rect">
            <a:avLst/>
          </a:prstGeom>
        </p:spPr>
      </p:pic>
      <p:pic>
        <p:nvPicPr>
          <p:cNvPr id="62" name="Picture 61">
            <a:extLst>
              <a:ext uri="{FF2B5EF4-FFF2-40B4-BE49-F238E27FC236}">
                <a16:creationId xmlns:a16="http://schemas.microsoft.com/office/drawing/2014/main" id="{ACC3FB03-636B-44ED-8F2C-2F7EC016A634}"/>
              </a:ext>
            </a:extLst>
          </p:cNvPr>
          <p:cNvPicPr/>
          <p:nvPr/>
        </p:nvPicPr>
        <p:blipFill rotWithShape="1">
          <a:blip r:embed="rId2"/>
          <a:srcRect l="14315" t="30900" r="78520" b="56781"/>
          <a:stretch/>
        </p:blipFill>
        <p:spPr>
          <a:xfrm>
            <a:off x="4763861" y="3298044"/>
            <a:ext cx="394335" cy="347112"/>
          </a:xfrm>
          <a:prstGeom prst="rect">
            <a:avLst/>
          </a:prstGeom>
        </p:spPr>
      </p:pic>
      <p:pic>
        <p:nvPicPr>
          <p:cNvPr id="63" name="Picture 62">
            <a:extLst>
              <a:ext uri="{FF2B5EF4-FFF2-40B4-BE49-F238E27FC236}">
                <a16:creationId xmlns:a16="http://schemas.microsoft.com/office/drawing/2014/main" id="{ACA3859F-4556-45BB-A6FE-2C07221A6121}"/>
              </a:ext>
            </a:extLst>
          </p:cNvPr>
          <p:cNvPicPr/>
          <p:nvPr/>
        </p:nvPicPr>
        <p:blipFill rotWithShape="1">
          <a:blip r:embed="rId2"/>
          <a:srcRect l="4896" t="61867" r="88035" b="24784"/>
          <a:stretch/>
        </p:blipFill>
        <p:spPr>
          <a:xfrm>
            <a:off x="4401748" y="3306271"/>
            <a:ext cx="365760" cy="388620"/>
          </a:xfrm>
          <a:prstGeom prst="rect">
            <a:avLst/>
          </a:prstGeom>
        </p:spPr>
      </p:pic>
      <p:pic>
        <p:nvPicPr>
          <p:cNvPr id="64" name="Picture 63">
            <a:extLst>
              <a:ext uri="{FF2B5EF4-FFF2-40B4-BE49-F238E27FC236}">
                <a16:creationId xmlns:a16="http://schemas.microsoft.com/office/drawing/2014/main" id="{F052604C-D30E-44DA-8227-45EFDFB9D88A}"/>
              </a:ext>
            </a:extLst>
          </p:cNvPr>
          <p:cNvPicPr/>
          <p:nvPr/>
        </p:nvPicPr>
        <p:blipFill rotWithShape="1">
          <a:blip r:embed="rId2"/>
          <a:srcRect l="4896" t="30626" r="88404" b="56690"/>
          <a:stretch/>
        </p:blipFill>
        <p:spPr>
          <a:xfrm>
            <a:off x="2551649" y="3301826"/>
            <a:ext cx="353695" cy="377190"/>
          </a:xfrm>
          <a:prstGeom prst="rect">
            <a:avLst/>
          </a:prstGeom>
        </p:spPr>
      </p:pic>
      <p:sp>
        <p:nvSpPr>
          <p:cNvPr id="2" name="TextBox 1">
            <a:extLst>
              <a:ext uri="{FF2B5EF4-FFF2-40B4-BE49-F238E27FC236}">
                <a16:creationId xmlns:a16="http://schemas.microsoft.com/office/drawing/2014/main" id="{E54F9313-18FF-4023-BC18-4B205EE273F4}"/>
              </a:ext>
            </a:extLst>
          </p:cNvPr>
          <p:cNvSpPr txBox="1"/>
          <p:nvPr/>
        </p:nvSpPr>
        <p:spPr>
          <a:xfrm>
            <a:off x="363071" y="5279014"/>
            <a:ext cx="6703525" cy="2677656"/>
          </a:xfrm>
          <a:prstGeom prst="rect">
            <a:avLst/>
          </a:prstGeom>
          <a:noFill/>
        </p:spPr>
        <p:txBody>
          <a:bodyPr wrap="square" rtlCol="0">
            <a:spAutoFit/>
          </a:bodyPr>
          <a:lstStyle/>
          <a:p>
            <a:pPr algn="just"/>
            <a:r>
              <a:rPr lang="en-US" sz="1400" dirty="0">
                <a:latin typeface="Century Gothic" panose="020B0502020202020204" pitchFamily="34" charset="0"/>
              </a:rPr>
              <a:t>Patients in the US, Canada and Italy are more likely to discuss their preferred treatment with their doctor compared to patients in Germany and the UK. Patients in the UK are also relatively less likely to visit the same general doctor (primary care physician) more than once compared to Italy and Germany where &gt;90% of patients visit the same doctor whom they visited in last 2 years. This possibly impacts the comfort level that patients have with their doctor esp. in discussing about their treatment preferences. Additionally, the fact that patients in the UK don’t prepare ahead of their physician’s visit may lower their ability/ confidence in having an informed discussion with the doctors. In Germany, the perception that doctors may not consider patients’ treatment preferences may be a driver of their reluctance to discuss those treatment preferences with their doctor.</a:t>
            </a:r>
          </a:p>
        </p:txBody>
      </p:sp>
      <p:sp>
        <p:nvSpPr>
          <p:cNvPr id="5" name="TextBox 4">
            <a:extLst>
              <a:ext uri="{FF2B5EF4-FFF2-40B4-BE49-F238E27FC236}">
                <a16:creationId xmlns:a16="http://schemas.microsoft.com/office/drawing/2014/main" id="{7548E07B-DDEF-415A-A70C-39ABB4172D50}"/>
              </a:ext>
            </a:extLst>
          </p:cNvPr>
          <p:cNvSpPr txBox="1"/>
          <p:nvPr/>
        </p:nvSpPr>
        <p:spPr>
          <a:xfrm>
            <a:off x="317636" y="4135623"/>
            <a:ext cx="1728551" cy="600164"/>
          </a:xfrm>
          <a:prstGeom prst="rect">
            <a:avLst/>
          </a:prstGeom>
          <a:noFill/>
        </p:spPr>
        <p:txBody>
          <a:bodyPr wrap="square" rtlCol="0">
            <a:spAutoFit/>
          </a:bodyPr>
          <a:lstStyle/>
          <a:p>
            <a:r>
              <a:rPr lang="en-US" sz="1100" dirty="0">
                <a:latin typeface="Century Gothic" panose="020B0502020202020204" pitchFamily="34" charset="0"/>
              </a:rPr>
              <a:t>Patients </a:t>
            </a:r>
            <a:r>
              <a:rPr lang="en-US" sz="1100" b="1" dirty="0">
                <a:latin typeface="Century Gothic" panose="020B0502020202020204" pitchFamily="34" charset="0"/>
              </a:rPr>
              <a:t>don’t discuss </a:t>
            </a:r>
            <a:r>
              <a:rPr lang="en-US" sz="1100" dirty="0">
                <a:latin typeface="Century Gothic" panose="020B0502020202020204" pitchFamily="34" charset="0"/>
              </a:rPr>
              <a:t>about their preferred treatment </a:t>
            </a:r>
          </a:p>
        </p:txBody>
      </p:sp>
      <p:sp>
        <p:nvSpPr>
          <p:cNvPr id="75" name="TextBox 74">
            <a:extLst>
              <a:ext uri="{FF2B5EF4-FFF2-40B4-BE49-F238E27FC236}">
                <a16:creationId xmlns:a16="http://schemas.microsoft.com/office/drawing/2014/main" id="{22C5992F-0017-4BCC-9379-D73D2B269037}"/>
              </a:ext>
            </a:extLst>
          </p:cNvPr>
          <p:cNvSpPr txBox="1"/>
          <p:nvPr/>
        </p:nvSpPr>
        <p:spPr>
          <a:xfrm>
            <a:off x="5492525" y="4116082"/>
            <a:ext cx="1728551" cy="600164"/>
          </a:xfrm>
          <a:prstGeom prst="rect">
            <a:avLst/>
          </a:prstGeom>
          <a:noFill/>
        </p:spPr>
        <p:txBody>
          <a:bodyPr wrap="square" rtlCol="0">
            <a:spAutoFit/>
          </a:bodyPr>
          <a:lstStyle/>
          <a:p>
            <a:r>
              <a:rPr lang="en-US" sz="1100" dirty="0">
                <a:latin typeface="Century Gothic" panose="020B0502020202020204" pitchFamily="34" charset="0"/>
              </a:rPr>
              <a:t>Most of Patients </a:t>
            </a:r>
            <a:r>
              <a:rPr lang="en-US" sz="1100" b="1" dirty="0">
                <a:latin typeface="Century Gothic" panose="020B0502020202020204" pitchFamily="34" charset="0"/>
              </a:rPr>
              <a:t>discuss </a:t>
            </a:r>
            <a:r>
              <a:rPr lang="en-US" sz="1100" dirty="0">
                <a:latin typeface="Century Gothic" panose="020B0502020202020204" pitchFamily="34" charset="0"/>
              </a:rPr>
              <a:t>about their preferred treatment</a:t>
            </a:r>
          </a:p>
        </p:txBody>
      </p:sp>
      <p:cxnSp>
        <p:nvCxnSpPr>
          <p:cNvPr id="7" name="Straight Arrow Connector 6">
            <a:extLst>
              <a:ext uri="{FF2B5EF4-FFF2-40B4-BE49-F238E27FC236}">
                <a16:creationId xmlns:a16="http://schemas.microsoft.com/office/drawing/2014/main" id="{C07E641B-7AB1-4B12-89FC-025F987E09F6}"/>
              </a:ext>
            </a:extLst>
          </p:cNvPr>
          <p:cNvCxnSpPr>
            <a:cxnSpLocks/>
            <a:stCxn id="5" idx="3"/>
          </p:cNvCxnSpPr>
          <p:nvPr/>
        </p:nvCxnSpPr>
        <p:spPr>
          <a:xfrm>
            <a:off x="2046187" y="4435705"/>
            <a:ext cx="325014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F6B60199-17CD-4EE6-A397-27C25DFDFFE2}"/>
              </a:ext>
            </a:extLst>
          </p:cNvPr>
          <p:cNvGrpSpPr/>
          <p:nvPr/>
        </p:nvGrpSpPr>
        <p:grpSpPr>
          <a:xfrm>
            <a:off x="4326457" y="1002263"/>
            <a:ext cx="649050" cy="485028"/>
            <a:chOff x="4009428" y="4246994"/>
            <a:chExt cx="1149830" cy="859256"/>
          </a:xfrm>
          <a:solidFill>
            <a:srgbClr val="A6A6A6"/>
          </a:solidFill>
        </p:grpSpPr>
        <p:sp>
          <p:nvSpPr>
            <p:cNvPr id="66" name="Freeform 17">
              <a:extLst>
                <a:ext uri="{FF2B5EF4-FFF2-40B4-BE49-F238E27FC236}">
                  <a16:creationId xmlns:a16="http://schemas.microsoft.com/office/drawing/2014/main" id="{8675E5D5-19E7-4528-AD25-E1889D821D7F}"/>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7" name="Freeform 18">
              <a:extLst>
                <a:ext uri="{FF2B5EF4-FFF2-40B4-BE49-F238E27FC236}">
                  <a16:creationId xmlns:a16="http://schemas.microsoft.com/office/drawing/2014/main" id="{B4286D9B-B409-475D-868B-52AE308423E4}"/>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8" name="Freeform 19">
              <a:extLst>
                <a:ext uri="{FF2B5EF4-FFF2-40B4-BE49-F238E27FC236}">
                  <a16:creationId xmlns:a16="http://schemas.microsoft.com/office/drawing/2014/main" id="{E35E65D0-5F52-41A4-9E6C-00A2F80BC967}"/>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69" name="Freeform 20">
              <a:extLst>
                <a:ext uri="{FF2B5EF4-FFF2-40B4-BE49-F238E27FC236}">
                  <a16:creationId xmlns:a16="http://schemas.microsoft.com/office/drawing/2014/main" id="{47290387-AB2E-4C99-8547-B30180815AD9}"/>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70" name="Group 69">
            <a:extLst>
              <a:ext uri="{FF2B5EF4-FFF2-40B4-BE49-F238E27FC236}">
                <a16:creationId xmlns:a16="http://schemas.microsoft.com/office/drawing/2014/main" id="{BB8C9C35-3CF8-49EE-8FB9-9C94C68915A4}"/>
              </a:ext>
            </a:extLst>
          </p:cNvPr>
          <p:cNvGrpSpPr/>
          <p:nvPr/>
        </p:nvGrpSpPr>
        <p:grpSpPr>
          <a:xfrm>
            <a:off x="2708228" y="985328"/>
            <a:ext cx="548250" cy="571651"/>
            <a:chOff x="440072" y="3973711"/>
            <a:chExt cx="548250" cy="519683"/>
          </a:xfrm>
        </p:grpSpPr>
        <p:sp>
          <p:nvSpPr>
            <p:cNvPr id="71" name="Oval 70">
              <a:extLst>
                <a:ext uri="{FF2B5EF4-FFF2-40B4-BE49-F238E27FC236}">
                  <a16:creationId xmlns:a16="http://schemas.microsoft.com/office/drawing/2014/main" id="{FA12DF5A-B567-4642-96CE-DCFD9205D054}"/>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13">
              <a:extLst>
                <a:ext uri="{FF2B5EF4-FFF2-40B4-BE49-F238E27FC236}">
                  <a16:creationId xmlns:a16="http://schemas.microsoft.com/office/drawing/2014/main" id="{0BADC675-8B99-4300-8894-DE5A4CB08B1A}"/>
                </a:ext>
              </a:extLst>
            </p:cNvPr>
            <p:cNvGrpSpPr>
              <a:grpSpLocks noChangeAspect="1"/>
            </p:cNvGrpSpPr>
            <p:nvPr/>
          </p:nvGrpSpPr>
          <p:grpSpPr bwMode="auto">
            <a:xfrm>
              <a:off x="541143" y="4041946"/>
              <a:ext cx="312919" cy="313995"/>
              <a:chOff x="288" y="2533"/>
              <a:chExt cx="582" cy="584"/>
            </a:xfrm>
            <a:solidFill>
              <a:schemeClr val="bg1"/>
            </a:solidFill>
          </p:grpSpPr>
          <p:sp>
            <p:nvSpPr>
              <p:cNvPr id="73" name="Freeform 14">
                <a:extLst>
                  <a:ext uri="{FF2B5EF4-FFF2-40B4-BE49-F238E27FC236}">
                    <a16:creationId xmlns:a16="http://schemas.microsoft.com/office/drawing/2014/main" id="{EDA55C2D-2343-4B66-AAD8-1A1C02CBCED9}"/>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15">
                <a:extLst>
                  <a:ext uri="{FF2B5EF4-FFF2-40B4-BE49-F238E27FC236}">
                    <a16:creationId xmlns:a16="http://schemas.microsoft.com/office/drawing/2014/main" id="{679DFCA3-D58D-4613-9B25-A044C78D49D9}"/>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8" name="TextBox 77">
            <a:extLst>
              <a:ext uri="{FF2B5EF4-FFF2-40B4-BE49-F238E27FC236}">
                <a16:creationId xmlns:a16="http://schemas.microsoft.com/office/drawing/2014/main" id="{26326CE6-6C6A-494D-AFAF-0B7AB142B532}"/>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374583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4C21A88-C2D5-4CB1-A51B-E2811C5184EA}"/>
              </a:ext>
            </a:extLst>
          </p:cNvPr>
          <p:cNvSpPr/>
          <p:nvPr/>
        </p:nvSpPr>
        <p:spPr>
          <a:xfrm>
            <a:off x="229365" y="5755455"/>
            <a:ext cx="6896728" cy="1500450"/>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r>
              <a:rPr lang="en-GB" sz="2000" cap="none" dirty="0">
                <a:solidFill>
                  <a:schemeClr val="accent1"/>
                </a:solidFill>
                <a:latin typeface="Century Gothic"/>
              </a:rPr>
              <a:t>PATIENT INVOLVEMENT </a:t>
            </a:r>
            <a:r>
              <a:rPr lang="en-GB" sz="2000" dirty="0">
                <a:solidFill>
                  <a:schemeClr val="accent1"/>
                </a:solidFill>
                <a:latin typeface="Century Gothic"/>
              </a:rPr>
              <a:t>in Treatment</a:t>
            </a:r>
            <a:endParaRPr lang="en-GB" sz="2800" dirty="0">
              <a:solidFill>
                <a:schemeClr val="accent1"/>
              </a:solidFill>
              <a:latin typeface="Century Gothic"/>
            </a:endParaRP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solidFill>
                <a:srgbClr val="FFFFFF"/>
              </a:solid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1386" y="15739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335378F-A192-4795-A442-A5F56CB8C61B}"/>
              </a:ext>
            </a:extLst>
          </p:cNvPr>
          <p:cNvSpPr txBox="1"/>
          <p:nvPr/>
        </p:nvSpPr>
        <p:spPr>
          <a:xfrm>
            <a:off x="515471" y="1754910"/>
            <a:ext cx="4678829" cy="338554"/>
          </a:xfrm>
          <a:prstGeom prst="rect">
            <a:avLst/>
          </a:prstGeom>
          <a:noFill/>
        </p:spPr>
        <p:txBody>
          <a:bodyPr wrap="square" rtlCol="0">
            <a:spAutoFit/>
          </a:bodyPr>
          <a:lstStyle/>
          <a:p>
            <a:r>
              <a:rPr lang="en-US" sz="1600" dirty="0">
                <a:solidFill>
                  <a:schemeClr val="accent1">
                    <a:lumMod val="40000"/>
                    <a:lumOff val="60000"/>
                  </a:schemeClr>
                </a:solidFill>
                <a:latin typeface="Century Gothic" panose="020B0502020202020204" pitchFamily="34" charset="0"/>
              </a:rPr>
              <a:t>Prepare  I   Discuss   I   </a:t>
            </a:r>
            <a:r>
              <a:rPr lang="en-US" sz="1600" b="1" dirty="0">
                <a:solidFill>
                  <a:schemeClr val="bg1"/>
                </a:solidFill>
                <a:latin typeface="Century Gothic" panose="020B0502020202020204" pitchFamily="34" charset="0"/>
              </a:rPr>
              <a:t>Convince</a:t>
            </a:r>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rgbClr val="A6A6A6"/>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EA5E44FE-93E0-4DAC-A859-67ECD4CA9A09}"/>
              </a:ext>
            </a:extLst>
          </p:cNvPr>
          <p:cNvSpPr txBox="1"/>
          <p:nvPr/>
        </p:nvSpPr>
        <p:spPr>
          <a:xfrm>
            <a:off x="370495" y="5925409"/>
            <a:ext cx="6574207" cy="1169551"/>
          </a:xfrm>
          <a:prstGeom prst="rect">
            <a:avLst/>
          </a:prstGeom>
          <a:noFill/>
        </p:spPr>
        <p:txBody>
          <a:bodyPr wrap="square" rtlCol="0">
            <a:spAutoFit/>
          </a:bodyPr>
          <a:lstStyle/>
          <a:p>
            <a:pPr algn="just"/>
            <a:r>
              <a:rPr lang="en-US" sz="1400" dirty="0">
                <a:latin typeface="Century Gothic" panose="020B0502020202020204" pitchFamily="34" charset="0"/>
              </a:rPr>
              <a:t>The majority of patients in the US and Canada are comfortable trying to persuade their doctors to prescribe their preferred treatment. It’s possible that the ubiquity of DTC advertising in the US (and the “bleed over” into Canadian markets) may be the key driver of patients’ willingness to ask specifically for a treatment.</a:t>
            </a:r>
            <a:endParaRPr lang="en-US" dirty="0"/>
          </a:p>
        </p:txBody>
      </p:sp>
      <p:sp>
        <p:nvSpPr>
          <p:cNvPr id="65" name="Rounded Rectangle 31">
            <a:extLst>
              <a:ext uri="{FF2B5EF4-FFF2-40B4-BE49-F238E27FC236}">
                <a16:creationId xmlns:a16="http://schemas.microsoft.com/office/drawing/2014/main" id="{AB1A6334-27C0-4342-A2AE-298914DB7DA5}"/>
              </a:ext>
            </a:extLst>
          </p:cNvPr>
          <p:cNvSpPr/>
          <p:nvPr/>
        </p:nvSpPr>
        <p:spPr>
          <a:xfrm>
            <a:off x="229365" y="2397280"/>
            <a:ext cx="6856469" cy="2894118"/>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Arrow: Left-Right 65">
            <a:extLst>
              <a:ext uri="{FF2B5EF4-FFF2-40B4-BE49-F238E27FC236}">
                <a16:creationId xmlns:a16="http://schemas.microsoft.com/office/drawing/2014/main" id="{87CB223B-88F5-4CCD-9DAD-D65155080016}"/>
              </a:ext>
            </a:extLst>
          </p:cNvPr>
          <p:cNvSpPr/>
          <p:nvPr/>
        </p:nvSpPr>
        <p:spPr>
          <a:xfrm>
            <a:off x="635733" y="3186012"/>
            <a:ext cx="6074313" cy="608818"/>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7" name="Text Box 2">
            <a:extLst>
              <a:ext uri="{FF2B5EF4-FFF2-40B4-BE49-F238E27FC236}">
                <a16:creationId xmlns:a16="http://schemas.microsoft.com/office/drawing/2014/main" id="{1CEEE665-9A78-447F-A9BF-E50F3B81CB15}"/>
              </a:ext>
            </a:extLst>
          </p:cNvPr>
          <p:cNvSpPr txBox="1">
            <a:spLocks noChangeArrowheads="1"/>
          </p:cNvSpPr>
          <p:nvPr/>
        </p:nvSpPr>
        <p:spPr bwMode="auto">
          <a:xfrm>
            <a:off x="317636" y="3781083"/>
            <a:ext cx="518160" cy="25908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i="1" dirty="0">
                <a:effectLst/>
                <a:latin typeface="Calibri" panose="020F0502020204030204" pitchFamily="34" charset="0"/>
                <a:ea typeface="Calibri" panose="020F0502020204030204" pitchFamily="34" charset="0"/>
                <a:cs typeface="Times New Roman" panose="02020603050405020304" pitchFamily="18" charset="0"/>
              </a:rPr>
              <a:t>Low</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Text Box 2">
            <a:extLst>
              <a:ext uri="{FF2B5EF4-FFF2-40B4-BE49-F238E27FC236}">
                <a16:creationId xmlns:a16="http://schemas.microsoft.com/office/drawing/2014/main" id="{E04B3E81-0097-4FC2-90AC-05390CA3BEA9}"/>
              </a:ext>
            </a:extLst>
          </p:cNvPr>
          <p:cNvSpPr txBox="1">
            <a:spLocks noChangeArrowheads="1"/>
          </p:cNvSpPr>
          <p:nvPr/>
        </p:nvSpPr>
        <p:spPr bwMode="auto">
          <a:xfrm>
            <a:off x="6469025" y="3844125"/>
            <a:ext cx="513030" cy="25908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b="1" i="1" dirty="0">
                <a:effectLst/>
                <a:latin typeface="Calibri" panose="020F0502020204030204" pitchFamily="34" charset="0"/>
                <a:ea typeface="Calibri" panose="020F0502020204030204" pitchFamily="34" charset="0"/>
                <a:cs typeface="Times New Roman" panose="02020603050405020304" pitchFamily="18" charset="0"/>
              </a:rPr>
              <a:t>High</a:t>
            </a:r>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TextBox 68">
            <a:extLst>
              <a:ext uri="{FF2B5EF4-FFF2-40B4-BE49-F238E27FC236}">
                <a16:creationId xmlns:a16="http://schemas.microsoft.com/office/drawing/2014/main" id="{0322A114-BE11-4BA5-8EE8-D319D56A479D}"/>
              </a:ext>
            </a:extLst>
          </p:cNvPr>
          <p:cNvSpPr txBox="1"/>
          <p:nvPr/>
        </p:nvSpPr>
        <p:spPr>
          <a:xfrm>
            <a:off x="229366" y="2564903"/>
            <a:ext cx="6707912" cy="307777"/>
          </a:xfrm>
          <a:prstGeom prst="rect">
            <a:avLst/>
          </a:prstGeom>
          <a:noFill/>
        </p:spPr>
        <p:txBody>
          <a:bodyPr wrap="square" rtlCol="0">
            <a:spAutoFit/>
          </a:bodyPr>
          <a:lstStyle/>
          <a:p>
            <a:pPr algn="ctr"/>
            <a:r>
              <a:rPr lang="en-US" sz="1400" dirty="0"/>
              <a:t>Likelihood of </a:t>
            </a:r>
            <a:r>
              <a:rPr lang="en-US" sz="1400" b="1" dirty="0"/>
              <a:t>patients to convince </a:t>
            </a:r>
            <a:r>
              <a:rPr lang="en-US" sz="1400" dirty="0"/>
              <a:t>the doctors of their preferred treatment</a:t>
            </a:r>
          </a:p>
        </p:txBody>
      </p:sp>
      <p:sp>
        <p:nvSpPr>
          <p:cNvPr id="75" name="TextBox 74">
            <a:extLst>
              <a:ext uri="{FF2B5EF4-FFF2-40B4-BE49-F238E27FC236}">
                <a16:creationId xmlns:a16="http://schemas.microsoft.com/office/drawing/2014/main" id="{995DE40C-67B3-4EB6-9175-8F87896C9368}"/>
              </a:ext>
            </a:extLst>
          </p:cNvPr>
          <p:cNvSpPr txBox="1"/>
          <p:nvPr/>
        </p:nvSpPr>
        <p:spPr>
          <a:xfrm>
            <a:off x="337121" y="4236270"/>
            <a:ext cx="1950514" cy="600164"/>
          </a:xfrm>
          <a:prstGeom prst="rect">
            <a:avLst/>
          </a:prstGeom>
          <a:noFill/>
        </p:spPr>
        <p:txBody>
          <a:bodyPr wrap="square" rtlCol="0">
            <a:spAutoFit/>
          </a:bodyPr>
          <a:lstStyle/>
          <a:p>
            <a:r>
              <a:rPr lang="en-US" sz="1100" dirty="0">
                <a:latin typeface="Century Gothic" panose="020B0502020202020204" pitchFamily="34" charset="0"/>
              </a:rPr>
              <a:t>Most patients </a:t>
            </a:r>
            <a:r>
              <a:rPr lang="en-US" sz="1100" b="1" dirty="0">
                <a:latin typeface="Century Gothic" panose="020B0502020202020204" pitchFamily="34" charset="0"/>
              </a:rPr>
              <a:t>don’t convince </a:t>
            </a:r>
            <a:r>
              <a:rPr lang="en-US" sz="1100" dirty="0">
                <a:latin typeface="Century Gothic" panose="020B0502020202020204" pitchFamily="34" charset="0"/>
              </a:rPr>
              <a:t>doctors of their preferred treatment </a:t>
            </a:r>
          </a:p>
        </p:txBody>
      </p:sp>
      <p:sp>
        <p:nvSpPr>
          <p:cNvPr id="76" name="TextBox 75">
            <a:extLst>
              <a:ext uri="{FF2B5EF4-FFF2-40B4-BE49-F238E27FC236}">
                <a16:creationId xmlns:a16="http://schemas.microsoft.com/office/drawing/2014/main" id="{F64638AC-B308-42F5-9C45-DA7AE1B03088}"/>
              </a:ext>
            </a:extLst>
          </p:cNvPr>
          <p:cNvSpPr txBox="1"/>
          <p:nvPr/>
        </p:nvSpPr>
        <p:spPr>
          <a:xfrm>
            <a:off x="4978250" y="4195772"/>
            <a:ext cx="2042531" cy="600164"/>
          </a:xfrm>
          <a:prstGeom prst="rect">
            <a:avLst/>
          </a:prstGeom>
          <a:noFill/>
        </p:spPr>
        <p:txBody>
          <a:bodyPr wrap="square" rtlCol="0">
            <a:spAutoFit/>
          </a:bodyPr>
          <a:lstStyle/>
          <a:p>
            <a:pPr algn="r"/>
            <a:r>
              <a:rPr lang="en-US" sz="1100" dirty="0">
                <a:latin typeface="Century Gothic" panose="020B0502020202020204" pitchFamily="34" charset="0"/>
              </a:rPr>
              <a:t>Most patients </a:t>
            </a:r>
            <a:r>
              <a:rPr lang="en-US" sz="1100" b="1" dirty="0">
                <a:latin typeface="Century Gothic" panose="020B0502020202020204" pitchFamily="34" charset="0"/>
              </a:rPr>
              <a:t>convince doctors </a:t>
            </a:r>
            <a:r>
              <a:rPr lang="en-US" sz="1100" dirty="0">
                <a:latin typeface="Century Gothic" panose="020B0502020202020204" pitchFamily="34" charset="0"/>
              </a:rPr>
              <a:t>of their preferred treatment</a:t>
            </a:r>
          </a:p>
        </p:txBody>
      </p:sp>
      <p:cxnSp>
        <p:nvCxnSpPr>
          <p:cNvPr id="77" name="Straight Arrow Connector 76">
            <a:extLst>
              <a:ext uri="{FF2B5EF4-FFF2-40B4-BE49-F238E27FC236}">
                <a16:creationId xmlns:a16="http://schemas.microsoft.com/office/drawing/2014/main" id="{13233691-31AB-471C-A74A-EF3E9BF7328A}"/>
              </a:ext>
            </a:extLst>
          </p:cNvPr>
          <p:cNvCxnSpPr>
            <a:cxnSpLocks/>
          </p:cNvCxnSpPr>
          <p:nvPr/>
        </p:nvCxnSpPr>
        <p:spPr>
          <a:xfrm>
            <a:off x="2147838" y="4197826"/>
            <a:ext cx="307552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78" name="Picture 77">
            <a:extLst>
              <a:ext uri="{FF2B5EF4-FFF2-40B4-BE49-F238E27FC236}">
                <a16:creationId xmlns:a16="http://schemas.microsoft.com/office/drawing/2014/main" id="{0C806BFC-DF1A-436B-9B45-547B4CEA99AB}"/>
              </a:ext>
            </a:extLst>
          </p:cNvPr>
          <p:cNvPicPr/>
          <p:nvPr/>
        </p:nvPicPr>
        <p:blipFill rotWithShape="1">
          <a:blip r:embed="rId2"/>
          <a:srcRect l="32824" t="30421" r="58719" b="56406"/>
          <a:stretch/>
        </p:blipFill>
        <p:spPr>
          <a:xfrm>
            <a:off x="3356585" y="3300359"/>
            <a:ext cx="460375" cy="403860"/>
          </a:xfrm>
          <a:prstGeom prst="rect">
            <a:avLst/>
          </a:prstGeom>
        </p:spPr>
      </p:pic>
      <p:pic>
        <p:nvPicPr>
          <p:cNvPr id="79" name="Picture 78">
            <a:extLst>
              <a:ext uri="{FF2B5EF4-FFF2-40B4-BE49-F238E27FC236}">
                <a16:creationId xmlns:a16="http://schemas.microsoft.com/office/drawing/2014/main" id="{BE76AB25-3544-4613-91F6-3A7B8454FB5C}"/>
              </a:ext>
            </a:extLst>
          </p:cNvPr>
          <p:cNvPicPr/>
          <p:nvPr/>
        </p:nvPicPr>
        <p:blipFill rotWithShape="1">
          <a:blip r:embed="rId2"/>
          <a:srcRect l="23579" t="46556" r="68947" b="40808"/>
          <a:stretch/>
        </p:blipFill>
        <p:spPr>
          <a:xfrm>
            <a:off x="2287635" y="3309320"/>
            <a:ext cx="394335" cy="374650"/>
          </a:xfrm>
          <a:prstGeom prst="rect">
            <a:avLst/>
          </a:prstGeom>
        </p:spPr>
      </p:pic>
      <p:pic>
        <p:nvPicPr>
          <p:cNvPr id="80" name="Picture 79">
            <a:extLst>
              <a:ext uri="{FF2B5EF4-FFF2-40B4-BE49-F238E27FC236}">
                <a16:creationId xmlns:a16="http://schemas.microsoft.com/office/drawing/2014/main" id="{AA5B4719-65BE-43FC-B739-917EBFC42DB3}"/>
              </a:ext>
            </a:extLst>
          </p:cNvPr>
          <p:cNvPicPr/>
          <p:nvPr/>
        </p:nvPicPr>
        <p:blipFill rotWithShape="1">
          <a:blip r:embed="rId2"/>
          <a:srcRect l="14315" t="30900" r="77228" b="55926"/>
          <a:stretch/>
        </p:blipFill>
        <p:spPr>
          <a:xfrm>
            <a:off x="4316323" y="3323409"/>
            <a:ext cx="465455" cy="371186"/>
          </a:xfrm>
          <a:prstGeom prst="rect">
            <a:avLst/>
          </a:prstGeom>
        </p:spPr>
      </p:pic>
      <p:pic>
        <p:nvPicPr>
          <p:cNvPr id="81" name="Picture 80">
            <a:extLst>
              <a:ext uri="{FF2B5EF4-FFF2-40B4-BE49-F238E27FC236}">
                <a16:creationId xmlns:a16="http://schemas.microsoft.com/office/drawing/2014/main" id="{2E9B3194-F57C-4F87-8ED2-C00823A3162A}"/>
              </a:ext>
            </a:extLst>
          </p:cNvPr>
          <p:cNvPicPr/>
          <p:nvPr/>
        </p:nvPicPr>
        <p:blipFill rotWithShape="1">
          <a:blip r:embed="rId2"/>
          <a:srcRect l="4896" t="61867" r="88035" b="24784"/>
          <a:stretch/>
        </p:blipFill>
        <p:spPr>
          <a:xfrm>
            <a:off x="4026400" y="3312741"/>
            <a:ext cx="365760" cy="388620"/>
          </a:xfrm>
          <a:prstGeom prst="rect">
            <a:avLst/>
          </a:prstGeom>
        </p:spPr>
      </p:pic>
      <p:pic>
        <p:nvPicPr>
          <p:cNvPr id="82" name="Picture 81">
            <a:extLst>
              <a:ext uri="{FF2B5EF4-FFF2-40B4-BE49-F238E27FC236}">
                <a16:creationId xmlns:a16="http://schemas.microsoft.com/office/drawing/2014/main" id="{A6C69932-A9DB-4784-B265-04F7ADA59FE8}"/>
              </a:ext>
            </a:extLst>
          </p:cNvPr>
          <p:cNvPicPr/>
          <p:nvPr/>
        </p:nvPicPr>
        <p:blipFill rotWithShape="1">
          <a:blip r:embed="rId2"/>
          <a:srcRect l="4896" t="30626" r="88404" b="56690"/>
          <a:stretch/>
        </p:blipFill>
        <p:spPr>
          <a:xfrm>
            <a:off x="2862490" y="3285755"/>
            <a:ext cx="353695" cy="377190"/>
          </a:xfrm>
          <a:prstGeom prst="rect">
            <a:avLst/>
          </a:prstGeom>
        </p:spPr>
      </p:pic>
      <p:grpSp>
        <p:nvGrpSpPr>
          <p:cNvPr id="63" name="Group 62">
            <a:extLst>
              <a:ext uri="{FF2B5EF4-FFF2-40B4-BE49-F238E27FC236}">
                <a16:creationId xmlns:a16="http://schemas.microsoft.com/office/drawing/2014/main" id="{41BFE2FA-AD44-46BC-BAC2-8D24F1839A9B}"/>
              </a:ext>
            </a:extLst>
          </p:cNvPr>
          <p:cNvGrpSpPr/>
          <p:nvPr/>
        </p:nvGrpSpPr>
        <p:grpSpPr>
          <a:xfrm>
            <a:off x="4326457" y="1002263"/>
            <a:ext cx="649050" cy="485028"/>
            <a:chOff x="4009428" y="4246994"/>
            <a:chExt cx="1149830" cy="859256"/>
          </a:xfrm>
          <a:solidFill>
            <a:srgbClr val="A6A6A6"/>
          </a:solidFill>
        </p:grpSpPr>
        <p:sp>
          <p:nvSpPr>
            <p:cNvPr id="64" name="Freeform 17">
              <a:extLst>
                <a:ext uri="{FF2B5EF4-FFF2-40B4-BE49-F238E27FC236}">
                  <a16:creationId xmlns:a16="http://schemas.microsoft.com/office/drawing/2014/main" id="{B89077ED-8A3E-42C5-BF5C-822461E301EC}"/>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70" name="Freeform 18">
              <a:extLst>
                <a:ext uri="{FF2B5EF4-FFF2-40B4-BE49-F238E27FC236}">
                  <a16:creationId xmlns:a16="http://schemas.microsoft.com/office/drawing/2014/main" id="{D82219B7-BBBA-4888-89D5-7C7542414AC4}"/>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71" name="Freeform 19">
              <a:extLst>
                <a:ext uri="{FF2B5EF4-FFF2-40B4-BE49-F238E27FC236}">
                  <a16:creationId xmlns:a16="http://schemas.microsoft.com/office/drawing/2014/main" id="{4EBD0A28-E611-4C26-B714-7EAB598205F4}"/>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72" name="Freeform 20">
              <a:extLst>
                <a:ext uri="{FF2B5EF4-FFF2-40B4-BE49-F238E27FC236}">
                  <a16:creationId xmlns:a16="http://schemas.microsoft.com/office/drawing/2014/main" id="{2B9BC973-51B5-4B63-B988-AB2FED3FC375}"/>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73" name="Group 72">
            <a:extLst>
              <a:ext uri="{FF2B5EF4-FFF2-40B4-BE49-F238E27FC236}">
                <a16:creationId xmlns:a16="http://schemas.microsoft.com/office/drawing/2014/main" id="{43268C91-21A5-4029-AC15-7E75F1E6DCFF}"/>
              </a:ext>
            </a:extLst>
          </p:cNvPr>
          <p:cNvGrpSpPr/>
          <p:nvPr/>
        </p:nvGrpSpPr>
        <p:grpSpPr>
          <a:xfrm>
            <a:off x="2708228" y="985328"/>
            <a:ext cx="548250" cy="571651"/>
            <a:chOff x="440072" y="3973711"/>
            <a:chExt cx="548250" cy="519683"/>
          </a:xfrm>
        </p:grpSpPr>
        <p:sp>
          <p:nvSpPr>
            <p:cNvPr id="74" name="Oval 73">
              <a:extLst>
                <a:ext uri="{FF2B5EF4-FFF2-40B4-BE49-F238E27FC236}">
                  <a16:creationId xmlns:a16="http://schemas.microsoft.com/office/drawing/2014/main" id="{52D1675F-3316-4DBD-9DE9-F1862F73DEAD}"/>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13">
              <a:extLst>
                <a:ext uri="{FF2B5EF4-FFF2-40B4-BE49-F238E27FC236}">
                  <a16:creationId xmlns:a16="http://schemas.microsoft.com/office/drawing/2014/main" id="{B22A0AA5-FCC3-42A0-8286-891592BA648C}"/>
                </a:ext>
              </a:extLst>
            </p:cNvPr>
            <p:cNvGrpSpPr>
              <a:grpSpLocks noChangeAspect="1"/>
            </p:cNvGrpSpPr>
            <p:nvPr/>
          </p:nvGrpSpPr>
          <p:grpSpPr bwMode="auto">
            <a:xfrm>
              <a:off x="541143" y="4041946"/>
              <a:ext cx="312919" cy="313995"/>
              <a:chOff x="288" y="2533"/>
              <a:chExt cx="582" cy="584"/>
            </a:xfrm>
            <a:solidFill>
              <a:schemeClr val="bg1"/>
            </a:solidFill>
          </p:grpSpPr>
          <p:sp>
            <p:nvSpPr>
              <p:cNvPr id="85" name="Freeform 14">
                <a:extLst>
                  <a:ext uri="{FF2B5EF4-FFF2-40B4-BE49-F238E27FC236}">
                    <a16:creationId xmlns:a16="http://schemas.microsoft.com/office/drawing/2014/main" id="{32A97B0D-5B39-4035-A5A0-8A3B13DA9237}"/>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15">
                <a:extLst>
                  <a:ext uri="{FF2B5EF4-FFF2-40B4-BE49-F238E27FC236}">
                    <a16:creationId xmlns:a16="http://schemas.microsoft.com/office/drawing/2014/main" id="{795E4094-F22C-4C5E-91C9-74E42BF6F89D}"/>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0" name="TextBox 59">
            <a:extLst>
              <a:ext uri="{FF2B5EF4-FFF2-40B4-BE49-F238E27FC236}">
                <a16:creationId xmlns:a16="http://schemas.microsoft.com/office/drawing/2014/main" id="{C58B526E-2EF4-431C-A378-A4575A0E1D0F}"/>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278772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23" name="Rounded Rectangle 31">
            <a:extLst>
              <a:ext uri="{FF2B5EF4-FFF2-40B4-BE49-F238E27FC236}">
                <a16:creationId xmlns:a16="http://schemas.microsoft.com/office/drawing/2014/main" id="{6CA71827-801D-41C4-8A8D-817BB7835F78}"/>
              </a:ext>
            </a:extLst>
          </p:cNvPr>
          <p:cNvSpPr/>
          <p:nvPr/>
        </p:nvSpPr>
        <p:spPr>
          <a:xfrm>
            <a:off x="72703" y="2298429"/>
            <a:ext cx="7118929" cy="1493531"/>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9" name="Chart 68">
            <a:extLst>
              <a:ext uri="{FF2B5EF4-FFF2-40B4-BE49-F238E27FC236}">
                <a16:creationId xmlns:a16="http://schemas.microsoft.com/office/drawing/2014/main" id="{B8B378E5-97A0-4C29-ADC9-66D8D1E7284B}"/>
              </a:ext>
            </a:extLst>
          </p:cNvPr>
          <p:cNvGraphicFramePr/>
          <p:nvPr>
            <p:extLst>
              <p:ext uri="{D42A27DB-BD31-4B8C-83A1-F6EECF244321}">
                <p14:modId xmlns:p14="http://schemas.microsoft.com/office/powerpoint/2010/main" val="4235285352"/>
              </p:ext>
            </p:extLst>
          </p:nvPr>
        </p:nvGraphicFramePr>
        <p:xfrm>
          <a:off x="150253" y="2208631"/>
          <a:ext cx="7041379" cy="1572921"/>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r>
              <a:rPr lang="en-GB" sz="2000" cap="none" dirty="0">
                <a:solidFill>
                  <a:schemeClr val="accent1"/>
                </a:solidFill>
                <a:latin typeface="Century Gothic"/>
                <a:ea typeface="+mn-ea"/>
                <a:cs typeface="+mn-cs"/>
              </a:rPr>
              <a:t>PATIENT INVOLVEMENT </a:t>
            </a:r>
            <a:r>
              <a:rPr lang="en-GB" sz="2000" dirty="0">
                <a:solidFill>
                  <a:schemeClr val="accent1"/>
                </a:solidFill>
                <a:latin typeface="Century Gothic"/>
                <a:ea typeface="+mn-ea"/>
                <a:cs typeface="+mn-cs"/>
              </a:rPr>
              <a:t>in Treatment</a:t>
            </a:r>
            <a:endParaRPr kumimoji="0" lang="en-GB" sz="2800" i="0" u="none" strike="noStrike" kern="1200" cap="all" spc="0" normalizeH="0" baseline="0" noProof="0" dirty="0">
              <a:ln>
                <a:noFill/>
              </a:ln>
              <a:solidFill>
                <a:schemeClr val="accent1"/>
              </a:solidFill>
              <a:effectLst/>
              <a:uLnTx/>
              <a:uFillTx/>
              <a:latin typeface="Century Gothic"/>
            </a:endParaRP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solidFill>
                <a:srgbClr val="FFFFFF"/>
              </a:solid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1386" y="15739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335378F-A192-4795-A442-A5F56CB8C61B}"/>
              </a:ext>
            </a:extLst>
          </p:cNvPr>
          <p:cNvSpPr txBox="1"/>
          <p:nvPr/>
        </p:nvSpPr>
        <p:spPr>
          <a:xfrm>
            <a:off x="515471" y="1754910"/>
            <a:ext cx="6727026" cy="338554"/>
          </a:xfrm>
          <a:prstGeom prst="rect">
            <a:avLst/>
          </a:prstGeom>
          <a:noFill/>
        </p:spPr>
        <p:txBody>
          <a:bodyPr wrap="square" rtlCol="0">
            <a:spAutoFit/>
          </a:bodyPr>
          <a:lstStyle/>
          <a:p>
            <a:r>
              <a:rPr lang="en-US" sz="1600" b="1" dirty="0">
                <a:solidFill>
                  <a:schemeClr val="bg1"/>
                </a:solidFill>
                <a:latin typeface="Century Gothic" panose="020B0502020202020204" pitchFamily="34" charset="0"/>
              </a:rPr>
              <a:t>Patient Involvement – Overall comparison across countries</a:t>
            </a:r>
          </a:p>
        </p:txBody>
      </p:sp>
      <p:grpSp>
        <p:nvGrpSpPr>
          <p:cNvPr id="120" name="Group 119">
            <a:extLst>
              <a:ext uri="{FF2B5EF4-FFF2-40B4-BE49-F238E27FC236}">
                <a16:creationId xmlns:a16="http://schemas.microsoft.com/office/drawing/2014/main" id="{CC696A33-99BA-47A4-8EC9-83C589623092}"/>
              </a:ext>
            </a:extLst>
          </p:cNvPr>
          <p:cNvGrpSpPr>
            <a:grpSpLocks noChangeAspect="1"/>
          </p:cNvGrpSpPr>
          <p:nvPr/>
        </p:nvGrpSpPr>
        <p:grpSpPr>
          <a:xfrm>
            <a:off x="6130403" y="993897"/>
            <a:ext cx="530215" cy="531514"/>
            <a:chOff x="369888" y="3968750"/>
            <a:chExt cx="1293813" cy="1296988"/>
          </a:xfrm>
          <a:solidFill>
            <a:srgbClr val="A6A6A6"/>
          </a:solidFill>
        </p:grpSpPr>
        <p:sp>
          <p:nvSpPr>
            <p:cNvPr id="121" name="Freeform 5">
              <a:extLst>
                <a:ext uri="{FF2B5EF4-FFF2-40B4-BE49-F238E27FC236}">
                  <a16:creationId xmlns:a16="http://schemas.microsoft.com/office/drawing/2014/main" id="{9E25AF71-55AC-4AC5-8215-E144FBEFD973}"/>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6">
              <a:extLst>
                <a:ext uri="{FF2B5EF4-FFF2-40B4-BE49-F238E27FC236}">
                  <a16:creationId xmlns:a16="http://schemas.microsoft.com/office/drawing/2014/main" id="{9DB489D7-79D6-4BE7-988D-15E07C660D2F}"/>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7">
              <a:extLst>
                <a:ext uri="{FF2B5EF4-FFF2-40B4-BE49-F238E27FC236}">
                  <a16:creationId xmlns:a16="http://schemas.microsoft.com/office/drawing/2014/main" id="{B732F1A4-7591-44C2-A317-CFAC1B26A939}"/>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39CB3A7C-E92E-4653-B3F8-EC92D39FE8C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9">
              <a:extLst>
                <a:ext uri="{FF2B5EF4-FFF2-40B4-BE49-F238E27FC236}">
                  <a16:creationId xmlns:a16="http://schemas.microsoft.com/office/drawing/2014/main" id="{4CB961B9-CD9B-4006-A7A6-2BDDF172ED85}"/>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10">
              <a:extLst>
                <a:ext uri="{FF2B5EF4-FFF2-40B4-BE49-F238E27FC236}">
                  <a16:creationId xmlns:a16="http://schemas.microsoft.com/office/drawing/2014/main" id="{B6AC61CD-65F7-4018-B8B7-388A4DA43BC8}"/>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1">
              <a:extLst>
                <a:ext uri="{FF2B5EF4-FFF2-40B4-BE49-F238E27FC236}">
                  <a16:creationId xmlns:a16="http://schemas.microsoft.com/office/drawing/2014/main" id="{D95A8C77-631F-4BC2-AEC7-DF2C7A506D66}"/>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2">
              <a:extLst>
                <a:ext uri="{FF2B5EF4-FFF2-40B4-BE49-F238E27FC236}">
                  <a16:creationId xmlns:a16="http://schemas.microsoft.com/office/drawing/2014/main" id="{AD6C5947-CDD9-4820-BB0F-4FE3A05011A0}"/>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3">
              <a:extLst>
                <a:ext uri="{FF2B5EF4-FFF2-40B4-BE49-F238E27FC236}">
                  <a16:creationId xmlns:a16="http://schemas.microsoft.com/office/drawing/2014/main" id="{2D3197CA-9FF2-422A-8F94-50FDDF79929A}"/>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4">
              <a:extLst>
                <a:ext uri="{FF2B5EF4-FFF2-40B4-BE49-F238E27FC236}">
                  <a16:creationId xmlns:a16="http://schemas.microsoft.com/office/drawing/2014/main" id="{3E124FE2-91BC-4295-BAB5-EAA55BE72384}"/>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5">
              <a:extLst>
                <a:ext uri="{FF2B5EF4-FFF2-40B4-BE49-F238E27FC236}">
                  <a16:creationId xmlns:a16="http://schemas.microsoft.com/office/drawing/2014/main" id="{ABF89EE3-3AE8-4FBD-AFF8-C65936317F71}"/>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16">
              <a:extLst>
                <a:ext uri="{FF2B5EF4-FFF2-40B4-BE49-F238E27FC236}">
                  <a16:creationId xmlns:a16="http://schemas.microsoft.com/office/drawing/2014/main" id="{0C949220-8D4A-40A6-B090-D811321D6521}"/>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17">
              <a:extLst>
                <a:ext uri="{FF2B5EF4-FFF2-40B4-BE49-F238E27FC236}">
                  <a16:creationId xmlns:a16="http://schemas.microsoft.com/office/drawing/2014/main" id="{99B6DBE8-39D6-45C5-A349-279FEC86D42E}"/>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18">
              <a:extLst>
                <a:ext uri="{FF2B5EF4-FFF2-40B4-BE49-F238E27FC236}">
                  <a16:creationId xmlns:a16="http://schemas.microsoft.com/office/drawing/2014/main" id="{9D99B668-F220-42E5-A36E-5EB49B9F8232}"/>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19">
              <a:extLst>
                <a:ext uri="{FF2B5EF4-FFF2-40B4-BE49-F238E27FC236}">
                  <a16:creationId xmlns:a16="http://schemas.microsoft.com/office/drawing/2014/main" id="{83288DD3-C801-4401-859A-61008C080DF6}"/>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20">
              <a:extLst>
                <a:ext uri="{FF2B5EF4-FFF2-40B4-BE49-F238E27FC236}">
                  <a16:creationId xmlns:a16="http://schemas.microsoft.com/office/drawing/2014/main" id="{18DBF6CC-62C6-48D1-9BA6-B1F05B685B55}"/>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21">
              <a:extLst>
                <a:ext uri="{FF2B5EF4-FFF2-40B4-BE49-F238E27FC236}">
                  <a16:creationId xmlns:a16="http://schemas.microsoft.com/office/drawing/2014/main" id="{E76FC00A-DF24-4266-ACDF-DE543BC93A17}"/>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Rectangle 22">
              <a:extLst>
                <a:ext uri="{FF2B5EF4-FFF2-40B4-BE49-F238E27FC236}">
                  <a16:creationId xmlns:a16="http://schemas.microsoft.com/office/drawing/2014/main" id="{7A26C3D2-130C-4D9E-BD3F-FCC11E3CD1E6}"/>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Rectangle 23">
              <a:extLst>
                <a:ext uri="{FF2B5EF4-FFF2-40B4-BE49-F238E27FC236}">
                  <a16:creationId xmlns:a16="http://schemas.microsoft.com/office/drawing/2014/main" id="{5D07164C-BE06-48D9-92EA-EE44F0A68EFB}"/>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5" name="Speech Bubble: Rectangle 54">
            <a:extLst>
              <a:ext uri="{FF2B5EF4-FFF2-40B4-BE49-F238E27FC236}">
                <a16:creationId xmlns:a16="http://schemas.microsoft.com/office/drawing/2014/main" id="{3B401F02-7FB1-46CA-ACF3-D761512969C8}"/>
              </a:ext>
            </a:extLst>
          </p:cNvPr>
          <p:cNvSpPr/>
          <p:nvPr/>
        </p:nvSpPr>
        <p:spPr bwMode="auto">
          <a:xfrm>
            <a:off x="515471" y="3931251"/>
            <a:ext cx="6453082" cy="789711"/>
          </a:xfrm>
          <a:prstGeom prst="wedgeRectCallout">
            <a:avLst>
              <a:gd name="adj1" fmla="val -4327"/>
              <a:gd name="adj2" fmla="val -37385"/>
            </a:avLst>
          </a:prstGeom>
          <a:solidFill>
            <a:schemeClr val="accent1">
              <a:lumMod val="20000"/>
              <a:lumOff val="8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300"/>
              </a:spcAft>
            </a:pPr>
            <a:r>
              <a:rPr lang="en-US" sz="1400" b="1" dirty="0">
                <a:latin typeface="Century Gothic" panose="020B0502020202020204" pitchFamily="34" charset="0"/>
              </a:rPr>
              <a:t>“I know I should, and others might, but I don’t”</a:t>
            </a:r>
          </a:p>
          <a:p>
            <a:pPr algn="ctr"/>
            <a:r>
              <a:rPr lang="en-US" sz="1100" dirty="0">
                <a:latin typeface="Century Gothic" panose="020B0502020202020204" pitchFamily="34" charset="0"/>
              </a:rPr>
              <a:t>Agree that patients should go to their doctor prepared with a preferred treatment in mind but they themselves don’t go prepared with a preference and are less likely to ask</a:t>
            </a:r>
            <a:endParaRPr lang="en-US" sz="1600" b="1" dirty="0">
              <a:latin typeface="Century Gothic" panose="020B0502020202020204" pitchFamily="34" charset="0"/>
            </a:endParaRPr>
          </a:p>
        </p:txBody>
      </p:sp>
      <p:sp>
        <p:nvSpPr>
          <p:cNvPr id="56" name="Speech Bubble: Rectangle 55">
            <a:extLst>
              <a:ext uri="{FF2B5EF4-FFF2-40B4-BE49-F238E27FC236}">
                <a16:creationId xmlns:a16="http://schemas.microsoft.com/office/drawing/2014/main" id="{9F517946-7525-4003-A5EC-3FFABFEBDF8E}"/>
              </a:ext>
            </a:extLst>
          </p:cNvPr>
          <p:cNvSpPr/>
          <p:nvPr/>
        </p:nvSpPr>
        <p:spPr bwMode="auto">
          <a:xfrm>
            <a:off x="515471" y="4805685"/>
            <a:ext cx="6453082" cy="789711"/>
          </a:xfrm>
          <a:prstGeom prst="wedgeRectCallout">
            <a:avLst>
              <a:gd name="adj1" fmla="val -4327"/>
              <a:gd name="adj2" fmla="val -37385"/>
            </a:avLst>
          </a:prstGeom>
          <a:solidFill>
            <a:schemeClr val="bg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300"/>
              </a:spcAft>
            </a:pPr>
            <a:r>
              <a:rPr lang="en-US" sz="1400" b="1" dirty="0">
                <a:latin typeface="Century Gothic" panose="020B0502020202020204" pitchFamily="34" charset="0"/>
              </a:rPr>
              <a:t>“Go along with the Doctor’s recommendations”</a:t>
            </a:r>
          </a:p>
          <a:p>
            <a:pPr algn="ctr">
              <a:spcAft>
                <a:spcPts val="600"/>
              </a:spcAft>
            </a:pPr>
            <a:r>
              <a:rPr lang="en-US" sz="1100" dirty="0">
                <a:latin typeface="Century Gothic" panose="020B0502020202020204" pitchFamily="34" charset="0"/>
              </a:rPr>
              <a:t>Less likely to agree that people should go to the doctor prepared to talk about medication preferences; are least likely to themselves visit with a preferred treatment in mind or ask for a specific treatment</a:t>
            </a:r>
            <a:endParaRPr lang="en-US" b="1" dirty="0">
              <a:latin typeface="Century Gothic" panose="020B0502020202020204" pitchFamily="34" charset="0"/>
            </a:endParaRPr>
          </a:p>
        </p:txBody>
      </p:sp>
      <p:sp>
        <p:nvSpPr>
          <p:cNvPr id="60" name="Speech Bubble: Rectangle 59">
            <a:extLst>
              <a:ext uri="{FF2B5EF4-FFF2-40B4-BE49-F238E27FC236}">
                <a16:creationId xmlns:a16="http://schemas.microsoft.com/office/drawing/2014/main" id="{600F5C7A-B6FC-4D36-86B3-D4171163FE78}"/>
              </a:ext>
            </a:extLst>
          </p:cNvPr>
          <p:cNvSpPr/>
          <p:nvPr/>
        </p:nvSpPr>
        <p:spPr bwMode="auto">
          <a:xfrm>
            <a:off x="515471" y="5667762"/>
            <a:ext cx="6453082" cy="789711"/>
          </a:xfrm>
          <a:prstGeom prst="wedgeRectCallout">
            <a:avLst>
              <a:gd name="adj1" fmla="val -4327"/>
              <a:gd name="adj2" fmla="val -37385"/>
            </a:avLst>
          </a:prstGeom>
          <a:solidFill>
            <a:schemeClr val="accent1">
              <a:lumMod val="20000"/>
              <a:lumOff val="8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300"/>
              </a:spcAft>
            </a:pPr>
            <a:r>
              <a:rPr lang="en-US" sz="1400" b="1" dirty="0">
                <a:latin typeface="Century Gothic" panose="020B0502020202020204" pitchFamily="34" charset="0"/>
              </a:rPr>
              <a:t>“Buck the system – we shouldn’t but everyone does”</a:t>
            </a:r>
          </a:p>
          <a:p>
            <a:pPr algn="ctr">
              <a:spcAft>
                <a:spcPts val="600"/>
              </a:spcAft>
            </a:pPr>
            <a:r>
              <a:rPr lang="en-US" sz="1100" dirty="0">
                <a:latin typeface="Century Gothic" panose="020B0502020202020204" pitchFamily="34" charset="0"/>
              </a:rPr>
              <a:t>Don’t agree as strongly that patients should go to the doctor prepared to talk about medication preferences, but go with a preferred treatment in mind and are the most likely of any patients to ask for a specific treatment</a:t>
            </a:r>
          </a:p>
        </p:txBody>
      </p:sp>
      <p:sp>
        <p:nvSpPr>
          <p:cNvPr id="62" name="Speech Bubble: Rectangle 61">
            <a:extLst>
              <a:ext uri="{FF2B5EF4-FFF2-40B4-BE49-F238E27FC236}">
                <a16:creationId xmlns:a16="http://schemas.microsoft.com/office/drawing/2014/main" id="{84E96334-E8F3-4745-913F-EB1B9E40E327}"/>
              </a:ext>
            </a:extLst>
          </p:cNvPr>
          <p:cNvSpPr/>
          <p:nvPr/>
        </p:nvSpPr>
        <p:spPr bwMode="auto">
          <a:xfrm>
            <a:off x="515471" y="6542196"/>
            <a:ext cx="6453082" cy="844469"/>
          </a:xfrm>
          <a:prstGeom prst="wedgeRectCallout">
            <a:avLst>
              <a:gd name="adj1" fmla="val -4327"/>
              <a:gd name="adj2" fmla="val -37385"/>
            </a:avLst>
          </a:prstGeom>
          <a:solidFill>
            <a:schemeClr val="bg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300"/>
              </a:spcAft>
            </a:pPr>
            <a:r>
              <a:rPr lang="en-US" sz="1400" b="1" dirty="0">
                <a:latin typeface="Century Gothic" panose="020B0502020202020204" pitchFamily="34" charset="0"/>
              </a:rPr>
              <a:t>“I do what should be done, but others don’t”</a:t>
            </a:r>
          </a:p>
          <a:p>
            <a:pPr algn="ctr">
              <a:spcAft>
                <a:spcPts val="600"/>
              </a:spcAft>
            </a:pPr>
            <a:r>
              <a:rPr lang="en-US" sz="1100" dirty="0">
                <a:latin typeface="Century Gothic" panose="020B0502020202020204" pitchFamily="34" charset="0"/>
              </a:rPr>
              <a:t>Agree that in general, patients should go to their doctors prepared to talk about medication preferences; most likely to agree that they themselves visit the doctor with a preferred treatment in mind, but less likely to believe that other patients do this</a:t>
            </a:r>
            <a:endParaRPr lang="en-US" sz="1600" dirty="0">
              <a:latin typeface="Century Gothic" panose="020B0502020202020204" pitchFamily="34" charset="0"/>
            </a:endParaRPr>
          </a:p>
        </p:txBody>
      </p:sp>
      <p:sp>
        <p:nvSpPr>
          <p:cNvPr id="63" name="Speech Bubble: Rectangle 62">
            <a:extLst>
              <a:ext uri="{FF2B5EF4-FFF2-40B4-BE49-F238E27FC236}">
                <a16:creationId xmlns:a16="http://schemas.microsoft.com/office/drawing/2014/main" id="{EF1BC853-8B61-4356-B6AD-D89652A714FA}"/>
              </a:ext>
            </a:extLst>
          </p:cNvPr>
          <p:cNvSpPr/>
          <p:nvPr/>
        </p:nvSpPr>
        <p:spPr bwMode="auto">
          <a:xfrm>
            <a:off x="515471" y="7466600"/>
            <a:ext cx="6453082" cy="789711"/>
          </a:xfrm>
          <a:prstGeom prst="wedgeRectCallout">
            <a:avLst>
              <a:gd name="adj1" fmla="val -4327"/>
              <a:gd name="adj2" fmla="val -37385"/>
            </a:avLst>
          </a:prstGeom>
          <a:solidFill>
            <a:schemeClr val="accent1">
              <a:lumMod val="20000"/>
              <a:lumOff val="80000"/>
            </a:schemeClr>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300"/>
              </a:spcAft>
            </a:pPr>
            <a:r>
              <a:rPr lang="en-US" sz="1400" b="1" dirty="0">
                <a:latin typeface="Century Gothic" panose="020B0502020202020204" pitchFamily="34" charset="0"/>
              </a:rPr>
              <a:t>“We should have open discussions with doctors”</a:t>
            </a:r>
          </a:p>
          <a:p>
            <a:pPr algn="ctr"/>
            <a:r>
              <a:rPr lang="en-US" sz="1100" dirty="0">
                <a:latin typeface="Century Gothic" panose="020B0502020202020204" pitchFamily="34" charset="0"/>
              </a:rPr>
              <a:t>Agree that patients should go to their doctor prepared with a preferred treatment in mind; think a good portion of the population discusses treatment preferences with their doctors, but only a third ask about specific treatments </a:t>
            </a:r>
          </a:p>
        </p:txBody>
      </p:sp>
      <p:pic>
        <p:nvPicPr>
          <p:cNvPr id="71" name="Picture 70">
            <a:extLst>
              <a:ext uri="{FF2B5EF4-FFF2-40B4-BE49-F238E27FC236}">
                <a16:creationId xmlns:a16="http://schemas.microsoft.com/office/drawing/2014/main" id="{4282AE58-E266-46E3-A401-0110B5595877}"/>
              </a:ext>
            </a:extLst>
          </p:cNvPr>
          <p:cNvPicPr/>
          <p:nvPr/>
        </p:nvPicPr>
        <p:blipFill rotWithShape="1">
          <a:blip r:embed="rId3"/>
          <a:srcRect l="14315" t="30900" r="77228" b="55926"/>
          <a:stretch/>
        </p:blipFill>
        <p:spPr>
          <a:xfrm>
            <a:off x="50016" y="4111225"/>
            <a:ext cx="465455" cy="408305"/>
          </a:xfrm>
          <a:prstGeom prst="rect">
            <a:avLst/>
          </a:prstGeom>
        </p:spPr>
      </p:pic>
      <p:pic>
        <p:nvPicPr>
          <p:cNvPr id="76" name="Picture 75">
            <a:extLst>
              <a:ext uri="{FF2B5EF4-FFF2-40B4-BE49-F238E27FC236}">
                <a16:creationId xmlns:a16="http://schemas.microsoft.com/office/drawing/2014/main" id="{0BFC7ECE-264A-448C-B74E-8A6BFC21D046}"/>
              </a:ext>
            </a:extLst>
          </p:cNvPr>
          <p:cNvPicPr/>
          <p:nvPr/>
        </p:nvPicPr>
        <p:blipFill rotWithShape="1">
          <a:blip r:embed="rId3"/>
          <a:srcRect l="4896" t="30626" r="88404" b="56690"/>
          <a:stretch/>
        </p:blipFill>
        <p:spPr>
          <a:xfrm>
            <a:off x="72703" y="4999282"/>
            <a:ext cx="353695" cy="377190"/>
          </a:xfrm>
          <a:prstGeom prst="rect">
            <a:avLst/>
          </a:prstGeom>
        </p:spPr>
      </p:pic>
      <p:pic>
        <p:nvPicPr>
          <p:cNvPr id="77" name="Picture 76">
            <a:extLst>
              <a:ext uri="{FF2B5EF4-FFF2-40B4-BE49-F238E27FC236}">
                <a16:creationId xmlns:a16="http://schemas.microsoft.com/office/drawing/2014/main" id="{FA6E8103-D7C5-4600-9FB6-A26E98634C11}"/>
              </a:ext>
            </a:extLst>
          </p:cNvPr>
          <p:cNvPicPr/>
          <p:nvPr/>
        </p:nvPicPr>
        <p:blipFill rotWithShape="1">
          <a:blip r:embed="rId3"/>
          <a:srcRect l="23579" t="46556" r="68947" b="40808"/>
          <a:stretch/>
        </p:blipFill>
        <p:spPr>
          <a:xfrm>
            <a:off x="50016" y="5882035"/>
            <a:ext cx="394335" cy="374650"/>
          </a:xfrm>
          <a:prstGeom prst="rect">
            <a:avLst/>
          </a:prstGeom>
        </p:spPr>
      </p:pic>
      <p:pic>
        <p:nvPicPr>
          <p:cNvPr id="78" name="Picture 77">
            <a:extLst>
              <a:ext uri="{FF2B5EF4-FFF2-40B4-BE49-F238E27FC236}">
                <a16:creationId xmlns:a16="http://schemas.microsoft.com/office/drawing/2014/main" id="{708ED235-A4D9-4C49-9718-CDC3459668C8}"/>
              </a:ext>
            </a:extLst>
          </p:cNvPr>
          <p:cNvPicPr/>
          <p:nvPr/>
        </p:nvPicPr>
        <p:blipFill rotWithShape="1">
          <a:blip r:embed="rId3"/>
          <a:srcRect l="32824" t="30421" r="58719" b="56406"/>
          <a:stretch/>
        </p:blipFill>
        <p:spPr>
          <a:xfrm>
            <a:off x="16995" y="6719009"/>
            <a:ext cx="460375" cy="403860"/>
          </a:xfrm>
          <a:prstGeom prst="rect">
            <a:avLst/>
          </a:prstGeom>
        </p:spPr>
      </p:pic>
      <p:pic>
        <p:nvPicPr>
          <p:cNvPr id="80" name="Picture 79">
            <a:extLst>
              <a:ext uri="{FF2B5EF4-FFF2-40B4-BE49-F238E27FC236}">
                <a16:creationId xmlns:a16="http://schemas.microsoft.com/office/drawing/2014/main" id="{09EC2B24-DA68-4BEA-BE5F-E2FCDD6933AE}"/>
              </a:ext>
            </a:extLst>
          </p:cNvPr>
          <p:cNvPicPr/>
          <p:nvPr/>
        </p:nvPicPr>
        <p:blipFill rotWithShape="1">
          <a:blip r:embed="rId3"/>
          <a:srcRect l="4896" t="61867" r="88035" b="24784"/>
          <a:stretch/>
        </p:blipFill>
        <p:spPr>
          <a:xfrm>
            <a:off x="64302" y="7730905"/>
            <a:ext cx="365760" cy="388620"/>
          </a:xfrm>
          <a:prstGeom prst="rect">
            <a:avLst/>
          </a:prstGeom>
        </p:spPr>
      </p:pic>
      <p:grpSp>
        <p:nvGrpSpPr>
          <p:cNvPr id="68" name="Group 67">
            <a:extLst>
              <a:ext uri="{FF2B5EF4-FFF2-40B4-BE49-F238E27FC236}">
                <a16:creationId xmlns:a16="http://schemas.microsoft.com/office/drawing/2014/main" id="{63C317E5-9C43-4634-B454-7086C24703B8}"/>
              </a:ext>
            </a:extLst>
          </p:cNvPr>
          <p:cNvGrpSpPr/>
          <p:nvPr/>
        </p:nvGrpSpPr>
        <p:grpSpPr>
          <a:xfrm>
            <a:off x="4326457" y="1002263"/>
            <a:ext cx="649050" cy="485028"/>
            <a:chOff x="4009428" y="4246994"/>
            <a:chExt cx="1149830" cy="859256"/>
          </a:xfrm>
          <a:solidFill>
            <a:srgbClr val="A6A6A6"/>
          </a:solidFill>
        </p:grpSpPr>
        <p:sp>
          <p:nvSpPr>
            <p:cNvPr id="70" name="Freeform 17">
              <a:extLst>
                <a:ext uri="{FF2B5EF4-FFF2-40B4-BE49-F238E27FC236}">
                  <a16:creationId xmlns:a16="http://schemas.microsoft.com/office/drawing/2014/main" id="{B1DFA299-13F0-4A0E-A5C4-73EC397BC90C}"/>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1" name="Freeform 18">
              <a:extLst>
                <a:ext uri="{FF2B5EF4-FFF2-40B4-BE49-F238E27FC236}">
                  <a16:creationId xmlns:a16="http://schemas.microsoft.com/office/drawing/2014/main" id="{54D323EE-82C0-4C85-8388-337BA2A611CD}"/>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2" name="Freeform 19">
              <a:extLst>
                <a:ext uri="{FF2B5EF4-FFF2-40B4-BE49-F238E27FC236}">
                  <a16:creationId xmlns:a16="http://schemas.microsoft.com/office/drawing/2014/main" id="{2D572E81-96F3-4B17-B6C8-336AB9711FF5}"/>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3" name="Freeform 20">
              <a:extLst>
                <a:ext uri="{FF2B5EF4-FFF2-40B4-BE49-F238E27FC236}">
                  <a16:creationId xmlns:a16="http://schemas.microsoft.com/office/drawing/2014/main" id="{FF4371AF-0E9D-4167-A838-404816E1C54E}"/>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84" name="Group 83">
            <a:extLst>
              <a:ext uri="{FF2B5EF4-FFF2-40B4-BE49-F238E27FC236}">
                <a16:creationId xmlns:a16="http://schemas.microsoft.com/office/drawing/2014/main" id="{0312D58C-1766-4537-AAF5-CBF4A76B269B}"/>
              </a:ext>
            </a:extLst>
          </p:cNvPr>
          <p:cNvGrpSpPr/>
          <p:nvPr/>
        </p:nvGrpSpPr>
        <p:grpSpPr>
          <a:xfrm>
            <a:off x="2708228" y="985328"/>
            <a:ext cx="548250" cy="571651"/>
            <a:chOff x="440072" y="3973711"/>
            <a:chExt cx="548250" cy="519683"/>
          </a:xfrm>
        </p:grpSpPr>
        <p:sp>
          <p:nvSpPr>
            <p:cNvPr id="90" name="Oval 89">
              <a:extLst>
                <a:ext uri="{FF2B5EF4-FFF2-40B4-BE49-F238E27FC236}">
                  <a16:creationId xmlns:a16="http://schemas.microsoft.com/office/drawing/2014/main" id="{3F8F53E2-F1D4-48C9-9127-32458393AB3A}"/>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13">
              <a:extLst>
                <a:ext uri="{FF2B5EF4-FFF2-40B4-BE49-F238E27FC236}">
                  <a16:creationId xmlns:a16="http://schemas.microsoft.com/office/drawing/2014/main" id="{BA73248F-DAFC-4D3D-9501-799599C8A617}"/>
                </a:ext>
              </a:extLst>
            </p:cNvPr>
            <p:cNvGrpSpPr>
              <a:grpSpLocks noChangeAspect="1"/>
            </p:cNvGrpSpPr>
            <p:nvPr/>
          </p:nvGrpSpPr>
          <p:grpSpPr bwMode="auto">
            <a:xfrm>
              <a:off x="541143" y="4041946"/>
              <a:ext cx="312919" cy="313995"/>
              <a:chOff x="288" y="2533"/>
              <a:chExt cx="582" cy="584"/>
            </a:xfrm>
            <a:solidFill>
              <a:schemeClr val="bg1"/>
            </a:solidFill>
          </p:grpSpPr>
          <p:sp>
            <p:nvSpPr>
              <p:cNvPr id="92" name="Freeform 14">
                <a:extLst>
                  <a:ext uri="{FF2B5EF4-FFF2-40B4-BE49-F238E27FC236}">
                    <a16:creationId xmlns:a16="http://schemas.microsoft.com/office/drawing/2014/main" id="{18361DFB-61FF-494C-99C8-D01C0B7F985E}"/>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15">
                <a:extLst>
                  <a:ext uri="{FF2B5EF4-FFF2-40B4-BE49-F238E27FC236}">
                    <a16:creationId xmlns:a16="http://schemas.microsoft.com/office/drawing/2014/main" id="{C899B2C8-C068-445B-B12E-9B47F9A38011}"/>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7" name="TextBox 56">
            <a:extLst>
              <a:ext uri="{FF2B5EF4-FFF2-40B4-BE49-F238E27FC236}">
                <a16:creationId xmlns:a16="http://schemas.microsoft.com/office/drawing/2014/main" id="{408DDEED-A8BC-4431-B7BA-6E29CD541812}"/>
              </a:ext>
            </a:extLst>
          </p:cNvPr>
          <p:cNvSpPr txBox="1"/>
          <p:nvPr/>
        </p:nvSpPr>
        <p:spPr>
          <a:xfrm>
            <a:off x="0" y="8255283"/>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307527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34AB406A-B41F-408D-BA54-6CD80F4128D1}"/>
              </a:ext>
            </a:extLst>
          </p:cNvPr>
          <p:cNvSpPr/>
          <p:nvPr/>
        </p:nvSpPr>
        <p:spPr>
          <a:xfrm>
            <a:off x="229365" y="6006893"/>
            <a:ext cx="6896728" cy="2211319"/>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76763"/>
            <a:ext cx="6574207" cy="636857"/>
          </a:xfrm>
          <a:prstGeom prst="rect">
            <a:avLst/>
          </a:prstGeom>
        </p:spPr>
        <p:txBody>
          <a:bodyPr vert="horz" wrap="square"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cap="none" dirty="0">
                <a:solidFill>
                  <a:schemeClr val="accent1"/>
                </a:solidFill>
                <a:latin typeface="Century Gothic"/>
                <a:ea typeface="+mn-ea"/>
                <a:cs typeface="+mn-cs"/>
              </a:rPr>
              <a:t>CONFIDENCE IN DOCTOR’S ABILITY TO UNDERSTAND/ CONSIDER PATIENTS’ TREATMENT PREFERENCE</a:t>
            </a: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2853501" y="15739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DF0AC3E-52C0-4ADA-84D1-945C561959CB}"/>
              </a:ext>
            </a:extLst>
          </p:cNvPr>
          <p:cNvGrpSpPr/>
          <p:nvPr/>
        </p:nvGrpSpPr>
        <p:grpSpPr>
          <a:xfrm>
            <a:off x="4326457" y="1002263"/>
            <a:ext cx="649050" cy="485028"/>
            <a:chOff x="4009428" y="4246994"/>
            <a:chExt cx="1149830" cy="859256"/>
          </a:xfrm>
          <a:solidFill>
            <a:srgbClr val="A6A6A6"/>
          </a:solidFill>
        </p:grpSpPr>
        <p:sp>
          <p:nvSpPr>
            <p:cNvPr id="23" name="Freeform 17">
              <a:extLst>
                <a:ext uri="{FF2B5EF4-FFF2-40B4-BE49-F238E27FC236}">
                  <a16:creationId xmlns:a16="http://schemas.microsoft.com/office/drawing/2014/main" id="{1FE04A6F-6480-4190-9172-9F31CCC514AC}"/>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24" name="Freeform 18">
              <a:extLst>
                <a:ext uri="{FF2B5EF4-FFF2-40B4-BE49-F238E27FC236}">
                  <a16:creationId xmlns:a16="http://schemas.microsoft.com/office/drawing/2014/main" id="{8B1FDB5A-8206-4AD6-83A2-812E143B66A1}"/>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25" name="Freeform 19">
              <a:extLst>
                <a:ext uri="{FF2B5EF4-FFF2-40B4-BE49-F238E27FC236}">
                  <a16:creationId xmlns:a16="http://schemas.microsoft.com/office/drawing/2014/main" id="{BBA55AD7-11DA-4E97-A628-3030AA6F6739}"/>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26" name="Freeform 20">
              <a:extLst>
                <a:ext uri="{FF2B5EF4-FFF2-40B4-BE49-F238E27FC236}">
                  <a16:creationId xmlns:a16="http://schemas.microsoft.com/office/drawing/2014/main" id="{6AC51D2B-D158-4460-96BB-ABD017D0F14F}"/>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rgbClr val="A6A6A6"/>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53">
            <a:extLst>
              <a:ext uri="{FF2B5EF4-FFF2-40B4-BE49-F238E27FC236}">
                <a16:creationId xmlns:a16="http://schemas.microsoft.com/office/drawing/2014/main" id="{7F513AC4-5EF5-4497-8367-B12C6441CD60}"/>
              </a:ext>
            </a:extLst>
          </p:cNvPr>
          <p:cNvGrpSpPr/>
          <p:nvPr/>
        </p:nvGrpSpPr>
        <p:grpSpPr>
          <a:xfrm>
            <a:off x="2708228" y="985328"/>
            <a:ext cx="548250" cy="571651"/>
            <a:chOff x="440072" y="3973711"/>
            <a:chExt cx="548250" cy="519683"/>
          </a:xfrm>
        </p:grpSpPr>
        <p:sp>
          <p:nvSpPr>
            <p:cNvPr id="55" name="Oval 54">
              <a:extLst>
                <a:ext uri="{FF2B5EF4-FFF2-40B4-BE49-F238E27FC236}">
                  <a16:creationId xmlns:a16="http://schemas.microsoft.com/office/drawing/2014/main" id="{FBD94738-8FF6-441D-85A9-761779CE8B58}"/>
                </a:ext>
              </a:extLst>
            </p:cNvPr>
            <p:cNvSpPr/>
            <p:nvPr/>
          </p:nvSpPr>
          <p:spPr>
            <a:xfrm>
              <a:off x="440072" y="3973711"/>
              <a:ext cx="548250" cy="5196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13">
              <a:extLst>
                <a:ext uri="{FF2B5EF4-FFF2-40B4-BE49-F238E27FC236}">
                  <a16:creationId xmlns:a16="http://schemas.microsoft.com/office/drawing/2014/main" id="{CA4D81AE-E5C7-40CA-AAD0-8E58178AE94C}"/>
                </a:ext>
              </a:extLst>
            </p:cNvPr>
            <p:cNvGrpSpPr>
              <a:grpSpLocks noChangeAspect="1"/>
            </p:cNvGrpSpPr>
            <p:nvPr/>
          </p:nvGrpSpPr>
          <p:grpSpPr bwMode="auto">
            <a:xfrm>
              <a:off x="541143" y="4041946"/>
              <a:ext cx="312919" cy="313995"/>
              <a:chOff x="288" y="2533"/>
              <a:chExt cx="582" cy="584"/>
            </a:xfrm>
            <a:solidFill>
              <a:schemeClr val="bg1"/>
            </a:solidFill>
          </p:grpSpPr>
          <p:sp>
            <p:nvSpPr>
              <p:cNvPr id="57" name="Freeform 14">
                <a:extLst>
                  <a:ext uri="{FF2B5EF4-FFF2-40B4-BE49-F238E27FC236}">
                    <a16:creationId xmlns:a16="http://schemas.microsoft.com/office/drawing/2014/main" id="{C0ADCD4A-8EB0-424C-928A-AE31BF8A3FFE}"/>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15">
                <a:extLst>
                  <a:ext uri="{FF2B5EF4-FFF2-40B4-BE49-F238E27FC236}">
                    <a16:creationId xmlns:a16="http://schemas.microsoft.com/office/drawing/2014/main" id="{4A8C1809-AB37-408D-925C-8D7C60D94E06}"/>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9" name="Rounded Rectangle 31">
            <a:extLst>
              <a:ext uri="{FF2B5EF4-FFF2-40B4-BE49-F238E27FC236}">
                <a16:creationId xmlns:a16="http://schemas.microsoft.com/office/drawing/2014/main" id="{2B8A0965-53B1-4E82-8EC9-95220F028665}"/>
              </a:ext>
            </a:extLst>
          </p:cNvPr>
          <p:cNvSpPr/>
          <p:nvPr/>
        </p:nvSpPr>
        <p:spPr>
          <a:xfrm>
            <a:off x="229365" y="2384926"/>
            <a:ext cx="6707913" cy="3500543"/>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Arrow: Left-Right 59">
            <a:extLst>
              <a:ext uri="{FF2B5EF4-FFF2-40B4-BE49-F238E27FC236}">
                <a16:creationId xmlns:a16="http://schemas.microsoft.com/office/drawing/2014/main" id="{43346CF3-E6A5-477D-87F3-8305536B8E7E}"/>
              </a:ext>
            </a:extLst>
          </p:cNvPr>
          <p:cNvSpPr/>
          <p:nvPr/>
        </p:nvSpPr>
        <p:spPr>
          <a:xfrm>
            <a:off x="857161" y="3047726"/>
            <a:ext cx="5417128" cy="415831"/>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4" name="TextBox 63">
            <a:extLst>
              <a:ext uri="{FF2B5EF4-FFF2-40B4-BE49-F238E27FC236}">
                <a16:creationId xmlns:a16="http://schemas.microsoft.com/office/drawing/2014/main" id="{53CCBC3C-8461-49ED-A8E2-DA949752A048}"/>
              </a:ext>
            </a:extLst>
          </p:cNvPr>
          <p:cNvSpPr txBox="1"/>
          <p:nvPr/>
        </p:nvSpPr>
        <p:spPr>
          <a:xfrm>
            <a:off x="229366" y="2478422"/>
            <a:ext cx="6707912" cy="492443"/>
          </a:xfrm>
          <a:prstGeom prst="rect">
            <a:avLst/>
          </a:prstGeom>
          <a:noFill/>
        </p:spPr>
        <p:txBody>
          <a:bodyPr wrap="square" rtlCol="0">
            <a:spAutoFit/>
          </a:bodyPr>
          <a:lstStyle/>
          <a:p>
            <a:pPr algn="ctr"/>
            <a:r>
              <a:rPr lang="en-US" sz="1300" dirty="0">
                <a:latin typeface="Century Gothic" panose="020B0502020202020204" pitchFamily="34" charset="0"/>
              </a:rPr>
              <a:t>Confidence in </a:t>
            </a:r>
            <a:r>
              <a:rPr lang="en-US" sz="1300" b="1" dirty="0">
                <a:latin typeface="Century Gothic" panose="020B0502020202020204" pitchFamily="34" charset="0"/>
              </a:rPr>
              <a:t>doctor’s abilities to understand patients’ feelings </a:t>
            </a:r>
            <a:r>
              <a:rPr lang="en-US" sz="1300" dirty="0">
                <a:latin typeface="Century Gothic" panose="020B0502020202020204" pitchFamily="34" charset="0"/>
              </a:rPr>
              <a:t>around the condition, symptoms and treatment recommendation</a:t>
            </a:r>
          </a:p>
        </p:txBody>
      </p:sp>
      <p:pic>
        <p:nvPicPr>
          <p:cNvPr id="66" name="Picture 65">
            <a:extLst>
              <a:ext uri="{FF2B5EF4-FFF2-40B4-BE49-F238E27FC236}">
                <a16:creationId xmlns:a16="http://schemas.microsoft.com/office/drawing/2014/main" id="{1460E7D6-9392-435D-B5DD-E1DD6D53170D}"/>
              </a:ext>
            </a:extLst>
          </p:cNvPr>
          <p:cNvPicPr/>
          <p:nvPr/>
        </p:nvPicPr>
        <p:blipFill rotWithShape="1">
          <a:blip r:embed="rId2"/>
          <a:srcRect l="23579" t="46556" r="68947" b="40808"/>
          <a:stretch/>
        </p:blipFill>
        <p:spPr>
          <a:xfrm>
            <a:off x="4740503" y="3059314"/>
            <a:ext cx="394335" cy="374650"/>
          </a:xfrm>
          <a:prstGeom prst="rect">
            <a:avLst/>
          </a:prstGeom>
        </p:spPr>
      </p:pic>
      <p:pic>
        <p:nvPicPr>
          <p:cNvPr id="67" name="Picture 66">
            <a:extLst>
              <a:ext uri="{FF2B5EF4-FFF2-40B4-BE49-F238E27FC236}">
                <a16:creationId xmlns:a16="http://schemas.microsoft.com/office/drawing/2014/main" id="{BE8292CF-1812-44E4-AD7D-ED2B08184603}"/>
              </a:ext>
            </a:extLst>
          </p:cNvPr>
          <p:cNvPicPr/>
          <p:nvPr/>
        </p:nvPicPr>
        <p:blipFill rotWithShape="1">
          <a:blip r:embed="rId2"/>
          <a:srcRect l="14315" t="30900" r="78592" b="57013"/>
          <a:stretch/>
        </p:blipFill>
        <p:spPr>
          <a:xfrm>
            <a:off x="5034237" y="3035836"/>
            <a:ext cx="390379" cy="374629"/>
          </a:xfrm>
          <a:prstGeom prst="rect">
            <a:avLst/>
          </a:prstGeom>
        </p:spPr>
      </p:pic>
      <p:pic>
        <p:nvPicPr>
          <p:cNvPr id="69" name="Picture 68">
            <a:extLst>
              <a:ext uri="{FF2B5EF4-FFF2-40B4-BE49-F238E27FC236}">
                <a16:creationId xmlns:a16="http://schemas.microsoft.com/office/drawing/2014/main" id="{96AE925E-4642-4075-BEE3-EBA18DF76046}"/>
              </a:ext>
            </a:extLst>
          </p:cNvPr>
          <p:cNvPicPr/>
          <p:nvPr/>
        </p:nvPicPr>
        <p:blipFill rotWithShape="1">
          <a:blip r:embed="rId2"/>
          <a:srcRect l="4896" t="30626" r="88404" b="56690"/>
          <a:stretch/>
        </p:blipFill>
        <p:spPr>
          <a:xfrm>
            <a:off x="3795017" y="3022223"/>
            <a:ext cx="353695" cy="377190"/>
          </a:xfrm>
          <a:prstGeom prst="rect">
            <a:avLst/>
          </a:prstGeom>
        </p:spPr>
      </p:pic>
      <p:pic>
        <p:nvPicPr>
          <p:cNvPr id="65" name="Picture 64">
            <a:extLst>
              <a:ext uri="{FF2B5EF4-FFF2-40B4-BE49-F238E27FC236}">
                <a16:creationId xmlns:a16="http://schemas.microsoft.com/office/drawing/2014/main" id="{27832661-EB08-470E-9F27-3CDA15B2E1CD}"/>
              </a:ext>
            </a:extLst>
          </p:cNvPr>
          <p:cNvPicPr/>
          <p:nvPr/>
        </p:nvPicPr>
        <p:blipFill rotWithShape="1">
          <a:blip r:embed="rId2"/>
          <a:srcRect l="32824" t="30421" r="58719" b="56406"/>
          <a:stretch/>
        </p:blipFill>
        <p:spPr>
          <a:xfrm>
            <a:off x="4025816" y="3024587"/>
            <a:ext cx="460375" cy="403860"/>
          </a:xfrm>
          <a:prstGeom prst="rect">
            <a:avLst/>
          </a:prstGeom>
        </p:spPr>
      </p:pic>
      <p:pic>
        <p:nvPicPr>
          <p:cNvPr id="68" name="Picture 67">
            <a:extLst>
              <a:ext uri="{FF2B5EF4-FFF2-40B4-BE49-F238E27FC236}">
                <a16:creationId xmlns:a16="http://schemas.microsoft.com/office/drawing/2014/main" id="{5185035A-14F2-4C6A-91D9-D10F64CB7D68}"/>
              </a:ext>
            </a:extLst>
          </p:cNvPr>
          <p:cNvPicPr/>
          <p:nvPr/>
        </p:nvPicPr>
        <p:blipFill rotWithShape="1">
          <a:blip r:embed="rId2"/>
          <a:srcRect l="4896" t="61867" r="88035" b="24784"/>
          <a:stretch/>
        </p:blipFill>
        <p:spPr>
          <a:xfrm>
            <a:off x="4300430" y="3061824"/>
            <a:ext cx="365760" cy="388620"/>
          </a:xfrm>
          <a:prstGeom prst="rect">
            <a:avLst/>
          </a:prstGeom>
        </p:spPr>
      </p:pic>
      <p:sp>
        <p:nvSpPr>
          <p:cNvPr id="63" name="Arrow: Left-Right 62">
            <a:extLst>
              <a:ext uri="{FF2B5EF4-FFF2-40B4-BE49-F238E27FC236}">
                <a16:creationId xmlns:a16="http://schemas.microsoft.com/office/drawing/2014/main" id="{A0CA263C-6DD0-4574-B7A6-BF9749B6783A}"/>
              </a:ext>
            </a:extLst>
          </p:cNvPr>
          <p:cNvSpPr/>
          <p:nvPr/>
        </p:nvSpPr>
        <p:spPr>
          <a:xfrm>
            <a:off x="873634" y="4699229"/>
            <a:ext cx="5417128" cy="457414"/>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2" name="TextBox 71">
            <a:extLst>
              <a:ext uri="{FF2B5EF4-FFF2-40B4-BE49-F238E27FC236}">
                <a16:creationId xmlns:a16="http://schemas.microsoft.com/office/drawing/2014/main" id="{61CC2BFB-F534-4365-86A3-3D6ED65F0C2D}"/>
              </a:ext>
            </a:extLst>
          </p:cNvPr>
          <p:cNvSpPr txBox="1"/>
          <p:nvPr/>
        </p:nvSpPr>
        <p:spPr>
          <a:xfrm>
            <a:off x="245839" y="4261930"/>
            <a:ext cx="6707912" cy="292388"/>
          </a:xfrm>
          <a:prstGeom prst="rect">
            <a:avLst/>
          </a:prstGeom>
          <a:noFill/>
        </p:spPr>
        <p:txBody>
          <a:bodyPr wrap="square" rtlCol="0">
            <a:spAutoFit/>
          </a:bodyPr>
          <a:lstStyle/>
          <a:p>
            <a:pPr algn="ctr"/>
            <a:r>
              <a:rPr lang="en-US" sz="1300" dirty="0">
                <a:latin typeface="Century Gothic" panose="020B0502020202020204" pitchFamily="34" charset="0"/>
              </a:rPr>
              <a:t>Confidence that </a:t>
            </a:r>
            <a:r>
              <a:rPr lang="en-US" sz="1300" b="1" dirty="0">
                <a:latin typeface="Century Gothic" panose="020B0502020202020204" pitchFamily="34" charset="0"/>
              </a:rPr>
              <a:t>doctors consider </a:t>
            </a:r>
            <a:r>
              <a:rPr lang="en-US" sz="1300" dirty="0">
                <a:latin typeface="Century Gothic" panose="020B0502020202020204" pitchFamily="34" charset="0"/>
              </a:rPr>
              <a:t>my (patient’s) </a:t>
            </a:r>
            <a:r>
              <a:rPr lang="en-US" sz="1300" b="1" dirty="0">
                <a:latin typeface="Century Gothic" panose="020B0502020202020204" pitchFamily="34" charset="0"/>
              </a:rPr>
              <a:t>treatment preferences</a:t>
            </a:r>
          </a:p>
        </p:txBody>
      </p:sp>
      <p:pic>
        <p:nvPicPr>
          <p:cNvPr id="73" name="Picture 72">
            <a:extLst>
              <a:ext uri="{FF2B5EF4-FFF2-40B4-BE49-F238E27FC236}">
                <a16:creationId xmlns:a16="http://schemas.microsoft.com/office/drawing/2014/main" id="{EBAE3F82-FFFD-4D8D-80BF-92184035770F}"/>
              </a:ext>
            </a:extLst>
          </p:cNvPr>
          <p:cNvPicPr/>
          <p:nvPr/>
        </p:nvPicPr>
        <p:blipFill rotWithShape="1">
          <a:blip r:embed="rId2"/>
          <a:srcRect l="23579" t="46556" r="68947" b="40808"/>
          <a:stretch/>
        </p:blipFill>
        <p:spPr>
          <a:xfrm>
            <a:off x="3542794" y="4750426"/>
            <a:ext cx="394335" cy="374650"/>
          </a:xfrm>
          <a:prstGeom prst="rect">
            <a:avLst/>
          </a:prstGeom>
        </p:spPr>
      </p:pic>
      <p:pic>
        <p:nvPicPr>
          <p:cNvPr id="74" name="Picture 73">
            <a:extLst>
              <a:ext uri="{FF2B5EF4-FFF2-40B4-BE49-F238E27FC236}">
                <a16:creationId xmlns:a16="http://schemas.microsoft.com/office/drawing/2014/main" id="{4910B62C-CDA7-4E06-8C70-EAD0BAB5F824}"/>
              </a:ext>
            </a:extLst>
          </p:cNvPr>
          <p:cNvPicPr/>
          <p:nvPr/>
        </p:nvPicPr>
        <p:blipFill rotWithShape="1">
          <a:blip r:embed="rId2"/>
          <a:srcRect l="14315" t="30900" r="78202" b="56561"/>
          <a:stretch/>
        </p:blipFill>
        <p:spPr>
          <a:xfrm>
            <a:off x="5050710" y="4708132"/>
            <a:ext cx="411813" cy="388620"/>
          </a:xfrm>
          <a:prstGeom prst="rect">
            <a:avLst/>
          </a:prstGeom>
        </p:spPr>
      </p:pic>
      <p:pic>
        <p:nvPicPr>
          <p:cNvPr id="75" name="Picture 74">
            <a:extLst>
              <a:ext uri="{FF2B5EF4-FFF2-40B4-BE49-F238E27FC236}">
                <a16:creationId xmlns:a16="http://schemas.microsoft.com/office/drawing/2014/main" id="{1D4B5343-ACCE-4B05-8560-EC07C4F62DBC}"/>
              </a:ext>
            </a:extLst>
          </p:cNvPr>
          <p:cNvPicPr/>
          <p:nvPr/>
        </p:nvPicPr>
        <p:blipFill rotWithShape="1">
          <a:blip r:embed="rId2"/>
          <a:srcRect l="4896" t="30626" r="88404" b="56690"/>
          <a:stretch/>
        </p:blipFill>
        <p:spPr>
          <a:xfrm>
            <a:off x="3997253" y="4731758"/>
            <a:ext cx="353695" cy="377190"/>
          </a:xfrm>
          <a:prstGeom prst="rect">
            <a:avLst/>
          </a:prstGeom>
        </p:spPr>
      </p:pic>
      <p:pic>
        <p:nvPicPr>
          <p:cNvPr id="76" name="Picture 75">
            <a:extLst>
              <a:ext uri="{FF2B5EF4-FFF2-40B4-BE49-F238E27FC236}">
                <a16:creationId xmlns:a16="http://schemas.microsoft.com/office/drawing/2014/main" id="{6EE60D49-3D98-489B-AC5F-3B9E3614A3A7}"/>
              </a:ext>
            </a:extLst>
          </p:cNvPr>
          <p:cNvPicPr/>
          <p:nvPr/>
        </p:nvPicPr>
        <p:blipFill rotWithShape="1">
          <a:blip r:embed="rId2"/>
          <a:srcRect l="32824" t="30421" r="58719" b="56406"/>
          <a:stretch/>
        </p:blipFill>
        <p:spPr>
          <a:xfrm>
            <a:off x="3150642" y="4721216"/>
            <a:ext cx="460375" cy="403860"/>
          </a:xfrm>
          <a:prstGeom prst="rect">
            <a:avLst/>
          </a:prstGeom>
        </p:spPr>
      </p:pic>
      <p:pic>
        <p:nvPicPr>
          <p:cNvPr id="77" name="Picture 76">
            <a:extLst>
              <a:ext uri="{FF2B5EF4-FFF2-40B4-BE49-F238E27FC236}">
                <a16:creationId xmlns:a16="http://schemas.microsoft.com/office/drawing/2014/main" id="{37E134D2-8021-4D32-96D7-A04B6A3E1FD4}"/>
              </a:ext>
            </a:extLst>
          </p:cNvPr>
          <p:cNvPicPr/>
          <p:nvPr/>
        </p:nvPicPr>
        <p:blipFill rotWithShape="1">
          <a:blip r:embed="rId2"/>
          <a:srcRect l="4896" t="61867" r="88035" b="24784"/>
          <a:stretch/>
        </p:blipFill>
        <p:spPr>
          <a:xfrm>
            <a:off x="4516946" y="4722200"/>
            <a:ext cx="365760" cy="388620"/>
          </a:xfrm>
          <a:prstGeom prst="rect">
            <a:avLst/>
          </a:prstGeom>
        </p:spPr>
      </p:pic>
      <p:sp>
        <p:nvSpPr>
          <p:cNvPr id="5" name="TextBox 4">
            <a:extLst>
              <a:ext uri="{FF2B5EF4-FFF2-40B4-BE49-F238E27FC236}">
                <a16:creationId xmlns:a16="http://schemas.microsoft.com/office/drawing/2014/main" id="{719003B5-5B06-43CA-8319-56AFE750EB29}"/>
              </a:ext>
            </a:extLst>
          </p:cNvPr>
          <p:cNvSpPr txBox="1"/>
          <p:nvPr/>
        </p:nvSpPr>
        <p:spPr>
          <a:xfrm>
            <a:off x="363070" y="3444141"/>
            <a:ext cx="1230951" cy="577081"/>
          </a:xfrm>
          <a:prstGeom prst="rect">
            <a:avLst/>
          </a:prstGeom>
          <a:noFill/>
        </p:spPr>
        <p:txBody>
          <a:bodyPr wrap="square" rtlCol="0">
            <a:spAutoFit/>
          </a:bodyPr>
          <a:lstStyle/>
          <a:p>
            <a:r>
              <a:rPr lang="en-US" sz="1050" dirty="0">
                <a:latin typeface="Century Gothic" panose="020B0502020202020204" pitchFamily="34" charset="0"/>
              </a:rPr>
              <a:t>Low Confidence Level</a:t>
            </a:r>
          </a:p>
        </p:txBody>
      </p:sp>
      <p:sp>
        <p:nvSpPr>
          <p:cNvPr id="80" name="TextBox 79">
            <a:extLst>
              <a:ext uri="{FF2B5EF4-FFF2-40B4-BE49-F238E27FC236}">
                <a16:creationId xmlns:a16="http://schemas.microsoft.com/office/drawing/2014/main" id="{D2D118E4-8A4D-4F17-9253-4BD374C622F9}"/>
              </a:ext>
            </a:extLst>
          </p:cNvPr>
          <p:cNvSpPr txBox="1"/>
          <p:nvPr/>
        </p:nvSpPr>
        <p:spPr>
          <a:xfrm>
            <a:off x="5884922" y="3485434"/>
            <a:ext cx="1230951" cy="577081"/>
          </a:xfrm>
          <a:prstGeom prst="rect">
            <a:avLst/>
          </a:prstGeom>
          <a:noFill/>
        </p:spPr>
        <p:txBody>
          <a:bodyPr wrap="square" rtlCol="0">
            <a:spAutoFit/>
          </a:bodyPr>
          <a:lstStyle/>
          <a:p>
            <a:r>
              <a:rPr lang="en-US" sz="1050" dirty="0">
                <a:latin typeface="Century Gothic" panose="020B0502020202020204" pitchFamily="34" charset="0"/>
              </a:rPr>
              <a:t>High Confidence Level</a:t>
            </a:r>
          </a:p>
        </p:txBody>
      </p:sp>
      <p:sp>
        <p:nvSpPr>
          <p:cNvPr id="81" name="TextBox 80">
            <a:extLst>
              <a:ext uri="{FF2B5EF4-FFF2-40B4-BE49-F238E27FC236}">
                <a16:creationId xmlns:a16="http://schemas.microsoft.com/office/drawing/2014/main" id="{DB86C89E-AFB2-4C0A-8BE1-62769303E275}"/>
              </a:ext>
            </a:extLst>
          </p:cNvPr>
          <p:cNvSpPr txBox="1"/>
          <p:nvPr/>
        </p:nvSpPr>
        <p:spPr>
          <a:xfrm>
            <a:off x="408962" y="5164814"/>
            <a:ext cx="1230951" cy="577081"/>
          </a:xfrm>
          <a:prstGeom prst="rect">
            <a:avLst/>
          </a:prstGeom>
          <a:noFill/>
        </p:spPr>
        <p:txBody>
          <a:bodyPr wrap="square" rtlCol="0">
            <a:spAutoFit/>
          </a:bodyPr>
          <a:lstStyle/>
          <a:p>
            <a:r>
              <a:rPr lang="en-US" sz="1050" dirty="0">
                <a:latin typeface="Century Gothic" panose="020B0502020202020204" pitchFamily="34" charset="0"/>
              </a:rPr>
              <a:t>Low Confidence Level</a:t>
            </a:r>
          </a:p>
        </p:txBody>
      </p:sp>
      <p:sp>
        <p:nvSpPr>
          <p:cNvPr id="82" name="TextBox 81">
            <a:extLst>
              <a:ext uri="{FF2B5EF4-FFF2-40B4-BE49-F238E27FC236}">
                <a16:creationId xmlns:a16="http://schemas.microsoft.com/office/drawing/2014/main" id="{E1133083-13AB-4D45-AE1D-79503F06D6BD}"/>
              </a:ext>
            </a:extLst>
          </p:cNvPr>
          <p:cNvSpPr txBox="1"/>
          <p:nvPr/>
        </p:nvSpPr>
        <p:spPr>
          <a:xfrm>
            <a:off x="5855536" y="5219637"/>
            <a:ext cx="1230951" cy="577081"/>
          </a:xfrm>
          <a:prstGeom prst="rect">
            <a:avLst/>
          </a:prstGeom>
          <a:noFill/>
        </p:spPr>
        <p:txBody>
          <a:bodyPr wrap="square" rtlCol="0">
            <a:spAutoFit/>
          </a:bodyPr>
          <a:lstStyle/>
          <a:p>
            <a:r>
              <a:rPr lang="en-US" sz="1050" dirty="0">
                <a:latin typeface="Century Gothic" panose="020B0502020202020204" pitchFamily="34" charset="0"/>
              </a:rPr>
              <a:t>High Confidence Level</a:t>
            </a:r>
          </a:p>
        </p:txBody>
      </p:sp>
      <p:sp>
        <p:nvSpPr>
          <p:cNvPr id="6" name="TextBox 5">
            <a:extLst>
              <a:ext uri="{FF2B5EF4-FFF2-40B4-BE49-F238E27FC236}">
                <a16:creationId xmlns:a16="http://schemas.microsoft.com/office/drawing/2014/main" id="{40156AD5-16B3-423D-834D-BBAD12B57441}"/>
              </a:ext>
            </a:extLst>
          </p:cNvPr>
          <p:cNvSpPr txBox="1"/>
          <p:nvPr/>
        </p:nvSpPr>
        <p:spPr>
          <a:xfrm>
            <a:off x="363071" y="6024714"/>
            <a:ext cx="6606140" cy="2246769"/>
          </a:xfrm>
          <a:prstGeom prst="rect">
            <a:avLst/>
          </a:prstGeom>
          <a:noFill/>
        </p:spPr>
        <p:txBody>
          <a:bodyPr wrap="square" rtlCol="0">
            <a:spAutoFit/>
          </a:bodyPr>
          <a:lstStyle/>
          <a:p>
            <a:pPr algn="just"/>
            <a:r>
              <a:rPr lang="en-US" sz="1400" dirty="0">
                <a:latin typeface="Century Gothic" panose="020B0502020202020204" pitchFamily="34" charset="0"/>
              </a:rPr>
              <a:t>Patients in the US are in general more confident in doctor’s abilities to understand not only their conditions and symptoms but also how they feel about the recommended treatment. Patients in Italy and Germany have relatively lower confidence that doctor will consider their treatment preference, even though they go prepared for their doctor visits. While in UK, patients are relatively more confident that the doctor will consider their preferred treatment. Despite that, they don’t discuss treatment preferences or try to persuade the doctors to prescribe their preferred treatment.  This may be due to a belief that the NHS limits physician’s treatment options.</a:t>
            </a:r>
          </a:p>
        </p:txBody>
      </p:sp>
      <p:cxnSp>
        <p:nvCxnSpPr>
          <p:cNvPr id="83" name="Straight Arrow Connector 82">
            <a:extLst>
              <a:ext uri="{FF2B5EF4-FFF2-40B4-BE49-F238E27FC236}">
                <a16:creationId xmlns:a16="http://schemas.microsoft.com/office/drawing/2014/main" id="{073ED8C6-9E1C-4C5E-94F3-645ACEB96856}"/>
              </a:ext>
            </a:extLst>
          </p:cNvPr>
          <p:cNvCxnSpPr>
            <a:cxnSpLocks/>
          </p:cNvCxnSpPr>
          <p:nvPr/>
        </p:nvCxnSpPr>
        <p:spPr>
          <a:xfrm>
            <a:off x="1966064" y="3678846"/>
            <a:ext cx="33830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90C780F6-70FD-444D-9E3D-4AD979897F82}"/>
              </a:ext>
            </a:extLst>
          </p:cNvPr>
          <p:cNvCxnSpPr>
            <a:cxnSpLocks/>
          </p:cNvCxnSpPr>
          <p:nvPr/>
        </p:nvCxnSpPr>
        <p:spPr>
          <a:xfrm>
            <a:off x="2081672" y="5375839"/>
            <a:ext cx="33830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6" name="Title 105">
            <a:extLst>
              <a:ext uri="{FF2B5EF4-FFF2-40B4-BE49-F238E27FC236}">
                <a16:creationId xmlns:a16="http://schemas.microsoft.com/office/drawing/2014/main" id="{5FAF9FE4-6153-4F76-AC9C-F7C56002654F}"/>
              </a:ext>
            </a:extLst>
          </p:cNvPr>
          <p:cNvSpPr txBox="1">
            <a:spLocks/>
          </p:cNvSpPr>
          <p:nvPr/>
        </p:nvSpPr>
        <p:spPr>
          <a:xfrm>
            <a:off x="2450077" y="1784182"/>
            <a:ext cx="3146614" cy="3044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1600" cap="none" dirty="0">
                <a:solidFill>
                  <a:schemeClr val="bg1"/>
                </a:solidFill>
                <a:latin typeface="Century Gothic"/>
                <a:ea typeface="+mn-ea"/>
                <a:cs typeface="+mn-cs"/>
              </a:rPr>
              <a:t>Confidence</a:t>
            </a:r>
          </a:p>
        </p:txBody>
      </p:sp>
      <p:sp>
        <p:nvSpPr>
          <p:cNvPr id="70" name="TextBox 69">
            <a:extLst>
              <a:ext uri="{FF2B5EF4-FFF2-40B4-BE49-F238E27FC236}">
                <a16:creationId xmlns:a16="http://schemas.microsoft.com/office/drawing/2014/main" id="{A7883AA3-1D94-495F-8542-3A5068D90405}"/>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spTree>
    <p:extLst>
      <p:ext uri="{BB962C8B-B14F-4D97-AF65-F5344CB8AC3E}">
        <p14:creationId xmlns:p14="http://schemas.microsoft.com/office/powerpoint/2010/main" val="23141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6" name="Rectangle: Rounded Corners 95">
            <a:extLst>
              <a:ext uri="{FF2B5EF4-FFF2-40B4-BE49-F238E27FC236}">
                <a16:creationId xmlns:a16="http://schemas.microsoft.com/office/drawing/2014/main" id="{EB81B162-2DA7-4C8B-AA9C-3E9540498E3F}"/>
              </a:ext>
            </a:extLst>
          </p:cNvPr>
          <p:cNvSpPr/>
          <p:nvPr/>
        </p:nvSpPr>
        <p:spPr>
          <a:xfrm>
            <a:off x="229364" y="6104318"/>
            <a:ext cx="6800965" cy="2113893"/>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079F982F-D46C-4688-B2AE-71ABBEA83166}"/>
              </a:ext>
            </a:extLst>
          </p:cNvPr>
          <p:cNvSpPr txBox="1"/>
          <p:nvPr/>
        </p:nvSpPr>
        <p:spPr>
          <a:xfrm>
            <a:off x="374192" y="6240014"/>
            <a:ext cx="6576580" cy="1815882"/>
          </a:xfrm>
          <a:prstGeom prst="rect">
            <a:avLst/>
          </a:prstGeom>
          <a:noFill/>
        </p:spPr>
        <p:txBody>
          <a:bodyPr wrap="square" rtlCol="0">
            <a:spAutoFit/>
          </a:bodyPr>
          <a:lstStyle/>
          <a:p>
            <a:pPr algn="just"/>
            <a:r>
              <a:rPr lang="en-US" sz="1400" dirty="0">
                <a:latin typeface="Century Gothic" panose="020B0502020202020204" pitchFamily="34" charset="0"/>
              </a:rPr>
              <a:t>Patients in Germany are least likely and those is UK are most likely to rely on doctor’s recommendation for a treatment. We could hypothesize that higher reliance on doctor’s recommendation linked to higher obedience to authority, although again, Italy bucks this trend, which relatively high reliance and relatively low obedience to authority. Reliance on physician recommendation is also inversely correlated with the likelihood that patients go to the physician’s office prepared with a specific treatment in mind.</a:t>
            </a:r>
          </a:p>
        </p:txBody>
      </p:sp>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76763"/>
            <a:ext cx="6131859" cy="636857"/>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US" sz="2000" dirty="0">
                <a:solidFill>
                  <a:schemeClr val="accent1"/>
                </a:solidFill>
                <a:latin typeface="Century Gothic"/>
                <a:ea typeface="+mn-ea"/>
                <a:cs typeface="+mn-cs"/>
              </a:rPr>
              <a:t>OBEDIENCE TO doctor’s AUTHORITY / Reliance on DOCTOR’s recommendation</a:t>
            </a: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136" y="1692249"/>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4347639"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rgbClr val="A6A6A6"/>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5" name="Oval 64">
            <a:extLst>
              <a:ext uri="{FF2B5EF4-FFF2-40B4-BE49-F238E27FC236}">
                <a16:creationId xmlns:a16="http://schemas.microsoft.com/office/drawing/2014/main" id="{17716DF7-9A3A-49EC-A73A-15517E96D185}"/>
              </a:ext>
            </a:extLst>
          </p:cNvPr>
          <p:cNvSpPr/>
          <p:nvPr/>
        </p:nvSpPr>
        <p:spPr>
          <a:xfrm>
            <a:off x="2683510" y="1002263"/>
            <a:ext cx="548250" cy="57165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13">
            <a:extLst>
              <a:ext uri="{FF2B5EF4-FFF2-40B4-BE49-F238E27FC236}">
                <a16:creationId xmlns:a16="http://schemas.microsoft.com/office/drawing/2014/main" id="{61248412-6EA3-4A58-B48F-02E4BD0EBC5E}"/>
              </a:ext>
            </a:extLst>
          </p:cNvPr>
          <p:cNvGrpSpPr>
            <a:grpSpLocks noChangeAspect="1"/>
          </p:cNvGrpSpPr>
          <p:nvPr/>
        </p:nvGrpSpPr>
        <p:grpSpPr bwMode="auto">
          <a:xfrm>
            <a:off x="2809301" y="1077321"/>
            <a:ext cx="312919" cy="345394"/>
            <a:chOff x="288" y="2533"/>
            <a:chExt cx="582" cy="584"/>
          </a:xfrm>
          <a:solidFill>
            <a:schemeClr val="bg1"/>
          </a:solidFill>
        </p:grpSpPr>
        <p:sp>
          <p:nvSpPr>
            <p:cNvPr id="67" name="Freeform 14">
              <a:extLst>
                <a:ext uri="{FF2B5EF4-FFF2-40B4-BE49-F238E27FC236}">
                  <a16:creationId xmlns:a16="http://schemas.microsoft.com/office/drawing/2014/main" id="{0FB1BDB4-C3D2-4C66-A568-13C61530CA2B}"/>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15">
              <a:extLst>
                <a:ext uri="{FF2B5EF4-FFF2-40B4-BE49-F238E27FC236}">
                  <a16:creationId xmlns:a16="http://schemas.microsoft.com/office/drawing/2014/main" id="{2A563D54-EF8B-49A9-910D-09195DB1C125}"/>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8" name="Rounded Rectangle 31">
            <a:extLst>
              <a:ext uri="{FF2B5EF4-FFF2-40B4-BE49-F238E27FC236}">
                <a16:creationId xmlns:a16="http://schemas.microsoft.com/office/drawing/2014/main" id="{4EFA13A8-8917-42B1-A948-08CE0AB31653}"/>
              </a:ext>
            </a:extLst>
          </p:cNvPr>
          <p:cNvSpPr/>
          <p:nvPr/>
        </p:nvSpPr>
        <p:spPr>
          <a:xfrm>
            <a:off x="229365" y="2459065"/>
            <a:ext cx="6856469" cy="3519777"/>
          </a:xfrm>
          <a:prstGeom prst="roundRect">
            <a:avLst>
              <a:gd name="adj" fmla="val 4514"/>
            </a:avLst>
          </a:prstGeom>
          <a:solidFill>
            <a:schemeClr val="bg1"/>
          </a:solidFill>
          <a:ln>
            <a:solidFill>
              <a:schemeClr val="bg1"/>
            </a:solidFill>
            <a:miter lim="800000"/>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Arrow: Left-Right 58">
            <a:extLst>
              <a:ext uri="{FF2B5EF4-FFF2-40B4-BE49-F238E27FC236}">
                <a16:creationId xmlns:a16="http://schemas.microsoft.com/office/drawing/2014/main" id="{1188F116-6F8F-49AE-997B-8F91F49F89D1}"/>
              </a:ext>
            </a:extLst>
          </p:cNvPr>
          <p:cNvSpPr/>
          <p:nvPr/>
        </p:nvSpPr>
        <p:spPr>
          <a:xfrm>
            <a:off x="635733" y="2914159"/>
            <a:ext cx="6074313" cy="608818"/>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3" name="TextBox 62">
            <a:extLst>
              <a:ext uri="{FF2B5EF4-FFF2-40B4-BE49-F238E27FC236}">
                <a16:creationId xmlns:a16="http://schemas.microsoft.com/office/drawing/2014/main" id="{704BF957-6675-4DB1-9866-D1A4987B2EA9}"/>
              </a:ext>
            </a:extLst>
          </p:cNvPr>
          <p:cNvSpPr txBox="1"/>
          <p:nvPr/>
        </p:nvSpPr>
        <p:spPr>
          <a:xfrm>
            <a:off x="229366" y="2577260"/>
            <a:ext cx="6707912" cy="307777"/>
          </a:xfrm>
          <a:prstGeom prst="rect">
            <a:avLst/>
          </a:prstGeom>
          <a:noFill/>
        </p:spPr>
        <p:txBody>
          <a:bodyPr wrap="square" rtlCol="0">
            <a:spAutoFit/>
          </a:bodyPr>
          <a:lstStyle/>
          <a:p>
            <a:pPr algn="ctr"/>
            <a:r>
              <a:rPr lang="en-US" sz="1400" b="1" dirty="0">
                <a:latin typeface="Century Gothic" panose="020B0502020202020204" pitchFamily="34" charset="0"/>
              </a:rPr>
              <a:t>Reliance on doctor’s recommendation </a:t>
            </a:r>
            <a:r>
              <a:rPr lang="en-US" sz="1400" dirty="0">
                <a:latin typeface="Century Gothic" panose="020B0502020202020204" pitchFamily="34" charset="0"/>
              </a:rPr>
              <a:t>for a treatment</a:t>
            </a:r>
          </a:p>
        </p:txBody>
      </p:sp>
      <p:sp>
        <p:nvSpPr>
          <p:cNvPr id="64" name="TextBox 63">
            <a:extLst>
              <a:ext uri="{FF2B5EF4-FFF2-40B4-BE49-F238E27FC236}">
                <a16:creationId xmlns:a16="http://schemas.microsoft.com/office/drawing/2014/main" id="{2EFBEA83-8DC3-4ECC-B410-E7E416510D70}"/>
              </a:ext>
            </a:extLst>
          </p:cNvPr>
          <p:cNvSpPr txBox="1"/>
          <p:nvPr/>
        </p:nvSpPr>
        <p:spPr>
          <a:xfrm>
            <a:off x="316549" y="3491899"/>
            <a:ext cx="1950514" cy="830997"/>
          </a:xfrm>
          <a:prstGeom prst="rect">
            <a:avLst/>
          </a:prstGeom>
          <a:noFill/>
        </p:spPr>
        <p:txBody>
          <a:bodyPr wrap="square" rtlCol="0">
            <a:spAutoFit/>
          </a:bodyPr>
          <a:lstStyle/>
          <a:p>
            <a:r>
              <a:rPr lang="en-US" sz="1200" dirty="0">
                <a:latin typeface="Century Gothic" panose="020B0502020202020204" pitchFamily="34" charset="0"/>
              </a:rPr>
              <a:t>Low reliance on doctor’s recommendation for treatment</a:t>
            </a:r>
          </a:p>
        </p:txBody>
      </p:sp>
      <p:sp>
        <p:nvSpPr>
          <p:cNvPr id="84" name="TextBox 83">
            <a:extLst>
              <a:ext uri="{FF2B5EF4-FFF2-40B4-BE49-F238E27FC236}">
                <a16:creationId xmlns:a16="http://schemas.microsoft.com/office/drawing/2014/main" id="{373B0B34-517E-4169-837F-1881D68A5215}"/>
              </a:ext>
            </a:extLst>
          </p:cNvPr>
          <p:cNvSpPr txBox="1"/>
          <p:nvPr/>
        </p:nvSpPr>
        <p:spPr>
          <a:xfrm>
            <a:off x="4975284" y="3596766"/>
            <a:ext cx="2092422" cy="646331"/>
          </a:xfrm>
          <a:prstGeom prst="rect">
            <a:avLst/>
          </a:prstGeom>
          <a:noFill/>
        </p:spPr>
        <p:txBody>
          <a:bodyPr wrap="square" rtlCol="0">
            <a:spAutoFit/>
          </a:bodyPr>
          <a:lstStyle/>
          <a:p>
            <a:pPr algn="r"/>
            <a:r>
              <a:rPr lang="en-US" sz="1200" dirty="0">
                <a:latin typeface="Century Gothic" panose="020B0502020202020204" pitchFamily="34" charset="0"/>
              </a:rPr>
              <a:t>High reliance on doctor’s recommendation for treatment</a:t>
            </a:r>
          </a:p>
        </p:txBody>
      </p:sp>
      <p:cxnSp>
        <p:nvCxnSpPr>
          <p:cNvPr id="85" name="Straight Arrow Connector 84">
            <a:extLst>
              <a:ext uri="{FF2B5EF4-FFF2-40B4-BE49-F238E27FC236}">
                <a16:creationId xmlns:a16="http://schemas.microsoft.com/office/drawing/2014/main" id="{B7FA697E-5D8E-455E-89F0-BF1E4A27886A}"/>
              </a:ext>
            </a:extLst>
          </p:cNvPr>
          <p:cNvCxnSpPr>
            <a:cxnSpLocks/>
          </p:cNvCxnSpPr>
          <p:nvPr/>
        </p:nvCxnSpPr>
        <p:spPr>
          <a:xfrm>
            <a:off x="2024356" y="3731752"/>
            <a:ext cx="307358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964F8E0A-4F54-4578-A454-E0C0B022C2C1}"/>
              </a:ext>
            </a:extLst>
          </p:cNvPr>
          <p:cNvPicPr/>
          <p:nvPr/>
        </p:nvPicPr>
        <p:blipFill rotWithShape="1">
          <a:blip r:embed="rId3"/>
          <a:srcRect l="32824" t="30421" r="58719" b="56406"/>
          <a:stretch/>
        </p:blipFill>
        <p:spPr>
          <a:xfrm>
            <a:off x="2695565" y="3025626"/>
            <a:ext cx="460375" cy="403860"/>
          </a:xfrm>
          <a:prstGeom prst="rect">
            <a:avLst/>
          </a:prstGeom>
        </p:spPr>
      </p:pic>
      <p:pic>
        <p:nvPicPr>
          <p:cNvPr id="94" name="Picture 93">
            <a:extLst>
              <a:ext uri="{FF2B5EF4-FFF2-40B4-BE49-F238E27FC236}">
                <a16:creationId xmlns:a16="http://schemas.microsoft.com/office/drawing/2014/main" id="{F142562A-6871-4D27-9F92-209718285B30}"/>
              </a:ext>
            </a:extLst>
          </p:cNvPr>
          <p:cNvPicPr/>
          <p:nvPr/>
        </p:nvPicPr>
        <p:blipFill rotWithShape="1">
          <a:blip r:embed="rId3"/>
          <a:srcRect l="14315" t="30900" r="77228" b="55926"/>
          <a:stretch/>
        </p:blipFill>
        <p:spPr>
          <a:xfrm>
            <a:off x="3989825" y="3058953"/>
            <a:ext cx="465455" cy="371186"/>
          </a:xfrm>
          <a:prstGeom prst="rect">
            <a:avLst/>
          </a:prstGeom>
        </p:spPr>
      </p:pic>
      <p:pic>
        <p:nvPicPr>
          <p:cNvPr id="93" name="Picture 92">
            <a:extLst>
              <a:ext uri="{FF2B5EF4-FFF2-40B4-BE49-F238E27FC236}">
                <a16:creationId xmlns:a16="http://schemas.microsoft.com/office/drawing/2014/main" id="{7650C94D-E2AB-4554-97E7-304F1F97F262}"/>
              </a:ext>
            </a:extLst>
          </p:cNvPr>
          <p:cNvPicPr/>
          <p:nvPr/>
        </p:nvPicPr>
        <p:blipFill rotWithShape="1">
          <a:blip r:embed="rId3"/>
          <a:srcRect l="4896" t="30626" r="88404" b="56690"/>
          <a:stretch/>
        </p:blipFill>
        <p:spPr>
          <a:xfrm>
            <a:off x="5459826" y="3047118"/>
            <a:ext cx="353695" cy="342900"/>
          </a:xfrm>
          <a:prstGeom prst="rect">
            <a:avLst/>
          </a:prstGeom>
        </p:spPr>
      </p:pic>
      <p:pic>
        <p:nvPicPr>
          <p:cNvPr id="95" name="Picture 94">
            <a:extLst>
              <a:ext uri="{FF2B5EF4-FFF2-40B4-BE49-F238E27FC236}">
                <a16:creationId xmlns:a16="http://schemas.microsoft.com/office/drawing/2014/main" id="{4780CB00-C48A-4D1B-91D5-BCFF93841779}"/>
              </a:ext>
            </a:extLst>
          </p:cNvPr>
          <p:cNvPicPr/>
          <p:nvPr/>
        </p:nvPicPr>
        <p:blipFill rotWithShape="1">
          <a:blip r:embed="rId3"/>
          <a:srcRect l="4896" t="61867" r="88035" b="24784"/>
          <a:stretch/>
        </p:blipFill>
        <p:spPr>
          <a:xfrm>
            <a:off x="4680254" y="3061218"/>
            <a:ext cx="365760" cy="388620"/>
          </a:xfrm>
          <a:prstGeom prst="rect">
            <a:avLst/>
          </a:prstGeom>
        </p:spPr>
      </p:pic>
      <p:sp>
        <p:nvSpPr>
          <p:cNvPr id="97" name="Title 105">
            <a:extLst>
              <a:ext uri="{FF2B5EF4-FFF2-40B4-BE49-F238E27FC236}">
                <a16:creationId xmlns:a16="http://schemas.microsoft.com/office/drawing/2014/main" id="{6BB03E86-D527-4CF7-8713-78BB9747C44B}"/>
              </a:ext>
            </a:extLst>
          </p:cNvPr>
          <p:cNvSpPr txBox="1">
            <a:spLocks/>
          </p:cNvSpPr>
          <p:nvPr/>
        </p:nvSpPr>
        <p:spPr>
          <a:xfrm>
            <a:off x="4003142" y="1695881"/>
            <a:ext cx="1776181" cy="5260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1600" cap="none" dirty="0">
                <a:solidFill>
                  <a:schemeClr val="bg1"/>
                </a:solidFill>
                <a:latin typeface="Century Gothic"/>
                <a:ea typeface="+mn-ea"/>
                <a:cs typeface="+mn-cs"/>
              </a:rPr>
              <a:t>Obedience/ Reliance</a:t>
            </a:r>
          </a:p>
        </p:txBody>
      </p:sp>
      <p:sp>
        <p:nvSpPr>
          <p:cNvPr id="73" name="Arrow: Left-Right 72">
            <a:extLst>
              <a:ext uri="{FF2B5EF4-FFF2-40B4-BE49-F238E27FC236}">
                <a16:creationId xmlns:a16="http://schemas.microsoft.com/office/drawing/2014/main" id="{0082A191-6C1E-4209-9306-2950F87A22C9}"/>
              </a:ext>
            </a:extLst>
          </p:cNvPr>
          <p:cNvSpPr/>
          <p:nvPr/>
        </p:nvSpPr>
        <p:spPr>
          <a:xfrm>
            <a:off x="672804" y="4767679"/>
            <a:ext cx="6074313" cy="608818"/>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6" name="TextBox 75">
            <a:extLst>
              <a:ext uri="{FF2B5EF4-FFF2-40B4-BE49-F238E27FC236}">
                <a16:creationId xmlns:a16="http://schemas.microsoft.com/office/drawing/2014/main" id="{C286E679-DC86-4965-A85E-16D5626F9CFA}"/>
              </a:ext>
            </a:extLst>
          </p:cNvPr>
          <p:cNvSpPr txBox="1"/>
          <p:nvPr/>
        </p:nvSpPr>
        <p:spPr>
          <a:xfrm>
            <a:off x="229366" y="4504919"/>
            <a:ext cx="6707912" cy="307777"/>
          </a:xfrm>
          <a:prstGeom prst="rect">
            <a:avLst/>
          </a:prstGeom>
          <a:noFill/>
        </p:spPr>
        <p:txBody>
          <a:bodyPr wrap="square" rtlCol="0">
            <a:spAutoFit/>
          </a:bodyPr>
          <a:lstStyle/>
          <a:p>
            <a:pPr algn="ctr"/>
            <a:r>
              <a:rPr lang="en-US" sz="1400" b="1" dirty="0">
                <a:latin typeface="Century Gothic" panose="020B0502020202020204" pitchFamily="34" charset="0"/>
              </a:rPr>
              <a:t>Obedience to Doctor’s authority </a:t>
            </a:r>
            <a:r>
              <a:rPr lang="en-US" sz="1400" i="1" dirty="0">
                <a:latin typeface="Century Gothic" panose="020B0502020202020204" pitchFamily="34" charset="0"/>
              </a:rPr>
              <a:t>(Following doctor’s recommendation)</a:t>
            </a:r>
          </a:p>
        </p:txBody>
      </p:sp>
      <p:sp>
        <p:nvSpPr>
          <p:cNvPr id="77" name="TextBox 76">
            <a:extLst>
              <a:ext uri="{FF2B5EF4-FFF2-40B4-BE49-F238E27FC236}">
                <a16:creationId xmlns:a16="http://schemas.microsoft.com/office/drawing/2014/main" id="{C2E092A9-EBAB-41A8-9F35-48A30EA67EFA}"/>
              </a:ext>
            </a:extLst>
          </p:cNvPr>
          <p:cNvSpPr txBox="1"/>
          <p:nvPr/>
        </p:nvSpPr>
        <p:spPr>
          <a:xfrm>
            <a:off x="374192" y="5298944"/>
            <a:ext cx="1950514" cy="461665"/>
          </a:xfrm>
          <a:prstGeom prst="rect">
            <a:avLst/>
          </a:prstGeom>
          <a:noFill/>
        </p:spPr>
        <p:txBody>
          <a:bodyPr wrap="square" rtlCol="0">
            <a:spAutoFit/>
          </a:bodyPr>
          <a:lstStyle/>
          <a:p>
            <a:r>
              <a:rPr lang="en-US" sz="1200" dirty="0">
                <a:latin typeface="Century Gothic" panose="020B0502020202020204" pitchFamily="34" charset="0"/>
              </a:rPr>
              <a:t>Low obedience to authority</a:t>
            </a:r>
          </a:p>
        </p:txBody>
      </p:sp>
      <p:sp>
        <p:nvSpPr>
          <p:cNvPr id="78" name="TextBox 77">
            <a:extLst>
              <a:ext uri="{FF2B5EF4-FFF2-40B4-BE49-F238E27FC236}">
                <a16:creationId xmlns:a16="http://schemas.microsoft.com/office/drawing/2014/main" id="{5A8453BB-09B7-48C9-9FEB-83D3ACA5614B}"/>
              </a:ext>
            </a:extLst>
          </p:cNvPr>
          <p:cNvSpPr txBox="1"/>
          <p:nvPr/>
        </p:nvSpPr>
        <p:spPr>
          <a:xfrm>
            <a:off x="4963412" y="5342182"/>
            <a:ext cx="2042531" cy="461665"/>
          </a:xfrm>
          <a:prstGeom prst="rect">
            <a:avLst/>
          </a:prstGeom>
          <a:noFill/>
        </p:spPr>
        <p:txBody>
          <a:bodyPr wrap="square" rtlCol="0">
            <a:spAutoFit/>
          </a:bodyPr>
          <a:lstStyle/>
          <a:p>
            <a:pPr algn="r"/>
            <a:r>
              <a:rPr lang="en-US" sz="1200" dirty="0">
                <a:latin typeface="Century Gothic" panose="020B0502020202020204" pitchFamily="34" charset="0"/>
              </a:rPr>
              <a:t>High obedience to authority</a:t>
            </a:r>
          </a:p>
        </p:txBody>
      </p:sp>
      <p:cxnSp>
        <p:nvCxnSpPr>
          <p:cNvPr id="79" name="Straight Arrow Connector 78">
            <a:extLst>
              <a:ext uri="{FF2B5EF4-FFF2-40B4-BE49-F238E27FC236}">
                <a16:creationId xmlns:a16="http://schemas.microsoft.com/office/drawing/2014/main" id="{C3719E40-D78A-4431-895E-01DD92F4032E}"/>
              </a:ext>
            </a:extLst>
          </p:cNvPr>
          <p:cNvCxnSpPr>
            <a:cxnSpLocks/>
          </p:cNvCxnSpPr>
          <p:nvPr/>
        </p:nvCxnSpPr>
        <p:spPr>
          <a:xfrm>
            <a:off x="2031318" y="5523482"/>
            <a:ext cx="338094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80" name="Picture 79">
            <a:extLst>
              <a:ext uri="{FF2B5EF4-FFF2-40B4-BE49-F238E27FC236}">
                <a16:creationId xmlns:a16="http://schemas.microsoft.com/office/drawing/2014/main" id="{9E6B4276-01E3-4320-B368-907D9C2F22D9}"/>
              </a:ext>
            </a:extLst>
          </p:cNvPr>
          <p:cNvPicPr/>
          <p:nvPr/>
        </p:nvPicPr>
        <p:blipFill rotWithShape="1">
          <a:blip r:embed="rId3"/>
          <a:srcRect l="32824" t="30421" r="58719" b="56406"/>
          <a:stretch/>
        </p:blipFill>
        <p:spPr>
          <a:xfrm>
            <a:off x="2304134" y="4866345"/>
            <a:ext cx="460375" cy="403860"/>
          </a:xfrm>
          <a:prstGeom prst="rect">
            <a:avLst/>
          </a:prstGeom>
        </p:spPr>
      </p:pic>
      <p:pic>
        <p:nvPicPr>
          <p:cNvPr id="81" name="Picture 80">
            <a:extLst>
              <a:ext uri="{FF2B5EF4-FFF2-40B4-BE49-F238E27FC236}">
                <a16:creationId xmlns:a16="http://schemas.microsoft.com/office/drawing/2014/main" id="{DAD253C6-76E4-4660-A653-156038748E6B}"/>
              </a:ext>
            </a:extLst>
          </p:cNvPr>
          <p:cNvPicPr/>
          <p:nvPr/>
        </p:nvPicPr>
        <p:blipFill rotWithShape="1">
          <a:blip r:embed="rId3"/>
          <a:srcRect l="23579" t="46556" r="68947" b="40808"/>
          <a:stretch/>
        </p:blipFill>
        <p:spPr>
          <a:xfrm>
            <a:off x="2530241" y="4901813"/>
            <a:ext cx="394335" cy="374650"/>
          </a:xfrm>
          <a:prstGeom prst="rect">
            <a:avLst/>
          </a:prstGeom>
        </p:spPr>
      </p:pic>
      <p:pic>
        <p:nvPicPr>
          <p:cNvPr id="82" name="Picture 81">
            <a:extLst>
              <a:ext uri="{FF2B5EF4-FFF2-40B4-BE49-F238E27FC236}">
                <a16:creationId xmlns:a16="http://schemas.microsoft.com/office/drawing/2014/main" id="{3637E01F-4946-48F5-85D5-DCB105AC4635}"/>
              </a:ext>
            </a:extLst>
          </p:cNvPr>
          <p:cNvPicPr/>
          <p:nvPr/>
        </p:nvPicPr>
        <p:blipFill rotWithShape="1">
          <a:blip r:embed="rId3"/>
          <a:srcRect l="4896" t="30626" r="88404" b="56690"/>
          <a:stretch/>
        </p:blipFill>
        <p:spPr>
          <a:xfrm>
            <a:off x="4681854" y="4884760"/>
            <a:ext cx="353695" cy="342900"/>
          </a:xfrm>
          <a:prstGeom prst="rect">
            <a:avLst/>
          </a:prstGeom>
        </p:spPr>
      </p:pic>
      <p:pic>
        <p:nvPicPr>
          <p:cNvPr id="86" name="Picture 85">
            <a:extLst>
              <a:ext uri="{FF2B5EF4-FFF2-40B4-BE49-F238E27FC236}">
                <a16:creationId xmlns:a16="http://schemas.microsoft.com/office/drawing/2014/main" id="{030C4FD3-EB2A-4940-9806-B8C19C04BB9B}"/>
              </a:ext>
            </a:extLst>
          </p:cNvPr>
          <p:cNvPicPr/>
          <p:nvPr/>
        </p:nvPicPr>
        <p:blipFill rotWithShape="1">
          <a:blip r:embed="rId3"/>
          <a:srcRect l="14315" t="30900" r="77228" b="55926"/>
          <a:stretch/>
        </p:blipFill>
        <p:spPr>
          <a:xfrm>
            <a:off x="3770415" y="4890383"/>
            <a:ext cx="465455" cy="371186"/>
          </a:xfrm>
          <a:prstGeom prst="rect">
            <a:avLst/>
          </a:prstGeom>
        </p:spPr>
      </p:pic>
      <p:pic>
        <p:nvPicPr>
          <p:cNvPr id="87" name="Picture 86">
            <a:extLst>
              <a:ext uri="{FF2B5EF4-FFF2-40B4-BE49-F238E27FC236}">
                <a16:creationId xmlns:a16="http://schemas.microsoft.com/office/drawing/2014/main" id="{9BFC49EC-F1AA-4537-AA7C-6358A2698E93}"/>
              </a:ext>
            </a:extLst>
          </p:cNvPr>
          <p:cNvPicPr/>
          <p:nvPr/>
        </p:nvPicPr>
        <p:blipFill rotWithShape="1">
          <a:blip r:embed="rId3"/>
          <a:srcRect l="4896" t="61867" r="88035" b="24784"/>
          <a:stretch/>
        </p:blipFill>
        <p:spPr>
          <a:xfrm>
            <a:off x="4074001" y="4890383"/>
            <a:ext cx="365760" cy="388620"/>
          </a:xfrm>
          <a:prstGeom prst="rect">
            <a:avLst/>
          </a:prstGeom>
        </p:spPr>
      </p:pic>
      <p:grpSp>
        <p:nvGrpSpPr>
          <p:cNvPr id="88" name="Group 87">
            <a:extLst>
              <a:ext uri="{FF2B5EF4-FFF2-40B4-BE49-F238E27FC236}">
                <a16:creationId xmlns:a16="http://schemas.microsoft.com/office/drawing/2014/main" id="{2F3406BB-179A-4B27-AF81-CE6259E4BD39}"/>
              </a:ext>
            </a:extLst>
          </p:cNvPr>
          <p:cNvGrpSpPr/>
          <p:nvPr/>
        </p:nvGrpSpPr>
        <p:grpSpPr>
          <a:xfrm>
            <a:off x="4326233" y="1001053"/>
            <a:ext cx="649050" cy="485029"/>
            <a:chOff x="4009428" y="4246994"/>
            <a:chExt cx="1149830" cy="859256"/>
          </a:xfrm>
        </p:grpSpPr>
        <p:sp>
          <p:nvSpPr>
            <p:cNvPr id="89" name="Freeform 17">
              <a:extLst>
                <a:ext uri="{FF2B5EF4-FFF2-40B4-BE49-F238E27FC236}">
                  <a16:creationId xmlns:a16="http://schemas.microsoft.com/office/drawing/2014/main" id="{8915F3E4-8BF2-4F50-AD0C-458390A435E9}"/>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0" name="Freeform 18">
              <a:extLst>
                <a:ext uri="{FF2B5EF4-FFF2-40B4-BE49-F238E27FC236}">
                  <a16:creationId xmlns:a16="http://schemas.microsoft.com/office/drawing/2014/main" id="{E2D471B1-D232-4A40-9085-8D149ECB6327}"/>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99" name="Freeform 19">
              <a:extLst>
                <a:ext uri="{FF2B5EF4-FFF2-40B4-BE49-F238E27FC236}">
                  <a16:creationId xmlns:a16="http://schemas.microsoft.com/office/drawing/2014/main" id="{5D460485-8DB3-435A-809A-7D379928C69B}"/>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solidFill>
              <a:srgbClr val="ED8B00">
                <a:lumMod val="60000"/>
                <a:lumOff val="4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100" name="Freeform 20">
              <a:extLst>
                <a:ext uri="{FF2B5EF4-FFF2-40B4-BE49-F238E27FC236}">
                  <a16:creationId xmlns:a16="http://schemas.microsoft.com/office/drawing/2014/main" id="{0D839A02-BADB-427F-9A27-84C3639EB62E}"/>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solidFill>
              <a:srgbClr val="ED8B0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9" name="TextBox 68">
            <a:extLst>
              <a:ext uri="{FF2B5EF4-FFF2-40B4-BE49-F238E27FC236}">
                <a16:creationId xmlns:a16="http://schemas.microsoft.com/office/drawing/2014/main" id="{90726412-2D64-42ED-AA7E-553B671790E4}"/>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pic>
        <p:nvPicPr>
          <p:cNvPr id="92" name="Picture 91">
            <a:extLst>
              <a:ext uri="{FF2B5EF4-FFF2-40B4-BE49-F238E27FC236}">
                <a16:creationId xmlns:a16="http://schemas.microsoft.com/office/drawing/2014/main" id="{20CF6940-28EA-4554-A0B1-E3C703BF3ACC}"/>
              </a:ext>
            </a:extLst>
          </p:cNvPr>
          <p:cNvPicPr/>
          <p:nvPr/>
        </p:nvPicPr>
        <p:blipFill rotWithShape="1">
          <a:blip r:embed="rId3"/>
          <a:srcRect l="23579" t="46556" r="68947" b="40808"/>
          <a:stretch/>
        </p:blipFill>
        <p:spPr>
          <a:xfrm>
            <a:off x="4329118" y="3061695"/>
            <a:ext cx="394335" cy="374650"/>
          </a:xfrm>
          <a:prstGeom prst="rect">
            <a:avLst/>
          </a:prstGeom>
        </p:spPr>
      </p:pic>
    </p:spTree>
    <p:extLst>
      <p:ext uri="{BB962C8B-B14F-4D97-AF65-F5344CB8AC3E}">
        <p14:creationId xmlns:p14="http://schemas.microsoft.com/office/powerpoint/2010/main" val="181990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105">
            <a:extLst>
              <a:ext uri="{FF2B5EF4-FFF2-40B4-BE49-F238E27FC236}">
                <a16:creationId xmlns:a16="http://schemas.microsoft.com/office/drawing/2014/main" id="{AFED1013-1E31-4B98-8546-9DA36CF5180E}"/>
              </a:ext>
            </a:extLst>
          </p:cNvPr>
          <p:cNvSpPr txBox="1">
            <a:spLocks/>
          </p:cNvSpPr>
          <p:nvPr/>
        </p:nvSpPr>
        <p:spPr>
          <a:xfrm>
            <a:off x="363071" y="353762"/>
            <a:ext cx="6131859" cy="359858"/>
          </a:xfrm>
          <a:prstGeom prst="rect">
            <a:avLst/>
          </a:prstGeom>
        </p:spPr>
        <p:txBody>
          <a:bodyPr vert="horz" lIns="0" tIns="41029" rIns="0" bIns="41029" rtlCol="0" anchor="b">
            <a:spAutoFit/>
          </a:bodyPr>
          <a:lstStyle>
            <a:lvl1pPr marL="0" indent="0" algn="l" defTabSz="820583" rtl="0" eaLnBrk="1" latinLnBrk="0" hangingPunct="1">
              <a:lnSpc>
                <a:spcPct val="90000"/>
              </a:lnSpc>
              <a:spcBef>
                <a:spcPct val="0"/>
              </a:spcBef>
              <a:buNone/>
              <a:tabLst/>
              <a:defRPr sz="1800" b="1" kern="1200" cap="all" baseline="0">
                <a:solidFill>
                  <a:schemeClr val="accent2"/>
                </a:solidFill>
                <a:latin typeface="+mj-lt"/>
                <a:ea typeface="+mj-ea"/>
                <a:cs typeface="+mj-cs"/>
              </a:defRPr>
            </a:lvl1pPr>
          </a:lstStyle>
          <a:p>
            <a:pPr lvl="0">
              <a:defRPr/>
            </a:pPr>
            <a:r>
              <a:rPr lang="en-GB" sz="2000" dirty="0">
                <a:solidFill>
                  <a:schemeClr val="accent1"/>
                </a:solidFill>
                <a:latin typeface="Century Gothic"/>
                <a:ea typeface="+mn-ea"/>
                <a:cs typeface="+mn-cs"/>
              </a:rPr>
              <a:t>Country level SUMMARY</a:t>
            </a:r>
          </a:p>
        </p:txBody>
      </p:sp>
      <p:sp>
        <p:nvSpPr>
          <p:cNvPr id="4" name="Rectangle 3">
            <a:extLst>
              <a:ext uri="{FF2B5EF4-FFF2-40B4-BE49-F238E27FC236}">
                <a16:creationId xmlns:a16="http://schemas.microsoft.com/office/drawing/2014/main" id="{F01B2D36-DD4D-438C-8B8A-FB70FBCB5BDE}"/>
              </a:ext>
            </a:extLst>
          </p:cNvPr>
          <p:cNvSpPr/>
          <p:nvPr/>
        </p:nvSpPr>
        <p:spPr>
          <a:xfrm>
            <a:off x="0" y="863600"/>
            <a:ext cx="7315200" cy="8255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2EB07B71-AB07-4454-93DA-449EC3A2BD9C}"/>
              </a:ext>
            </a:extLst>
          </p:cNvPr>
          <p:cNvGrpSpPr/>
          <p:nvPr/>
        </p:nvGrpSpPr>
        <p:grpSpPr>
          <a:xfrm>
            <a:off x="515471" y="1024248"/>
            <a:ext cx="690439" cy="504203"/>
            <a:chOff x="719636" y="4665005"/>
            <a:chExt cx="1111958" cy="738202"/>
          </a:xfrm>
          <a:solidFill>
            <a:srgbClr val="A6A6A6"/>
          </a:solidFill>
        </p:grpSpPr>
        <p:grpSp>
          <p:nvGrpSpPr>
            <p:cNvPr id="35" name="Group 34">
              <a:extLst>
                <a:ext uri="{FF2B5EF4-FFF2-40B4-BE49-F238E27FC236}">
                  <a16:creationId xmlns:a16="http://schemas.microsoft.com/office/drawing/2014/main" id="{5D7CD218-E520-41EC-BCF0-AF8D34C9537A}"/>
                </a:ext>
              </a:extLst>
            </p:cNvPr>
            <p:cNvGrpSpPr/>
            <p:nvPr/>
          </p:nvGrpSpPr>
          <p:grpSpPr>
            <a:xfrm>
              <a:off x="1269930" y="4708267"/>
              <a:ext cx="561664" cy="608422"/>
              <a:chOff x="1781969" y="4698477"/>
              <a:chExt cx="579494" cy="627736"/>
            </a:xfrm>
            <a:grpFill/>
          </p:grpSpPr>
          <p:sp>
            <p:nvSpPr>
              <p:cNvPr id="44" name="Freeform 12">
                <a:extLst>
                  <a:ext uri="{FF2B5EF4-FFF2-40B4-BE49-F238E27FC236}">
                    <a16:creationId xmlns:a16="http://schemas.microsoft.com/office/drawing/2014/main" id="{0BE8DD09-09FE-4BBA-89D1-D6A91B50CD87}"/>
                  </a:ext>
                </a:extLst>
              </p:cNvPr>
              <p:cNvSpPr>
                <a:spLocks/>
              </p:cNvSpPr>
              <p:nvPr/>
            </p:nvSpPr>
            <p:spPr bwMode="auto">
              <a:xfrm>
                <a:off x="1885868" y="4698477"/>
                <a:ext cx="362897" cy="475330"/>
              </a:xfrm>
              <a:custGeom>
                <a:avLst/>
                <a:gdLst>
                  <a:gd name="T0" fmla="*/ 52 w 823"/>
                  <a:gd name="T1" fmla="*/ 668 h 1073"/>
                  <a:gd name="T2" fmla="*/ 52 w 823"/>
                  <a:gd name="T3" fmla="*/ 668 h 1073"/>
                  <a:gd name="T4" fmla="*/ 29 w 823"/>
                  <a:gd name="T5" fmla="*/ 719 h 1073"/>
                  <a:gd name="T6" fmla="*/ 67 w 823"/>
                  <a:gd name="T7" fmla="*/ 733 h 1073"/>
                  <a:gd name="T8" fmla="*/ 127 w 823"/>
                  <a:gd name="T9" fmla="*/ 590 h 1073"/>
                  <a:gd name="T10" fmla="*/ 92 w 823"/>
                  <a:gd name="T11" fmla="*/ 741 h 1073"/>
                  <a:gd name="T12" fmla="*/ 263 w 823"/>
                  <a:gd name="T13" fmla="*/ 779 h 1073"/>
                  <a:gd name="T14" fmla="*/ 254 w 823"/>
                  <a:gd name="T15" fmla="*/ 876 h 1073"/>
                  <a:gd name="T16" fmla="*/ 227 w 823"/>
                  <a:gd name="T17" fmla="*/ 884 h 1073"/>
                  <a:gd name="T18" fmla="*/ 379 w 823"/>
                  <a:gd name="T19" fmla="*/ 1073 h 1073"/>
                  <a:gd name="T20" fmla="*/ 403 w 823"/>
                  <a:gd name="T21" fmla="*/ 1056 h 1073"/>
                  <a:gd name="T22" fmla="*/ 442 w 823"/>
                  <a:gd name="T23" fmla="*/ 1056 h 1073"/>
                  <a:gd name="T24" fmla="*/ 466 w 823"/>
                  <a:gd name="T25" fmla="*/ 1073 h 1073"/>
                  <a:gd name="T26" fmla="*/ 617 w 823"/>
                  <a:gd name="T27" fmla="*/ 903 h 1073"/>
                  <a:gd name="T28" fmla="*/ 595 w 823"/>
                  <a:gd name="T29" fmla="*/ 886 h 1073"/>
                  <a:gd name="T30" fmla="*/ 564 w 823"/>
                  <a:gd name="T31" fmla="*/ 876 h 1073"/>
                  <a:gd name="T32" fmla="*/ 555 w 823"/>
                  <a:gd name="T33" fmla="*/ 779 h 1073"/>
                  <a:gd name="T34" fmla="*/ 807 w 823"/>
                  <a:gd name="T35" fmla="*/ 706 h 1073"/>
                  <a:gd name="T36" fmla="*/ 736 w 823"/>
                  <a:gd name="T37" fmla="*/ 617 h 1073"/>
                  <a:gd name="T38" fmla="*/ 736 w 823"/>
                  <a:gd name="T39" fmla="*/ 617 h 1073"/>
                  <a:gd name="T40" fmla="*/ 823 w 823"/>
                  <a:gd name="T41" fmla="*/ 623 h 1073"/>
                  <a:gd name="T42" fmla="*/ 716 w 823"/>
                  <a:gd name="T43" fmla="*/ 549 h 1073"/>
                  <a:gd name="T44" fmla="*/ 706 w 823"/>
                  <a:gd name="T45" fmla="*/ 330 h 1073"/>
                  <a:gd name="T46" fmla="*/ 429 w 823"/>
                  <a:gd name="T47" fmla="*/ 0 h 1073"/>
                  <a:gd name="T48" fmla="*/ 257 w 823"/>
                  <a:gd name="T49" fmla="*/ 49 h 1073"/>
                  <a:gd name="T50" fmla="*/ 108 w 823"/>
                  <a:gd name="T51" fmla="*/ 398 h 1073"/>
                  <a:gd name="T52" fmla="*/ 0 w 823"/>
                  <a:gd name="T53" fmla="*/ 707 h 1073"/>
                  <a:gd name="T54" fmla="*/ 15 w 823"/>
                  <a:gd name="T55" fmla="*/ 713 h 1073"/>
                  <a:gd name="T56" fmla="*/ 52 w 823"/>
                  <a:gd name="T57" fmla="*/ 66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3" h="1073">
                    <a:moveTo>
                      <a:pt x="52" y="668"/>
                    </a:moveTo>
                    <a:lnTo>
                      <a:pt x="52" y="668"/>
                    </a:lnTo>
                    <a:cubicBezTo>
                      <a:pt x="52" y="668"/>
                      <a:pt x="26" y="718"/>
                      <a:pt x="29" y="719"/>
                    </a:cubicBezTo>
                    <a:cubicBezTo>
                      <a:pt x="39" y="723"/>
                      <a:pt x="52" y="728"/>
                      <a:pt x="67" y="733"/>
                    </a:cubicBezTo>
                    <a:cubicBezTo>
                      <a:pt x="71" y="734"/>
                      <a:pt x="127" y="590"/>
                      <a:pt x="127" y="590"/>
                    </a:cubicBezTo>
                    <a:cubicBezTo>
                      <a:pt x="127" y="590"/>
                      <a:pt x="88" y="739"/>
                      <a:pt x="92" y="741"/>
                    </a:cubicBezTo>
                    <a:cubicBezTo>
                      <a:pt x="137" y="755"/>
                      <a:pt x="196" y="770"/>
                      <a:pt x="263" y="779"/>
                    </a:cubicBezTo>
                    <a:cubicBezTo>
                      <a:pt x="263" y="862"/>
                      <a:pt x="254" y="876"/>
                      <a:pt x="254" y="876"/>
                    </a:cubicBezTo>
                    <a:cubicBezTo>
                      <a:pt x="254" y="876"/>
                      <a:pt x="238" y="879"/>
                      <a:pt x="227" y="884"/>
                    </a:cubicBezTo>
                    <a:cubicBezTo>
                      <a:pt x="228" y="976"/>
                      <a:pt x="292" y="1053"/>
                      <a:pt x="379" y="1073"/>
                    </a:cubicBezTo>
                    <a:cubicBezTo>
                      <a:pt x="382" y="1063"/>
                      <a:pt x="392" y="1056"/>
                      <a:pt x="403" y="1056"/>
                    </a:cubicBezTo>
                    <a:lnTo>
                      <a:pt x="442" y="1056"/>
                    </a:lnTo>
                    <a:cubicBezTo>
                      <a:pt x="453" y="1056"/>
                      <a:pt x="462" y="1063"/>
                      <a:pt x="466" y="1073"/>
                    </a:cubicBezTo>
                    <a:cubicBezTo>
                      <a:pt x="547" y="1055"/>
                      <a:pt x="608" y="986"/>
                      <a:pt x="617" y="903"/>
                    </a:cubicBezTo>
                    <a:cubicBezTo>
                      <a:pt x="607" y="895"/>
                      <a:pt x="600" y="889"/>
                      <a:pt x="595" y="886"/>
                    </a:cubicBezTo>
                    <a:cubicBezTo>
                      <a:pt x="585" y="880"/>
                      <a:pt x="564" y="876"/>
                      <a:pt x="564" y="876"/>
                    </a:cubicBezTo>
                    <a:cubicBezTo>
                      <a:pt x="564" y="876"/>
                      <a:pt x="555" y="862"/>
                      <a:pt x="555" y="779"/>
                    </a:cubicBezTo>
                    <a:cubicBezTo>
                      <a:pt x="737" y="747"/>
                      <a:pt x="807" y="706"/>
                      <a:pt x="807" y="706"/>
                    </a:cubicBezTo>
                    <a:cubicBezTo>
                      <a:pt x="774" y="677"/>
                      <a:pt x="751" y="649"/>
                      <a:pt x="736" y="617"/>
                    </a:cubicBezTo>
                    <a:cubicBezTo>
                      <a:pt x="736" y="617"/>
                      <a:pt x="736" y="617"/>
                      <a:pt x="736" y="617"/>
                    </a:cubicBezTo>
                    <a:cubicBezTo>
                      <a:pt x="774" y="652"/>
                      <a:pt x="823" y="623"/>
                      <a:pt x="823" y="623"/>
                    </a:cubicBezTo>
                    <a:cubicBezTo>
                      <a:pt x="742" y="625"/>
                      <a:pt x="721" y="571"/>
                      <a:pt x="716" y="549"/>
                    </a:cubicBezTo>
                    <a:cubicBezTo>
                      <a:pt x="706" y="495"/>
                      <a:pt x="706" y="427"/>
                      <a:pt x="706" y="330"/>
                    </a:cubicBezTo>
                    <a:cubicBezTo>
                      <a:pt x="706" y="115"/>
                      <a:pt x="562" y="0"/>
                      <a:pt x="429" y="0"/>
                    </a:cubicBezTo>
                    <a:cubicBezTo>
                      <a:pt x="296" y="0"/>
                      <a:pt x="257" y="49"/>
                      <a:pt x="257" y="49"/>
                    </a:cubicBezTo>
                    <a:cubicBezTo>
                      <a:pt x="171" y="49"/>
                      <a:pt x="108" y="189"/>
                      <a:pt x="108" y="398"/>
                    </a:cubicBezTo>
                    <a:cubicBezTo>
                      <a:pt x="108" y="607"/>
                      <a:pt x="0" y="707"/>
                      <a:pt x="0" y="707"/>
                    </a:cubicBezTo>
                    <a:cubicBezTo>
                      <a:pt x="0" y="707"/>
                      <a:pt x="5" y="709"/>
                      <a:pt x="15" y="713"/>
                    </a:cubicBezTo>
                    <a:cubicBezTo>
                      <a:pt x="17" y="714"/>
                      <a:pt x="52" y="668"/>
                      <a:pt x="52" y="66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nvGrpSpPr>
              <p:cNvPr id="45" name="Group 44">
                <a:extLst>
                  <a:ext uri="{FF2B5EF4-FFF2-40B4-BE49-F238E27FC236}">
                    <a16:creationId xmlns:a16="http://schemas.microsoft.com/office/drawing/2014/main" id="{36023439-1832-4FA5-B0E3-9660089DC7B5}"/>
                  </a:ext>
                </a:extLst>
              </p:cNvPr>
              <p:cNvGrpSpPr>
                <a:grpSpLocks noChangeAspect="1"/>
              </p:cNvGrpSpPr>
              <p:nvPr/>
            </p:nvGrpSpPr>
            <p:grpSpPr>
              <a:xfrm>
                <a:off x="1781969" y="5096376"/>
                <a:ext cx="579494" cy="229837"/>
                <a:chOff x="454025" y="1728788"/>
                <a:chExt cx="844550" cy="334963"/>
              </a:xfrm>
              <a:grpFill/>
            </p:grpSpPr>
            <p:sp>
              <p:nvSpPr>
                <p:cNvPr id="46" name="Freeform 5">
                  <a:extLst>
                    <a:ext uri="{FF2B5EF4-FFF2-40B4-BE49-F238E27FC236}">
                      <a16:creationId xmlns:a16="http://schemas.microsoft.com/office/drawing/2014/main" id="{B8B20414-DF1A-4320-9D80-AC8A806E0BEE}"/>
                    </a:ext>
                  </a:extLst>
                </p:cNvPr>
                <p:cNvSpPr>
                  <a:spLocks/>
                </p:cNvSpPr>
                <p:nvPr/>
              </p:nvSpPr>
              <p:spPr bwMode="auto">
                <a:xfrm>
                  <a:off x="1041400" y="1809750"/>
                  <a:ext cx="52388" cy="53975"/>
                </a:xfrm>
                <a:custGeom>
                  <a:avLst/>
                  <a:gdLst>
                    <a:gd name="T0" fmla="*/ 91 w 91"/>
                    <a:gd name="T1" fmla="*/ 46 h 92"/>
                    <a:gd name="T2" fmla="*/ 91 w 91"/>
                    <a:gd name="T3" fmla="*/ 46 h 92"/>
                    <a:gd name="T4" fmla="*/ 46 w 91"/>
                    <a:gd name="T5" fmla="*/ 0 h 92"/>
                    <a:gd name="T6" fmla="*/ 0 w 91"/>
                    <a:gd name="T7" fmla="*/ 46 h 92"/>
                    <a:gd name="T8" fmla="*/ 46 w 91"/>
                    <a:gd name="T9" fmla="*/ 92 h 92"/>
                    <a:gd name="T10" fmla="*/ 91 w 91"/>
                    <a:gd name="T11" fmla="*/ 46 h 92"/>
                  </a:gdLst>
                  <a:ahLst/>
                  <a:cxnLst>
                    <a:cxn ang="0">
                      <a:pos x="T0" y="T1"/>
                    </a:cxn>
                    <a:cxn ang="0">
                      <a:pos x="T2" y="T3"/>
                    </a:cxn>
                    <a:cxn ang="0">
                      <a:pos x="T4" y="T5"/>
                    </a:cxn>
                    <a:cxn ang="0">
                      <a:pos x="T6" y="T7"/>
                    </a:cxn>
                    <a:cxn ang="0">
                      <a:pos x="T8" y="T9"/>
                    </a:cxn>
                    <a:cxn ang="0">
                      <a:pos x="T10" y="T11"/>
                    </a:cxn>
                  </a:cxnLst>
                  <a:rect l="0" t="0" r="r" b="b"/>
                  <a:pathLst>
                    <a:path w="91" h="92">
                      <a:moveTo>
                        <a:pt x="91" y="46"/>
                      </a:moveTo>
                      <a:lnTo>
                        <a:pt x="91" y="46"/>
                      </a:lnTo>
                      <a:cubicBezTo>
                        <a:pt x="91" y="21"/>
                        <a:pt x="71" y="0"/>
                        <a:pt x="46" y="0"/>
                      </a:cubicBezTo>
                      <a:cubicBezTo>
                        <a:pt x="20" y="0"/>
                        <a:pt x="0" y="21"/>
                        <a:pt x="0" y="46"/>
                      </a:cubicBezTo>
                      <a:cubicBezTo>
                        <a:pt x="0" y="72"/>
                        <a:pt x="20" y="92"/>
                        <a:pt x="46" y="92"/>
                      </a:cubicBezTo>
                      <a:cubicBezTo>
                        <a:pt x="71" y="92"/>
                        <a:pt x="91" y="72"/>
                        <a:pt x="91" y="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47" name="Freeform 7">
                  <a:extLst>
                    <a:ext uri="{FF2B5EF4-FFF2-40B4-BE49-F238E27FC236}">
                      <a16:creationId xmlns:a16="http://schemas.microsoft.com/office/drawing/2014/main" id="{97F0933D-7443-40FE-8334-D6A52300CE2E}"/>
                    </a:ext>
                  </a:extLst>
                </p:cNvPr>
                <p:cNvSpPr>
                  <a:spLocks noEditPoints="1"/>
                </p:cNvSpPr>
                <p:nvPr/>
              </p:nvSpPr>
              <p:spPr bwMode="auto">
                <a:xfrm>
                  <a:off x="454025" y="1728788"/>
                  <a:ext cx="844550" cy="334963"/>
                </a:xfrm>
                <a:custGeom>
                  <a:avLst/>
                  <a:gdLst>
                    <a:gd name="T0" fmla="*/ 463 w 1452"/>
                    <a:gd name="T1" fmla="*/ 380 h 575"/>
                    <a:gd name="T2" fmla="*/ 463 w 1452"/>
                    <a:gd name="T3" fmla="*/ 380 h 575"/>
                    <a:gd name="T4" fmla="*/ 377 w 1452"/>
                    <a:gd name="T5" fmla="*/ 380 h 575"/>
                    <a:gd name="T6" fmla="*/ 377 w 1452"/>
                    <a:gd name="T7" fmla="*/ 466 h 575"/>
                    <a:gd name="T8" fmla="*/ 316 w 1452"/>
                    <a:gd name="T9" fmla="*/ 466 h 575"/>
                    <a:gd name="T10" fmla="*/ 316 w 1452"/>
                    <a:gd name="T11" fmla="*/ 380 h 575"/>
                    <a:gd name="T12" fmla="*/ 229 w 1452"/>
                    <a:gd name="T13" fmla="*/ 380 h 575"/>
                    <a:gd name="T14" fmla="*/ 229 w 1452"/>
                    <a:gd name="T15" fmla="*/ 318 h 575"/>
                    <a:gd name="T16" fmla="*/ 316 w 1452"/>
                    <a:gd name="T17" fmla="*/ 318 h 575"/>
                    <a:gd name="T18" fmla="*/ 316 w 1452"/>
                    <a:gd name="T19" fmla="*/ 232 h 575"/>
                    <a:gd name="T20" fmla="*/ 377 w 1452"/>
                    <a:gd name="T21" fmla="*/ 232 h 575"/>
                    <a:gd name="T22" fmla="*/ 377 w 1452"/>
                    <a:gd name="T23" fmla="*/ 318 h 575"/>
                    <a:gd name="T24" fmla="*/ 463 w 1452"/>
                    <a:gd name="T25" fmla="*/ 318 h 575"/>
                    <a:gd name="T26" fmla="*/ 463 w 1452"/>
                    <a:gd name="T27" fmla="*/ 380 h 575"/>
                    <a:gd name="T28" fmla="*/ 463 w 1452"/>
                    <a:gd name="T29" fmla="*/ 380 h 575"/>
                    <a:gd name="T30" fmla="*/ 1357 w 1452"/>
                    <a:gd name="T31" fmla="*/ 186 h 575"/>
                    <a:gd name="T32" fmla="*/ 1357 w 1452"/>
                    <a:gd name="T33" fmla="*/ 186 h 575"/>
                    <a:gd name="T34" fmla="*/ 984 w 1452"/>
                    <a:gd name="T35" fmla="*/ 13 h 575"/>
                    <a:gd name="T36" fmla="*/ 971 w 1452"/>
                    <a:gd name="T37" fmla="*/ 0 h 575"/>
                    <a:gd name="T38" fmla="*/ 769 w 1452"/>
                    <a:gd name="T39" fmla="*/ 223 h 575"/>
                    <a:gd name="T40" fmla="*/ 744 w 1452"/>
                    <a:gd name="T41" fmla="*/ 245 h 575"/>
                    <a:gd name="T42" fmla="*/ 743 w 1452"/>
                    <a:gd name="T43" fmla="*/ 245 h 575"/>
                    <a:gd name="T44" fmla="*/ 743 w 1452"/>
                    <a:gd name="T45" fmla="*/ 330 h 575"/>
                    <a:gd name="T46" fmla="*/ 892 w 1452"/>
                    <a:gd name="T47" fmla="*/ 479 h 575"/>
                    <a:gd name="T48" fmla="*/ 1042 w 1452"/>
                    <a:gd name="T49" fmla="*/ 330 h 575"/>
                    <a:gd name="T50" fmla="*/ 1042 w 1452"/>
                    <a:gd name="T51" fmla="*/ 270 h 575"/>
                    <a:gd name="T52" fmla="*/ 969 w 1452"/>
                    <a:gd name="T53" fmla="*/ 186 h 575"/>
                    <a:gd name="T54" fmla="*/ 1055 w 1452"/>
                    <a:gd name="T55" fmla="*/ 101 h 575"/>
                    <a:gd name="T56" fmla="*/ 1140 w 1452"/>
                    <a:gd name="T57" fmla="*/ 186 h 575"/>
                    <a:gd name="T58" fmla="*/ 1082 w 1452"/>
                    <a:gd name="T59" fmla="*/ 267 h 575"/>
                    <a:gd name="T60" fmla="*/ 1082 w 1452"/>
                    <a:gd name="T61" fmla="*/ 330 h 575"/>
                    <a:gd name="T62" fmla="*/ 892 w 1452"/>
                    <a:gd name="T63" fmla="*/ 519 h 575"/>
                    <a:gd name="T64" fmla="*/ 703 w 1452"/>
                    <a:gd name="T65" fmla="*/ 330 h 575"/>
                    <a:gd name="T66" fmla="*/ 703 w 1452"/>
                    <a:gd name="T67" fmla="*/ 245 h 575"/>
                    <a:gd name="T68" fmla="*/ 679 w 1452"/>
                    <a:gd name="T69" fmla="*/ 223 h 575"/>
                    <a:gd name="T70" fmla="*/ 478 w 1452"/>
                    <a:gd name="T71" fmla="*/ 2 h 575"/>
                    <a:gd name="T72" fmla="*/ 467 w 1452"/>
                    <a:gd name="T73" fmla="*/ 13 h 575"/>
                    <a:gd name="T74" fmla="*/ 94 w 1452"/>
                    <a:gd name="T75" fmla="*/ 186 h 575"/>
                    <a:gd name="T76" fmla="*/ 6 w 1452"/>
                    <a:gd name="T77" fmla="*/ 575 h 575"/>
                    <a:gd name="T78" fmla="*/ 1445 w 1452"/>
                    <a:gd name="T79" fmla="*/ 575 h 575"/>
                    <a:gd name="T80" fmla="*/ 1357 w 1452"/>
                    <a:gd name="T81" fmla="*/ 18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52" h="575">
                      <a:moveTo>
                        <a:pt x="463" y="380"/>
                      </a:moveTo>
                      <a:lnTo>
                        <a:pt x="463" y="380"/>
                      </a:lnTo>
                      <a:lnTo>
                        <a:pt x="377" y="380"/>
                      </a:lnTo>
                      <a:lnTo>
                        <a:pt x="377" y="466"/>
                      </a:lnTo>
                      <a:lnTo>
                        <a:pt x="316" y="466"/>
                      </a:lnTo>
                      <a:lnTo>
                        <a:pt x="316" y="380"/>
                      </a:lnTo>
                      <a:lnTo>
                        <a:pt x="229" y="380"/>
                      </a:lnTo>
                      <a:lnTo>
                        <a:pt x="229" y="318"/>
                      </a:lnTo>
                      <a:lnTo>
                        <a:pt x="316" y="318"/>
                      </a:lnTo>
                      <a:lnTo>
                        <a:pt x="316" y="232"/>
                      </a:lnTo>
                      <a:lnTo>
                        <a:pt x="377" y="232"/>
                      </a:lnTo>
                      <a:lnTo>
                        <a:pt x="377" y="318"/>
                      </a:lnTo>
                      <a:lnTo>
                        <a:pt x="463" y="318"/>
                      </a:lnTo>
                      <a:lnTo>
                        <a:pt x="463" y="380"/>
                      </a:lnTo>
                      <a:lnTo>
                        <a:pt x="463" y="380"/>
                      </a:lnTo>
                      <a:close/>
                      <a:moveTo>
                        <a:pt x="1357" y="186"/>
                      </a:moveTo>
                      <a:lnTo>
                        <a:pt x="1357" y="186"/>
                      </a:lnTo>
                      <a:cubicBezTo>
                        <a:pt x="1263" y="145"/>
                        <a:pt x="997" y="21"/>
                        <a:pt x="984" y="13"/>
                      </a:cubicBezTo>
                      <a:cubicBezTo>
                        <a:pt x="980" y="11"/>
                        <a:pt x="976" y="7"/>
                        <a:pt x="971" y="0"/>
                      </a:cubicBezTo>
                      <a:cubicBezTo>
                        <a:pt x="962" y="112"/>
                        <a:pt x="878" y="203"/>
                        <a:pt x="769" y="223"/>
                      </a:cubicBezTo>
                      <a:cubicBezTo>
                        <a:pt x="767" y="236"/>
                        <a:pt x="757" y="245"/>
                        <a:pt x="744" y="245"/>
                      </a:cubicBezTo>
                      <a:lnTo>
                        <a:pt x="743" y="245"/>
                      </a:lnTo>
                      <a:lnTo>
                        <a:pt x="743" y="330"/>
                      </a:lnTo>
                      <a:cubicBezTo>
                        <a:pt x="743" y="412"/>
                        <a:pt x="810" y="479"/>
                        <a:pt x="892" y="479"/>
                      </a:cubicBezTo>
                      <a:cubicBezTo>
                        <a:pt x="975" y="479"/>
                        <a:pt x="1042" y="412"/>
                        <a:pt x="1042" y="330"/>
                      </a:cubicBezTo>
                      <a:lnTo>
                        <a:pt x="1042" y="270"/>
                      </a:lnTo>
                      <a:cubicBezTo>
                        <a:pt x="1001" y="264"/>
                        <a:pt x="969" y="229"/>
                        <a:pt x="969" y="186"/>
                      </a:cubicBezTo>
                      <a:cubicBezTo>
                        <a:pt x="969" y="139"/>
                        <a:pt x="1008" y="101"/>
                        <a:pt x="1055" y="101"/>
                      </a:cubicBezTo>
                      <a:cubicBezTo>
                        <a:pt x="1102" y="101"/>
                        <a:pt x="1140" y="139"/>
                        <a:pt x="1140" y="186"/>
                      </a:cubicBezTo>
                      <a:cubicBezTo>
                        <a:pt x="1140" y="224"/>
                        <a:pt x="1115" y="255"/>
                        <a:pt x="1082" y="267"/>
                      </a:cubicBezTo>
                      <a:lnTo>
                        <a:pt x="1082" y="330"/>
                      </a:lnTo>
                      <a:cubicBezTo>
                        <a:pt x="1082" y="434"/>
                        <a:pt x="997" y="519"/>
                        <a:pt x="892" y="519"/>
                      </a:cubicBezTo>
                      <a:cubicBezTo>
                        <a:pt x="788" y="519"/>
                        <a:pt x="703" y="434"/>
                        <a:pt x="703" y="330"/>
                      </a:cubicBezTo>
                      <a:lnTo>
                        <a:pt x="703" y="245"/>
                      </a:lnTo>
                      <a:cubicBezTo>
                        <a:pt x="691" y="244"/>
                        <a:pt x="681" y="235"/>
                        <a:pt x="679" y="223"/>
                      </a:cubicBezTo>
                      <a:cubicBezTo>
                        <a:pt x="572" y="203"/>
                        <a:pt x="488" y="113"/>
                        <a:pt x="478" y="2"/>
                      </a:cubicBezTo>
                      <a:cubicBezTo>
                        <a:pt x="474" y="8"/>
                        <a:pt x="471" y="11"/>
                        <a:pt x="467" y="13"/>
                      </a:cubicBezTo>
                      <a:cubicBezTo>
                        <a:pt x="454" y="21"/>
                        <a:pt x="188" y="145"/>
                        <a:pt x="94" y="186"/>
                      </a:cubicBezTo>
                      <a:cubicBezTo>
                        <a:pt x="0" y="227"/>
                        <a:pt x="6" y="575"/>
                        <a:pt x="6" y="575"/>
                      </a:cubicBezTo>
                      <a:lnTo>
                        <a:pt x="1445" y="575"/>
                      </a:lnTo>
                      <a:cubicBezTo>
                        <a:pt x="1445" y="575"/>
                        <a:pt x="1452" y="227"/>
                        <a:pt x="1357" y="18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sp>
          <p:nvSpPr>
            <p:cNvPr id="36" name="Freeform 15">
              <a:extLst>
                <a:ext uri="{FF2B5EF4-FFF2-40B4-BE49-F238E27FC236}">
                  <a16:creationId xmlns:a16="http://schemas.microsoft.com/office/drawing/2014/main" id="{12CD567C-6CF4-43AE-BB7B-8D4F7D3DDA60}"/>
                </a:ext>
              </a:extLst>
            </p:cNvPr>
            <p:cNvSpPr>
              <a:spLocks/>
            </p:cNvSpPr>
            <p:nvPr/>
          </p:nvSpPr>
          <p:spPr bwMode="auto">
            <a:xfrm>
              <a:off x="719636" y="4665005"/>
              <a:ext cx="823374" cy="738202"/>
            </a:xfrm>
            <a:custGeom>
              <a:avLst/>
              <a:gdLst>
                <a:gd name="T0" fmla="*/ 1223 w 1782"/>
                <a:gd name="T1" fmla="*/ 542 h 1587"/>
                <a:gd name="T2" fmla="*/ 1223 w 1782"/>
                <a:gd name="T3" fmla="*/ 542 h 1587"/>
                <a:gd name="T4" fmla="*/ 1236 w 1782"/>
                <a:gd name="T5" fmla="*/ 669 h 1587"/>
                <a:gd name="T6" fmla="*/ 1180 w 1782"/>
                <a:gd name="T7" fmla="*/ 771 h 1587"/>
                <a:gd name="T8" fmla="*/ 1105 w 1782"/>
                <a:gd name="T9" fmla="*/ 962 h 1587"/>
                <a:gd name="T10" fmla="*/ 1112 w 1782"/>
                <a:gd name="T11" fmla="*/ 1068 h 1587"/>
                <a:gd name="T12" fmla="*/ 1165 w 1782"/>
                <a:gd name="T13" fmla="*/ 1096 h 1587"/>
                <a:gd name="T14" fmla="*/ 1208 w 1782"/>
                <a:gd name="T15" fmla="*/ 1244 h 1587"/>
                <a:gd name="T16" fmla="*/ 1666 w 1782"/>
                <a:gd name="T17" fmla="*/ 1456 h 1587"/>
                <a:gd name="T18" fmla="*/ 1774 w 1782"/>
                <a:gd name="T19" fmla="*/ 1587 h 1587"/>
                <a:gd name="T20" fmla="*/ 7 w 1782"/>
                <a:gd name="T21" fmla="*/ 1587 h 1587"/>
                <a:gd name="T22" fmla="*/ 115 w 1782"/>
                <a:gd name="T23" fmla="*/ 1456 h 1587"/>
                <a:gd name="T24" fmla="*/ 573 w 1782"/>
                <a:gd name="T25" fmla="*/ 1244 h 1587"/>
                <a:gd name="T26" fmla="*/ 615 w 1782"/>
                <a:gd name="T27" fmla="*/ 1096 h 1587"/>
                <a:gd name="T28" fmla="*/ 669 w 1782"/>
                <a:gd name="T29" fmla="*/ 1068 h 1587"/>
                <a:gd name="T30" fmla="*/ 675 w 1782"/>
                <a:gd name="T31" fmla="*/ 962 h 1587"/>
                <a:gd name="T32" fmla="*/ 600 w 1782"/>
                <a:gd name="T33" fmla="*/ 771 h 1587"/>
                <a:gd name="T34" fmla="*/ 545 w 1782"/>
                <a:gd name="T35" fmla="*/ 669 h 1587"/>
                <a:gd name="T36" fmla="*/ 558 w 1782"/>
                <a:gd name="T37" fmla="*/ 542 h 1587"/>
                <a:gd name="T38" fmla="*/ 542 w 1782"/>
                <a:gd name="T39" fmla="*/ 318 h 1587"/>
                <a:gd name="T40" fmla="*/ 612 w 1782"/>
                <a:gd name="T41" fmla="*/ 189 h 1587"/>
                <a:gd name="T42" fmla="*/ 782 w 1782"/>
                <a:gd name="T43" fmla="*/ 66 h 1587"/>
                <a:gd name="T44" fmla="*/ 737 w 1782"/>
                <a:gd name="T45" fmla="*/ 45 h 1587"/>
                <a:gd name="T46" fmla="*/ 797 w 1782"/>
                <a:gd name="T47" fmla="*/ 52 h 1587"/>
                <a:gd name="T48" fmla="*/ 752 w 1782"/>
                <a:gd name="T49" fmla="*/ 0 h 1587"/>
                <a:gd name="T50" fmla="*/ 847 w 1782"/>
                <a:gd name="T51" fmla="*/ 39 h 1587"/>
                <a:gd name="T52" fmla="*/ 1071 w 1782"/>
                <a:gd name="T53" fmla="*/ 75 h 1587"/>
                <a:gd name="T54" fmla="*/ 1176 w 1782"/>
                <a:gd name="T55" fmla="*/ 189 h 1587"/>
                <a:gd name="T56" fmla="*/ 1243 w 1782"/>
                <a:gd name="T57" fmla="*/ 318 h 1587"/>
                <a:gd name="T58" fmla="*/ 1223 w 1782"/>
                <a:gd name="T59" fmla="*/ 542 h 1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82" h="1587">
                  <a:moveTo>
                    <a:pt x="1223" y="542"/>
                  </a:moveTo>
                  <a:lnTo>
                    <a:pt x="1223" y="542"/>
                  </a:lnTo>
                  <a:cubicBezTo>
                    <a:pt x="1266" y="542"/>
                    <a:pt x="1259" y="562"/>
                    <a:pt x="1236" y="669"/>
                  </a:cubicBezTo>
                  <a:cubicBezTo>
                    <a:pt x="1213" y="775"/>
                    <a:pt x="1180" y="771"/>
                    <a:pt x="1180" y="771"/>
                  </a:cubicBezTo>
                  <a:cubicBezTo>
                    <a:pt x="1180" y="903"/>
                    <a:pt x="1107" y="945"/>
                    <a:pt x="1105" y="962"/>
                  </a:cubicBezTo>
                  <a:cubicBezTo>
                    <a:pt x="1104" y="978"/>
                    <a:pt x="1112" y="1068"/>
                    <a:pt x="1112" y="1068"/>
                  </a:cubicBezTo>
                  <a:cubicBezTo>
                    <a:pt x="1150" y="1076"/>
                    <a:pt x="1165" y="1096"/>
                    <a:pt x="1165" y="1096"/>
                  </a:cubicBezTo>
                  <a:cubicBezTo>
                    <a:pt x="1165" y="1194"/>
                    <a:pt x="1191" y="1235"/>
                    <a:pt x="1208" y="1244"/>
                  </a:cubicBezTo>
                  <a:cubicBezTo>
                    <a:pt x="1224" y="1254"/>
                    <a:pt x="1550" y="1405"/>
                    <a:pt x="1666" y="1456"/>
                  </a:cubicBezTo>
                  <a:cubicBezTo>
                    <a:pt x="1782" y="1506"/>
                    <a:pt x="1774" y="1587"/>
                    <a:pt x="1774" y="1587"/>
                  </a:cubicBezTo>
                  <a:lnTo>
                    <a:pt x="7" y="1587"/>
                  </a:lnTo>
                  <a:cubicBezTo>
                    <a:pt x="7" y="1587"/>
                    <a:pt x="0" y="1506"/>
                    <a:pt x="115" y="1456"/>
                  </a:cubicBezTo>
                  <a:cubicBezTo>
                    <a:pt x="231" y="1405"/>
                    <a:pt x="557" y="1254"/>
                    <a:pt x="573" y="1244"/>
                  </a:cubicBezTo>
                  <a:cubicBezTo>
                    <a:pt x="590" y="1235"/>
                    <a:pt x="615" y="1194"/>
                    <a:pt x="615" y="1096"/>
                  </a:cubicBezTo>
                  <a:cubicBezTo>
                    <a:pt x="615" y="1096"/>
                    <a:pt x="630" y="1076"/>
                    <a:pt x="669" y="1068"/>
                  </a:cubicBezTo>
                  <a:cubicBezTo>
                    <a:pt x="669" y="1068"/>
                    <a:pt x="677" y="978"/>
                    <a:pt x="675" y="962"/>
                  </a:cubicBezTo>
                  <a:cubicBezTo>
                    <a:pt x="674" y="945"/>
                    <a:pt x="600" y="903"/>
                    <a:pt x="600" y="771"/>
                  </a:cubicBezTo>
                  <a:cubicBezTo>
                    <a:pt x="600" y="771"/>
                    <a:pt x="568" y="775"/>
                    <a:pt x="545" y="669"/>
                  </a:cubicBezTo>
                  <a:cubicBezTo>
                    <a:pt x="521" y="562"/>
                    <a:pt x="514" y="542"/>
                    <a:pt x="558" y="542"/>
                  </a:cubicBezTo>
                  <a:cubicBezTo>
                    <a:pt x="558" y="542"/>
                    <a:pt x="542" y="394"/>
                    <a:pt x="542" y="318"/>
                  </a:cubicBezTo>
                  <a:cubicBezTo>
                    <a:pt x="542" y="242"/>
                    <a:pt x="594" y="225"/>
                    <a:pt x="612" y="189"/>
                  </a:cubicBezTo>
                  <a:cubicBezTo>
                    <a:pt x="629" y="152"/>
                    <a:pt x="658" y="90"/>
                    <a:pt x="782" y="66"/>
                  </a:cubicBezTo>
                  <a:cubicBezTo>
                    <a:pt x="782" y="66"/>
                    <a:pt x="756" y="63"/>
                    <a:pt x="737" y="45"/>
                  </a:cubicBezTo>
                  <a:cubicBezTo>
                    <a:pt x="737" y="45"/>
                    <a:pt x="779" y="52"/>
                    <a:pt x="797" y="52"/>
                  </a:cubicBezTo>
                  <a:cubicBezTo>
                    <a:pt x="797" y="52"/>
                    <a:pt x="760" y="28"/>
                    <a:pt x="752" y="0"/>
                  </a:cubicBezTo>
                  <a:cubicBezTo>
                    <a:pt x="752" y="0"/>
                    <a:pt x="796" y="34"/>
                    <a:pt x="847" y="39"/>
                  </a:cubicBezTo>
                  <a:cubicBezTo>
                    <a:pt x="899" y="43"/>
                    <a:pt x="992" y="30"/>
                    <a:pt x="1071" y="75"/>
                  </a:cubicBezTo>
                  <a:cubicBezTo>
                    <a:pt x="1150" y="120"/>
                    <a:pt x="1176" y="139"/>
                    <a:pt x="1176" y="189"/>
                  </a:cubicBezTo>
                  <a:cubicBezTo>
                    <a:pt x="1176" y="189"/>
                    <a:pt x="1251" y="205"/>
                    <a:pt x="1243" y="318"/>
                  </a:cubicBezTo>
                  <a:cubicBezTo>
                    <a:pt x="1235" y="431"/>
                    <a:pt x="1223" y="542"/>
                    <a:pt x="1223" y="5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sp>
        <p:nvSpPr>
          <p:cNvPr id="61" name="Rectangle 60">
            <a:extLst>
              <a:ext uri="{FF2B5EF4-FFF2-40B4-BE49-F238E27FC236}">
                <a16:creationId xmlns:a16="http://schemas.microsoft.com/office/drawing/2014/main" id="{66093108-B359-4701-9DF5-9257D40E66F8}"/>
              </a:ext>
            </a:extLst>
          </p:cNvPr>
          <p:cNvSpPr/>
          <p:nvPr/>
        </p:nvSpPr>
        <p:spPr>
          <a:xfrm>
            <a:off x="0" y="1675076"/>
            <a:ext cx="7315200" cy="504203"/>
          </a:xfrm>
          <a:prstGeom prst="rect">
            <a:avLst/>
          </a:prstGeom>
          <a:solidFill>
            <a:srgbClr val="E48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4A7B522D-CD98-4EED-A9CC-BD132762BF2B}"/>
              </a:ext>
            </a:extLst>
          </p:cNvPr>
          <p:cNvSpPr/>
          <p:nvPr/>
        </p:nvSpPr>
        <p:spPr>
          <a:xfrm>
            <a:off x="6298286" y="1586614"/>
            <a:ext cx="217828" cy="1413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33E31EED-C390-45DF-A939-2DD1A1789159}"/>
              </a:ext>
            </a:extLst>
          </p:cNvPr>
          <p:cNvGrpSpPr>
            <a:grpSpLocks noChangeAspect="1"/>
          </p:cNvGrpSpPr>
          <p:nvPr/>
        </p:nvGrpSpPr>
        <p:grpSpPr>
          <a:xfrm>
            <a:off x="6130403" y="993897"/>
            <a:ext cx="530215" cy="531514"/>
            <a:chOff x="369888" y="3968750"/>
            <a:chExt cx="1293813" cy="1296988"/>
          </a:xfrm>
          <a:solidFill>
            <a:schemeClr val="accent1"/>
          </a:solidFill>
        </p:grpSpPr>
        <p:sp>
          <p:nvSpPr>
            <p:cNvPr id="28" name="Freeform 5">
              <a:extLst>
                <a:ext uri="{FF2B5EF4-FFF2-40B4-BE49-F238E27FC236}">
                  <a16:creationId xmlns:a16="http://schemas.microsoft.com/office/drawing/2014/main" id="{24BD2829-E39C-4BE3-9E60-134A3DB553AA}"/>
                </a:ext>
              </a:extLst>
            </p:cNvPr>
            <p:cNvSpPr>
              <a:spLocks/>
            </p:cNvSpPr>
            <p:nvPr/>
          </p:nvSpPr>
          <p:spPr bwMode="auto">
            <a:xfrm>
              <a:off x="762001" y="4953000"/>
              <a:ext cx="242888" cy="293688"/>
            </a:xfrm>
            <a:custGeom>
              <a:avLst/>
              <a:gdLst>
                <a:gd name="T0" fmla="*/ 376 w 376"/>
                <a:gd name="T1" fmla="*/ 457 h 457"/>
                <a:gd name="T2" fmla="*/ 376 w 376"/>
                <a:gd name="T3" fmla="*/ 457 h 457"/>
                <a:gd name="T4" fmla="*/ 0 w 376"/>
                <a:gd name="T5" fmla="*/ 89 h 457"/>
                <a:gd name="T6" fmla="*/ 376 w 376"/>
                <a:gd name="T7" fmla="*/ 0 h 457"/>
                <a:gd name="T8" fmla="*/ 376 w 376"/>
                <a:gd name="T9" fmla="*/ 457 h 457"/>
              </a:gdLst>
              <a:ahLst/>
              <a:cxnLst>
                <a:cxn ang="0">
                  <a:pos x="T0" y="T1"/>
                </a:cxn>
                <a:cxn ang="0">
                  <a:pos x="T2" y="T3"/>
                </a:cxn>
                <a:cxn ang="0">
                  <a:pos x="T4" y="T5"/>
                </a:cxn>
                <a:cxn ang="0">
                  <a:pos x="T6" y="T7"/>
                </a:cxn>
                <a:cxn ang="0">
                  <a:pos x="T8" y="T9"/>
                </a:cxn>
              </a:cxnLst>
              <a:rect l="0" t="0" r="r" b="b"/>
              <a:pathLst>
                <a:path w="376" h="457">
                  <a:moveTo>
                    <a:pt x="376" y="457"/>
                  </a:moveTo>
                  <a:lnTo>
                    <a:pt x="376" y="457"/>
                  </a:lnTo>
                  <a:cubicBezTo>
                    <a:pt x="224" y="442"/>
                    <a:pt x="89" y="301"/>
                    <a:pt x="0" y="89"/>
                  </a:cubicBezTo>
                  <a:cubicBezTo>
                    <a:pt x="119" y="35"/>
                    <a:pt x="246" y="4"/>
                    <a:pt x="376" y="0"/>
                  </a:cubicBezTo>
                  <a:lnTo>
                    <a:pt x="376" y="45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34B99A27-30E1-4C14-9A00-74D21A523D54}"/>
                </a:ext>
              </a:extLst>
            </p:cNvPr>
            <p:cNvSpPr>
              <a:spLocks/>
            </p:cNvSpPr>
            <p:nvPr/>
          </p:nvSpPr>
          <p:spPr bwMode="auto">
            <a:xfrm>
              <a:off x="1038226" y="4951413"/>
              <a:ext cx="244475" cy="295275"/>
            </a:xfrm>
            <a:custGeom>
              <a:avLst/>
              <a:gdLst>
                <a:gd name="T0" fmla="*/ 0 w 379"/>
                <a:gd name="T1" fmla="*/ 458 h 458"/>
                <a:gd name="T2" fmla="*/ 0 w 379"/>
                <a:gd name="T3" fmla="*/ 458 h 458"/>
                <a:gd name="T4" fmla="*/ 0 w 379"/>
                <a:gd name="T5" fmla="*/ 0 h 458"/>
                <a:gd name="T6" fmla="*/ 379 w 379"/>
                <a:gd name="T7" fmla="*/ 85 h 458"/>
                <a:gd name="T8" fmla="*/ 0 w 379"/>
                <a:gd name="T9" fmla="*/ 458 h 458"/>
              </a:gdLst>
              <a:ahLst/>
              <a:cxnLst>
                <a:cxn ang="0">
                  <a:pos x="T0" y="T1"/>
                </a:cxn>
                <a:cxn ang="0">
                  <a:pos x="T2" y="T3"/>
                </a:cxn>
                <a:cxn ang="0">
                  <a:pos x="T4" y="T5"/>
                </a:cxn>
                <a:cxn ang="0">
                  <a:pos x="T6" y="T7"/>
                </a:cxn>
                <a:cxn ang="0">
                  <a:pos x="T8" y="T9"/>
                </a:cxn>
              </a:cxnLst>
              <a:rect l="0" t="0" r="r" b="b"/>
              <a:pathLst>
                <a:path w="379" h="458">
                  <a:moveTo>
                    <a:pt x="0" y="458"/>
                  </a:moveTo>
                  <a:lnTo>
                    <a:pt x="0" y="458"/>
                  </a:lnTo>
                  <a:lnTo>
                    <a:pt x="0" y="0"/>
                  </a:lnTo>
                  <a:cubicBezTo>
                    <a:pt x="132" y="3"/>
                    <a:pt x="261" y="32"/>
                    <a:pt x="379" y="85"/>
                  </a:cubicBezTo>
                  <a:cubicBezTo>
                    <a:pt x="289" y="300"/>
                    <a:pt x="154" y="443"/>
                    <a:pt x="0" y="45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9D46150E-1651-42BA-97E5-62E955ADC9D7}"/>
                </a:ext>
              </a:extLst>
            </p:cNvPr>
            <p:cNvSpPr>
              <a:spLocks/>
            </p:cNvSpPr>
            <p:nvPr/>
          </p:nvSpPr>
          <p:spPr bwMode="auto">
            <a:xfrm>
              <a:off x="603251" y="3975100"/>
              <a:ext cx="319088" cy="231775"/>
            </a:xfrm>
            <a:custGeom>
              <a:avLst/>
              <a:gdLst>
                <a:gd name="T0" fmla="*/ 202 w 498"/>
                <a:gd name="T1" fmla="*/ 361 h 361"/>
                <a:gd name="T2" fmla="*/ 202 w 498"/>
                <a:gd name="T3" fmla="*/ 361 h 361"/>
                <a:gd name="T4" fmla="*/ 0 w 498"/>
                <a:gd name="T5" fmla="*/ 224 h 361"/>
                <a:gd name="T6" fmla="*/ 498 w 498"/>
                <a:gd name="T7" fmla="*/ 0 h 361"/>
                <a:gd name="T8" fmla="*/ 244 w 498"/>
                <a:gd name="T9" fmla="*/ 272 h 361"/>
                <a:gd name="T10" fmla="*/ 202 w 498"/>
                <a:gd name="T11" fmla="*/ 361 h 361"/>
              </a:gdLst>
              <a:ahLst/>
              <a:cxnLst>
                <a:cxn ang="0">
                  <a:pos x="T0" y="T1"/>
                </a:cxn>
                <a:cxn ang="0">
                  <a:pos x="T2" y="T3"/>
                </a:cxn>
                <a:cxn ang="0">
                  <a:pos x="T4" y="T5"/>
                </a:cxn>
                <a:cxn ang="0">
                  <a:pos x="T6" y="T7"/>
                </a:cxn>
                <a:cxn ang="0">
                  <a:pos x="T8" y="T9"/>
                </a:cxn>
                <a:cxn ang="0">
                  <a:pos x="T10" y="T11"/>
                </a:cxn>
              </a:cxnLst>
              <a:rect l="0" t="0" r="r" b="b"/>
              <a:pathLst>
                <a:path w="498" h="361">
                  <a:moveTo>
                    <a:pt x="202" y="361"/>
                  </a:moveTo>
                  <a:lnTo>
                    <a:pt x="202" y="361"/>
                  </a:lnTo>
                  <a:cubicBezTo>
                    <a:pt x="131" y="324"/>
                    <a:pt x="63" y="278"/>
                    <a:pt x="0" y="224"/>
                  </a:cubicBezTo>
                  <a:cubicBezTo>
                    <a:pt x="139" y="107"/>
                    <a:pt x="310" y="28"/>
                    <a:pt x="498" y="0"/>
                  </a:cubicBezTo>
                  <a:cubicBezTo>
                    <a:pt x="403" y="48"/>
                    <a:pt x="315" y="140"/>
                    <a:pt x="244" y="272"/>
                  </a:cubicBezTo>
                  <a:cubicBezTo>
                    <a:pt x="229" y="300"/>
                    <a:pt x="215" y="330"/>
                    <a:pt x="202" y="3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8">
              <a:extLst>
                <a:ext uri="{FF2B5EF4-FFF2-40B4-BE49-F238E27FC236}">
                  <a16:creationId xmlns:a16="http://schemas.microsoft.com/office/drawing/2014/main" id="{50C960A1-6746-4725-9CA9-05C399CADF62}"/>
                </a:ext>
              </a:extLst>
            </p:cNvPr>
            <p:cNvSpPr>
              <a:spLocks/>
            </p:cNvSpPr>
            <p:nvPr/>
          </p:nvSpPr>
          <p:spPr bwMode="auto">
            <a:xfrm>
              <a:off x="1123951" y="3978275"/>
              <a:ext cx="315913" cy="233363"/>
            </a:xfrm>
            <a:custGeom>
              <a:avLst/>
              <a:gdLst>
                <a:gd name="T0" fmla="*/ 293 w 491"/>
                <a:gd name="T1" fmla="*/ 363 h 363"/>
                <a:gd name="T2" fmla="*/ 293 w 491"/>
                <a:gd name="T3" fmla="*/ 363 h 363"/>
                <a:gd name="T4" fmla="*/ 248 w 491"/>
                <a:gd name="T5" fmla="*/ 268 h 363"/>
                <a:gd name="T6" fmla="*/ 0 w 491"/>
                <a:gd name="T7" fmla="*/ 0 h 363"/>
                <a:gd name="T8" fmla="*/ 491 w 491"/>
                <a:gd name="T9" fmla="*/ 230 h 363"/>
                <a:gd name="T10" fmla="*/ 293 w 491"/>
                <a:gd name="T11" fmla="*/ 363 h 363"/>
              </a:gdLst>
              <a:ahLst/>
              <a:cxnLst>
                <a:cxn ang="0">
                  <a:pos x="T0" y="T1"/>
                </a:cxn>
                <a:cxn ang="0">
                  <a:pos x="T2" y="T3"/>
                </a:cxn>
                <a:cxn ang="0">
                  <a:pos x="T4" y="T5"/>
                </a:cxn>
                <a:cxn ang="0">
                  <a:pos x="T6" y="T7"/>
                </a:cxn>
                <a:cxn ang="0">
                  <a:pos x="T8" y="T9"/>
                </a:cxn>
                <a:cxn ang="0">
                  <a:pos x="T10" y="T11"/>
                </a:cxn>
              </a:cxnLst>
              <a:rect l="0" t="0" r="r" b="b"/>
              <a:pathLst>
                <a:path w="491" h="363">
                  <a:moveTo>
                    <a:pt x="293" y="363"/>
                  </a:moveTo>
                  <a:lnTo>
                    <a:pt x="293" y="363"/>
                  </a:lnTo>
                  <a:cubicBezTo>
                    <a:pt x="279" y="330"/>
                    <a:pt x="264" y="298"/>
                    <a:pt x="248" y="268"/>
                  </a:cubicBezTo>
                  <a:cubicBezTo>
                    <a:pt x="179" y="139"/>
                    <a:pt x="94" y="48"/>
                    <a:pt x="0" y="0"/>
                  </a:cubicBezTo>
                  <a:cubicBezTo>
                    <a:pt x="186" y="31"/>
                    <a:pt x="354" y="112"/>
                    <a:pt x="491" y="230"/>
                  </a:cubicBezTo>
                  <a:cubicBezTo>
                    <a:pt x="430" y="283"/>
                    <a:pt x="364" y="327"/>
                    <a:pt x="293" y="3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9">
              <a:extLst>
                <a:ext uri="{FF2B5EF4-FFF2-40B4-BE49-F238E27FC236}">
                  <a16:creationId xmlns:a16="http://schemas.microsoft.com/office/drawing/2014/main" id="{874C9D32-0107-4B63-9941-07F0C8A5E77A}"/>
                </a:ext>
              </a:extLst>
            </p:cNvPr>
            <p:cNvSpPr>
              <a:spLocks/>
            </p:cNvSpPr>
            <p:nvPr/>
          </p:nvSpPr>
          <p:spPr bwMode="auto">
            <a:xfrm>
              <a:off x="1325563" y="4148138"/>
              <a:ext cx="338138" cy="450850"/>
            </a:xfrm>
            <a:custGeom>
              <a:avLst/>
              <a:gdLst>
                <a:gd name="T0" fmla="*/ 528 w 528"/>
                <a:gd name="T1" fmla="*/ 700 h 700"/>
                <a:gd name="T2" fmla="*/ 528 w 528"/>
                <a:gd name="T3" fmla="*/ 700 h 700"/>
                <a:gd name="T4" fmla="*/ 97 w 528"/>
                <a:gd name="T5" fmla="*/ 700 h 700"/>
                <a:gd name="T6" fmla="*/ 0 w 528"/>
                <a:gd name="T7" fmla="*/ 147 h 700"/>
                <a:gd name="T8" fmla="*/ 218 w 528"/>
                <a:gd name="T9" fmla="*/ 0 h 700"/>
                <a:gd name="T10" fmla="*/ 52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528" y="700"/>
                  </a:moveTo>
                  <a:lnTo>
                    <a:pt x="528" y="700"/>
                  </a:lnTo>
                  <a:lnTo>
                    <a:pt x="97" y="700"/>
                  </a:lnTo>
                  <a:cubicBezTo>
                    <a:pt x="94" y="500"/>
                    <a:pt x="61" y="310"/>
                    <a:pt x="0" y="147"/>
                  </a:cubicBezTo>
                  <a:cubicBezTo>
                    <a:pt x="78" y="108"/>
                    <a:pt x="151" y="59"/>
                    <a:pt x="218" y="0"/>
                  </a:cubicBezTo>
                  <a:cubicBezTo>
                    <a:pt x="403" y="178"/>
                    <a:pt x="520" y="425"/>
                    <a:pt x="52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10">
              <a:extLst>
                <a:ext uri="{FF2B5EF4-FFF2-40B4-BE49-F238E27FC236}">
                  <a16:creationId xmlns:a16="http://schemas.microsoft.com/office/drawing/2014/main" id="{E331E1A4-FD46-47DF-A073-7D99CA318987}"/>
                </a:ext>
              </a:extLst>
            </p:cNvPr>
            <p:cNvSpPr>
              <a:spLocks/>
            </p:cNvSpPr>
            <p:nvPr/>
          </p:nvSpPr>
          <p:spPr bwMode="auto">
            <a:xfrm>
              <a:off x="1038226" y="3986213"/>
              <a:ext cx="244475" cy="293688"/>
            </a:xfrm>
            <a:custGeom>
              <a:avLst/>
              <a:gdLst>
                <a:gd name="T0" fmla="*/ 0 w 379"/>
                <a:gd name="T1" fmla="*/ 456 h 456"/>
                <a:gd name="T2" fmla="*/ 0 w 379"/>
                <a:gd name="T3" fmla="*/ 456 h 456"/>
                <a:gd name="T4" fmla="*/ 0 w 379"/>
                <a:gd name="T5" fmla="*/ 0 h 456"/>
                <a:gd name="T6" fmla="*/ 379 w 379"/>
                <a:gd name="T7" fmla="*/ 372 h 456"/>
                <a:gd name="T8" fmla="*/ 0 w 379"/>
                <a:gd name="T9" fmla="*/ 456 h 456"/>
              </a:gdLst>
              <a:ahLst/>
              <a:cxnLst>
                <a:cxn ang="0">
                  <a:pos x="T0" y="T1"/>
                </a:cxn>
                <a:cxn ang="0">
                  <a:pos x="T2" y="T3"/>
                </a:cxn>
                <a:cxn ang="0">
                  <a:pos x="T4" y="T5"/>
                </a:cxn>
                <a:cxn ang="0">
                  <a:pos x="T6" y="T7"/>
                </a:cxn>
                <a:cxn ang="0">
                  <a:pos x="T8" y="T9"/>
                </a:cxn>
              </a:cxnLst>
              <a:rect l="0" t="0" r="r" b="b"/>
              <a:pathLst>
                <a:path w="379" h="456">
                  <a:moveTo>
                    <a:pt x="0" y="456"/>
                  </a:moveTo>
                  <a:lnTo>
                    <a:pt x="0" y="456"/>
                  </a:lnTo>
                  <a:lnTo>
                    <a:pt x="0" y="0"/>
                  </a:lnTo>
                  <a:cubicBezTo>
                    <a:pt x="154" y="15"/>
                    <a:pt x="289" y="157"/>
                    <a:pt x="379" y="372"/>
                  </a:cubicBezTo>
                  <a:cubicBezTo>
                    <a:pt x="260" y="425"/>
                    <a:pt x="132" y="454"/>
                    <a:pt x="0" y="45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11">
              <a:extLst>
                <a:ext uri="{FF2B5EF4-FFF2-40B4-BE49-F238E27FC236}">
                  <a16:creationId xmlns:a16="http://schemas.microsoft.com/office/drawing/2014/main" id="{49659212-CC6B-4F4C-BBB7-E302FAAA77EC}"/>
                </a:ext>
              </a:extLst>
            </p:cNvPr>
            <p:cNvSpPr>
              <a:spLocks/>
            </p:cNvSpPr>
            <p:nvPr/>
          </p:nvSpPr>
          <p:spPr bwMode="auto">
            <a:xfrm>
              <a:off x="690563" y="4254500"/>
              <a:ext cx="314325" cy="344488"/>
            </a:xfrm>
            <a:custGeom>
              <a:avLst/>
              <a:gdLst>
                <a:gd name="T0" fmla="*/ 489 w 489"/>
                <a:gd name="T1" fmla="*/ 536 h 536"/>
                <a:gd name="T2" fmla="*/ 489 w 489"/>
                <a:gd name="T3" fmla="*/ 536 h 536"/>
                <a:gd name="T4" fmla="*/ 0 w 489"/>
                <a:gd name="T5" fmla="*/ 536 h 536"/>
                <a:gd name="T6" fmla="*/ 93 w 489"/>
                <a:gd name="T7" fmla="*/ 0 h 536"/>
                <a:gd name="T8" fmla="*/ 489 w 489"/>
                <a:gd name="T9" fmla="*/ 93 h 536"/>
                <a:gd name="T10" fmla="*/ 489 w 489"/>
                <a:gd name="T11" fmla="*/ 536 h 536"/>
              </a:gdLst>
              <a:ahLst/>
              <a:cxnLst>
                <a:cxn ang="0">
                  <a:pos x="T0" y="T1"/>
                </a:cxn>
                <a:cxn ang="0">
                  <a:pos x="T2" y="T3"/>
                </a:cxn>
                <a:cxn ang="0">
                  <a:pos x="T4" y="T5"/>
                </a:cxn>
                <a:cxn ang="0">
                  <a:pos x="T6" y="T7"/>
                </a:cxn>
                <a:cxn ang="0">
                  <a:pos x="T8" y="T9"/>
                </a:cxn>
                <a:cxn ang="0">
                  <a:pos x="T10" y="T11"/>
                </a:cxn>
              </a:cxnLst>
              <a:rect l="0" t="0" r="r" b="b"/>
              <a:pathLst>
                <a:path w="489" h="536">
                  <a:moveTo>
                    <a:pt x="489" y="536"/>
                  </a:moveTo>
                  <a:lnTo>
                    <a:pt x="489" y="536"/>
                  </a:lnTo>
                  <a:lnTo>
                    <a:pt x="0" y="536"/>
                  </a:lnTo>
                  <a:cubicBezTo>
                    <a:pt x="3" y="337"/>
                    <a:pt x="37" y="153"/>
                    <a:pt x="93" y="0"/>
                  </a:cubicBezTo>
                  <a:cubicBezTo>
                    <a:pt x="219" y="57"/>
                    <a:pt x="352" y="89"/>
                    <a:pt x="489" y="93"/>
                  </a:cubicBezTo>
                  <a:lnTo>
                    <a:pt x="489" y="53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12">
              <a:extLst>
                <a:ext uri="{FF2B5EF4-FFF2-40B4-BE49-F238E27FC236}">
                  <a16:creationId xmlns:a16="http://schemas.microsoft.com/office/drawing/2014/main" id="{71D24F3D-A305-4B10-BFCF-286A387A08FF}"/>
                </a:ext>
              </a:extLst>
            </p:cNvPr>
            <p:cNvSpPr>
              <a:spLocks/>
            </p:cNvSpPr>
            <p:nvPr/>
          </p:nvSpPr>
          <p:spPr bwMode="auto">
            <a:xfrm>
              <a:off x="690563" y="4633913"/>
              <a:ext cx="314325" cy="342900"/>
            </a:xfrm>
            <a:custGeom>
              <a:avLst/>
              <a:gdLst>
                <a:gd name="T0" fmla="*/ 93 w 489"/>
                <a:gd name="T1" fmla="*/ 535 h 535"/>
                <a:gd name="T2" fmla="*/ 93 w 489"/>
                <a:gd name="T3" fmla="*/ 535 h 535"/>
                <a:gd name="T4" fmla="*/ 0 w 489"/>
                <a:gd name="T5" fmla="*/ 0 h 535"/>
                <a:gd name="T6" fmla="*/ 489 w 489"/>
                <a:gd name="T7" fmla="*/ 0 h 535"/>
                <a:gd name="T8" fmla="*/ 489 w 489"/>
                <a:gd name="T9" fmla="*/ 442 h 535"/>
                <a:gd name="T10" fmla="*/ 93 w 489"/>
                <a:gd name="T11" fmla="*/ 535 h 535"/>
              </a:gdLst>
              <a:ahLst/>
              <a:cxnLst>
                <a:cxn ang="0">
                  <a:pos x="T0" y="T1"/>
                </a:cxn>
                <a:cxn ang="0">
                  <a:pos x="T2" y="T3"/>
                </a:cxn>
                <a:cxn ang="0">
                  <a:pos x="T4" y="T5"/>
                </a:cxn>
                <a:cxn ang="0">
                  <a:pos x="T6" y="T7"/>
                </a:cxn>
                <a:cxn ang="0">
                  <a:pos x="T8" y="T9"/>
                </a:cxn>
                <a:cxn ang="0">
                  <a:pos x="T10" y="T11"/>
                </a:cxn>
              </a:cxnLst>
              <a:rect l="0" t="0" r="r" b="b"/>
              <a:pathLst>
                <a:path w="489" h="535">
                  <a:moveTo>
                    <a:pt x="93" y="535"/>
                  </a:moveTo>
                  <a:lnTo>
                    <a:pt x="93" y="535"/>
                  </a:lnTo>
                  <a:cubicBezTo>
                    <a:pt x="37" y="383"/>
                    <a:pt x="3" y="199"/>
                    <a:pt x="0" y="0"/>
                  </a:cubicBezTo>
                  <a:lnTo>
                    <a:pt x="489" y="0"/>
                  </a:lnTo>
                  <a:lnTo>
                    <a:pt x="489" y="442"/>
                  </a:lnTo>
                  <a:cubicBezTo>
                    <a:pt x="352" y="447"/>
                    <a:pt x="218" y="478"/>
                    <a:pt x="93" y="53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13">
              <a:extLst>
                <a:ext uri="{FF2B5EF4-FFF2-40B4-BE49-F238E27FC236}">
                  <a16:creationId xmlns:a16="http://schemas.microsoft.com/office/drawing/2014/main" id="{EFB9004F-5F75-44F6-9B4B-719E44E5F58D}"/>
                </a:ext>
              </a:extLst>
            </p:cNvPr>
            <p:cNvSpPr>
              <a:spLocks/>
            </p:cNvSpPr>
            <p:nvPr/>
          </p:nvSpPr>
          <p:spPr bwMode="auto">
            <a:xfrm>
              <a:off x="1038226" y="4257675"/>
              <a:ext cx="315913" cy="341313"/>
            </a:xfrm>
            <a:custGeom>
              <a:avLst/>
              <a:gdLst>
                <a:gd name="T0" fmla="*/ 490 w 490"/>
                <a:gd name="T1" fmla="*/ 530 h 530"/>
                <a:gd name="T2" fmla="*/ 490 w 490"/>
                <a:gd name="T3" fmla="*/ 530 h 530"/>
                <a:gd name="T4" fmla="*/ 0 w 490"/>
                <a:gd name="T5" fmla="*/ 530 h 530"/>
                <a:gd name="T6" fmla="*/ 0 w 490"/>
                <a:gd name="T7" fmla="*/ 87 h 530"/>
                <a:gd name="T8" fmla="*/ 398 w 490"/>
                <a:gd name="T9" fmla="*/ 0 h 530"/>
                <a:gd name="T10" fmla="*/ 490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490" y="530"/>
                  </a:moveTo>
                  <a:lnTo>
                    <a:pt x="490" y="530"/>
                  </a:lnTo>
                  <a:lnTo>
                    <a:pt x="0" y="530"/>
                  </a:lnTo>
                  <a:lnTo>
                    <a:pt x="0" y="87"/>
                  </a:lnTo>
                  <a:cubicBezTo>
                    <a:pt x="139" y="85"/>
                    <a:pt x="274" y="55"/>
                    <a:pt x="398" y="0"/>
                  </a:cubicBezTo>
                  <a:cubicBezTo>
                    <a:pt x="453" y="151"/>
                    <a:pt x="487" y="334"/>
                    <a:pt x="490"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14">
              <a:extLst>
                <a:ext uri="{FF2B5EF4-FFF2-40B4-BE49-F238E27FC236}">
                  <a16:creationId xmlns:a16="http://schemas.microsoft.com/office/drawing/2014/main" id="{210321FC-A084-4677-8893-922A48904CD2}"/>
                </a:ext>
              </a:extLst>
            </p:cNvPr>
            <p:cNvSpPr>
              <a:spLocks/>
            </p:cNvSpPr>
            <p:nvPr/>
          </p:nvSpPr>
          <p:spPr bwMode="auto">
            <a:xfrm>
              <a:off x="369888" y="4141788"/>
              <a:ext cx="349250" cy="457200"/>
            </a:xfrm>
            <a:custGeom>
              <a:avLst/>
              <a:gdLst>
                <a:gd name="T0" fmla="*/ 444 w 544"/>
                <a:gd name="T1" fmla="*/ 711 h 711"/>
                <a:gd name="T2" fmla="*/ 444 w 544"/>
                <a:gd name="T3" fmla="*/ 711 h 711"/>
                <a:gd name="T4" fmla="*/ 0 w 544"/>
                <a:gd name="T5" fmla="*/ 711 h 711"/>
                <a:gd name="T6" fmla="*/ 321 w 544"/>
                <a:gd name="T7" fmla="*/ 0 h 711"/>
                <a:gd name="T8" fmla="*/ 544 w 544"/>
                <a:gd name="T9" fmla="*/ 152 h 711"/>
                <a:gd name="T10" fmla="*/ 444 w 544"/>
                <a:gd name="T11" fmla="*/ 711 h 711"/>
              </a:gdLst>
              <a:ahLst/>
              <a:cxnLst>
                <a:cxn ang="0">
                  <a:pos x="T0" y="T1"/>
                </a:cxn>
                <a:cxn ang="0">
                  <a:pos x="T2" y="T3"/>
                </a:cxn>
                <a:cxn ang="0">
                  <a:pos x="T4" y="T5"/>
                </a:cxn>
                <a:cxn ang="0">
                  <a:pos x="T6" y="T7"/>
                </a:cxn>
                <a:cxn ang="0">
                  <a:pos x="T8" y="T9"/>
                </a:cxn>
                <a:cxn ang="0">
                  <a:pos x="T10" y="T11"/>
                </a:cxn>
              </a:cxnLst>
              <a:rect l="0" t="0" r="r" b="b"/>
              <a:pathLst>
                <a:path w="544" h="711">
                  <a:moveTo>
                    <a:pt x="444" y="711"/>
                  </a:moveTo>
                  <a:lnTo>
                    <a:pt x="444" y="711"/>
                  </a:lnTo>
                  <a:lnTo>
                    <a:pt x="0" y="711"/>
                  </a:lnTo>
                  <a:cubicBezTo>
                    <a:pt x="7" y="431"/>
                    <a:pt x="129" y="179"/>
                    <a:pt x="321" y="0"/>
                  </a:cubicBezTo>
                  <a:cubicBezTo>
                    <a:pt x="391" y="61"/>
                    <a:pt x="466" y="111"/>
                    <a:pt x="544" y="152"/>
                  </a:cubicBezTo>
                  <a:cubicBezTo>
                    <a:pt x="482" y="316"/>
                    <a:pt x="447" y="509"/>
                    <a:pt x="444"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15">
              <a:extLst>
                <a:ext uri="{FF2B5EF4-FFF2-40B4-BE49-F238E27FC236}">
                  <a16:creationId xmlns:a16="http://schemas.microsoft.com/office/drawing/2014/main" id="{EC3FC379-25CA-4386-8EE5-311F1BFA4E10}"/>
                </a:ext>
              </a:extLst>
            </p:cNvPr>
            <p:cNvSpPr>
              <a:spLocks/>
            </p:cNvSpPr>
            <p:nvPr/>
          </p:nvSpPr>
          <p:spPr bwMode="auto">
            <a:xfrm>
              <a:off x="1038226" y="4633913"/>
              <a:ext cx="315913" cy="339725"/>
            </a:xfrm>
            <a:custGeom>
              <a:avLst/>
              <a:gdLst>
                <a:gd name="T0" fmla="*/ 398 w 490"/>
                <a:gd name="T1" fmla="*/ 530 h 530"/>
                <a:gd name="T2" fmla="*/ 398 w 490"/>
                <a:gd name="T3" fmla="*/ 530 h 530"/>
                <a:gd name="T4" fmla="*/ 0 w 490"/>
                <a:gd name="T5" fmla="*/ 442 h 530"/>
                <a:gd name="T6" fmla="*/ 0 w 490"/>
                <a:gd name="T7" fmla="*/ 0 h 530"/>
                <a:gd name="T8" fmla="*/ 490 w 490"/>
                <a:gd name="T9" fmla="*/ 0 h 530"/>
                <a:gd name="T10" fmla="*/ 398 w 490"/>
                <a:gd name="T11" fmla="*/ 530 h 530"/>
              </a:gdLst>
              <a:ahLst/>
              <a:cxnLst>
                <a:cxn ang="0">
                  <a:pos x="T0" y="T1"/>
                </a:cxn>
                <a:cxn ang="0">
                  <a:pos x="T2" y="T3"/>
                </a:cxn>
                <a:cxn ang="0">
                  <a:pos x="T4" y="T5"/>
                </a:cxn>
                <a:cxn ang="0">
                  <a:pos x="T6" y="T7"/>
                </a:cxn>
                <a:cxn ang="0">
                  <a:pos x="T8" y="T9"/>
                </a:cxn>
                <a:cxn ang="0">
                  <a:pos x="T10" y="T11"/>
                </a:cxn>
              </a:cxnLst>
              <a:rect l="0" t="0" r="r" b="b"/>
              <a:pathLst>
                <a:path w="490" h="530">
                  <a:moveTo>
                    <a:pt x="398" y="530"/>
                  </a:moveTo>
                  <a:lnTo>
                    <a:pt x="398" y="530"/>
                  </a:lnTo>
                  <a:cubicBezTo>
                    <a:pt x="274" y="475"/>
                    <a:pt x="139" y="445"/>
                    <a:pt x="0" y="442"/>
                  </a:cubicBezTo>
                  <a:lnTo>
                    <a:pt x="0" y="0"/>
                  </a:lnTo>
                  <a:lnTo>
                    <a:pt x="490" y="0"/>
                  </a:lnTo>
                  <a:cubicBezTo>
                    <a:pt x="487" y="196"/>
                    <a:pt x="454" y="378"/>
                    <a:pt x="398" y="5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16">
              <a:extLst>
                <a:ext uri="{FF2B5EF4-FFF2-40B4-BE49-F238E27FC236}">
                  <a16:creationId xmlns:a16="http://schemas.microsoft.com/office/drawing/2014/main" id="{3A079B42-B5DB-4387-A4F2-12765F84A775}"/>
                </a:ext>
              </a:extLst>
            </p:cNvPr>
            <p:cNvSpPr>
              <a:spLocks/>
            </p:cNvSpPr>
            <p:nvPr/>
          </p:nvSpPr>
          <p:spPr bwMode="auto">
            <a:xfrm>
              <a:off x="762001" y="3986213"/>
              <a:ext cx="242888" cy="293688"/>
            </a:xfrm>
            <a:custGeom>
              <a:avLst/>
              <a:gdLst>
                <a:gd name="T0" fmla="*/ 376 w 376"/>
                <a:gd name="T1" fmla="*/ 456 h 456"/>
                <a:gd name="T2" fmla="*/ 376 w 376"/>
                <a:gd name="T3" fmla="*/ 456 h 456"/>
                <a:gd name="T4" fmla="*/ 0 w 376"/>
                <a:gd name="T5" fmla="*/ 366 h 456"/>
                <a:gd name="T6" fmla="*/ 376 w 376"/>
                <a:gd name="T7" fmla="*/ 0 h 456"/>
                <a:gd name="T8" fmla="*/ 376 w 376"/>
                <a:gd name="T9" fmla="*/ 456 h 456"/>
              </a:gdLst>
              <a:ahLst/>
              <a:cxnLst>
                <a:cxn ang="0">
                  <a:pos x="T0" y="T1"/>
                </a:cxn>
                <a:cxn ang="0">
                  <a:pos x="T2" y="T3"/>
                </a:cxn>
                <a:cxn ang="0">
                  <a:pos x="T4" y="T5"/>
                </a:cxn>
                <a:cxn ang="0">
                  <a:pos x="T6" y="T7"/>
                </a:cxn>
                <a:cxn ang="0">
                  <a:pos x="T8" y="T9"/>
                </a:cxn>
              </a:cxnLst>
              <a:rect l="0" t="0" r="r" b="b"/>
              <a:pathLst>
                <a:path w="376" h="456">
                  <a:moveTo>
                    <a:pt x="376" y="456"/>
                  </a:moveTo>
                  <a:lnTo>
                    <a:pt x="376" y="456"/>
                  </a:lnTo>
                  <a:cubicBezTo>
                    <a:pt x="246" y="451"/>
                    <a:pt x="119" y="421"/>
                    <a:pt x="0" y="366"/>
                  </a:cubicBezTo>
                  <a:cubicBezTo>
                    <a:pt x="90" y="155"/>
                    <a:pt x="224" y="14"/>
                    <a:pt x="376" y="0"/>
                  </a:cubicBezTo>
                  <a:lnTo>
                    <a:pt x="376" y="45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17">
              <a:extLst>
                <a:ext uri="{FF2B5EF4-FFF2-40B4-BE49-F238E27FC236}">
                  <a16:creationId xmlns:a16="http://schemas.microsoft.com/office/drawing/2014/main" id="{A1590886-35DC-4273-8AE8-6063D155BB66}"/>
                </a:ext>
              </a:extLst>
            </p:cNvPr>
            <p:cNvSpPr>
              <a:spLocks/>
            </p:cNvSpPr>
            <p:nvPr/>
          </p:nvSpPr>
          <p:spPr bwMode="auto">
            <a:xfrm>
              <a:off x="369888" y="4633913"/>
              <a:ext cx="349250" cy="457200"/>
            </a:xfrm>
            <a:custGeom>
              <a:avLst/>
              <a:gdLst>
                <a:gd name="T0" fmla="*/ 321 w 543"/>
                <a:gd name="T1" fmla="*/ 711 h 711"/>
                <a:gd name="T2" fmla="*/ 321 w 543"/>
                <a:gd name="T3" fmla="*/ 711 h 711"/>
                <a:gd name="T4" fmla="*/ 0 w 543"/>
                <a:gd name="T5" fmla="*/ 0 h 711"/>
                <a:gd name="T6" fmla="*/ 444 w 543"/>
                <a:gd name="T7" fmla="*/ 0 h 711"/>
                <a:gd name="T8" fmla="*/ 543 w 543"/>
                <a:gd name="T9" fmla="*/ 559 h 711"/>
                <a:gd name="T10" fmla="*/ 321 w 543"/>
                <a:gd name="T11" fmla="*/ 711 h 711"/>
              </a:gdLst>
              <a:ahLst/>
              <a:cxnLst>
                <a:cxn ang="0">
                  <a:pos x="T0" y="T1"/>
                </a:cxn>
                <a:cxn ang="0">
                  <a:pos x="T2" y="T3"/>
                </a:cxn>
                <a:cxn ang="0">
                  <a:pos x="T4" y="T5"/>
                </a:cxn>
                <a:cxn ang="0">
                  <a:pos x="T6" y="T7"/>
                </a:cxn>
                <a:cxn ang="0">
                  <a:pos x="T8" y="T9"/>
                </a:cxn>
                <a:cxn ang="0">
                  <a:pos x="T10" y="T11"/>
                </a:cxn>
              </a:cxnLst>
              <a:rect l="0" t="0" r="r" b="b"/>
              <a:pathLst>
                <a:path w="543" h="711">
                  <a:moveTo>
                    <a:pt x="321" y="711"/>
                  </a:moveTo>
                  <a:lnTo>
                    <a:pt x="321" y="711"/>
                  </a:lnTo>
                  <a:cubicBezTo>
                    <a:pt x="129" y="532"/>
                    <a:pt x="7" y="280"/>
                    <a:pt x="0" y="0"/>
                  </a:cubicBezTo>
                  <a:lnTo>
                    <a:pt x="444" y="0"/>
                  </a:lnTo>
                  <a:cubicBezTo>
                    <a:pt x="447" y="202"/>
                    <a:pt x="482" y="395"/>
                    <a:pt x="543" y="559"/>
                  </a:cubicBezTo>
                  <a:cubicBezTo>
                    <a:pt x="465" y="599"/>
                    <a:pt x="390" y="650"/>
                    <a:pt x="321" y="7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07ECC20-528C-47EE-AF1B-E4F9314FF618}"/>
                </a:ext>
              </a:extLst>
            </p:cNvPr>
            <p:cNvSpPr>
              <a:spLocks/>
            </p:cNvSpPr>
            <p:nvPr/>
          </p:nvSpPr>
          <p:spPr bwMode="auto">
            <a:xfrm>
              <a:off x="1325563" y="4633913"/>
              <a:ext cx="338138" cy="449263"/>
            </a:xfrm>
            <a:custGeom>
              <a:avLst/>
              <a:gdLst>
                <a:gd name="T0" fmla="*/ 218 w 528"/>
                <a:gd name="T1" fmla="*/ 700 h 700"/>
                <a:gd name="T2" fmla="*/ 218 w 528"/>
                <a:gd name="T3" fmla="*/ 700 h 700"/>
                <a:gd name="T4" fmla="*/ 0 w 528"/>
                <a:gd name="T5" fmla="*/ 553 h 700"/>
                <a:gd name="T6" fmla="*/ 97 w 528"/>
                <a:gd name="T7" fmla="*/ 0 h 700"/>
                <a:gd name="T8" fmla="*/ 528 w 528"/>
                <a:gd name="T9" fmla="*/ 0 h 700"/>
                <a:gd name="T10" fmla="*/ 218 w 528"/>
                <a:gd name="T11" fmla="*/ 700 h 700"/>
              </a:gdLst>
              <a:ahLst/>
              <a:cxnLst>
                <a:cxn ang="0">
                  <a:pos x="T0" y="T1"/>
                </a:cxn>
                <a:cxn ang="0">
                  <a:pos x="T2" y="T3"/>
                </a:cxn>
                <a:cxn ang="0">
                  <a:pos x="T4" y="T5"/>
                </a:cxn>
                <a:cxn ang="0">
                  <a:pos x="T6" y="T7"/>
                </a:cxn>
                <a:cxn ang="0">
                  <a:pos x="T8" y="T9"/>
                </a:cxn>
                <a:cxn ang="0">
                  <a:pos x="T10" y="T11"/>
                </a:cxn>
              </a:cxnLst>
              <a:rect l="0" t="0" r="r" b="b"/>
              <a:pathLst>
                <a:path w="528" h="700">
                  <a:moveTo>
                    <a:pt x="218" y="700"/>
                  </a:moveTo>
                  <a:lnTo>
                    <a:pt x="218" y="700"/>
                  </a:lnTo>
                  <a:cubicBezTo>
                    <a:pt x="152" y="641"/>
                    <a:pt x="78" y="592"/>
                    <a:pt x="0" y="553"/>
                  </a:cubicBezTo>
                  <a:cubicBezTo>
                    <a:pt x="61" y="390"/>
                    <a:pt x="94" y="200"/>
                    <a:pt x="97" y="0"/>
                  </a:cubicBezTo>
                  <a:lnTo>
                    <a:pt x="528" y="0"/>
                  </a:lnTo>
                  <a:cubicBezTo>
                    <a:pt x="520" y="275"/>
                    <a:pt x="403" y="522"/>
                    <a:pt x="218" y="7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1F0A76D8-9716-47A4-86A6-27AC9A169A5C}"/>
                </a:ext>
              </a:extLst>
            </p:cNvPr>
            <p:cNvSpPr>
              <a:spLocks/>
            </p:cNvSpPr>
            <p:nvPr/>
          </p:nvSpPr>
          <p:spPr bwMode="auto">
            <a:xfrm>
              <a:off x="1123951" y="5019675"/>
              <a:ext cx="315913" cy="234950"/>
            </a:xfrm>
            <a:custGeom>
              <a:avLst/>
              <a:gdLst>
                <a:gd name="T0" fmla="*/ 0 w 491"/>
                <a:gd name="T1" fmla="*/ 365 h 365"/>
                <a:gd name="T2" fmla="*/ 0 w 491"/>
                <a:gd name="T3" fmla="*/ 365 h 365"/>
                <a:gd name="T4" fmla="*/ 248 w 491"/>
                <a:gd name="T5" fmla="*/ 96 h 365"/>
                <a:gd name="T6" fmla="*/ 294 w 491"/>
                <a:gd name="T7" fmla="*/ 0 h 365"/>
                <a:gd name="T8" fmla="*/ 491 w 491"/>
                <a:gd name="T9" fmla="*/ 134 h 365"/>
                <a:gd name="T10" fmla="*/ 0 w 491"/>
                <a:gd name="T11" fmla="*/ 365 h 365"/>
              </a:gdLst>
              <a:ahLst/>
              <a:cxnLst>
                <a:cxn ang="0">
                  <a:pos x="T0" y="T1"/>
                </a:cxn>
                <a:cxn ang="0">
                  <a:pos x="T2" y="T3"/>
                </a:cxn>
                <a:cxn ang="0">
                  <a:pos x="T4" y="T5"/>
                </a:cxn>
                <a:cxn ang="0">
                  <a:pos x="T6" y="T7"/>
                </a:cxn>
                <a:cxn ang="0">
                  <a:pos x="T8" y="T9"/>
                </a:cxn>
                <a:cxn ang="0">
                  <a:pos x="T10" y="T11"/>
                </a:cxn>
              </a:cxnLst>
              <a:rect l="0" t="0" r="r" b="b"/>
              <a:pathLst>
                <a:path w="491" h="365">
                  <a:moveTo>
                    <a:pt x="0" y="365"/>
                  </a:moveTo>
                  <a:lnTo>
                    <a:pt x="0" y="365"/>
                  </a:lnTo>
                  <a:cubicBezTo>
                    <a:pt x="94" y="316"/>
                    <a:pt x="179" y="225"/>
                    <a:pt x="248" y="96"/>
                  </a:cubicBezTo>
                  <a:cubicBezTo>
                    <a:pt x="264" y="66"/>
                    <a:pt x="280" y="34"/>
                    <a:pt x="294" y="0"/>
                  </a:cubicBezTo>
                  <a:cubicBezTo>
                    <a:pt x="364" y="37"/>
                    <a:pt x="431" y="81"/>
                    <a:pt x="491" y="134"/>
                  </a:cubicBezTo>
                  <a:cubicBezTo>
                    <a:pt x="355" y="252"/>
                    <a:pt x="186" y="334"/>
                    <a:pt x="0" y="36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0239A19E-5A7D-46C3-946B-7F3939E8AC7D}"/>
                </a:ext>
              </a:extLst>
            </p:cNvPr>
            <p:cNvSpPr>
              <a:spLocks/>
            </p:cNvSpPr>
            <p:nvPr/>
          </p:nvSpPr>
          <p:spPr bwMode="auto">
            <a:xfrm>
              <a:off x="601663" y="5024438"/>
              <a:ext cx="320675" cy="231775"/>
            </a:xfrm>
            <a:custGeom>
              <a:avLst/>
              <a:gdLst>
                <a:gd name="T0" fmla="*/ 499 w 499"/>
                <a:gd name="T1" fmla="*/ 362 h 362"/>
                <a:gd name="T2" fmla="*/ 499 w 499"/>
                <a:gd name="T3" fmla="*/ 362 h 362"/>
                <a:gd name="T4" fmla="*/ 0 w 499"/>
                <a:gd name="T5" fmla="*/ 138 h 362"/>
                <a:gd name="T6" fmla="*/ 202 w 499"/>
                <a:gd name="T7" fmla="*/ 0 h 362"/>
                <a:gd name="T8" fmla="*/ 245 w 499"/>
                <a:gd name="T9" fmla="*/ 90 h 362"/>
                <a:gd name="T10" fmla="*/ 499 w 499"/>
                <a:gd name="T11" fmla="*/ 362 h 362"/>
              </a:gdLst>
              <a:ahLst/>
              <a:cxnLst>
                <a:cxn ang="0">
                  <a:pos x="T0" y="T1"/>
                </a:cxn>
                <a:cxn ang="0">
                  <a:pos x="T2" y="T3"/>
                </a:cxn>
                <a:cxn ang="0">
                  <a:pos x="T4" y="T5"/>
                </a:cxn>
                <a:cxn ang="0">
                  <a:pos x="T6" y="T7"/>
                </a:cxn>
                <a:cxn ang="0">
                  <a:pos x="T8" y="T9"/>
                </a:cxn>
                <a:cxn ang="0">
                  <a:pos x="T10" y="T11"/>
                </a:cxn>
              </a:cxnLst>
              <a:rect l="0" t="0" r="r" b="b"/>
              <a:pathLst>
                <a:path w="499" h="362">
                  <a:moveTo>
                    <a:pt x="499" y="362"/>
                  </a:moveTo>
                  <a:lnTo>
                    <a:pt x="499" y="362"/>
                  </a:lnTo>
                  <a:cubicBezTo>
                    <a:pt x="311" y="334"/>
                    <a:pt x="140" y="255"/>
                    <a:pt x="0" y="138"/>
                  </a:cubicBezTo>
                  <a:cubicBezTo>
                    <a:pt x="64" y="84"/>
                    <a:pt x="131" y="38"/>
                    <a:pt x="202" y="0"/>
                  </a:cubicBezTo>
                  <a:cubicBezTo>
                    <a:pt x="216" y="32"/>
                    <a:pt x="230" y="62"/>
                    <a:pt x="245" y="90"/>
                  </a:cubicBezTo>
                  <a:cubicBezTo>
                    <a:pt x="316" y="222"/>
                    <a:pt x="404" y="314"/>
                    <a:pt x="499" y="3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F7336799-FA88-4C49-91B1-3C1B791BF040}"/>
                </a:ext>
              </a:extLst>
            </p:cNvPr>
            <p:cNvSpPr>
              <a:spLocks/>
            </p:cNvSpPr>
            <p:nvPr/>
          </p:nvSpPr>
          <p:spPr bwMode="auto">
            <a:xfrm>
              <a:off x="1439863" y="5083175"/>
              <a:ext cx="25400" cy="25400"/>
            </a:xfrm>
            <a:custGeom>
              <a:avLst/>
              <a:gdLst>
                <a:gd name="T0" fmla="*/ 5 w 41"/>
                <a:gd name="T1" fmla="*/ 40 h 40"/>
                <a:gd name="T2" fmla="*/ 5 w 41"/>
                <a:gd name="T3" fmla="*/ 40 h 40"/>
                <a:gd name="T4" fmla="*/ 41 w 41"/>
                <a:gd name="T5" fmla="*/ 0 h 40"/>
                <a:gd name="T6" fmla="*/ 40 w 41"/>
                <a:gd name="T7" fmla="*/ 0 h 40"/>
                <a:gd name="T8" fmla="*/ 0 w 41"/>
                <a:gd name="T9" fmla="*/ 36 h 40"/>
                <a:gd name="T10" fmla="*/ 5 w 41"/>
                <a:gd name="T11" fmla="*/ 40 h 40"/>
              </a:gdLst>
              <a:ahLst/>
              <a:cxnLst>
                <a:cxn ang="0">
                  <a:pos x="T0" y="T1"/>
                </a:cxn>
                <a:cxn ang="0">
                  <a:pos x="T2" y="T3"/>
                </a:cxn>
                <a:cxn ang="0">
                  <a:pos x="T4" y="T5"/>
                </a:cxn>
                <a:cxn ang="0">
                  <a:pos x="T6" y="T7"/>
                </a:cxn>
                <a:cxn ang="0">
                  <a:pos x="T8" y="T9"/>
                </a:cxn>
                <a:cxn ang="0">
                  <a:pos x="T10" y="T11"/>
                </a:cxn>
              </a:cxnLst>
              <a:rect l="0" t="0" r="r" b="b"/>
              <a:pathLst>
                <a:path w="41" h="40">
                  <a:moveTo>
                    <a:pt x="5" y="40"/>
                  </a:moveTo>
                  <a:lnTo>
                    <a:pt x="5" y="40"/>
                  </a:lnTo>
                  <a:lnTo>
                    <a:pt x="41" y="0"/>
                  </a:lnTo>
                  <a:lnTo>
                    <a:pt x="40" y="0"/>
                  </a:lnTo>
                  <a:cubicBezTo>
                    <a:pt x="27" y="12"/>
                    <a:pt x="14" y="24"/>
                    <a:pt x="0" y="36"/>
                  </a:cubicBezTo>
                  <a:cubicBezTo>
                    <a:pt x="2" y="37"/>
                    <a:pt x="4" y="39"/>
                    <a:pt x="5" y="4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Rectangle 22">
              <a:extLst>
                <a:ext uri="{FF2B5EF4-FFF2-40B4-BE49-F238E27FC236}">
                  <a16:creationId xmlns:a16="http://schemas.microsoft.com/office/drawing/2014/main" id="{7E2B8693-024C-4DE2-871A-E1FA148C3D00}"/>
                </a:ext>
              </a:extLst>
            </p:cNvPr>
            <p:cNvSpPr>
              <a:spLocks noChangeArrowheads="1"/>
            </p:cNvSpPr>
            <p:nvPr/>
          </p:nvSpPr>
          <p:spPr bwMode="auto">
            <a:xfrm>
              <a:off x="1017588" y="39687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Rectangle 23">
              <a:extLst>
                <a:ext uri="{FF2B5EF4-FFF2-40B4-BE49-F238E27FC236}">
                  <a16:creationId xmlns:a16="http://schemas.microsoft.com/office/drawing/2014/main" id="{50EBAF6E-7A35-4221-8017-A066D5CBE81F}"/>
                </a:ext>
              </a:extLst>
            </p:cNvPr>
            <p:cNvSpPr>
              <a:spLocks noChangeArrowheads="1"/>
            </p:cNvSpPr>
            <p:nvPr/>
          </p:nvSpPr>
          <p:spPr bwMode="auto">
            <a:xfrm>
              <a:off x="1017588" y="5264150"/>
              <a:ext cx="1588" cy="15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59CA3333-2CFB-45F8-83AE-2314B56073A1}"/>
              </a:ext>
            </a:extLst>
          </p:cNvPr>
          <p:cNvSpPr txBox="1"/>
          <p:nvPr/>
        </p:nvSpPr>
        <p:spPr>
          <a:xfrm>
            <a:off x="515471" y="1730196"/>
            <a:ext cx="4678829" cy="369332"/>
          </a:xfrm>
          <a:prstGeom prst="rect">
            <a:avLst/>
          </a:prstGeom>
          <a:noFill/>
        </p:spPr>
        <p:txBody>
          <a:bodyPr wrap="square" rtlCol="0">
            <a:spAutoFit/>
          </a:bodyPr>
          <a:lstStyle/>
          <a:p>
            <a:r>
              <a:rPr lang="en-US" b="1" dirty="0">
                <a:solidFill>
                  <a:schemeClr val="bg1"/>
                </a:solidFill>
                <a:latin typeface="Century Gothic" panose="020B0502020202020204" pitchFamily="34" charset="0"/>
              </a:rPr>
              <a:t>US</a:t>
            </a:r>
            <a:r>
              <a:rPr lang="en-US" sz="1600" b="1" dirty="0">
                <a:solidFill>
                  <a:schemeClr val="bg1"/>
                </a:solidFill>
                <a:latin typeface="Century Gothic" panose="020B0502020202020204" pitchFamily="34" charset="0"/>
              </a:rPr>
              <a:t>   </a:t>
            </a:r>
            <a:r>
              <a:rPr lang="en-US" sz="1600" dirty="0">
                <a:solidFill>
                  <a:schemeClr val="accent1">
                    <a:lumMod val="40000"/>
                    <a:lumOff val="60000"/>
                  </a:schemeClr>
                </a:solidFill>
                <a:latin typeface="Century Gothic" panose="020B0502020202020204" pitchFamily="34" charset="0"/>
              </a:rPr>
              <a:t>I   Canada   I   UK   I    Germany    I   Italy</a:t>
            </a:r>
          </a:p>
        </p:txBody>
      </p:sp>
      <p:sp>
        <p:nvSpPr>
          <p:cNvPr id="58" name="TextBox 57">
            <a:extLst>
              <a:ext uri="{FF2B5EF4-FFF2-40B4-BE49-F238E27FC236}">
                <a16:creationId xmlns:a16="http://schemas.microsoft.com/office/drawing/2014/main" id="{2C6C2320-185F-47C5-8597-C1D902BA1136}"/>
              </a:ext>
            </a:extLst>
          </p:cNvPr>
          <p:cNvSpPr txBox="1"/>
          <p:nvPr/>
        </p:nvSpPr>
        <p:spPr>
          <a:xfrm>
            <a:off x="0" y="8218212"/>
            <a:ext cx="5521207" cy="246221"/>
          </a:xfrm>
          <a:prstGeom prst="rect">
            <a:avLst/>
          </a:prstGeom>
          <a:noFill/>
        </p:spPr>
        <p:txBody>
          <a:bodyPr wrap="square" rtlCol="0">
            <a:spAutoFit/>
          </a:bodyPr>
          <a:lstStyle/>
          <a:p>
            <a:r>
              <a:rPr lang="en-US" sz="1000" dirty="0"/>
              <a:t>Source: Research conducted by ZS in Canada, US, Italy, Germany and UK</a:t>
            </a:r>
          </a:p>
        </p:txBody>
      </p:sp>
      <p:grpSp>
        <p:nvGrpSpPr>
          <p:cNvPr id="5" name="Group 4">
            <a:extLst>
              <a:ext uri="{FF2B5EF4-FFF2-40B4-BE49-F238E27FC236}">
                <a16:creationId xmlns:a16="http://schemas.microsoft.com/office/drawing/2014/main" id="{AFBB0ECD-5089-4CC0-AFE4-541FB2AD18E1}"/>
              </a:ext>
            </a:extLst>
          </p:cNvPr>
          <p:cNvGrpSpPr/>
          <p:nvPr/>
        </p:nvGrpSpPr>
        <p:grpSpPr>
          <a:xfrm>
            <a:off x="326000" y="2351319"/>
            <a:ext cx="6691972" cy="4669507"/>
            <a:chOff x="363071" y="2365859"/>
            <a:chExt cx="6691972" cy="4245006"/>
          </a:xfrm>
        </p:grpSpPr>
        <p:sp>
          <p:nvSpPr>
            <p:cNvPr id="139" name="Rounded Rectangle 31">
              <a:extLst>
                <a:ext uri="{FF2B5EF4-FFF2-40B4-BE49-F238E27FC236}">
                  <a16:creationId xmlns:a16="http://schemas.microsoft.com/office/drawing/2014/main" id="{09B5EECB-84D4-4350-9F7B-93C62B851384}"/>
                </a:ext>
              </a:extLst>
            </p:cNvPr>
            <p:cNvSpPr/>
            <p:nvPr/>
          </p:nvSpPr>
          <p:spPr>
            <a:xfrm>
              <a:off x="363071" y="2496066"/>
              <a:ext cx="6691972" cy="4114799"/>
            </a:xfrm>
            <a:prstGeom prst="roundRect">
              <a:avLst>
                <a:gd name="adj" fmla="val 4514"/>
              </a:avLst>
            </a:prstGeom>
            <a:solidFill>
              <a:schemeClr val="bg1"/>
            </a:solidFill>
            <a:ln>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2A900CDD-F9BA-4918-842D-2735F28C5897}"/>
                </a:ext>
              </a:extLst>
            </p:cNvPr>
            <p:cNvSpPr txBox="1"/>
            <p:nvPr/>
          </p:nvSpPr>
          <p:spPr>
            <a:xfrm>
              <a:off x="1423062" y="2733984"/>
              <a:ext cx="5014297" cy="251817"/>
            </a:xfrm>
            <a:prstGeom prst="rect">
              <a:avLst/>
            </a:prstGeom>
            <a:noFill/>
          </p:spPr>
          <p:txBody>
            <a:bodyPr wrap="square" rtlCol="0">
              <a:spAutoFit/>
            </a:bodyPr>
            <a:lstStyle/>
            <a:p>
              <a:pPr algn="ctr"/>
              <a:r>
                <a:rPr lang="en-US" sz="1200" b="1" u="sng" dirty="0">
                  <a:latin typeface="Century Gothic" panose="020B0502020202020204" pitchFamily="34" charset="0"/>
                </a:rPr>
                <a:t>Patient Involvement in Treatment</a:t>
              </a:r>
              <a:endParaRPr lang="en-US" sz="1200" u="sng" dirty="0">
                <a:latin typeface="Century Gothic" panose="020B0502020202020204" pitchFamily="34" charset="0"/>
              </a:endParaRPr>
            </a:p>
          </p:txBody>
        </p:sp>
        <p:grpSp>
          <p:nvGrpSpPr>
            <p:cNvPr id="17" name="Group 16">
              <a:extLst>
                <a:ext uri="{FF2B5EF4-FFF2-40B4-BE49-F238E27FC236}">
                  <a16:creationId xmlns:a16="http://schemas.microsoft.com/office/drawing/2014/main" id="{F062730D-D7FB-440B-B892-D362C0019B2E}"/>
                </a:ext>
              </a:extLst>
            </p:cNvPr>
            <p:cNvGrpSpPr/>
            <p:nvPr/>
          </p:nvGrpSpPr>
          <p:grpSpPr>
            <a:xfrm>
              <a:off x="869518" y="4575555"/>
              <a:ext cx="5859136" cy="559370"/>
              <a:chOff x="89745" y="3904566"/>
              <a:chExt cx="4001869" cy="900870"/>
            </a:xfrm>
          </p:grpSpPr>
          <p:sp>
            <p:nvSpPr>
              <p:cNvPr id="88" name="Arrow: Left-Right 87">
                <a:extLst>
                  <a:ext uri="{FF2B5EF4-FFF2-40B4-BE49-F238E27FC236}">
                    <a16:creationId xmlns:a16="http://schemas.microsoft.com/office/drawing/2014/main" id="{81BEE206-FD14-456F-8CF2-09B9C9EB1DA7}"/>
                  </a:ext>
                </a:extLst>
              </p:cNvPr>
              <p:cNvSpPr/>
              <p:nvPr/>
            </p:nvSpPr>
            <p:spPr>
              <a:xfrm>
                <a:off x="215686" y="4302281"/>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9" name="TextBox 88">
                <a:extLst>
                  <a:ext uri="{FF2B5EF4-FFF2-40B4-BE49-F238E27FC236}">
                    <a16:creationId xmlns:a16="http://schemas.microsoft.com/office/drawing/2014/main" id="{E3692EE7-7483-41F3-9BBB-36FA665DD328}"/>
                  </a:ext>
                </a:extLst>
              </p:cNvPr>
              <p:cNvSpPr txBox="1"/>
              <p:nvPr/>
            </p:nvSpPr>
            <p:spPr>
              <a:xfrm>
                <a:off x="89745" y="3904566"/>
                <a:ext cx="4001869" cy="405554"/>
              </a:xfrm>
              <a:prstGeom prst="rect">
                <a:avLst/>
              </a:prstGeom>
              <a:noFill/>
            </p:spPr>
            <p:txBody>
              <a:bodyPr wrap="square" rtlCol="0">
                <a:spAutoFit/>
              </a:bodyPr>
              <a:lstStyle/>
              <a:p>
                <a:pPr algn="ctr"/>
                <a:r>
                  <a:rPr lang="en-US" sz="1200" b="1" u="sng" dirty="0">
                    <a:latin typeface="Century Gothic" panose="020B0502020202020204" pitchFamily="34" charset="0"/>
                  </a:rPr>
                  <a:t>Confidence that doctors understand/ consider patients’ preferences</a:t>
                </a:r>
                <a:endParaRPr lang="en-US" sz="1200" u="sng" dirty="0">
                  <a:latin typeface="Century Gothic" panose="020B0502020202020204" pitchFamily="34" charset="0"/>
                </a:endParaRPr>
              </a:p>
            </p:txBody>
          </p:sp>
          <p:pic>
            <p:nvPicPr>
              <p:cNvPr id="102" name="Picture 101">
                <a:extLst>
                  <a:ext uri="{FF2B5EF4-FFF2-40B4-BE49-F238E27FC236}">
                    <a16:creationId xmlns:a16="http://schemas.microsoft.com/office/drawing/2014/main" id="{24B894F4-3799-4CA9-A376-99C2377BD18D}"/>
                  </a:ext>
                </a:extLst>
              </p:cNvPr>
              <p:cNvPicPr/>
              <p:nvPr/>
            </p:nvPicPr>
            <p:blipFill rotWithShape="1">
              <a:blip r:embed="rId2"/>
              <a:srcRect l="14315" t="30900" r="78532" b="56813"/>
              <a:stretch/>
            </p:blipFill>
            <p:spPr>
              <a:xfrm>
                <a:off x="2999693" y="4347737"/>
                <a:ext cx="222216" cy="418893"/>
              </a:xfrm>
              <a:prstGeom prst="rect">
                <a:avLst/>
              </a:prstGeom>
              <a:solidFill>
                <a:srgbClr val="F2F2F2"/>
              </a:solidFill>
            </p:spPr>
          </p:pic>
        </p:grpSp>
        <p:sp>
          <p:nvSpPr>
            <p:cNvPr id="14" name="Rectangle: Rounded Corners 13">
              <a:extLst>
                <a:ext uri="{FF2B5EF4-FFF2-40B4-BE49-F238E27FC236}">
                  <a16:creationId xmlns:a16="http://schemas.microsoft.com/office/drawing/2014/main" id="{A274F152-3222-496F-908F-AE2A04E65A3D}"/>
                </a:ext>
              </a:extLst>
            </p:cNvPr>
            <p:cNvSpPr/>
            <p:nvPr/>
          </p:nvSpPr>
          <p:spPr>
            <a:xfrm>
              <a:off x="1145848" y="2365859"/>
              <a:ext cx="5236949" cy="2764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Century Gothic" panose="020B0502020202020204" pitchFamily="34" charset="0"/>
                </a:rPr>
                <a:t>Patient-Doctor Relationship</a:t>
              </a:r>
            </a:p>
          </p:txBody>
        </p:sp>
        <p:grpSp>
          <p:nvGrpSpPr>
            <p:cNvPr id="178" name="Group 177">
              <a:extLst>
                <a:ext uri="{FF2B5EF4-FFF2-40B4-BE49-F238E27FC236}">
                  <a16:creationId xmlns:a16="http://schemas.microsoft.com/office/drawing/2014/main" id="{FED87544-18A4-4488-BB23-4035D3107E4F}"/>
                </a:ext>
              </a:extLst>
            </p:cNvPr>
            <p:cNvGrpSpPr/>
            <p:nvPr/>
          </p:nvGrpSpPr>
          <p:grpSpPr>
            <a:xfrm>
              <a:off x="829417" y="2968968"/>
              <a:ext cx="5921533" cy="562443"/>
              <a:chOff x="54723" y="3899617"/>
              <a:chExt cx="4044487" cy="905819"/>
            </a:xfrm>
          </p:grpSpPr>
          <p:sp>
            <p:nvSpPr>
              <p:cNvPr id="180" name="Arrow: Left-Right 179">
                <a:extLst>
                  <a:ext uri="{FF2B5EF4-FFF2-40B4-BE49-F238E27FC236}">
                    <a16:creationId xmlns:a16="http://schemas.microsoft.com/office/drawing/2014/main" id="{5D60C70B-165F-4031-AFDB-4B9485016308}"/>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83" name="TextBox 182">
                <a:extLst>
                  <a:ext uri="{FF2B5EF4-FFF2-40B4-BE49-F238E27FC236}">
                    <a16:creationId xmlns:a16="http://schemas.microsoft.com/office/drawing/2014/main" id="{D21EA14B-7386-4ED5-B47D-D6761114E79B}"/>
                  </a:ext>
                </a:extLst>
              </p:cNvPr>
              <p:cNvSpPr txBox="1"/>
              <p:nvPr/>
            </p:nvSpPr>
            <p:spPr>
              <a:xfrm>
                <a:off x="54723" y="3899617"/>
                <a:ext cx="4044487" cy="405554"/>
              </a:xfrm>
              <a:prstGeom prst="rect">
                <a:avLst/>
              </a:prstGeom>
              <a:noFill/>
            </p:spPr>
            <p:txBody>
              <a:bodyPr wrap="square" rtlCol="0">
                <a:spAutoFit/>
              </a:bodyPr>
              <a:lstStyle/>
              <a:p>
                <a:pPr algn="ctr"/>
                <a:r>
                  <a:rPr lang="en-US" sz="1200" dirty="0">
                    <a:latin typeface="Century Gothic" panose="020B0502020202020204" pitchFamily="34" charset="0"/>
                  </a:rPr>
                  <a:t>Prepare</a:t>
                </a:r>
              </a:p>
            </p:txBody>
          </p:sp>
          <p:pic>
            <p:nvPicPr>
              <p:cNvPr id="190" name="Picture 189">
                <a:extLst>
                  <a:ext uri="{FF2B5EF4-FFF2-40B4-BE49-F238E27FC236}">
                    <a16:creationId xmlns:a16="http://schemas.microsoft.com/office/drawing/2014/main" id="{8CA2DCCC-3083-4052-B382-428D204CD2E2}"/>
                  </a:ext>
                </a:extLst>
              </p:cNvPr>
              <p:cNvPicPr/>
              <p:nvPr/>
            </p:nvPicPr>
            <p:blipFill rotWithShape="1">
              <a:blip r:embed="rId2"/>
              <a:srcRect l="14315" t="30900" r="78532" b="56813"/>
              <a:stretch/>
            </p:blipFill>
            <p:spPr>
              <a:xfrm>
                <a:off x="1861429" y="4303978"/>
                <a:ext cx="222216" cy="418896"/>
              </a:xfrm>
              <a:prstGeom prst="rect">
                <a:avLst/>
              </a:prstGeom>
              <a:solidFill>
                <a:srgbClr val="F2F2F2"/>
              </a:solidFill>
            </p:spPr>
          </p:pic>
        </p:grpSp>
        <p:grpSp>
          <p:nvGrpSpPr>
            <p:cNvPr id="236" name="Group 235">
              <a:extLst>
                <a:ext uri="{FF2B5EF4-FFF2-40B4-BE49-F238E27FC236}">
                  <a16:creationId xmlns:a16="http://schemas.microsoft.com/office/drawing/2014/main" id="{B16DD2F8-979A-455E-A62A-D8756CAFE2F9}"/>
                </a:ext>
              </a:extLst>
            </p:cNvPr>
            <p:cNvGrpSpPr/>
            <p:nvPr/>
          </p:nvGrpSpPr>
          <p:grpSpPr>
            <a:xfrm>
              <a:off x="841774" y="3566106"/>
              <a:ext cx="5921533" cy="469668"/>
              <a:chOff x="64007" y="4049032"/>
              <a:chExt cx="4044487" cy="756404"/>
            </a:xfrm>
          </p:grpSpPr>
          <p:sp>
            <p:nvSpPr>
              <p:cNvPr id="237" name="Arrow: Left-Right 236">
                <a:extLst>
                  <a:ext uri="{FF2B5EF4-FFF2-40B4-BE49-F238E27FC236}">
                    <a16:creationId xmlns:a16="http://schemas.microsoft.com/office/drawing/2014/main" id="{A047B4D7-60E8-4A5E-A1A6-1F34604A76DD}"/>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38" name="TextBox 237">
                <a:extLst>
                  <a:ext uri="{FF2B5EF4-FFF2-40B4-BE49-F238E27FC236}">
                    <a16:creationId xmlns:a16="http://schemas.microsoft.com/office/drawing/2014/main" id="{6A8CA850-CBE4-42AC-A26A-9A5A6FBCE1C5}"/>
                  </a:ext>
                </a:extLst>
              </p:cNvPr>
              <p:cNvSpPr txBox="1"/>
              <p:nvPr/>
            </p:nvSpPr>
            <p:spPr>
              <a:xfrm>
                <a:off x="64007" y="4049032"/>
                <a:ext cx="4044487" cy="405554"/>
              </a:xfrm>
              <a:prstGeom prst="rect">
                <a:avLst/>
              </a:prstGeom>
              <a:noFill/>
            </p:spPr>
            <p:txBody>
              <a:bodyPr wrap="square" rtlCol="0">
                <a:spAutoFit/>
              </a:bodyPr>
              <a:lstStyle/>
              <a:p>
                <a:pPr algn="ctr"/>
                <a:r>
                  <a:rPr lang="en-US" sz="1200" dirty="0">
                    <a:latin typeface="Century Gothic" panose="020B0502020202020204" pitchFamily="34" charset="0"/>
                  </a:rPr>
                  <a:t>Discuss</a:t>
                </a:r>
              </a:p>
            </p:txBody>
          </p:sp>
          <p:pic>
            <p:nvPicPr>
              <p:cNvPr id="239" name="Picture 238">
                <a:extLst>
                  <a:ext uri="{FF2B5EF4-FFF2-40B4-BE49-F238E27FC236}">
                    <a16:creationId xmlns:a16="http://schemas.microsoft.com/office/drawing/2014/main" id="{56C16FBD-9A8E-4401-BA70-4D296F874AAF}"/>
                  </a:ext>
                </a:extLst>
              </p:cNvPr>
              <p:cNvPicPr/>
              <p:nvPr/>
            </p:nvPicPr>
            <p:blipFill rotWithShape="1">
              <a:blip r:embed="rId2"/>
              <a:srcRect l="14315" t="30900" r="78532" b="56813"/>
              <a:stretch/>
            </p:blipFill>
            <p:spPr>
              <a:xfrm>
                <a:off x="2833298" y="4303980"/>
                <a:ext cx="222216" cy="418897"/>
              </a:xfrm>
              <a:prstGeom prst="rect">
                <a:avLst/>
              </a:prstGeom>
              <a:solidFill>
                <a:srgbClr val="F2F2F2"/>
              </a:solidFill>
            </p:spPr>
          </p:pic>
        </p:grpSp>
        <p:grpSp>
          <p:nvGrpSpPr>
            <p:cNvPr id="240" name="Group 239">
              <a:extLst>
                <a:ext uri="{FF2B5EF4-FFF2-40B4-BE49-F238E27FC236}">
                  <a16:creationId xmlns:a16="http://schemas.microsoft.com/office/drawing/2014/main" id="{0536E365-3C08-4BD9-9059-220F9E3E7E99}"/>
                </a:ext>
              </a:extLst>
            </p:cNvPr>
            <p:cNvGrpSpPr/>
            <p:nvPr/>
          </p:nvGrpSpPr>
          <p:grpSpPr>
            <a:xfrm>
              <a:off x="831835" y="4015015"/>
              <a:ext cx="5921533" cy="497520"/>
              <a:chOff x="64007" y="4004176"/>
              <a:chExt cx="4044487" cy="801260"/>
            </a:xfrm>
          </p:grpSpPr>
          <p:sp>
            <p:nvSpPr>
              <p:cNvPr id="241" name="Arrow: Left-Right 240">
                <a:extLst>
                  <a:ext uri="{FF2B5EF4-FFF2-40B4-BE49-F238E27FC236}">
                    <a16:creationId xmlns:a16="http://schemas.microsoft.com/office/drawing/2014/main" id="{A1518BA1-D576-4FF6-A7B8-746A53616111}"/>
                  </a:ext>
                </a:extLst>
              </p:cNvPr>
              <p:cNvSpPr/>
              <p:nvPr/>
            </p:nvSpPr>
            <p:spPr>
              <a:xfrm>
                <a:off x="215686" y="4302280"/>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42" name="TextBox 241">
                <a:extLst>
                  <a:ext uri="{FF2B5EF4-FFF2-40B4-BE49-F238E27FC236}">
                    <a16:creationId xmlns:a16="http://schemas.microsoft.com/office/drawing/2014/main" id="{1DCC6385-A268-49BC-836B-161F1731F243}"/>
                  </a:ext>
                </a:extLst>
              </p:cNvPr>
              <p:cNvSpPr txBox="1"/>
              <p:nvPr/>
            </p:nvSpPr>
            <p:spPr>
              <a:xfrm>
                <a:off x="64007" y="4004176"/>
                <a:ext cx="4044487" cy="405554"/>
              </a:xfrm>
              <a:prstGeom prst="rect">
                <a:avLst/>
              </a:prstGeom>
              <a:noFill/>
            </p:spPr>
            <p:txBody>
              <a:bodyPr wrap="square" rtlCol="0">
                <a:spAutoFit/>
              </a:bodyPr>
              <a:lstStyle/>
              <a:p>
                <a:pPr algn="ctr"/>
                <a:r>
                  <a:rPr lang="en-US" sz="1200" dirty="0">
                    <a:latin typeface="Century Gothic" panose="020B0502020202020204" pitchFamily="34" charset="0"/>
                  </a:rPr>
                  <a:t>Convince</a:t>
                </a:r>
              </a:p>
            </p:txBody>
          </p:sp>
          <p:pic>
            <p:nvPicPr>
              <p:cNvPr id="243" name="Picture 242">
                <a:extLst>
                  <a:ext uri="{FF2B5EF4-FFF2-40B4-BE49-F238E27FC236}">
                    <a16:creationId xmlns:a16="http://schemas.microsoft.com/office/drawing/2014/main" id="{1FB12F69-1388-488F-AC3D-5E6CAEA93F84}"/>
                  </a:ext>
                </a:extLst>
              </p:cNvPr>
              <p:cNvPicPr/>
              <p:nvPr/>
            </p:nvPicPr>
            <p:blipFill rotWithShape="1">
              <a:blip r:embed="rId2"/>
              <a:srcRect l="14315" t="30900" r="78532" b="56813"/>
              <a:stretch/>
            </p:blipFill>
            <p:spPr>
              <a:xfrm>
                <a:off x="2369792" y="4303978"/>
                <a:ext cx="222216" cy="418896"/>
              </a:xfrm>
              <a:prstGeom prst="rect">
                <a:avLst/>
              </a:prstGeom>
              <a:solidFill>
                <a:srgbClr val="F2F2F2"/>
              </a:solidFill>
            </p:spPr>
          </p:pic>
        </p:grpSp>
        <p:grpSp>
          <p:nvGrpSpPr>
            <p:cNvPr id="244" name="Group 243">
              <a:extLst>
                <a:ext uri="{FF2B5EF4-FFF2-40B4-BE49-F238E27FC236}">
                  <a16:creationId xmlns:a16="http://schemas.microsoft.com/office/drawing/2014/main" id="{27C96467-EE57-4506-B97B-28B99DC41D56}"/>
                </a:ext>
              </a:extLst>
            </p:cNvPr>
            <p:cNvGrpSpPr/>
            <p:nvPr/>
          </p:nvGrpSpPr>
          <p:grpSpPr>
            <a:xfrm>
              <a:off x="853466" y="5218271"/>
              <a:ext cx="5921533" cy="593895"/>
              <a:chOff x="65648" y="3848963"/>
              <a:chExt cx="4044487" cy="956474"/>
            </a:xfrm>
          </p:grpSpPr>
          <p:sp>
            <p:nvSpPr>
              <p:cNvPr id="245" name="Arrow: Left-Right 244">
                <a:extLst>
                  <a:ext uri="{FF2B5EF4-FFF2-40B4-BE49-F238E27FC236}">
                    <a16:creationId xmlns:a16="http://schemas.microsoft.com/office/drawing/2014/main" id="{392472A2-90AD-4ACC-A9F3-91312E7DD6EA}"/>
                  </a:ext>
                </a:extLst>
              </p:cNvPr>
              <p:cNvSpPr/>
              <p:nvPr/>
            </p:nvSpPr>
            <p:spPr>
              <a:xfrm>
                <a:off x="215686" y="4302282"/>
                <a:ext cx="3699972" cy="503155"/>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46" name="TextBox 245">
                <a:extLst>
                  <a:ext uri="{FF2B5EF4-FFF2-40B4-BE49-F238E27FC236}">
                    <a16:creationId xmlns:a16="http://schemas.microsoft.com/office/drawing/2014/main" id="{2D592C10-3809-43DD-9C8F-CCEB8F902E68}"/>
                  </a:ext>
                </a:extLst>
              </p:cNvPr>
              <p:cNvSpPr txBox="1"/>
              <p:nvPr/>
            </p:nvSpPr>
            <p:spPr>
              <a:xfrm>
                <a:off x="65648" y="3848963"/>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Reliance on doctor’s recommendation for a treatment</a:t>
                </a:r>
              </a:p>
            </p:txBody>
          </p:sp>
          <p:pic>
            <p:nvPicPr>
              <p:cNvPr id="247" name="Picture 246">
                <a:extLst>
                  <a:ext uri="{FF2B5EF4-FFF2-40B4-BE49-F238E27FC236}">
                    <a16:creationId xmlns:a16="http://schemas.microsoft.com/office/drawing/2014/main" id="{4A61E912-F8C6-4211-9701-DAFC80C7265D}"/>
                  </a:ext>
                </a:extLst>
              </p:cNvPr>
              <p:cNvPicPr/>
              <p:nvPr/>
            </p:nvPicPr>
            <p:blipFill rotWithShape="1">
              <a:blip r:embed="rId2"/>
              <a:srcRect l="14315" t="30900" r="78532" b="56813"/>
              <a:stretch/>
            </p:blipFill>
            <p:spPr>
              <a:xfrm>
                <a:off x="2292702" y="4344310"/>
                <a:ext cx="222216" cy="418896"/>
              </a:xfrm>
              <a:prstGeom prst="rect">
                <a:avLst/>
              </a:prstGeom>
              <a:solidFill>
                <a:srgbClr val="F2F2F2"/>
              </a:solidFill>
            </p:spPr>
          </p:pic>
        </p:grpSp>
        <p:grpSp>
          <p:nvGrpSpPr>
            <p:cNvPr id="248" name="Group 247">
              <a:extLst>
                <a:ext uri="{FF2B5EF4-FFF2-40B4-BE49-F238E27FC236}">
                  <a16:creationId xmlns:a16="http://schemas.microsoft.com/office/drawing/2014/main" id="{38E67500-6E1C-4948-ADC8-DEFA48387A0B}"/>
                </a:ext>
              </a:extLst>
            </p:cNvPr>
            <p:cNvGrpSpPr/>
            <p:nvPr/>
          </p:nvGrpSpPr>
          <p:grpSpPr>
            <a:xfrm>
              <a:off x="853468" y="5889378"/>
              <a:ext cx="5921533" cy="577938"/>
              <a:chOff x="64007" y="3874662"/>
              <a:chExt cx="4044487" cy="930775"/>
            </a:xfrm>
          </p:grpSpPr>
          <p:sp>
            <p:nvSpPr>
              <p:cNvPr id="249" name="Arrow: Left-Right 248">
                <a:extLst>
                  <a:ext uri="{FF2B5EF4-FFF2-40B4-BE49-F238E27FC236}">
                    <a16:creationId xmlns:a16="http://schemas.microsoft.com/office/drawing/2014/main" id="{E2B0831B-7ACE-4812-BA2E-707450E4A899}"/>
                  </a:ext>
                </a:extLst>
              </p:cNvPr>
              <p:cNvSpPr/>
              <p:nvPr/>
            </p:nvSpPr>
            <p:spPr>
              <a:xfrm>
                <a:off x="215686" y="4302281"/>
                <a:ext cx="3699972" cy="503156"/>
              </a:xfrm>
              <a:prstGeom prst="lef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50" name="TextBox 249">
                <a:extLst>
                  <a:ext uri="{FF2B5EF4-FFF2-40B4-BE49-F238E27FC236}">
                    <a16:creationId xmlns:a16="http://schemas.microsoft.com/office/drawing/2014/main" id="{B51B5FC8-4BD5-4A47-B7D3-51AB623A5FA9}"/>
                  </a:ext>
                </a:extLst>
              </p:cNvPr>
              <p:cNvSpPr txBox="1"/>
              <p:nvPr/>
            </p:nvSpPr>
            <p:spPr>
              <a:xfrm>
                <a:off x="64007" y="3874662"/>
                <a:ext cx="4044487" cy="405554"/>
              </a:xfrm>
              <a:prstGeom prst="rect">
                <a:avLst/>
              </a:prstGeom>
              <a:noFill/>
            </p:spPr>
            <p:txBody>
              <a:bodyPr wrap="square" rtlCol="0">
                <a:spAutoFit/>
              </a:bodyPr>
              <a:lstStyle/>
              <a:p>
                <a:pPr algn="ctr"/>
                <a:r>
                  <a:rPr lang="en-US" sz="1200" b="1" u="sng" dirty="0">
                    <a:latin typeface="Century Gothic" panose="020B0502020202020204" pitchFamily="34" charset="0"/>
                  </a:rPr>
                  <a:t>Obedience to doctor’s authority</a:t>
                </a:r>
                <a:endParaRPr lang="en-US" sz="1200" u="sng" dirty="0">
                  <a:latin typeface="Century Gothic" panose="020B0502020202020204" pitchFamily="34" charset="0"/>
                </a:endParaRPr>
              </a:p>
            </p:txBody>
          </p:sp>
          <p:pic>
            <p:nvPicPr>
              <p:cNvPr id="251" name="Picture 250">
                <a:extLst>
                  <a:ext uri="{FF2B5EF4-FFF2-40B4-BE49-F238E27FC236}">
                    <a16:creationId xmlns:a16="http://schemas.microsoft.com/office/drawing/2014/main" id="{EDEFEDCD-F087-47C5-9428-2236F3882139}"/>
                  </a:ext>
                </a:extLst>
              </p:cNvPr>
              <p:cNvPicPr/>
              <p:nvPr/>
            </p:nvPicPr>
            <p:blipFill rotWithShape="1">
              <a:blip r:embed="rId2"/>
              <a:srcRect l="14315" t="30900" r="78532" b="56813"/>
              <a:stretch/>
            </p:blipFill>
            <p:spPr>
              <a:xfrm>
                <a:off x="1955319" y="4344414"/>
                <a:ext cx="222216" cy="418895"/>
              </a:xfrm>
              <a:prstGeom prst="rect">
                <a:avLst/>
              </a:prstGeom>
              <a:solidFill>
                <a:srgbClr val="F2F2F2"/>
              </a:solidFill>
            </p:spPr>
          </p:pic>
        </p:grpSp>
        <p:sp>
          <p:nvSpPr>
            <p:cNvPr id="23" name="TextBox 22">
              <a:extLst>
                <a:ext uri="{FF2B5EF4-FFF2-40B4-BE49-F238E27FC236}">
                  <a16:creationId xmlns:a16="http://schemas.microsoft.com/office/drawing/2014/main" id="{3483D0EB-E1E8-4917-9268-8075C5C6825A}"/>
                </a:ext>
              </a:extLst>
            </p:cNvPr>
            <p:cNvSpPr txBox="1"/>
            <p:nvPr/>
          </p:nvSpPr>
          <p:spPr>
            <a:xfrm>
              <a:off x="442846" y="2861705"/>
              <a:ext cx="1260581" cy="208113"/>
            </a:xfrm>
            <a:prstGeom prst="rect">
              <a:avLst/>
            </a:prstGeom>
            <a:noFill/>
          </p:spPr>
          <p:txBody>
            <a:bodyPr wrap="square" rtlCol="0">
              <a:spAutoFit/>
            </a:bodyPr>
            <a:lstStyle/>
            <a:p>
              <a:r>
                <a:rPr lang="en-US" sz="1200" b="1" i="1" dirty="0">
                  <a:latin typeface="Century Gothic" panose="020B0502020202020204" pitchFamily="34" charset="0"/>
                </a:rPr>
                <a:t>Low</a:t>
              </a:r>
              <a:endParaRPr lang="en-US" b="1" i="1" dirty="0">
                <a:latin typeface="Century Gothic" panose="020B0502020202020204" pitchFamily="34" charset="0"/>
              </a:endParaRPr>
            </a:p>
          </p:txBody>
        </p:sp>
        <p:sp>
          <p:nvSpPr>
            <p:cNvPr id="252" name="TextBox 251">
              <a:extLst>
                <a:ext uri="{FF2B5EF4-FFF2-40B4-BE49-F238E27FC236}">
                  <a16:creationId xmlns:a16="http://schemas.microsoft.com/office/drawing/2014/main" id="{30CF8B3D-558C-4332-8479-BEFA255CEA88}"/>
                </a:ext>
              </a:extLst>
            </p:cNvPr>
            <p:cNvSpPr txBox="1"/>
            <p:nvPr/>
          </p:nvSpPr>
          <p:spPr>
            <a:xfrm>
              <a:off x="6416796" y="2863521"/>
              <a:ext cx="586154" cy="276999"/>
            </a:xfrm>
            <a:prstGeom prst="rect">
              <a:avLst/>
            </a:prstGeom>
            <a:noFill/>
          </p:spPr>
          <p:txBody>
            <a:bodyPr wrap="square" rtlCol="0">
              <a:spAutoFit/>
            </a:bodyPr>
            <a:lstStyle/>
            <a:p>
              <a:r>
                <a:rPr lang="en-US" sz="1200" b="1" i="1" dirty="0">
                  <a:latin typeface="Century Gothic" panose="020B0502020202020204" pitchFamily="34" charset="0"/>
                </a:rPr>
                <a:t>High</a:t>
              </a:r>
              <a:endParaRPr lang="en-US" b="1" i="1" dirty="0">
                <a:latin typeface="Century Gothic" panose="020B0502020202020204" pitchFamily="34" charset="0"/>
              </a:endParaRPr>
            </a:p>
          </p:txBody>
        </p:sp>
      </p:grpSp>
      <p:grpSp>
        <p:nvGrpSpPr>
          <p:cNvPr id="77" name="Group 76">
            <a:extLst>
              <a:ext uri="{FF2B5EF4-FFF2-40B4-BE49-F238E27FC236}">
                <a16:creationId xmlns:a16="http://schemas.microsoft.com/office/drawing/2014/main" id="{92B1C67A-9F42-4D8C-83CC-AA91662C29EA}"/>
              </a:ext>
            </a:extLst>
          </p:cNvPr>
          <p:cNvGrpSpPr/>
          <p:nvPr/>
        </p:nvGrpSpPr>
        <p:grpSpPr>
          <a:xfrm>
            <a:off x="4326457" y="1002263"/>
            <a:ext cx="649050" cy="485028"/>
            <a:chOff x="4009428" y="4246994"/>
            <a:chExt cx="1149830" cy="859256"/>
          </a:xfrm>
          <a:solidFill>
            <a:srgbClr val="A6A6A6"/>
          </a:solidFill>
        </p:grpSpPr>
        <p:sp>
          <p:nvSpPr>
            <p:cNvPr id="78" name="Freeform 17">
              <a:extLst>
                <a:ext uri="{FF2B5EF4-FFF2-40B4-BE49-F238E27FC236}">
                  <a16:creationId xmlns:a16="http://schemas.microsoft.com/office/drawing/2014/main" id="{0DFCC9D7-2D07-4F8C-AA9E-F6AB09E2346E}"/>
                </a:ext>
              </a:extLst>
            </p:cNvPr>
            <p:cNvSpPr>
              <a:spLocks/>
            </p:cNvSpPr>
            <p:nvPr/>
          </p:nvSpPr>
          <p:spPr bwMode="auto">
            <a:xfrm>
              <a:off x="4365214" y="4322754"/>
              <a:ext cx="794044" cy="783496"/>
            </a:xfrm>
            <a:custGeom>
              <a:avLst/>
              <a:gdLst>
                <a:gd name="T0" fmla="*/ 1336 w 1373"/>
                <a:gd name="T1" fmla="*/ 1181 h 1352"/>
                <a:gd name="T2" fmla="*/ 1336 w 1373"/>
                <a:gd name="T3" fmla="*/ 1181 h 1352"/>
                <a:gd name="T4" fmla="*/ 631 w 1373"/>
                <a:gd name="T5" fmla="*/ 476 h 1352"/>
                <a:gd name="T6" fmla="*/ 759 w 1373"/>
                <a:gd name="T7" fmla="*/ 340 h 1352"/>
                <a:gd name="T8" fmla="*/ 399 w 1373"/>
                <a:gd name="T9" fmla="*/ 0 h 1352"/>
                <a:gd name="T10" fmla="*/ 0 w 1373"/>
                <a:gd name="T11" fmla="*/ 423 h 1352"/>
                <a:gd name="T12" fmla="*/ 360 w 1373"/>
                <a:gd name="T13" fmla="*/ 763 h 1352"/>
                <a:gd name="T14" fmla="*/ 501 w 1373"/>
                <a:gd name="T15" fmla="*/ 613 h 1352"/>
                <a:gd name="T16" fmla="*/ 1203 w 1373"/>
                <a:gd name="T17" fmla="*/ 1315 h 1352"/>
                <a:gd name="T18" fmla="*/ 1336 w 1373"/>
                <a:gd name="T19" fmla="*/ 1315 h 1352"/>
                <a:gd name="T20" fmla="*/ 1336 w 1373"/>
                <a:gd name="T21" fmla="*/ 1181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3" h="1352">
                  <a:moveTo>
                    <a:pt x="1336" y="1181"/>
                  </a:moveTo>
                  <a:lnTo>
                    <a:pt x="1336" y="1181"/>
                  </a:lnTo>
                  <a:lnTo>
                    <a:pt x="631" y="476"/>
                  </a:lnTo>
                  <a:cubicBezTo>
                    <a:pt x="692" y="411"/>
                    <a:pt x="743" y="357"/>
                    <a:pt x="759" y="340"/>
                  </a:cubicBezTo>
                  <a:cubicBezTo>
                    <a:pt x="637" y="225"/>
                    <a:pt x="517" y="111"/>
                    <a:pt x="399" y="0"/>
                  </a:cubicBezTo>
                  <a:cubicBezTo>
                    <a:pt x="266" y="141"/>
                    <a:pt x="132" y="283"/>
                    <a:pt x="0" y="423"/>
                  </a:cubicBezTo>
                  <a:cubicBezTo>
                    <a:pt x="118" y="535"/>
                    <a:pt x="239" y="649"/>
                    <a:pt x="360" y="763"/>
                  </a:cubicBezTo>
                  <a:cubicBezTo>
                    <a:pt x="377" y="745"/>
                    <a:pt x="435" y="684"/>
                    <a:pt x="501" y="613"/>
                  </a:cubicBezTo>
                  <a:lnTo>
                    <a:pt x="1203" y="1315"/>
                  </a:lnTo>
                  <a:cubicBezTo>
                    <a:pt x="1240" y="1352"/>
                    <a:pt x="1300" y="1352"/>
                    <a:pt x="1336" y="1315"/>
                  </a:cubicBezTo>
                  <a:cubicBezTo>
                    <a:pt x="1373" y="1278"/>
                    <a:pt x="1373" y="1218"/>
                    <a:pt x="1336" y="118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79" name="Freeform 18">
              <a:extLst>
                <a:ext uri="{FF2B5EF4-FFF2-40B4-BE49-F238E27FC236}">
                  <a16:creationId xmlns:a16="http://schemas.microsoft.com/office/drawing/2014/main" id="{B500AFC1-2BD8-4BF0-AC27-9B4EC85807E5}"/>
                </a:ext>
              </a:extLst>
            </p:cNvPr>
            <p:cNvSpPr>
              <a:spLocks/>
            </p:cNvSpPr>
            <p:nvPr/>
          </p:nvSpPr>
          <p:spPr bwMode="auto">
            <a:xfrm>
              <a:off x="4294248" y="4596067"/>
              <a:ext cx="249338" cy="240707"/>
            </a:xfrm>
            <a:custGeom>
              <a:avLst/>
              <a:gdLst>
                <a:gd name="T0" fmla="*/ 0 w 432"/>
                <a:gd name="T1" fmla="*/ 78 h 416"/>
                <a:gd name="T2" fmla="*/ 0 w 432"/>
                <a:gd name="T3" fmla="*/ 78 h 416"/>
                <a:gd name="T4" fmla="*/ 358 w 432"/>
                <a:gd name="T5" fmla="*/ 416 h 416"/>
                <a:gd name="T6" fmla="*/ 432 w 432"/>
                <a:gd name="T7" fmla="*/ 342 h 416"/>
                <a:gd name="T8" fmla="*/ 72 w 432"/>
                <a:gd name="T9" fmla="*/ 0 h 416"/>
                <a:gd name="T10" fmla="*/ 0 w 432"/>
                <a:gd name="T11" fmla="*/ 78 h 416"/>
              </a:gdLst>
              <a:ahLst/>
              <a:cxnLst>
                <a:cxn ang="0">
                  <a:pos x="T0" y="T1"/>
                </a:cxn>
                <a:cxn ang="0">
                  <a:pos x="T2" y="T3"/>
                </a:cxn>
                <a:cxn ang="0">
                  <a:pos x="T4" y="T5"/>
                </a:cxn>
                <a:cxn ang="0">
                  <a:pos x="T6" y="T7"/>
                </a:cxn>
                <a:cxn ang="0">
                  <a:pos x="T8" y="T9"/>
                </a:cxn>
                <a:cxn ang="0">
                  <a:pos x="T10" y="T11"/>
                </a:cxn>
              </a:cxnLst>
              <a:rect l="0" t="0" r="r" b="b"/>
              <a:pathLst>
                <a:path w="432" h="416">
                  <a:moveTo>
                    <a:pt x="0" y="78"/>
                  </a:moveTo>
                  <a:lnTo>
                    <a:pt x="0" y="78"/>
                  </a:lnTo>
                  <a:cubicBezTo>
                    <a:pt x="76" y="181"/>
                    <a:pt x="292" y="383"/>
                    <a:pt x="358" y="416"/>
                  </a:cubicBezTo>
                  <a:cubicBezTo>
                    <a:pt x="385" y="390"/>
                    <a:pt x="410" y="364"/>
                    <a:pt x="432" y="342"/>
                  </a:cubicBezTo>
                  <a:cubicBezTo>
                    <a:pt x="312" y="228"/>
                    <a:pt x="192" y="114"/>
                    <a:pt x="72" y="0"/>
                  </a:cubicBezTo>
                  <a:cubicBezTo>
                    <a:pt x="49" y="25"/>
                    <a:pt x="25" y="51"/>
                    <a:pt x="0" y="7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0" name="Freeform 19">
              <a:extLst>
                <a:ext uri="{FF2B5EF4-FFF2-40B4-BE49-F238E27FC236}">
                  <a16:creationId xmlns:a16="http://schemas.microsoft.com/office/drawing/2014/main" id="{CC48C396-53FF-4534-87D6-9566D18ADEAA}"/>
                </a:ext>
              </a:extLst>
            </p:cNvPr>
            <p:cNvSpPr>
              <a:spLocks/>
            </p:cNvSpPr>
            <p:nvPr/>
          </p:nvSpPr>
          <p:spPr bwMode="auto">
            <a:xfrm>
              <a:off x="4623182" y="4246994"/>
              <a:ext cx="250297" cy="242625"/>
            </a:xfrm>
            <a:custGeom>
              <a:avLst/>
              <a:gdLst>
                <a:gd name="T0" fmla="*/ 433 w 433"/>
                <a:gd name="T1" fmla="*/ 339 h 418"/>
                <a:gd name="T2" fmla="*/ 433 w 433"/>
                <a:gd name="T3" fmla="*/ 339 h 418"/>
                <a:gd name="T4" fmla="*/ 75 w 433"/>
                <a:gd name="T5" fmla="*/ 0 h 418"/>
                <a:gd name="T6" fmla="*/ 0 w 433"/>
                <a:gd name="T7" fmla="*/ 78 h 418"/>
                <a:gd name="T8" fmla="*/ 359 w 433"/>
                <a:gd name="T9" fmla="*/ 418 h 418"/>
                <a:gd name="T10" fmla="*/ 433 w 433"/>
                <a:gd name="T11" fmla="*/ 339 h 418"/>
              </a:gdLst>
              <a:ahLst/>
              <a:cxnLst>
                <a:cxn ang="0">
                  <a:pos x="T0" y="T1"/>
                </a:cxn>
                <a:cxn ang="0">
                  <a:pos x="T2" y="T3"/>
                </a:cxn>
                <a:cxn ang="0">
                  <a:pos x="T4" y="T5"/>
                </a:cxn>
                <a:cxn ang="0">
                  <a:pos x="T6" y="T7"/>
                </a:cxn>
                <a:cxn ang="0">
                  <a:pos x="T8" y="T9"/>
                </a:cxn>
                <a:cxn ang="0">
                  <a:pos x="T10" y="T11"/>
                </a:cxn>
              </a:cxnLst>
              <a:rect l="0" t="0" r="r" b="b"/>
              <a:pathLst>
                <a:path w="433" h="418">
                  <a:moveTo>
                    <a:pt x="433" y="339"/>
                  </a:moveTo>
                  <a:lnTo>
                    <a:pt x="433" y="339"/>
                  </a:lnTo>
                  <a:cubicBezTo>
                    <a:pt x="328" y="211"/>
                    <a:pt x="207" y="97"/>
                    <a:pt x="75" y="0"/>
                  </a:cubicBezTo>
                  <a:cubicBezTo>
                    <a:pt x="48" y="28"/>
                    <a:pt x="23" y="54"/>
                    <a:pt x="0" y="78"/>
                  </a:cubicBezTo>
                  <a:cubicBezTo>
                    <a:pt x="119" y="191"/>
                    <a:pt x="239" y="305"/>
                    <a:pt x="359" y="418"/>
                  </a:cubicBezTo>
                  <a:cubicBezTo>
                    <a:pt x="382" y="393"/>
                    <a:pt x="407" y="366"/>
                    <a:pt x="433" y="3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sp>
          <p:nvSpPr>
            <p:cNvPr id="81" name="Freeform 20">
              <a:extLst>
                <a:ext uri="{FF2B5EF4-FFF2-40B4-BE49-F238E27FC236}">
                  <a16:creationId xmlns:a16="http://schemas.microsoft.com/office/drawing/2014/main" id="{AFD9CB16-BB7C-40F3-9D28-BD4165DA7185}"/>
                </a:ext>
              </a:extLst>
            </p:cNvPr>
            <p:cNvSpPr>
              <a:spLocks/>
            </p:cNvSpPr>
            <p:nvPr/>
          </p:nvSpPr>
          <p:spPr bwMode="auto">
            <a:xfrm>
              <a:off x="4009428" y="4923083"/>
              <a:ext cx="658827" cy="151521"/>
            </a:xfrm>
            <a:custGeom>
              <a:avLst/>
              <a:gdLst>
                <a:gd name="T0" fmla="*/ 945 w 1140"/>
                <a:gd name="T1" fmla="*/ 126 h 260"/>
                <a:gd name="T2" fmla="*/ 945 w 1140"/>
                <a:gd name="T3" fmla="*/ 126 h 260"/>
                <a:gd name="T4" fmla="*/ 947 w 1140"/>
                <a:gd name="T5" fmla="*/ 111 h 260"/>
                <a:gd name="T6" fmla="*/ 947 w 1140"/>
                <a:gd name="T7" fmla="*/ 34 h 260"/>
                <a:gd name="T8" fmla="*/ 926 w 1140"/>
                <a:gd name="T9" fmla="*/ 0 h 260"/>
                <a:gd name="T10" fmla="*/ 214 w 1140"/>
                <a:gd name="T11" fmla="*/ 0 h 260"/>
                <a:gd name="T12" fmla="*/ 192 w 1140"/>
                <a:gd name="T13" fmla="*/ 34 h 260"/>
                <a:gd name="T14" fmla="*/ 192 w 1140"/>
                <a:gd name="T15" fmla="*/ 111 h 260"/>
                <a:gd name="T16" fmla="*/ 195 w 1140"/>
                <a:gd name="T17" fmla="*/ 126 h 260"/>
                <a:gd name="T18" fmla="*/ 0 w 1140"/>
                <a:gd name="T19" fmla="*/ 260 h 260"/>
                <a:gd name="T20" fmla="*/ 1140 w 1140"/>
                <a:gd name="T21" fmla="*/ 260 h 260"/>
                <a:gd name="T22" fmla="*/ 945 w 1140"/>
                <a:gd name="T23" fmla="*/ 1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0" h="260">
                  <a:moveTo>
                    <a:pt x="945" y="126"/>
                  </a:moveTo>
                  <a:lnTo>
                    <a:pt x="945" y="126"/>
                  </a:lnTo>
                  <a:cubicBezTo>
                    <a:pt x="946" y="121"/>
                    <a:pt x="947" y="116"/>
                    <a:pt x="947" y="111"/>
                  </a:cubicBezTo>
                  <a:lnTo>
                    <a:pt x="947" y="34"/>
                  </a:lnTo>
                  <a:cubicBezTo>
                    <a:pt x="947" y="15"/>
                    <a:pt x="938" y="0"/>
                    <a:pt x="926" y="0"/>
                  </a:cubicBezTo>
                  <a:lnTo>
                    <a:pt x="214" y="0"/>
                  </a:lnTo>
                  <a:cubicBezTo>
                    <a:pt x="202" y="0"/>
                    <a:pt x="192" y="15"/>
                    <a:pt x="192" y="34"/>
                  </a:cubicBezTo>
                  <a:lnTo>
                    <a:pt x="192" y="111"/>
                  </a:lnTo>
                  <a:cubicBezTo>
                    <a:pt x="192" y="116"/>
                    <a:pt x="193" y="121"/>
                    <a:pt x="195" y="126"/>
                  </a:cubicBezTo>
                  <a:cubicBezTo>
                    <a:pt x="75" y="159"/>
                    <a:pt x="0" y="207"/>
                    <a:pt x="0" y="260"/>
                  </a:cubicBezTo>
                  <a:lnTo>
                    <a:pt x="1140" y="260"/>
                  </a:lnTo>
                  <a:cubicBezTo>
                    <a:pt x="1140" y="207"/>
                    <a:pt x="1065" y="159"/>
                    <a:pt x="945" y="12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en-US" sz="1400" b="0" i="0" u="none" strike="noStrike" kern="0" cap="none" spc="0" normalizeH="0" baseline="0" noProof="0" dirty="0">
                <a:ln>
                  <a:noFill/>
                </a:ln>
                <a:solidFill>
                  <a:srgbClr val="53565A"/>
                </a:solidFill>
                <a:effectLst/>
                <a:uLnTx/>
                <a:uFillTx/>
                <a:latin typeface="Arial" charset="0"/>
              </a:endParaRPr>
            </a:p>
          </p:txBody>
        </p:sp>
      </p:grpSp>
      <p:grpSp>
        <p:nvGrpSpPr>
          <p:cNvPr id="82" name="Group 81">
            <a:extLst>
              <a:ext uri="{FF2B5EF4-FFF2-40B4-BE49-F238E27FC236}">
                <a16:creationId xmlns:a16="http://schemas.microsoft.com/office/drawing/2014/main" id="{0C93AA85-AEE6-4807-9A4F-C173C393190F}"/>
              </a:ext>
            </a:extLst>
          </p:cNvPr>
          <p:cNvGrpSpPr/>
          <p:nvPr/>
        </p:nvGrpSpPr>
        <p:grpSpPr>
          <a:xfrm>
            <a:off x="2708228" y="985328"/>
            <a:ext cx="548250" cy="571651"/>
            <a:chOff x="440072" y="3973711"/>
            <a:chExt cx="548250" cy="519683"/>
          </a:xfrm>
        </p:grpSpPr>
        <p:sp>
          <p:nvSpPr>
            <p:cNvPr id="83" name="Oval 82">
              <a:extLst>
                <a:ext uri="{FF2B5EF4-FFF2-40B4-BE49-F238E27FC236}">
                  <a16:creationId xmlns:a16="http://schemas.microsoft.com/office/drawing/2014/main" id="{18D5E543-B5F3-4D4E-BB2A-2D8995077974}"/>
                </a:ext>
              </a:extLst>
            </p:cNvPr>
            <p:cNvSpPr/>
            <p:nvPr/>
          </p:nvSpPr>
          <p:spPr>
            <a:xfrm>
              <a:off x="440072" y="3973711"/>
              <a:ext cx="548250" cy="519683"/>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13">
              <a:extLst>
                <a:ext uri="{FF2B5EF4-FFF2-40B4-BE49-F238E27FC236}">
                  <a16:creationId xmlns:a16="http://schemas.microsoft.com/office/drawing/2014/main" id="{CA458FD0-11A3-446E-93D2-AEA11CE68929}"/>
                </a:ext>
              </a:extLst>
            </p:cNvPr>
            <p:cNvGrpSpPr>
              <a:grpSpLocks noChangeAspect="1"/>
            </p:cNvGrpSpPr>
            <p:nvPr/>
          </p:nvGrpSpPr>
          <p:grpSpPr bwMode="auto">
            <a:xfrm>
              <a:off x="541143" y="4041946"/>
              <a:ext cx="312919" cy="313995"/>
              <a:chOff x="288" y="2533"/>
              <a:chExt cx="582" cy="584"/>
            </a:xfrm>
            <a:solidFill>
              <a:schemeClr val="bg1"/>
            </a:solidFill>
          </p:grpSpPr>
          <p:sp>
            <p:nvSpPr>
              <p:cNvPr id="85" name="Freeform 14">
                <a:extLst>
                  <a:ext uri="{FF2B5EF4-FFF2-40B4-BE49-F238E27FC236}">
                    <a16:creationId xmlns:a16="http://schemas.microsoft.com/office/drawing/2014/main" id="{D0D5EDE7-E5E8-47E5-A365-902420307D66}"/>
                  </a:ext>
                </a:extLst>
              </p:cNvPr>
              <p:cNvSpPr>
                <a:spLocks/>
              </p:cNvSpPr>
              <p:nvPr/>
            </p:nvSpPr>
            <p:spPr bwMode="auto">
              <a:xfrm>
                <a:off x="440" y="2533"/>
                <a:ext cx="430" cy="584"/>
              </a:xfrm>
              <a:custGeom>
                <a:avLst/>
                <a:gdLst>
                  <a:gd name="T0" fmla="*/ 347 w 708"/>
                  <a:gd name="T1" fmla="*/ 1 h 956"/>
                  <a:gd name="T2" fmla="*/ 347 w 708"/>
                  <a:gd name="T3" fmla="*/ 1 h 956"/>
                  <a:gd name="T4" fmla="*/ 334 w 708"/>
                  <a:gd name="T5" fmla="*/ 2 h 956"/>
                  <a:gd name="T6" fmla="*/ 300 w 708"/>
                  <a:gd name="T7" fmla="*/ 98 h 956"/>
                  <a:gd name="T8" fmla="*/ 238 w 708"/>
                  <a:gd name="T9" fmla="*/ 237 h 956"/>
                  <a:gd name="T10" fmla="*/ 107 w 708"/>
                  <a:gd name="T11" fmla="*/ 428 h 956"/>
                  <a:gd name="T12" fmla="*/ 0 w 708"/>
                  <a:gd name="T13" fmla="*/ 486 h 956"/>
                  <a:gd name="T14" fmla="*/ 3 w 708"/>
                  <a:gd name="T15" fmla="*/ 910 h 956"/>
                  <a:gd name="T16" fmla="*/ 44 w 708"/>
                  <a:gd name="T17" fmla="*/ 912 h 956"/>
                  <a:gd name="T18" fmla="*/ 107 w 708"/>
                  <a:gd name="T19" fmla="*/ 924 h 956"/>
                  <a:gd name="T20" fmla="*/ 582 w 708"/>
                  <a:gd name="T21" fmla="*/ 932 h 956"/>
                  <a:gd name="T22" fmla="*/ 638 w 708"/>
                  <a:gd name="T23" fmla="*/ 876 h 956"/>
                  <a:gd name="T24" fmla="*/ 595 w 708"/>
                  <a:gd name="T25" fmla="*/ 822 h 956"/>
                  <a:gd name="T26" fmla="*/ 627 w 708"/>
                  <a:gd name="T27" fmla="*/ 822 h 956"/>
                  <a:gd name="T28" fmla="*/ 703 w 708"/>
                  <a:gd name="T29" fmla="*/ 746 h 956"/>
                  <a:gd name="T30" fmla="*/ 652 w 708"/>
                  <a:gd name="T31" fmla="*/ 674 h 956"/>
                  <a:gd name="T32" fmla="*/ 708 w 708"/>
                  <a:gd name="T33" fmla="*/ 600 h 956"/>
                  <a:gd name="T34" fmla="*/ 646 w 708"/>
                  <a:gd name="T35" fmla="*/ 525 h 956"/>
                  <a:gd name="T36" fmla="*/ 702 w 708"/>
                  <a:gd name="T37" fmla="*/ 448 h 956"/>
                  <a:gd name="T38" fmla="*/ 622 w 708"/>
                  <a:gd name="T39" fmla="*/ 368 h 956"/>
                  <a:gd name="T40" fmla="*/ 406 w 708"/>
                  <a:gd name="T41" fmla="*/ 368 h 956"/>
                  <a:gd name="T42" fmla="*/ 376 w 708"/>
                  <a:gd name="T43" fmla="*/ 345 h 956"/>
                  <a:gd name="T44" fmla="*/ 397 w 708"/>
                  <a:gd name="T45" fmla="*/ 277 h 956"/>
                  <a:gd name="T46" fmla="*/ 402 w 708"/>
                  <a:gd name="T47" fmla="*/ 26 h 956"/>
                  <a:gd name="T48" fmla="*/ 347 w 708"/>
                  <a:gd name="T49" fmla="*/ 1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8" h="956">
                    <a:moveTo>
                      <a:pt x="347" y="1"/>
                    </a:moveTo>
                    <a:lnTo>
                      <a:pt x="347" y="1"/>
                    </a:lnTo>
                    <a:cubicBezTo>
                      <a:pt x="343" y="1"/>
                      <a:pt x="339" y="1"/>
                      <a:pt x="334" y="2"/>
                    </a:cubicBezTo>
                    <a:cubicBezTo>
                      <a:pt x="320" y="8"/>
                      <a:pt x="315" y="20"/>
                      <a:pt x="300" y="98"/>
                    </a:cubicBezTo>
                    <a:cubicBezTo>
                      <a:pt x="285" y="176"/>
                      <a:pt x="276" y="194"/>
                      <a:pt x="238" y="237"/>
                    </a:cubicBezTo>
                    <a:cubicBezTo>
                      <a:pt x="166" y="320"/>
                      <a:pt x="165" y="353"/>
                      <a:pt x="107" y="428"/>
                    </a:cubicBezTo>
                    <a:cubicBezTo>
                      <a:pt x="80" y="463"/>
                      <a:pt x="0" y="486"/>
                      <a:pt x="0" y="486"/>
                    </a:cubicBezTo>
                    <a:lnTo>
                      <a:pt x="3" y="910"/>
                    </a:lnTo>
                    <a:cubicBezTo>
                      <a:pt x="3" y="910"/>
                      <a:pt x="31" y="911"/>
                      <a:pt x="44" y="912"/>
                    </a:cubicBezTo>
                    <a:cubicBezTo>
                      <a:pt x="62" y="914"/>
                      <a:pt x="90" y="919"/>
                      <a:pt x="107" y="924"/>
                    </a:cubicBezTo>
                    <a:cubicBezTo>
                      <a:pt x="263" y="956"/>
                      <a:pt x="414" y="932"/>
                      <a:pt x="582" y="932"/>
                    </a:cubicBezTo>
                    <a:cubicBezTo>
                      <a:pt x="613" y="932"/>
                      <a:pt x="638" y="907"/>
                      <a:pt x="638" y="876"/>
                    </a:cubicBezTo>
                    <a:cubicBezTo>
                      <a:pt x="638" y="850"/>
                      <a:pt x="619" y="828"/>
                      <a:pt x="595" y="822"/>
                    </a:cubicBezTo>
                    <a:lnTo>
                      <a:pt x="627" y="822"/>
                    </a:lnTo>
                    <a:cubicBezTo>
                      <a:pt x="669" y="822"/>
                      <a:pt x="703" y="788"/>
                      <a:pt x="703" y="746"/>
                    </a:cubicBezTo>
                    <a:cubicBezTo>
                      <a:pt x="703" y="712"/>
                      <a:pt x="682" y="684"/>
                      <a:pt x="652" y="674"/>
                    </a:cubicBezTo>
                    <a:cubicBezTo>
                      <a:pt x="685" y="665"/>
                      <a:pt x="708" y="635"/>
                      <a:pt x="708" y="600"/>
                    </a:cubicBezTo>
                    <a:cubicBezTo>
                      <a:pt x="708" y="562"/>
                      <a:pt x="682" y="532"/>
                      <a:pt x="646" y="525"/>
                    </a:cubicBezTo>
                    <a:cubicBezTo>
                      <a:pt x="679" y="515"/>
                      <a:pt x="702" y="484"/>
                      <a:pt x="702" y="448"/>
                    </a:cubicBezTo>
                    <a:cubicBezTo>
                      <a:pt x="702" y="404"/>
                      <a:pt x="666" y="368"/>
                      <a:pt x="622" y="368"/>
                    </a:cubicBezTo>
                    <a:lnTo>
                      <a:pt x="406" y="368"/>
                    </a:lnTo>
                    <a:cubicBezTo>
                      <a:pt x="377" y="365"/>
                      <a:pt x="376" y="359"/>
                      <a:pt x="376" y="345"/>
                    </a:cubicBezTo>
                    <a:cubicBezTo>
                      <a:pt x="376" y="338"/>
                      <a:pt x="385" y="307"/>
                      <a:pt x="397" y="277"/>
                    </a:cubicBezTo>
                    <a:cubicBezTo>
                      <a:pt x="424" y="198"/>
                      <a:pt x="461" y="85"/>
                      <a:pt x="402" y="26"/>
                    </a:cubicBezTo>
                    <a:cubicBezTo>
                      <a:pt x="385" y="10"/>
                      <a:pt x="366" y="0"/>
                      <a:pt x="347" y="1"/>
                    </a:cubicBez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15">
                <a:extLst>
                  <a:ext uri="{FF2B5EF4-FFF2-40B4-BE49-F238E27FC236}">
                    <a16:creationId xmlns:a16="http://schemas.microsoft.com/office/drawing/2014/main" id="{B682F725-3CFB-4056-9CA5-67E149027D42}"/>
                  </a:ext>
                </a:extLst>
              </p:cNvPr>
              <p:cNvSpPr>
                <a:spLocks/>
              </p:cNvSpPr>
              <p:nvPr/>
            </p:nvSpPr>
            <p:spPr bwMode="auto">
              <a:xfrm>
                <a:off x="288" y="2830"/>
                <a:ext cx="137" cy="260"/>
              </a:xfrm>
              <a:custGeom>
                <a:avLst/>
                <a:gdLst>
                  <a:gd name="T0" fmla="*/ 0 w 225"/>
                  <a:gd name="T1" fmla="*/ 0 h 425"/>
                  <a:gd name="T2" fmla="*/ 0 w 225"/>
                  <a:gd name="T3" fmla="*/ 0 h 425"/>
                  <a:gd name="T4" fmla="*/ 225 w 225"/>
                  <a:gd name="T5" fmla="*/ 0 h 425"/>
                  <a:gd name="T6" fmla="*/ 225 w 225"/>
                  <a:gd name="T7" fmla="*/ 425 h 425"/>
                  <a:gd name="T8" fmla="*/ 0 w 225"/>
                  <a:gd name="T9" fmla="*/ 425 h 425"/>
                  <a:gd name="T10" fmla="*/ 0 w 225"/>
                  <a:gd name="T11" fmla="*/ 0 h 425"/>
                </a:gdLst>
                <a:ahLst/>
                <a:cxnLst>
                  <a:cxn ang="0">
                    <a:pos x="T0" y="T1"/>
                  </a:cxn>
                  <a:cxn ang="0">
                    <a:pos x="T2" y="T3"/>
                  </a:cxn>
                  <a:cxn ang="0">
                    <a:pos x="T4" y="T5"/>
                  </a:cxn>
                  <a:cxn ang="0">
                    <a:pos x="T6" y="T7"/>
                  </a:cxn>
                  <a:cxn ang="0">
                    <a:pos x="T8" y="T9"/>
                  </a:cxn>
                  <a:cxn ang="0">
                    <a:pos x="T10" y="T11"/>
                  </a:cxn>
                </a:cxnLst>
                <a:rect l="0" t="0" r="r" b="b"/>
                <a:pathLst>
                  <a:path w="225" h="425">
                    <a:moveTo>
                      <a:pt x="0" y="0"/>
                    </a:moveTo>
                    <a:lnTo>
                      <a:pt x="0" y="0"/>
                    </a:lnTo>
                    <a:lnTo>
                      <a:pt x="225" y="0"/>
                    </a:lnTo>
                    <a:lnTo>
                      <a:pt x="225" y="425"/>
                    </a:lnTo>
                    <a:lnTo>
                      <a:pt x="0" y="425"/>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90" name="Rectangle: Rounded Corners 89">
            <a:extLst>
              <a:ext uri="{FF2B5EF4-FFF2-40B4-BE49-F238E27FC236}">
                <a16:creationId xmlns:a16="http://schemas.microsoft.com/office/drawing/2014/main" id="{CBA949CE-DBA2-4D02-81D9-76BBC241E053}"/>
              </a:ext>
            </a:extLst>
          </p:cNvPr>
          <p:cNvSpPr/>
          <p:nvPr/>
        </p:nvSpPr>
        <p:spPr>
          <a:xfrm>
            <a:off x="326000" y="7118057"/>
            <a:ext cx="6691972" cy="1087797"/>
          </a:xfrm>
          <a:prstGeom prst="roundRect">
            <a:avLst>
              <a:gd name="adj" fmla="val 140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entury Gothic" panose="020B0502020202020204" pitchFamily="34" charset="0"/>
              </a:rPr>
              <a:t>Overall, patients in US discuss about their treatment preference with doctors and convince the doctors if needed. They also feel confident that the doctors will understand their situation and will consider their treatment preference. </a:t>
            </a:r>
          </a:p>
        </p:txBody>
      </p:sp>
    </p:spTree>
    <p:extLst>
      <p:ext uri="{BB962C8B-B14F-4D97-AF65-F5344CB8AC3E}">
        <p14:creationId xmlns:p14="http://schemas.microsoft.com/office/powerpoint/2010/main" val="198131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5959</TotalTime>
  <Words>2125</Words>
  <Application>Microsoft Office PowerPoint</Application>
  <PresentationFormat>Custom</PresentationFormat>
  <Paragraphs>159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Century Gothic</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PG</dc:creator>
  <cp:lastModifiedBy>PG</cp:lastModifiedBy>
  <cp:revision>258</cp:revision>
  <dcterms:created xsi:type="dcterms:W3CDTF">2020-05-18T16:34:31Z</dcterms:created>
  <dcterms:modified xsi:type="dcterms:W3CDTF">2020-06-08T12:20:17Z</dcterms:modified>
</cp:coreProperties>
</file>