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style7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56" r:id="rId8"/>
    <p:sldId id="257" r:id="rId9"/>
    <p:sldId id="258" r:id="rId10"/>
    <p:sldId id="259" r:id="rId11"/>
    <p:sldId id="260" r:id="rId12"/>
    <p:sldId id="261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Airbnb%20NYC%2020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Airbnb%20NYC%202019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Airbnb%20NYC%20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Airbnb%20NYC%202019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Airbnb%20NYC%202019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Airbnb%20NYC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[Airbnb NYC 2019.xlsx]Q1!PivotTable1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aseline="0"/>
              <a:t>Most listed Neighbourhood Groups </a:t>
            </a:r>
            <a:endParaRPr lang="en-US" sz="180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'Q1'!$B$1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'Q1'!$A$2:$A$7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'Q1'!$B$2:$B$7</c:f>
              <c:numCache>
                <c:formatCode>General</c:formatCode>
                <c:ptCount val="5"/>
                <c:pt idx="0">
                  <c:v>1091</c:v>
                </c:pt>
                <c:pt idx="1">
                  <c:v>20104</c:v>
                </c:pt>
                <c:pt idx="2">
                  <c:v>21661</c:v>
                </c:pt>
                <c:pt idx="3">
                  <c:v>5666</c:v>
                </c:pt>
                <c:pt idx="4">
                  <c:v>373</c:v>
                </c:pt>
              </c:numCache>
            </c:numRef>
          </c:val>
        </c:ser>
        <c:dLbls>
          <c:showVal val="1"/>
        </c:dLbls>
        <c:gapWidth val="100"/>
        <c:overlap val="-24"/>
        <c:axId val="118831360"/>
        <c:axId val="118862208"/>
      </c:barChart>
      <c:catAx>
        <c:axId val="1188313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NEIGHBORHOOD</a:t>
                </a:r>
                <a:r>
                  <a:rPr lang="en-IN" baseline="0"/>
                  <a:t> group</a:t>
                </a:r>
                <a:endParaRPr lang="en-IN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62208"/>
        <c:crosses val="autoZero"/>
        <c:auto val="1"/>
        <c:lblAlgn val="ctr"/>
        <c:lblOffset val="100"/>
      </c:catAx>
      <c:valAx>
        <c:axId val="1188622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listings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31360"/>
        <c:crosses val="autoZero"/>
        <c:crossBetween val="between"/>
      </c:valAx>
      <c:spPr>
        <a:noFill/>
        <a:ln>
          <a:solidFill>
            <a:schemeClr val="accent1">
              <a:alpha val="89000"/>
            </a:schemeClr>
          </a:solidFill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[Airbnb NYC 2019.xlsx]Sheet5!PivotTable6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Hosts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15048118985129"/>
          <c:y val="0.26328484981044042"/>
          <c:w val="0.67568241469816293"/>
          <c:h val="0.44223024205307665"/>
        </c:manualLayout>
      </c:layout>
      <c:lineChart>
        <c:grouping val="standard"/>
        <c:ser>
          <c:idx val="0"/>
          <c:order val="0"/>
          <c:tx>
            <c:strRef>
              <c:f>Sheet5!$D$46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Sheet5!$C$47:$C$58</c:f>
              <c:strCache>
                <c:ptCount val="11"/>
                <c:pt idx="0">
                  <c:v>Blueground</c:v>
                </c:pt>
                <c:pt idx="1">
                  <c:v>Corporate Housing</c:v>
                </c:pt>
                <c:pt idx="2">
                  <c:v>Jeremy &amp; Laura</c:v>
                </c:pt>
                <c:pt idx="3">
                  <c:v>Kara</c:v>
                </c:pt>
                <c:pt idx="4">
                  <c:v>Kazuya</c:v>
                </c:pt>
                <c:pt idx="5">
                  <c:v>Ken</c:v>
                </c:pt>
                <c:pt idx="6">
                  <c:v>Mike</c:v>
                </c:pt>
                <c:pt idx="7">
                  <c:v>Pranjal</c:v>
                </c:pt>
                <c:pt idx="8">
                  <c:v>Sonder</c:v>
                </c:pt>
                <c:pt idx="9">
                  <c:v>Sonder (NYC)</c:v>
                </c:pt>
                <c:pt idx="10">
                  <c:v>Vida</c:v>
                </c:pt>
              </c:strCache>
            </c:strRef>
          </c:cat>
          <c:val>
            <c:numRef>
              <c:f>Sheet5!$D$47:$D$58</c:f>
              <c:numCache>
                <c:formatCode>General</c:formatCode>
                <c:ptCount val="11"/>
                <c:pt idx="0">
                  <c:v>232</c:v>
                </c:pt>
                <c:pt idx="1">
                  <c:v>91</c:v>
                </c:pt>
                <c:pt idx="2">
                  <c:v>96</c:v>
                </c:pt>
                <c:pt idx="3">
                  <c:v>121</c:v>
                </c:pt>
                <c:pt idx="4">
                  <c:v>103</c:v>
                </c:pt>
                <c:pt idx="5">
                  <c:v>87</c:v>
                </c:pt>
                <c:pt idx="6">
                  <c:v>52</c:v>
                </c:pt>
                <c:pt idx="7">
                  <c:v>65</c:v>
                </c:pt>
                <c:pt idx="8">
                  <c:v>96</c:v>
                </c:pt>
                <c:pt idx="9">
                  <c:v>327</c:v>
                </c:pt>
                <c:pt idx="10">
                  <c:v>52</c:v>
                </c:pt>
              </c:numCache>
            </c:numRef>
          </c:val>
        </c:ser>
        <c:dLbls/>
        <c:marker val="1"/>
        <c:axId val="77671040"/>
        <c:axId val="77693696"/>
      </c:lineChart>
      <c:catAx>
        <c:axId val="7767104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Hosts</a:t>
                </a:r>
              </a:p>
            </c:rich>
          </c:tx>
          <c:layout>
            <c:manualLayout>
              <c:xMode val="edge"/>
              <c:yMode val="edge"/>
              <c:x val="0.44541640990528364"/>
              <c:y val="0.6455408794639927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3696"/>
        <c:crosses val="autoZero"/>
        <c:auto val="1"/>
        <c:lblAlgn val="ctr"/>
        <c:lblOffset val="100"/>
      </c:catAx>
      <c:valAx>
        <c:axId val="776936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listings</a:t>
                </a:r>
                <a:endParaRPr lang="en-IN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71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pivotSource>
    <c:name>[Airbnb NYC 2019.xlsx]Sheet2!PivotTable2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Price</a:t>
            </a:r>
            <a:r>
              <a:rPr lang="en-IN" baseline="0"/>
              <a:t> vs Max no of reviews</a:t>
            </a:r>
            <a:endParaRPr lang="en-IN"/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Sheet2!$D$7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Sheet2!$C$8:$C$403</c:f>
              <c:strCache>
                <c:ptCount val="3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302</c:v>
                </c:pt>
                <c:pt idx="299">
                  <c:v>304</c:v>
                </c:pt>
                <c:pt idx="300">
                  <c:v>305</c:v>
                </c:pt>
                <c:pt idx="301">
                  <c:v>306</c:v>
                </c:pt>
                <c:pt idx="302">
                  <c:v>307</c:v>
                </c:pt>
                <c:pt idx="303">
                  <c:v>308</c:v>
                </c:pt>
                <c:pt idx="304">
                  <c:v>309</c:v>
                </c:pt>
                <c:pt idx="305">
                  <c:v>310</c:v>
                </c:pt>
                <c:pt idx="306">
                  <c:v>313</c:v>
                </c:pt>
                <c:pt idx="307">
                  <c:v>314</c:v>
                </c:pt>
                <c:pt idx="308">
                  <c:v>315</c:v>
                </c:pt>
                <c:pt idx="309">
                  <c:v>318</c:v>
                </c:pt>
                <c:pt idx="310">
                  <c:v>319</c:v>
                </c:pt>
                <c:pt idx="311">
                  <c:v>320</c:v>
                </c:pt>
                <c:pt idx="312">
                  <c:v>321</c:v>
                </c:pt>
                <c:pt idx="313">
                  <c:v>322</c:v>
                </c:pt>
                <c:pt idx="314">
                  <c:v>323</c:v>
                </c:pt>
                <c:pt idx="315">
                  <c:v>324</c:v>
                </c:pt>
                <c:pt idx="316">
                  <c:v>325</c:v>
                </c:pt>
                <c:pt idx="317">
                  <c:v>326</c:v>
                </c:pt>
                <c:pt idx="318">
                  <c:v>327</c:v>
                </c:pt>
                <c:pt idx="319">
                  <c:v>328</c:v>
                </c:pt>
                <c:pt idx="320">
                  <c:v>330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338</c:v>
                </c:pt>
                <c:pt idx="327">
                  <c:v>339</c:v>
                </c:pt>
                <c:pt idx="328">
                  <c:v>340</c:v>
                </c:pt>
                <c:pt idx="329">
                  <c:v>341</c:v>
                </c:pt>
                <c:pt idx="330">
                  <c:v>347</c:v>
                </c:pt>
                <c:pt idx="331">
                  <c:v>349</c:v>
                </c:pt>
                <c:pt idx="332">
                  <c:v>350</c:v>
                </c:pt>
                <c:pt idx="333">
                  <c:v>351</c:v>
                </c:pt>
                <c:pt idx="334">
                  <c:v>352</c:v>
                </c:pt>
                <c:pt idx="335">
                  <c:v>353</c:v>
                </c:pt>
                <c:pt idx="336">
                  <c:v>354</c:v>
                </c:pt>
                <c:pt idx="337">
                  <c:v>356</c:v>
                </c:pt>
                <c:pt idx="338">
                  <c:v>357</c:v>
                </c:pt>
                <c:pt idx="339">
                  <c:v>358</c:v>
                </c:pt>
                <c:pt idx="340">
                  <c:v>360</c:v>
                </c:pt>
                <c:pt idx="341">
                  <c:v>363</c:v>
                </c:pt>
                <c:pt idx="342">
                  <c:v>365</c:v>
                </c:pt>
                <c:pt idx="343">
                  <c:v>368</c:v>
                </c:pt>
                <c:pt idx="344">
                  <c:v>370</c:v>
                </c:pt>
                <c:pt idx="345">
                  <c:v>372</c:v>
                </c:pt>
                <c:pt idx="346">
                  <c:v>374</c:v>
                </c:pt>
                <c:pt idx="347">
                  <c:v>375</c:v>
                </c:pt>
                <c:pt idx="348">
                  <c:v>378</c:v>
                </c:pt>
                <c:pt idx="349">
                  <c:v>380</c:v>
                </c:pt>
                <c:pt idx="350">
                  <c:v>385</c:v>
                </c:pt>
                <c:pt idx="351">
                  <c:v>386</c:v>
                </c:pt>
                <c:pt idx="352">
                  <c:v>388</c:v>
                </c:pt>
                <c:pt idx="353">
                  <c:v>389</c:v>
                </c:pt>
                <c:pt idx="354">
                  <c:v>392</c:v>
                </c:pt>
                <c:pt idx="355">
                  <c:v>394</c:v>
                </c:pt>
                <c:pt idx="356">
                  <c:v>395</c:v>
                </c:pt>
                <c:pt idx="357">
                  <c:v>396</c:v>
                </c:pt>
                <c:pt idx="358">
                  <c:v>397</c:v>
                </c:pt>
                <c:pt idx="359">
                  <c:v>398</c:v>
                </c:pt>
                <c:pt idx="360">
                  <c:v>401</c:v>
                </c:pt>
                <c:pt idx="361">
                  <c:v>403</c:v>
                </c:pt>
                <c:pt idx="362">
                  <c:v>404</c:v>
                </c:pt>
                <c:pt idx="363">
                  <c:v>408</c:v>
                </c:pt>
                <c:pt idx="364">
                  <c:v>411</c:v>
                </c:pt>
                <c:pt idx="365">
                  <c:v>412</c:v>
                </c:pt>
                <c:pt idx="366">
                  <c:v>414</c:v>
                </c:pt>
                <c:pt idx="367">
                  <c:v>417</c:v>
                </c:pt>
                <c:pt idx="368">
                  <c:v>424</c:v>
                </c:pt>
                <c:pt idx="369">
                  <c:v>426</c:v>
                </c:pt>
                <c:pt idx="370">
                  <c:v>430</c:v>
                </c:pt>
                <c:pt idx="371">
                  <c:v>434</c:v>
                </c:pt>
                <c:pt idx="372">
                  <c:v>436</c:v>
                </c:pt>
                <c:pt idx="373">
                  <c:v>439</c:v>
                </c:pt>
                <c:pt idx="374">
                  <c:v>441</c:v>
                </c:pt>
                <c:pt idx="375">
                  <c:v>447</c:v>
                </c:pt>
                <c:pt idx="376">
                  <c:v>448</c:v>
                </c:pt>
                <c:pt idx="377">
                  <c:v>451</c:v>
                </c:pt>
                <c:pt idx="378">
                  <c:v>454</c:v>
                </c:pt>
                <c:pt idx="379">
                  <c:v>458</c:v>
                </c:pt>
                <c:pt idx="380">
                  <c:v>459</c:v>
                </c:pt>
                <c:pt idx="381">
                  <c:v>466</c:v>
                </c:pt>
                <c:pt idx="382">
                  <c:v>467</c:v>
                </c:pt>
                <c:pt idx="383">
                  <c:v>474</c:v>
                </c:pt>
                <c:pt idx="384">
                  <c:v>480</c:v>
                </c:pt>
                <c:pt idx="385">
                  <c:v>488</c:v>
                </c:pt>
                <c:pt idx="386">
                  <c:v>510</c:v>
                </c:pt>
                <c:pt idx="387">
                  <c:v>540</c:v>
                </c:pt>
                <c:pt idx="388">
                  <c:v>543</c:v>
                </c:pt>
                <c:pt idx="389">
                  <c:v>576</c:v>
                </c:pt>
                <c:pt idx="390">
                  <c:v>594</c:v>
                </c:pt>
                <c:pt idx="391">
                  <c:v>597</c:v>
                </c:pt>
                <c:pt idx="392">
                  <c:v>607</c:v>
                </c:pt>
                <c:pt idx="393">
                  <c:v>629</c:v>
                </c:pt>
                <c:pt idx="394">
                  <c:v>(blank)</c:v>
                </c:pt>
              </c:strCache>
            </c:strRef>
          </c:cat>
          <c:val>
            <c:numRef>
              <c:f>Sheet2!$D$8:$D$403</c:f>
              <c:numCache>
                <c:formatCode>General</c:formatCode>
                <c:ptCount val="395"/>
                <c:pt idx="0">
                  <c:v>10052</c:v>
                </c:pt>
                <c:pt idx="1">
                  <c:v>5244</c:v>
                </c:pt>
                <c:pt idx="2">
                  <c:v>3465</c:v>
                </c:pt>
                <c:pt idx="3">
                  <c:v>2520</c:v>
                </c:pt>
                <c:pt idx="4">
                  <c:v>1994</c:v>
                </c:pt>
                <c:pt idx="5">
                  <c:v>1618</c:v>
                </c:pt>
                <c:pt idx="6">
                  <c:v>1357</c:v>
                </c:pt>
                <c:pt idx="7">
                  <c:v>1179</c:v>
                </c:pt>
                <c:pt idx="8">
                  <c:v>1127</c:v>
                </c:pt>
                <c:pt idx="9">
                  <c:v>964</c:v>
                </c:pt>
                <c:pt idx="10">
                  <c:v>803</c:v>
                </c:pt>
                <c:pt idx="11">
                  <c:v>778</c:v>
                </c:pt>
                <c:pt idx="12">
                  <c:v>682</c:v>
                </c:pt>
                <c:pt idx="13">
                  <c:v>611</c:v>
                </c:pt>
                <c:pt idx="14">
                  <c:v>575</c:v>
                </c:pt>
                <c:pt idx="15">
                  <c:v>536</c:v>
                </c:pt>
                <c:pt idx="16">
                  <c:v>471</c:v>
                </c:pt>
                <c:pt idx="17">
                  <c:v>461</c:v>
                </c:pt>
                <c:pt idx="18">
                  <c:v>417</c:v>
                </c:pt>
                <c:pt idx="19">
                  <c:v>401</c:v>
                </c:pt>
                <c:pt idx="20">
                  <c:v>391</c:v>
                </c:pt>
                <c:pt idx="21">
                  <c:v>333</c:v>
                </c:pt>
                <c:pt idx="22">
                  <c:v>344</c:v>
                </c:pt>
                <c:pt idx="23">
                  <c:v>337</c:v>
                </c:pt>
                <c:pt idx="24">
                  <c:v>305</c:v>
                </c:pt>
                <c:pt idx="25">
                  <c:v>313</c:v>
                </c:pt>
                <c:pt idx="26">
                  <c:v>299</c:v>
                </c:pt>
                <c:pt idx="27">
                  <c:v>253</c:v>
                </c:pt>
                <c:pt idx="28">
                  <c:v>258</c:v>
                </c:pt>
                <c:pt idx="29">
                  <c:v>244</c:v>
                </c:pt>
                <c:pt idx="30">
                  <c:v>227</c:v>
                </c:pt>
                <c:pt idx="31">
                  <c:v>223</c:v>
                </c:pt>
                <c:pt idx="32">
                  <c:v>243</c:v>
                </c:pt>
                <c:pt idx="33">
                  <c:v>209</c:v>
                </c:pt>
                <c:pt idx="34">
                  <c:v>193</c:v>
                </c:pt>
                <c:pt idx="35">
                  <c:v>196</c:v>
                </c:pt>
                <c:pt idx="36">
                  <c:v>192</c:v>
                </c:pt>
                <c:pt idx="37">
                  <c:v>188</c:v>
                </c:pt>
                <c:pt idx="38">
                  <c:v>205</c:v>
                </c:pt>
                <c:pt idx="39">
                  <c:v>167</c:v>
                </c:pt>
                <c:pt idx="40">
                  <c:v>134</c:v>
                </c:pt>
                <c:pt idx="41">
                  <c:v>155</c:v>
                </c:pt>
                <c:pt idx="42">
                  <c:v>192</c:v>
                </c:pt>
                <c:pt idx="43">
                  <c:v>154</c:v>
                </c:pt>
                <c:pt idx="44">
                  <c:v>121</c:v>
                </c:pt>
                <c:pt idx="45">
                  <c:v>158</c:v>
                </c:pt>
                <c:pt idx="46">
                  <c:v>124</c:v>
                </c:pt>
                <c:pt idx="47">
                  <c:v>129</c:v>
                </c:pt>
                <c:pt idx="48">
                  <c:v>139</c:v>
                </c:pt>
                <c:pt idx="49">
                  <c:v>133</c:v>
                </c:pt>
                <c:pt idx="50">
                  <c:v>122</c:v>
                </c:pt>
                <c:pt idx="51">
                  <c:v>143</c:v>
                </c:pt>
                <c:pt idx="52">
                  <c:v>137</c:v>
                </c:pt>
                <c:pt idx="53">
                  <c:v>106</c:v>
                </c:pt>
                <c:pt idx="54">
                  <c:v>127</c:v>
                </c:pt>
                <c:pt idx="55">
                  <c:v>109</c:v>
                </c:pt>
                <c:pt idx="56">
                  <c:v>98</c:v>
                </c:pt>
                <c:pt idx="57">
                  <c:v>111</c:v>
                </c:pt>
                <c:pt idx="58">
                  <c:v>107</c:v>
                </c:pt>
                <c:pt idx="59">
                  <c:v>131</c:v>
                </c:pt>
                <c:pt idx="60">
                  <c:v>92</c:v>
                </c:pt>
                <c:pt idx="61">
                  <c:v>99</c:v>
                </c:pt>
                <c:pt idx="62">
                  <c:v>102</c:v>
                </c:pt>
                <c:pt idx="63">
                  <c:v>93</c:v>
                </c:pt>
                <c:pt idx="64">
                  <c:v>93</c:v>
                </c:pt>
                <c:pt idx="65">
                  <c:v>72</c:v>
                </c:pt>
                <c:pt idx="66">
                  <c:v>85</c:v>
                </c:pt>
                <c:pt idx="67">
                  <c:v>98</c:v>
                </c:pt>
                <c:pt idx="68">
                  <c:v>105</c:v>
                </c:pt>
                <c:pt idx="69">
                  <c:v>79</c:v>
                </c:pt>
                <c:pt idx="70">
                  <c:v>98</c:v>
                </c:pt>
                <c:pt idx="71">
                  <c:v>73</c:v>
                </c:pt>
                <c:pt idx="72">
                  <c:v>89</c:v>
                </c:pt>
                <c:pt idx="73">
                  <c:v>79</c:v>
                </c:pt>
                <c:pt idx="74">
                  <c:v>76</c:v>
                </c:pt>
                <c:pt idx="75">
                  <c:v>80</c:v>
                </c:pt>
                <c:pt idx="76">
                  <c:v>79</c:v>
                </c:pt>
                <c:pt idx="77">
                  <c:v>91</c:v>
                </c:pt>
                <c:pt idx="78">
                  <c:v>70</c:v>
                </c:pt>
                <c:pt idx="79">
                  <c:v>58</c:v>
                </c:pt>
                <c:pt idx="80">
                  <c:v>64</c:v>
                </c:pt>
                <c:pt idx="81">
                  <c:v>70</c:v>
                </c:pt>
                <c:pt idx="82">
                  <c:v>66</c:v>
                </c:pt>
                <c:pt idx="83">
                  <c:v>49</c:v>
                </c:pt>
                <c:pt idx="84">
                  <c:v>47</c:v>
                </c:pt>
                <c:pt idx="85">
                  <c:v>65</c:v>
                </c:pt>
                <c:pt idx="86">
                  <c:v>76</c:v>
                </c:pt>
                <c:pt idx="87">
                  <c:v>59</c:v>
                </c:pt>
                <c:pt idx="88">
                  <c:v>58</c:v>
                </c:pt>
                <c:pt idx="89">
                  <c:v>59</c:v>
                </c:pt>
                <c:pt idx="90">
                  <c:v>54</c:v>
                </c:pt>
                <c:pt idx="91">
                  <c:v>58</c:v>
                </c:pt>
                <c:pt idx="92">
                  <c:v>65</c:v>
                </c:pt>
                <c:pt idx="93">
                  <c:v>65</c:v>
                </c:pt>
                <c:pt idx="94">
                  <c:v>47</c:v>
                </c:pt>
                <c:pt idx="95">
                  <c:v>64</c:v>
                </c:pt>
                <c:pt idx="96">
                  <c:v>42</c:v>
                </c:pt>
                <c:pt idx="97">
                  <c:v>50</c:v>
                </c:pt>
                <c:pt idx="98">
                  <c:v>41</c:v>
                </c:pt>
                <c:pt idx="99">
                  <c:v>36</c:v>
                </c:pt>
                <c:pt idx="100">
                  <c:v>49</c:v>
                </c:pt>
                <c:pt idx="101">
                  <c:v>36</c:v>
                </c:pt>
                <c:pt idx="102">
                  <c:v>53</c:v>
                </c:pt>
                <c:pt idx="103">
                  <c:v>44</c:v>
                </c:pt>
                <c:pt idx="104">
                  <c:v>51</c:v>
                </c:pt>
                <c:pt idx="105">
                  <c:v>47</c:v>
                </c:pt>
                <c:pt idx="106">
                  <c:v>42</c:v>
                </c:pt>
                <c:pt idx="107">
                  <c:v>51</c:v>
                </c:pt>
                <c:pt idx="108">
                  <c:v>49</c:v>
                </c:pt>
                <c:pt idx="109">
                  <c:v>36</c:v>
                </c:pt>
                <c:pt idx="110">
                  <c:v>26</c:v>
                </c:pt>
                <c:pt idx="111">
                  <c:v>32</c:v>
                </c:pt>
                <c:pt idx="112">
                  <c:v>32</c:v>
                </c:pt>
                <c:pt idx="113">
                  <c:v>33</c:v>
                </c:pt>
                <c:pt idx="114">
                  <c:v>33</c:v>
                </c:pt>
                <c:pt idx="115">
                  <c:v>42</c:v>
                </c:pt>
                <c:pt idx="116">
                  <c:v>43</c:v>
                </c:pt>
                <c:pt idx="117">
                  <c:v>40</c:v>
                </c:pt>
                <c:pt idx="118">
                  <c:v>33</c:v>
                </c:pt>
                <c:pt idx="119">
                  <c:v>41</c:v>
                </c:pt>
                <c:pt idx="120">
                  <c:v>39</c:v>
                </c:pt>
                <c:pt idx="121">
                  <c:v>26</c:v>
                </c:pt>
                <c:pt idx="122">
                  <c:v>39</c:v>
                </c:pt>
                <c:pt idx="123">
                  <c:v>37</c:v>
                </c:pt>
                <c:pt idx="124">
                  <c:v>32</c:v>
                </c:pt>
                <c:pt idx="125">
                  <c:v>32</c:v>
                </c:pt>
                <c:pt idx="126">
                  <c:v>28</c:v>
                </c:pt>
                <c:pt idx="127">
                  <c:v>27</c:v>
                </c:pt>
                <c:pt idx="128">
                  <c:v>25</c:v>
                </c:pt>
                <c:pt idx="129">
                  <c:v>33</c:v>
                </c:pt>
                <c:pt idx="130">
                  <c:v>32</c:v>
                </c:pt>
                <c:pt idx="131">
                  <c:v>34</c:v>
                </c:pt>
                <c:pt idx="132">
                  <c:v>37</c:v>
                </c:pt>
                <c:pt idx="133">
                  <c:v>26</c:v>
                </c:pt>
                <c:pt idx="134">
                  <c:v>36</c:v>
                </c:pt>
                <c:pt idx="135">
                  <c:v>24</c:v>
                </c:pt>
                <c:pt idx="136">
                  <c:v>37</c:v>
                </c:pt>
                <c:pt idx="137">
                  <c:v>26</c:v>
                </c:pt>
                <c:pt idx="138">
                  <c:v>30</c:v>
                </c:pt>
                <c:pt idx="139">
                  <c:v>20</c:v>
                </c:pt>
                <c:pt idx="140">
                  <c:v>14</c:v>
                </c:pt>
                <c:pt idx="141">
                  <c:v>27</c:v>
                </c:pt>
                <c:pt idx="142">
                  <c:v>35</c:v>
                </c:pt>
                <c:pt idx="143">
                  <c:v>26</c:v>
                </c:pt>
                <c:pt idx="144">
                  <c:v>14</c:v>
                </c:pt>
                <c:pt idx="145">
                  <c:v>22</c:v>
                </c:pt>
                <c:pt idx="146">
                  <c:v>29</c:v>
                </c:pt>
                <c:pt idx="147">
                  <c:v>28</c:v>
                </c:pt>
                <c:pt idx="148">
                  <c:v>29</c:v>
                </c:pt>
                <c:pt idx="149">
                  <c:v>17</c:v>
                </c:pt>
                <c:pt idx="150">
                  <c:v>25</c:v>
                </c:pt>
                <c:pt idx="151">
                  <c:v>24</c:v>
                </c:pt>
                <c:pt idx="152">
                  <c:v>27</c:v>
                </c:pt>
                <c:pt idx="153">
                  <c:v>19</c:v>
                </c:pt>
                <c:pt idx="154">
                  <c:v>22</c:v>
                </c:pt>
                <c:pt idx="155">
                  <c:v>17</c:v>
                </c:pt>
                <c:pt idx="156">
                  <c:v>15</c:v>
                </c:pt>
                <c:pt idx="157">
                  <c:v>18</c:v>
                </c:pt>
                <c:pt idx="158">
                  <c:v>15</c:v>
                </c:pt>
                <c:pt idx="159">
                  <c:v>13</c:v>
                </c:pt>
                <c:pt idx="160">
                  <c:v>17</c:v>
                </c:pt>
                <c:pt idx="161">
                  <c:v>14</c:v>
                </c:pt>
                <c:pt idx="162">
                  <c:v>20</c:v>
                </c:pt>
                <c:pt idx="163">
                  <c:v>18</c:v>
                </c:pt>
                <c:pt idx="164">
                  <c:v>11</c:v>
                </c:pt>
                <c:pt idx="165">
                  <c:v>13</c:v>
                </c:pt>
                <c:pt idx="166">
                  <c:v>20</c:v>
                </c:pt>
                <c:pt idx="167">
                  <c:v>15</c:v>
                </c:pt>
                <c:pt idx="168">
                  <c:v>21</c:v>
                </c:pt>
                <c:pt idx="169">
                  <c:v>17</c:v>
                </c:pt>
                <c:pt idx="170">
                  <c:v>13</c:v>
                </c:pt>
                <c:pt idx="171">
                  <c:v>15</c:v>
                </c:pt>
                <c:pt idx="172">
                  <c:v>13</c:v>
                </c:pt>
                <c:pt idx="173">
                  <c:v>14</c:v>
                </c:pt>
                <c:pt idx="174">
                  <c:v>12</c:v>
                </c:pt>
                <c:pt idx="175">
                  <c:v>12</c:v>
                </c:pt>
                <c:pt idx="176">
                  <c:v>15</c:v>
                </c:pt>
                <c:pt idx="177">
                  <c:v>22</c:v>
                </c:pt>
                <c:pt idx="178">
                  <c:v>10</c:v>
                </c:pt>
                <c:pt idx="179">
                  <c:v>18</c:v>
                </c:pt>
                <c:pt idx="180">
                  <c:v>10</c:v>
                </c:pt>
                <c:pt idx="181">
                  <c:v>12</c:v>
                </c:pt>
                <c:pt idx="182">
                  <c:v>13</c:v>
                </c:pt>
                <c:pt idx="183">
                  <c:v>12</c:v>
                </c:pt>
                <c:pt idx="184">
                  <c:v>7</c:v>
                </c:pt>
                <c:pt idx="185">
                  <c:v>14</c:v>
                </c:pt>
                <c:pt idx="186">
                  <c:v>17</c:v>
                </c:pt>
                <c:pt idx="187">
                  <c:v>9</c:v>
                </c:pt>
                <c:pt idx="188">
                  <c:v>11</c:v>
                </c:pt>
                <c:pt idx="189">
                  <c:v>8</c:v>
                </c:pt>
                <c:pt idx="190">
                  <c:v>15</c:v>
                </c:pt>
                <c:pt idx="191">
                  <c:v>14</c:v>
                </c:pt>
                <c:pt idx="192">
                  <c:v>8</c:v>
                </c:pt>
                <c:pt idx="193">
                  <c:v>12</c:v>
                </c:pt>
                <c:pt idx="194">
                  <c:v>9</c:v>
                </c:pt>
                <c:pt idx="195">
                  <c:v>9</c:v>
                </c:pt>
                <c:pt idx="196">
                  <c:v>6</c:v>
                </c:pt>
                <c:pt idx="197">
                  <c:v>9</c:v>
                </c:pt>
                <c:pt idx="198">
                  <c:v>14</c:v>
                </c:pt>
                <c:pt idx="199">
                  <c:v>10</c:v>
                </c:pt>
                <c:pt idx="200">
                  <c:v>11</c:v>
                </c:pt>
                <c:pt idx="201">
                  <c:v>9</c:v>
                </c:pt>
                <c:pt idx="202">
                  <c:v>12</c:v>
                </c:pt>
                <c:pt idx="203">
                  <c:v>12</c:v>
                </c:pt>
                <c:pt idx="204">
                  <c:v>13</c:v>
                </c:pt>
                <c:pt idx="205">
                  <c:v>15</c:v>
                </c:pt>
                <c:pt idx="206">
                  <c:v>11</c:v>
                </c:pt>
                <c:pt idx="207">
                  <c:v>11</c:v>
                </c:pt>
                <c:pt idx="208">
                  <c:v>9</c:v>
                </c:pt>
                <c:pt idx="209">
                  <c:v>16</c:v>
                </c:pt>
                <c:pt idx="210">
                  <c:v>11</c:v>
                </c:pt>
                <c:pt idx="211">
                  <c:v>9</c:v>
                </c:pt>
                <c:pt idx="212">
                  <c:v>4</c:v>
                </c:pt>
                <c:pt idx="213">
                  <c:v>10</c:v>
                </c:pt>
                <c:pt idx="214">
                  <c:v>13</c:v>
                </c:pt>
                <c:pt idx="215">
                  <c:v>5</c:v>
                </c:pt>
                <c:pt idx="216">
                  <c:v>9</c:v>
                </c:pt>
                <c:pt idx="217">
                  <c:v>1</c:v>
                </c:pt>
                <c:pt idx="218">
                  <c:v>5</c:v>
                </c:pt>
                <c:pt idx="219">
                  <c:v>10</c:v>
                </c:pt>
                <c:pt idx="220">
                  <c:v>11</c:v>
                </c:pt>
                <c:pt idx="221">
                  <c:v>8</c:v>
                </c:pt>
                <c:pt idx="222">
                  <c:v>11</c:v>
                </c:pt>
                <c:pt idx="223">
                  <c:v>2</c:v>
                </c:pt>
                <c:pt idx="224">
                  <c:v>5</c:v>
                </c:pt>
                <c:pt idx="225">
                  <c:v>9</c:v>
                </c:pt>
                <c:pt idx="226">
                  <c:v>6</c:v>
                </c:pt>
                <c:pt idx="227">
                  <c:v>13</c:v>
                </c:pt>
                <c:pt idx="228">
                  <c:v>7</c:v>
                </c:pt>
                <c:pt idx="229">
                  <c:v>9</c:v>
                </c:pt>
                <c:pt idx="230">
                  <c:v>5</c:v>
                </c:pt>
                <c:pt idx="231">
                  <c:v>6</c:v>
                </c:pt>
                <c:pt idx="232">
                  <c:v>9</c:v>
                </c:pt>
                <c:pt idx="233">
                  <c:v>9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7</c:v>
                </c:pt>
                <c:pt idx="239">
                  <c:v>4</c:v>
                </c:pt>
                <c:pt idx="240">
                  <c:v>6</c:v>
                </c:pt>
                <c:pt idx="241">
                  <c:v>4</c:v>
                </c:pt>
                <c:pt idx="242">
                  <c:v>5</c:v>
                </c:pt>
                <c:pt idx="243">
                  <c:v>5</c:v>
                </c:pt>
                <c:pt idx="244">
                  <c:v>4</c:v>
                </c:pt>
                <c:pt idx="245">
                  <c:v>5</c:v>
                </c:pt>
                <c:pt idx="246">
                  <c:v>3</c:v>
                </c:pt>
                <c:pt idx="247">
                  <c:v>4</c:v>
                </c:pt>
                <c:pt idx="248">
                  <c:v>7</c:v>
                </c:pt>
                <c:pt idx="249">
                  <c:v>3</c:v>
                </c:pt>
                <c:pt idx="250">
                  <c:v>2</c:v>
                </c:pt>
                <c:pt idx="251">
                  <c:v>4</c:v>
                </c:pt>
                <c:pt idx="252">
                  <c:v>3</c:v>
                </c:pt>
                <c:pt idx="253">
                  <c:v>1</c:v>
                </c:pt>
                <c:pt idx="254">
                  <c:v>5</c:v>
                </c:pt>
                <c:pt idx="255">
                  <c:v>5</c:v>
                </c:pt>
                <c:pt idx="256">
                  <c:v>2</c:v>
                </c:pt>
                <c:pt idx="257">
                  <c:v>5</c:v>
                </c:pt>
                <c:pt idx="258">
                  <c:v>4</c:v>
                </c:pt>
                <c:pt idx="259">
                  <c:v>4</c:v>
                </c:pt>
                <c:pt idx="260">
                  <c:v>5</c:v>
                </c:pt>
                <c:pt idx="261">
                  <c:v>3</c:v>
                </c:pt>
                <c:pt idx="262">
                  <c:v>4</c:v>
                </c:pt>
                <c:pt idx="263">
                  <c:v>2</c:v>
                </c:pt>
                <c:pt idx="264">
                  <c:v>1</c:v>
                </c:pt>
                <c:pt idx="265">
                  <c:v>2</c:v>
                </c:pt>
                <c:pt idx="266">
                  <c:v>3</c:v>
                </c:pt>
                <c:pt idx="267">
                  <c:v>2</c:v>
                </c:pt>
                <c:pt idx="268">
                  <c:v>3</c:v>
                </c:pt>
                <c:pt idx="269">
                  <c:v>3</c:v>
                </c:pt>
                <c:pt idx="270">
                  <c:v>6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2</c:v>
                </c:pt>
                <c:pt idx="275">
                  <c:v>2</c:v>
                </c:pt>
                <c:pt idx="276">
                  <c:v>3</c:v>
                </c:pt>
                <c:pt idx="277">
                  <c:v>2</c:v>
                </c:pt>
                <c:pt idx="278">
                  <c:v>1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1</c:v>
                </c:pt>
                <c:pt idx="283">
                  <c:v>3</c:v>
                </c:pt>
                <c:pt idx="284">
                  <c:v>3</c:v>
                </c:pt>
                <c:pt idx="285">
                  <c:v>1</c:v>
                </c:pt>
                <c:pt idx="286">
                  <c:v>3</c:v>
                </c:pt>
                <c:pt idx="287">
                  <c:v>1</c:v>
                </c:pt>
                <c:pt idx="288">
                  <c:v>3</c:v>
                </c:pt>
                <c:pt idx="289">
                  <c:v>1</c:v>
                </c:pt>
                <c:pt idx="290">
                  <c:v>3</c:v>
                </c:pt>
                <c:pt idx="291">
                  <c:v>2</c:v>
                </c:pt>
                <c:pt idx="292">
                  <c:v>2</c:v>
                </c:pt>
                <c:pt idx="293">
                  <c:v>3</c:v>
                </c:pt>
                <c:pt idx="294">
                  <c:v>4</c:v>
                </c:pt>
                <c:pt idx="295">
                  <c:v>3</c:v>
                </c:pt>
                <c:pt idx="296">
                  <c:v>1</c:v>
                </c:pt>
                <c:pt idx="297">
                  <c:v>1</c:v>
                </c:pt>
                <c:pt idx="298">
                  <c:v>2</c:v>
                </c:pt>
                <c:pt idx="299">
                  <c:v>1</c:v>
                </c:pt>
                <c:pt idx="300">
                  <c:v>2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2</c:v>
                </c:pt>
                <c:pt idx="305">
                  <c:v>1</c:v>
                </c:pt>
                <c:pt idx="306">
                  <c:v>1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4</c:v>
                </c:pt>
                <c:pt idx="311">
                  <c:v>4</c:v>
                </c:pt>
                <c:pt idx="312">
                  <c:v>2</c:v>
                </c:pt>
                <c:pt idx="313">
                  <c:v>2</c:v>
                </c:pt>
                <c:pt idx="314">
                  <c:v>3</c:v>
                </c:pt>
                <c:pt idx="315">
                  <c:v>2</c:v>
                </c:pt>
                <c:pt idx="316">
                  <c:v>2</c:v>
                </c:pt>
                <c:pt idx="317">
                  <c:v>1</c:v>
                </c:pt>
                <c:pt idx="318">
                  <c:v>2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2</c:v>
                </c:pt>
                <c:pt idx="323">
                  <c:v>2</c:v>
                </c:pt>
                <c:pt idx="324">
                  <c:v>1</c:v>
                </c:pt>
                <c:pt idx="325">
                  <c:v>2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1</c:v>
                </c:pt>
                <c:pt idx="334">
                  <c:v>1</c:v>
                </c:pt>
                <c:pt idx="335">
                  <c:v>2</c:v>
                </c:pt>
                <c:pt idx="336">
                  <c:v>1</c:v>
                </c:pt>
                <c:pt idx="337">
                  <c:v>2</c:v>
                </c:pt>
                <c:pt idx="338">
                  <c:v>1</c:v>
                </c:pt>
                <c:pt idx="339">
                  <c:v>2</c:v>
                </c:pt>
                <c:pt idx="340">
                  <c:v>2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2</c:v>
                </c:pt>
                <c:pt idx="361">
                  <c:v>2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2</c:v>
                </c:pt>
                <c:pt idx="367">
                  <c:v>1</c:v>
                </c:pt>
                <c:pt idx="368">
                  <c:v>1</c:v>
                </c:pt>
                <c:pt idx="369">
                  <c:v>2</c:v>
                </c:pt>
                <c:pt idx="370">
                  <c:v>2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</c:numCache>
            </c:numRef>
          </c:val>
        </c:ser>
        <c:dLbls/>
        <c:gapWidth val="219"/>
        <c:overlap val="-27"/>
        <c:axId val="77817728"/>
        <c:axId val="77828096"/>
      </c:barChart>
      <c:catAx>
        <c:axId val="778177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Reviews</a:t>
                </a:r>
                <a:endParaRPr lang="en-IN"/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28096"/>
        <c:crosses val="autoZero"/>
        <c:auto val="1"/>
        <c:lblAlgn val="ctr"/>
        <c:lblOffset val="100"/>
      </c:catAx>
      <c:valAx>
        <c:axId val="77828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Price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1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[Airbnb NYC 2019.xlsx]Sheet3!PivotTable3</c:name>
    <c:fmtId val="3"/>
  </c:pivotSource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9109208223972007"/>
              <c:y val="-7.45888013998250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7370472440944881"/>
              <c:y val="-8.02599154272382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46%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7.9319553805774268E-2"/>
                  <c:h val="8.789370078740158E-2"/>
                </c:manualLayout>
              </c15:layout>
            </c:ext>
          </c:extLst>
        </c:dLbl>
      </c:pivotFmt>
      <c:pivotFmt>
        <c:idx val="3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2.4999999999999949E-2"/>
              <c:y val="8.40689705453485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5.9722222222222225E-2"/>
                  <c:h val="0.11689814814814815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9109208223972007"/>
              <c:y val="-7.45888013998250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7370472440944881"/>
              <c:y val="-8.02599154272382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46%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7.9319553805774268E-2"/>
                  <c:h val="8.789370078740158E-2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2.4999999999999949E-2"/>
              <c:y val="8.40689705453485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5.9722222222222225E-2"/>
                  <c:h val="0.11689814814814815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9109208223972007"/>
              <c:y val="-7.458880139982503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52%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7370472440944881"/>
              <c:y val="-8.02599154272382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46%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7.9319553805774268E-2"/>
                  <c:h val="8.789370078740158E-2"/>
                </c:manualLayout>
              </c15:layout>
            </c:ext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2.4999999999999949E-2"/>
              <c:y val="8.40689705453485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2%</a:t>
                </a:r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>
            <c:ext xmlns:c15="http://schemas.microsoft.com/office/drawing/2012/chart" uri="{CE6537A1-D6FC-4f65-9D91-7224C49458BB}">
              <c15:layout>
                <c:manualLayout>
                  <c:w val="5.9722222222222225E-2"/>
                  <c:h val="0.11689814814814815"/>
                </c:manualLayout>
              </c15:layout>
            </c:ext>
          </c:extLst>
        </c:dLbl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Sheet3!$C$7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9109208223972007"/>
                  <c:y val="-7.45888013998250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52%</a:t>
                    </a:r>
                  </a:p>
                </c:rich>
              </c:tx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7370472440944881"/>
                  <c:y val="-8.0259915427238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7.9319553805774268E-2"/>
                      <c:h val="8.789370078740158E-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2.4999999999999949E-2"/>
                  <c:y val="8.40689705453485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5.9722222222222225E-2"/>
                      <c:h val="0.1168981481481481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Sheet3!$B$8:$B$11</c:f>
              <c:strCache>
                <c:ptCount val="3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</c:strCache>
            </c:strRef>
          </c:cat>
          <c:val>
            <c:numRef>
              <c:f>Sheet3!$C$8:$C$11</c:f>
              <c:numCache>
                <c:formatCode>General</c:formatCode>
                <c:ptCount val="3"/>
                <c:pt idx="0">
                  <c:v>25409</c:v>
                </c:pt>
                <c:pt idx="1">
                  <c:v>22326</c:v>
                </c:pt>
                <c:pt idx="2">
                  <c:v>1160</c:v>
                </c:pt>
              </c:numCache>
            </c:numRef>
          </c:val>
        </c:ser>
        <c:dLbls/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pivotSource>
    <c:name>[Airbnb NYC 2019.xlsx]Sheet5!PivotTable5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busiest Hosts</a:t>
            </a:r>
            <a:endParaRPr lang="en-US"/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Sheet5!$C$7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Sheet5!$B$8:$B$18</c:f>
              <c:strCache>
                <c:ptCount val="10"/>
                <c:pt idx="0">
                  <c:v>Angela</c:v>
                </c:pt>
                <c:pt idx="1">
                  <c:v>Asa</c:v>
                </c:pt>
                <c:pt idx="2">
                  <c:v>Carol</c:v>
                </c:pt>
                <c:pt idx="3">
                  <c:v>Dani</c:v>
                </c:pt>
                <c:pt idx="4">
                  <c:v>Danielle</c:v>
                </c:pt>
                <c:pt idx="5">
                  <c:v>Dona</c:v>
                </c:pt>
                <c:pt idx="6">
                  <c:v>Jj</c:v>
                </c:pt>
                <c:pt idx="7">
                  <c:v>Linda</c:v>
                </c:pt>
                <c:pt idx="8">
                  <c:v>Maya</c:v>
                </c:pt>
                <c:pt idx="9">
                  <c:v>Wanda</c:v>
                </c:pt>
              </c:strCache>
            </c:strRef>
          </c:cat>
          <c:val>
            <c:numRef>
              <c:f>Sheet5!$C$8:$C$18</c:f>
              <c:numCache>
                <c:formatCode>General</c:formatCode>
                <c:ptCount val="10"/>
                <c:pt idx="0">
                  <c:v>466</c:v>
                </c:pt>
                <c:pt idx="1">
                  <c:v>488</c:v>
                </c:pt>
                <c:pt idx="2">
                  <c:v>540</c:v>
                </c:pt>
                <c:pt idx="3">
                  <c:v>467</c:v>
                </c:pt>
                <c:pt idx="4">
                  <c:v>510</c:v>
                </c:pt>
                <c:pt idx="5">
                  <c:v>629</c:v>
                </c:pt>
                <c:pt idx="6">
                  <c:v>607</c:v>
                </c:pt>
                <c:pt idx="7">
                  <c:v>474</c:v>
                </c:pt>
                <c:pt idx="8">
                  <c:v>543</c:v>
                </c:pt>
                <c:pt idx="9">
                  <c:v>480</c:v>
                </c:pt>
              </c:numCache>
            </c:numRef>
          </c:val>
        </c:ser>
        <c:dLbls/>
        <c:shape val="box"/>
        <c:axId val="78043776"/>
        <c:axId val="78050048"/>
        <c:axId val="0"/>
      </c:bar3DChart>
      <c:catAx>
        <c:axId val="780437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</a:t>
                </a:r>
                <a:r>
                  <a:rPr lang="en-US" baseline="0"/>
                  <a:t> 10 Hosts</a:t>
                </a:r>
                <a:endParaRPr lang="en-US"/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50048"/>
        <c:crosses val="autoZero"/>
        <c:auto val="1"/>
        <c:lblAlgn val="ctr"/>
        <c:lblOffset val="100"/>
      </c:catAx>
      <c:valAx>
        <c:axId val="78050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Max</a:t>
                </a:r>
                <a:r>
                  <a:rPr lang="en-IN" baseline="0"/>
                  <a:t> no of reviews</a:t>
                </a:r>
                <a:endParaRPr lang="en-IN"/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4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[Airbnb NYC 2019.xlsx]Sheet8!PivotTable7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</a:t>
            </a:r>
            <a:r>
              <a:rPr lang="en-US" baseline="0"/>
              <a:t> traffic Neighborhood</a:t>
            </a:r>
            <a:endParaRPr lang="en-US"/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Sheet8!$C$5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Sheet8!$B$6:$B$26</c:f>
              <c:multiLvlStrCache>
                <c:ptCount val="15"/>
                <c:lvl>
                  <c:pt idx="0">
                    <c:v>Entire home/apt</c:v>
                  </c:pt>
                  <c:pt idx="1">
                    <c:v>Private room</c:v>
                  </c:pt>
                  <c:pt idx="2">
                    <c:v>Shared room</c:v>
                  </c:pt>
                  <c:pt idx="3">
                    <c:v>Entire home/apt</c:v>
                  </c:pt>
                  <c:pt idx="4">
                    <c:v>Private room</c:v>
                  </c:pt>
                  <c:pt idx="5">
                    <c:v>Shared room</c:v>
                  </c:pt>
                  <c:pt idx="6">
                    <c:v>Entire home/apt</c:v>
                  </c:pt>
                  <c:pt idx="7">
                    <c:v>Private room</c:v>
                  </c:pt>
                  <c:pt idx="8">
                    <c:v>Shared room</c:v>
                  </c:pt>
                  <c:pt idx="9">
                    <c:v>Entire home/apt</c:v>
                  </c:pt>
                  <c:pt idx="10">
                    <c:v>Private room</c:v>
                  </c:pt>
                  <c:pt idx="11">
                    <c:v>Shared room</c:v>
                  </c:pt>
                  <c:pt idx="12">
                    <c:v>Entire home/apt</c:v>
                  </c:pt>
                  <c:pt idx="13">
                    <c:v>Private room</c:v>
                  </c:pt>
                  <c:pt idx="14">
                    <c:v>Shared room</c:v>
                  </c:pt>
                </c:lvl>
                <c:lvl>
                  <c:pt idx="0">
                    <c:v>Bronx</c:v>
                  </c:pt>
                  <c:pt idx="3">
                    <c:v>Brooklyn</c:v>
                  </c:pt>
                  <c:pt idx="6">
                    <c:v>Manhattan</c:v>
                  </c:pt>
                  <c:pt idx="9">
                    <c:v>Queens</c:v>
                  </c:pt>
                  <c:pt idx="12">
                    <c:v>Staten Island</c:v>
                  </c:pt>
                </c:lvl>
              </c:multiLvlStrCache>
            </c:multiLvlStrRef>
          </c:cat>
          <c:val>
            <c:numRef>
              <c:f>Sheet8!$C$6:$C$26</c:f>
              <c:numCache>
                <c:formatCode>General</c:formatCode>
                <c:ptCount val="15"/>
                <c:pt idx="0">
                  <c:v>379</c:v>
                </c:pt>
                <c:pt idx="1">
                  <c:v>652</c:v>
                </c:pt>
                <c:pt idx="2">
                  <c:v>60</c:v>
                </c:pt>
                <c:pt idx="3">
                  <c:v>9559</c:v>
                </c:pt>
                <c:pt idx="4">
                  <c:v>10132</c:v>
                </c:pt>
                <c:pt idx="5">
                  <c:v>413</c:v>
                </c:pt>
                <c:pt idx="6">
                  <c:v>13199</c:v>
                </c:pt>
                <c:pt idx="7">
                  <c:v>7982</c:v>
                </c:pt>
                <c:pt idx="8">
                  <c:v>480</c:v>
                </c:pt>
                <c:pt idx="9">
                  <c:v>2096</c:v>
                </c:pt>
                <c:pt idx="10">
                  <c:v>3372</c:v>
                </c:pt>
                <c:pt idx="11">
                  <c:v>198</c:v>
                </c:pt>
                <c:pt idx="12">
                  <c:v>176</c:v>
                </c:pt>
                <c:pt idx="13">
                  <c:v>188</c:v>
                </c:pt>
                <c:pt idx="14">
                  <c:v>9</c:v>
                </c:pt>
              </c:numCache>
            </c:numRef>
          </c:val>
        </c:ser>
        <c:dLbls/>
        <c:gapWidth val="219"/>
        <c:overlap val="-27"/>
        <c:axId val="78237056"/>
        <c:axId val="78407168"/>
      </c:barChart>
      <c:catAx>
        <c:axId val="782370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Neighborhood</a:t>
                </a:r>
                <a:r>
                  <a:rPr lang="en-IN" baseline="0"/>
                  <a:t> group with Room type</a:t>
                </a:r>
                <a:endParaRPr lang="en-IN"/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7168"/>
        <c:crosses val="autoZero"/>
        <c:auto val="1"/>
        <c:lblAlgn val="ctr"/>
        <c:lblOffset val="100"/>
      </c:catAx>
      <c:valAx>
        <c:axId val="78407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Minimum</a:t>
                </a:r>
                <a:r>
                  <a:rPr lang="en-IN" baseline="0"/>
                  <a:t> Nights</a:t>
                </a:r>
                <a:endParaRPr lang="en-IN"/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3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7F08-FAAC-4A26-AB9D-9FFD4064F9A0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8EA39-9DD5-4FA2-91D1-4A2D60F4F7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8217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2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67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47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65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83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44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69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8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558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68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065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8054-FFD0-40D1-A631-B1012BEDEBB4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4D39-20BA-4DFF-A11D-6AF6204F41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512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84876" y="436622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sz="5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</a:rPr>
              <a:t>EDA on Airbnb booking analysis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</a:t>
            </a:r>
            <a:r>
              <a:rPr lang="en-US" sz="3733" b="1" u="sng" dirty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3733" b="1" u="sng" dirty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KAMALUDDIN SHAIKH</a:t>
            </a:r>
            <a:b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AMOL RASAM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/>
            </a:r>
            <a:b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</a:br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SHUBHAM JHA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01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5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Room Type</a:t>
            </a:r>
            <a:endParaRPr lang="en-I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162" y="1291252"/>
            <a:ext cx="5157787" cy="8239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Room Type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5162" y="2391953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in the Pie chart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the Entire Home/Apartment has the highest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of 52%,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the Private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46%,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 is Shared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2%.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91252"/>
            <a:ext cx="5183188" cy="8239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Room Type VS Reviews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0416" y="2391953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from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people usually like to stay in private room. thus it has highest no of Reviews.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01865096"/>
              </p:ext>
            </p:extLst>
          </p:nvPr>
        </p:nvGraphicFramePr>
        <p:xfrm>
          <a:off x="839788" y="3546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0913" y="3266799"/>
            <a:ext cx="477269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87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Expensive Neighborhoods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comparing Neighborhoods with Average price we can see the Top 10 Most expensive Neighborhood.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 “Wadsworth” is most expensive Neighborhood with an average price of $800 followed by “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Woodrow” price $700, “Tribeca” price $490.60 and so on.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9117" y="3040382"/>
            <a:ext cx="8267308" cy="38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09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3:Now lets see which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hosts are the busiest and why?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028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see the Top 10 Busiest hosts.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from below Graph that “Dona” is the busiest host having 629 no of reviews followed by “Ji” having 607 no of reviews, then “Maya” – 543 and so on.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a sample of first 100 busiest host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find their choices regarding room type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say that most number of hosts are opting for 'Private room' than the rest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almost 2/3rd of the hosts leaning towards 'private rooms' in the sample size of busiest host. This might be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influential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 for most busiest hosts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repetitive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terms of choosing private rooms.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90784377"/>
              </p:ext>
            </p:extLst>
          </p:nvPr>
        </p:nvGraphicFramePr>
        <p:xfrm>
          <a:off x="1613659" y="3532471"/>
          <a:ext cx="4262484" cy="289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1601" y="3239648"/>
            <a:ext cx="4340053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58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4800"/>
            <a:ext cx="10717212" cy="1600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4:Is there any noticeable difference of traffic among different areas and what could be the reason for it?</a:t>
            </a:r>
            <a:r>
              <a:rPr lang="en-US" sz="3600" dirty="0"/>
              <a:t/>
            </a:r>
            <a:br>
              <a:rPr lang="en-US" sz="3600" dirty="0"/>
            </a:br>
            <a:endParaRPr lang="en-I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xmlns="" val="190190964"/>
              </p:ext>
            </p:extLst>
          </p:nvPr>
        </p:nvGraphicFramePr>
        <p:xfrm>
          <a:off x="6849533" y="1998133"/>
          <a:ext cx="4834466" cy="404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23532"/>
            <a:ext cx="5848879" cy="42502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 plot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that Manhattan and Brooklyn has the highest traffic share followed by Queens, Bronx and Staten Island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 analysis we know that most no of properties are listed in Manhattan and Brooklyn that's why it has most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that  Manhattan and Brooklyn have many places of Tourist attraction like “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Statue of Liberty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Ellis Island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Manhattan, “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 Park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Cony Island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Brooklyn.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guest prefer Entire home/apt and Private rooms. Manhattan and Brooklyn are tourist places therefore people are booking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home/apt and Private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rooms for their family and friends.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41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 lang="en-I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67934"/>
            <a:ext cx="10515600" cy="5190066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are located in Manhattan and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Brooklyn.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 clearly shows that Manhattan and Brooklyn are the most popular destinations at Airbnb in New York City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Sonder(NYC) is a Top Host, with 327 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of properties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listed.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Queens has highest No of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on Airbnb.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properties price are between 0 - 2000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prefer to stay in place where price is less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Home/Apartment has the highest share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in room type,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the Private Room 46%, and the least preferred is Shared Room 2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eople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like to stay in private room.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highest no of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among all room type.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 “Wadsworth” is most expensive Neighborhood with an average price of $800 followed by “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Woodrow” price $700, “Tribeca” price $490.60 and so on</a:t>
            </a:r>
            <a:r>
              <a:rPr lang="en-IN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busiest host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“Ji”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“Maya” – 543 and so on.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 and Brooklyn has the highest traffic share followed by Queens, Bronx and Staten Island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Because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 and Brooklyn have many places of Tourist attraction like “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Statue of Liberty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Ellis Island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Manhattan, “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 Park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Cony Island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Brooklyn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93493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267" y="2735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6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3CFDD-B768-4A8E-AB8B-596347B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733" y="7833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4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Airbnb?</a:t>
            </a:r>
            <a:r>
              <a:rPr lang="en-US" b="1" i="0" dirty="0">
                <a:solidFill>
                  <a:srgbClr val="323B4B"/>
                </a:solidFill>
                <a:effectLst/>
                <a:latin typeface="Inter"/>
              </a:rPr>
              <a:t/>
            </a:r>
            <a:br>
              <a:rPr lang="en-US" b="1" i="0" dirty="0">
                <a:solidFill>
                  <a:srgbClr val="323B4B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12529-1F5F-4A1C-ABA0-41A9DB02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33" y="1846398"/>
            <a:ext cx="8525934" cy="345061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 is an online marketplace connecting travelers with local hosts.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platform enables people to list their available space and earn extra income in the form of rent.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enables travelers to book unique homestays from local hosts, saving them money and giving them a chance to interact with locals.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Founded in San Francisco in 2008 as a start-up, the company has become a worldwide booking platform.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is present in over 190 countries across the world.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5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354D1-A034-4030-9F8F-B0F79D53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753718"/>
            <a:ext cx="8300422" cy="91840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 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D812C-0A42-4B0D-9AEF-39C0F447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998798"/>
            <a:ext cx="9330266" cy="36920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owners to list their space on the platform and earn rental money.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provides insurance to listed properties.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Gives cheap options to </a:t>
            </a:r>
            <a:r>
              <a:rPr lang="en-US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travelers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stay with local hosts.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Facilitates the process of booking living space for travelers.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and review system for hosts and guests.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User-friendly app and web based structure.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9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621AE-4B95-4041-824A-87A650F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2" y="794893"/>
            <a:ext cx="10053827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Airbnb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024F566-A297-4820-89FA-1B4CADE5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2287" y="1971128"/>
            <a:ext cx="8247780" cy="4050340"/>
          </a:xfrm>
        </p:spPr>
      </p:pic>
    </p:spTree>
    <p:extLst>
      <p:ext uri="{BB962C8B-B14F-4D97-AF65-F5344CB8AC3E}">
        <p14:creationId xmlns:p14="http://schemas.microsoft.com/office/powerpoint/2010/main" xmlns="" val="161355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17429-7C4D-4881-B980-DF15CCBC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4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1: What can we learn about different hosts and areas</a:t>
            </a:r>
            <a:r>
              <a:rPr lang="en-US" sz="40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36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•N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eighborhood group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0D15C-AFF2-467C-A658-8D08BBEB0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93194"/>
            <a:ext cx="5181600" cy="36229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Most properties are located in Manhattan and Brooklyn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shows that Manhattan and Brooklyn are the most popular destinations at Airbnb in New York City.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Accommodation in the Bronx and Staten Island are rather marginal.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A52B92E-8FF8-D442-8841-79A2D85FB4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97032306"/>
              </p:ext>
            </p:extLst>
          </p:nvPr>
        </p:nvGraphicFramePr>
        <p:xfrm>
          <a:off x="6333066" y="2452158"/>
          <a:ext cx="5215468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2820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E1E103B-8C3C-4CF6-A4D3-4DD90EB5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205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•Top Hosts by listing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401" cy="102764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that “Sonder(NYC)” has 327  no of properties listed which is the highest.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“Blueground” has 232 the second highest.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“Kara” with 121 no of listings the third highest and so on.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397161075"/>
              </p:ext>
            </p:extLst>
          </p:nvPr>
        </p:nvGraphicFramePr>
        <p:xfrm>
          <a:off x="6222999" y="2724946"/>
          <a:ext cx="55118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602" y="3276599"/>
            <a:ext cx="5346532" cy="30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7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267" y="2306638"/>
            <a:ext cx="9144000" cy="3594629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part we will try to answer the following questions: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neighbourhood group has highest no of reviews. As compared   to the listing of Neighbourhood group.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preference of customer in respect to price and at what range of price most properties are listed.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type share and which type of room guest usually  prefer.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most expensive Neighborhoods in our data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60400" y="401408"/>
            <a:ext cx="10837333" cy="17805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2:What can we learn from predictions?(ex: locations, prices, reviews, etc.)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3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vs No of Reviews</a:t>
            </a:r>
            <a:endParaRPr lang="en-I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analyzing the price we can say that Most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properties price are between 0 - 2000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we can say that most people prefer to stay in place where price is less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71751235"/>
              </p:ext>
            </p:extLst>
          </p:nvPr>
        </p:nvGraphicFramePr>
        <p:xfrm>
          <a:off x="642594" y="3415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0791" y="3174421"/>
            <a:ext cx="6296324" cy="32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2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809</Words>
  <Application>Microsoft Office PowerPoint</Application>
  <PresentationFormat>Custom</PresentationFormat>
  <Paragraphs>98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      Capstone Project-1 EDA on Airbnb booking analysis  Team members KAMALUDDIN SHAIKH AMOL RASAM SHUBHAM JHA</vt:lpstr>
      <vt:lpstr>What is Airbnb? </vt:lpstr>
      <vt:lpstr>Airbnb Services</vt:lpstr>
      <vt:lpstr>How Airbnb works?</vt:lpstr>
      <vt:lpstr>1: What can we learn about different hosts and areas?  •Neighborhood group</vt:lpstr>
      <vt:lpstr>•Top Hosts by listing</vt:lpstr>
      <vt:lpstr> 2:What can we learn from predictions?(ex: locations, prices, reviews, etc.) </vt:lpstr>
      <vt:lpstr>Slide 8</vt:lpstr>
      <vt:lpstr>Price vs No of Reviews</vt:lpstr>
      <vt:lpstr>Analyzing Room Type</vt:lpstr>
      <vt:lpstr>Most Expensive Neighborhoods</vt:lpstr>
      <vt:lpstr>3:Now lets see which hosts are the busiest and why? </vt:lpstr>
      <vt:lpstr>4:Is there any noticeable difference of traffic among different areas and what could be the reason for it? 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from predictions? (ex: locations, prices, reviews, etc.)</dc:title>
  <dc:creator>User</dc:creator>
  <cp:lastModifiedBy>India</cp:lastModifiedBy>
  <cp:revision>31</cp:revision>
  <dcterms:created xsi:type="dcterms:W3CDTF">2022-04-17T12:36:33Z</dcterms:created>
  <dcterms:modified xsi:type="dcterms:W3CDTF">2022-04-18T04:33:57Z</dcterms:modified>
</cp:coreProperties>
</file>