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7805ebfc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7805ebfc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7805ebfc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7805ebfc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7805ebfc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7805ebfc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7805ebfc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7805ebfc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7805ebfc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7805ebfc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7805ebfc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7805ebfc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7805ebfc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7805ebfc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7805ebfc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7805ebfc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7805ebfc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7805ebfc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7805ebfc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7805ebfc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75620" y="841772"/>
            <a:ext cx="5322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75620" y="2701528"/>
            <a:ext cx="712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7810" y="3720023"/>
            <a:ext cx="1163400" cy="11634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" y="3428999"/>
            <a:ext cx="837676" cy="837676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" y="4304619"/>
            <a:ext cx="837676" cy="837676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6198905" y="-2563"/>
            <a:ext cx="2945818" cy="2373878"/>
            <a:chOff x="9857014" y="13834"/>
            <a:chExt cx="2334986" cy="1881641"/>
          </a:xfrm>
        </p:grpSpPr>
        <p:sp>
          <p:nvSpPr>
            <p:cNvPr id="19" name="Google Shape;19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0" y="-1"/>
            <a:ext cx="875633" cy="87563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268380" y="3435531"/>
            <a:ext cx="875620" cy="1709806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>
            <a:off x="0" y="-1248"/>
            <a:ext cx="7392900" cy="51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562822" y="285750"/>
            <a:ext cx="630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/>
          <p:nvPr>
            <p:ph idx="2" type="pic"/>
          </p:nvPr>
        </p:nvSpPr>
        <p:spPr>
          <a:xfrm>
            <a:off x="562822" y="1670819"/>
            <a:ext cx="900300" cy="90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1592513" y="1819800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3" type="body"/>
          </p:nvPr>
        </p:nvSpPr>
        <p:spPr>
          <a:xfrm>
            <a:off x="1592513" y="2108735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121860" y="1670819"/>
            <a:ext cx="900300" cy="90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1"/>
          <p:cNvSpPr txBox="1"/>
          <p:nvPr>
            <p:ph idx="5" type="body"/>
          </p:nvPr>
        </p:nvSpPr>
        <p:spPr>
          <a:xfrm>
            <a:off x="5153113" y="1816924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5153112" y="2105858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562822" y="3190705"/>
            <a:ext cx="900300" cy="90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1"/>
          <p:cNvSpPr txBox="1"/>
          <p:nvPr>
            <p:ph idx="8" type="body"/>
          </p:nvPr>
        </p:nvSpPr>
        <p:spPr>
          <a:xfrm>
            <a:off x="1592513" y="3374095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9" type="body"/>
          </p:nvPr>
        </p:nvSpPr>
        <p:spPr>
          <a:xfrm>
            <a:off x="1592513" y="366302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1"/>
          <p:cNvSpPr/>
          <p:nvPr>
            <p:ph idx="13" type="pic"/>
          </p:nvPr>
        </p:nvSpPr>
        <p:spPr>
          <a:xfrm>
            <a:off x="4121860" y="3190705"/>
            <a:ext cx="900300" cy="90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/>
          <p:nvPr>
            <p:ph idx="14" type="body"/>
          </p:nvPr>
        </p:nvSpPr>
        <p:spPr>
          <a:xfrm>
            <a:off x="5153113" y="3374095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5" type="body"/>
          </p:nvPr>
        </p:nvSpPr>
        <p:spPr>
          <a:xfrm>
            <a:off x="5153112" y="366302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285750" y="4767263"/>
            <a:ext cx="117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215333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6249251" y="4767263"/>
            <a:ext cx="87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11"/>
          <p:cNvSpPr/>
          <p:nvPr/>
        </p:nvSpPr>
        <p:spPr>
          <a:xfrm flipH="1" rot="5400000">
            <a:off x="7124955" y="266558"/>
            <a:ext cx="1411231" cy="875620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 flipH="1">
            <a:off x="8148711" y="1409983"/>
            <a:ext cx="995288" cy="99528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8268380" y="-1248"/>
            <a:ext cx="875621" cy="141123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7750568" y="2053314"/>
            <a:ext cx="1035600" cy="10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 flipH="1" rot="-5400000">
            <a:off x="8000574" y="4000074"/>
            <a:ext cx="1411231" cy="875620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 rot="10800000">
            <a:off x="7392759" y="2737513"/>
            <a:ext cx="995288" cy="99528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 rot="10800000">
            <a:off x="7392760" y="3732269"/>
            <a:ext cx="875621" cy="141123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562822" y="285750"/>
            <a:ext cx="800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2"/>
          <p:cNvSpPr/>
          <p:nvPr>
            <p:ph idx="2" type="pic"/>
          </p:nvPr>
        </p:nvSpPr>
        <p:spPr>
          <a:xfrm>
            <a:off x="562822" y="1551550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562823" y="224590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3" type="body"/>
          </p:nvPr>
        </p:nvSpPr>
        <p:spPr>
          <a:xfrm>
            <a:off x="562822" y="2534843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12"/>
          <p:cNvSpPr/>
          <p:nvPr>
            <p:ph idx="4" type="pic"/>
          </p:nvPr>
        </p:nvSpPr>
        <p:spPr>
          <a:xfrm>
            <a:off x="2662048" y="1551550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2"/>
          <p:cNvSpPr txBox="1"/>
          <p:nvPr>
            <p:ph idx="5" type="body"/>
          </p:nvPr>
        </p:nvSpPr>
        <p:spPr>
          <a:xfrm>
            <a:off x="2662049" y="224590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6" type="body"/>
          </p:nvPr>
        </p:nvSpPr>
        <p:spPr>
          <a:xfrm>
            <a:off x="2662048" y="2534843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2"/>
          <p:cNvSpPr/>
          <p:nvPr>
            <p:ph idx="7" type="pic"/>
          </p:nvPr>
        </p:nvSpPr>
        <p:spPr>
          <a:xfrm>
            <a:off x="4761275" y="1551550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2"/>
          <p:cNvSpPr txBox="1"/>
          <p:nvPr>
            <p:ph idx="8" type="body"/>
          </p:nvPr>
        </p:nvSpPr>
        <p:spPr>
          <a:xfrm>
            <a:off x="4761276" y="224590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9" type="body"/>
          </p:nvPr>
        </p:nvSpPr>
        <p:spPr>
          <a:xfrm>
            <a:off x="4761275" y="2534843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12"/>
          <p:cNvSpPr/>
          <p:nvPr>
            <p:ph idx="13" type="pic"/>
          </p:nvPr>
        </p:nvSpPr>
        <p:spPr>
          <a:xfrm>
            <a:off x="6860501" y="1551550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2"/>
          <p:cNvSpPr txBox="1"/>
          <p:nvPr>
            <p:ph idx="14" type="body"/>
          </p:nvPr>
        </p:nvSpPr>
        <p:spPr>
          <a:xfrm>
            <a:off x="6860502" y="2245909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5" type="body"/>
          </p:nvPr>
        </p:nvSpPr>
        <p:spPr>
          <a:xfrm>
            <a:off x="6860501" y="2534843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12"/>
          <p:cNvSpPr/>
          <p:nvPr>
            <p:ph idx="16" type="pic"/>
          </p:nvPr>
        </p:nvSpPr>
        <p:spPr>
          <a:xfrm>
            <a:off x="562822" y="3088913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2"/>
          <p:cNvSpPr txBox="1"/>
          <p:nvPr>
            <p:ph idx="17" type="body"/>
          </p:nvPr>
        </p:nvSpPr>
        <p:spPr>
          <a:xfrm>
            <a:off x="562823" y="3783272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8" type="body"/>
          </p:nvPr>
        </p:nvSpPr>
        <p:spPr>
          <a:xfrm>
            <a:off x="562822" y="4072206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2"/>
          <p:cNvSpPr/>
          <p:nvPr>
            <p:ph idx="19" type="pic"/>
          </p:nvPr>
        </p:nvSpPr>
        <p:spPr>
          <a:xfrm>
            <a:off x="2662048" y="3088913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2"/>
          <p:cNvSpPr txBox="1"/>
          <p:nvPr>
            <p:ph idx="20" type="body"/>
          </p:nvPr>
        </p:nvSpPr>
        <p:spPr>
          <a:xfrm>
            <a:off x="2662049" y="3783272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21" type="body"/>
          </p:nvPr>
        </p:nvSpPr>
        <p:spPr>
          <a:xfrm>
            <a:off x="2662048" y="4072206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2"/>
          <p:cNvSpPr/>
          <p:nvPr>
            <p:ph idx="22" type="pic"/>
          </p:nvPr>
        </p:nvSpPr>
        <p:spPr>
          <a:xfrm>
            <a:off x="4761275" y="3088913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2"/>
          <p:cNvSpPr txBox="1"/>
          <p:nvPr>
            <p:ph idx="23" type="body"/>
          </p:nvPr>
        </p:nvSpPr>
        <p:spPr>
          <a:xfrm>
            <a:off x="4761276" y="3783272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24" type="body"/>
          </p:nvPr>
        </p:nvSpPr>
        <p:spPr>
          <a:xfrm>
            <a:off x="4761275" y="4072206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12"/>
          <p:cNvSpPr/>
          <p:nvPr>
            <p:ph idx="25" type="pic"/>
          </p:nvPr>
        </p:nvSpPr>
        <p:spPr>
          <a:xfrm>
            <a:off x="6860501" y="3088913"/>
            <a:ext cx="6786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2"/>
          <p:cNvSpPr txBox="1"/>
          <p:nvPr>
            <p:ph idx="26" type="body"/>
          </p:nvPr>
        </p:nvSpPr>
        <p:spPr>
          <a:xfrm>
            <a:off x="6860502" y="3783272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27" type="body"/>
          </p:nvPr>
        </p:nvSpPr>
        <p:spPr>
          <a:xfrm>
            <a:off x="6860501" y="4072206"/>
            <a:ext cx="171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68008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 flipH="1">
            <a:off x="6435416" y="1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flipH="1" rot="5400000">
            <a:off x="-255" y="2434916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875620" y="1565671"/>
            <a:ext cx="7334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10" type="dt"/>
          </p:nvPr>
        </p:nvSpPr>
        <p:spPr>
          <a:xfrm>
            <a:off x="285750" y="4767263"/>
            <a:ext cx="12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75618" y="1894739"/>
            <a:ext cx="24141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14"/>
          <p:cNvSpPr/>
          <p:nvPr/>
        </p:nvSpPr>
        <p:spPr>
          <a:xfrm rot="5400000">
            <a:off x="6435416" y="0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-1773" y="2435172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 flipH="1" rot="5400000">
            <a:off x="8443062" y="4442562"/>
            <a:ext cx="700938" cy="700938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4"/>
          <p:cNvGrpSpPr/>
          <p:nvPr/>
        </p:nvGrpSpPr>
        <p:grpSpPr>
          <a:xfrm>
            <a:off x="1940932" y="4193426"/>
            <a:ext cx="1179401" cy="950417"/>
            <a:chOff x="7413403" y="4976359"/>
            <a:chExt cx="2334986" cy="1881641"/>
          </a:xfrm>
        </p:grpSpPr>
        <p:sp>
          <p:nvSpPr>
            <p:cNvPr id="172" name="Google Shape;172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4"/>
          <p:cNvSpPr txBox="1"/>
          <p:nvPr>
            <p:ph idx="10" type="dt"/>
          </p:nvPr>
        </p:nvSpPr>
        <p:spPr>
          <a:xfrm>
            <a:off x="285750" y="4767263"/>
            <a:ext cx="13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idx="2" type="body"/>
          </p:nvPr>
        </p:nvSpPr>
        <p:spPr>
          <a:xfrm>
            <a:off x="3512840" y="1894739"/>
            <a:ext cx="2379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3" type="body"/>
          </p:nvPr>
        </p:nvSpPr>
        <p:spPr>
          <a:xfrm>
            <a:off x="875620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4" type="body"/>
          </p:nvPr>
        </p:nvSpPr>
        <p:spPr>
          <a:xfrm>
            <a:off x="3512841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5" type="body"/>
          </p:nvPr>
        </p:nvSpPr>
        <p:spPr>
          <a:xfrm>
            <a:off x="6150061" y="1894739"/>
            <a:ext cx="2379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6" type="body"/>
          </p:nvPr>
        </p:nvSpPr>
        <p:spPr>
          <a:xfrm>
            <a:off x="6150062" y="1502853"/>
            <a:ext cx="2379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1714502"/>
            <a:ext cx="91566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6448033" y="2435172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" y="0"/>
            <a:ext cx="700938" cy="700938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>
            <a:off x="7758793" y="330061"/>
            <a:ext cx="1712293" cy="105658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75619" y="1989875"/>
            <a:ext cx="73344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654739" y="4767263"/>
            <a:ext cx="120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75620" y="1896152"/>
            <a:ext cx="34977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flipH="1">
            <a:off x="6435416" y="1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flipH="1">
            <a:off x="6435416" y="2435172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" y="0"/>
            <a:ext cx="700938" cy="700938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6061939" y="4193426"/>
            <a:ext cx="1179401" cy="950417"/>
            <a:chOff x="7413403" y="4976359"/>
            <a:chExt cx="2334986" cy="1881641"/>
          </a:xfrm>
        </p:grpSpPr>
        <p:sp>
          <p:nvSpPr>
            <p:cNvPr id="40" name="Google Shape;40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4"/>
          <p:cNvSpPr txBox="1"/>
          <p:nvPr>
            <p:ph idx="2" type="body"/>
          </p:nvPr>
        </p:nvSpPr>
        <p:spPr>
          <a:xfrm>
            <a:off x="4712426" y="1896152"/>
            <a:ext cx="34977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3" type="body"/>
          </p:nvPr>
        </p:nvSpPr>
        <p:spPr>
          <a:xfrm>
            <a:off x="875620" y="1504267"/>
            <a:ext cx="3497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4" type="body"/>
          </p:nvPr>
        </p:nvSpPr>
        <p:spPr>
          <a:xfrm>
            <a:off x="4712426" y="1504267"/>
            <a:ext cx="3497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ctrTitle"/>
          </p:nvPr>
        </p:nvSpPr>
        <p:spPr>
          <a:xfrm>
            <a:off x="875621" y="841772"/>
            <a:ext cx="4665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875620" y="2701529"/>
            <a:ext cx="4665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6198320" y="0"/>
            <a:ext cx="2945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6198905" y="2764455"/>
            <a:ext cx="2945818" cy="2384227"/>
            <a:chOff x="9857014" y="13834"/>
            <a:chExt cx="2334986" cy="1881641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5"/>
          <p:cNvSpPr/>
          <p:nvPr/>
        </p:nvSpPr>
        <p:spPr>
          <a:xfrm>
            <a:off x="0" y="-1"/>
            <a:ext cx="875633" cy="87563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7671161" y="-1"/>
            <a:ext cx="1472840" cy="2384142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75620" y="1513100"/>
            <a:ext cx="7334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 flipH="1">
            <a:off x="6435416" y="1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 flipH="1">
            <a:off x="6435416" y="2435172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" y="0"/>
            <a:ext cx="700938" cy="700938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6061939" y="4193426"/>
            <a:ext cx="1179401" cy="950417"/>
            <a:chOff x="7413403" y="4976359"/>
            <a:chExt cx="2334986" cy="1881641"/>
          </a:xfrm>
        </p:grpSpPr>
        <p:sp>
          <p:nvSpPr>
            <p:cNvPr id="64" name="Google Shape;64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0" y="0"/>
            <a:ext cx="6019117" cy="51435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>
            <p:ph type="ctrTitle"/>
          </p:nvPr>
        </p:nvSpPr>
        <p:spPr>
          <a:xfrm>
            <a:off x="875621" y="794550"/>
            <a:ext cx="4684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875621" y="2654306"/>
            <a:ext cx="46845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73" name="Google Shape;73;p7"/>
          <p:cNvGrpSpPr/>
          <p:nvPr/>
        </p:nvGrpSpPr>
        <p:grpSpPr>
          <a:xfrm rot="-5400000">
            <a:off x="6214895" y="1655329"/>
            <a:ext cx="2274276" cy="1832718"/>
            <a:chOff x="9857014" y="13834"/>
            <a:chExt cx="2334986" cy="1881641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/>
          <p:nvPr/>
        </p:nvSpPr>
        <p:spPr>
          <a:xfrm flipH="1">
            <a:off x="6435416" y="1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 flipH="1">
            <a:off x="6435416" y="2435172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875620" y="1565671"/>
            <a:ext cx="7334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flipH="1">
            <a:off x="6435416" y="1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 rot="5400000">
            <a:off x="-255" y="2434916"/>
            <a:ext cx="2708584" cy="270858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285750" y="4767263"/>
            <a:ext cx="12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 rot="-5400000">
            <a:off x="8079551" y="114864"/>
            <a:ext cx="1179168" cy="950417"/>
            <a:chOff x="7413403" y="4976359"/>
            <a:chExt cx="2334986" cy="1881641"/>
          </a:xfrm>
        </p:grpSpPr>
        <p:sp>
          <p:nvSpPr>
            <p:cNvPr id="88" name="Google Shape;88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9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875620" y="1565672"/>
            <a:ext cx="7334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285750" y="4767263"/>
            <a:ext cx="12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1349041" y="1263253"/>
            <a:ext cx="64458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285750" y="389554"/>
            <a:ext cx="1023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b="1" sz="17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2" type="body"/>
          </p:nvPr>
        </p:nvSpPr>
        <p:spPr>
          <a:xfrm>
            <a:off x="5161360" y="3370660"/>
            <a:ext cx="2633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3" type="body"/>
          </p:nvPr>
        </p:nvSpPr>
        <p:spPr>
          <a:xfrm>
            <a:off x="7956828" y="2549769"/>
            <a:ext cx="1023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b="1" sz="17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68008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5750" y="285750"/>
            <a:ext cx="857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5750" y="1369219"/>
            <a:ext cx="8572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008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297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ctrTitle"/>
          </p:nvPr>
        </p:nvSpPr>
        <p:spPr>
          <a:xfrm>
            <a:off x="978800" y="944950"/>
            <a:ext cx="77511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Financial Analytics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75627" y="285750"/>
            <a:ext cx="5540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684025" y="1793425"/>
            <a:ext cx="7334400" cy="341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Balkrishna Industries and Cholaman Investment and Finance has the Highest Market Capital at 21.37K Crores and 20.83K Crores respectively which is 606.6 % more than Orient Cement which has the lowest Market Capital at 3024 Crores.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NCC has the Highest Quarterly Sales at 2780 Crores which is 14531.5 % more than Bombay Burmah which has the lowest Quarterly Sales of 19 Crores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ctrTitle"/>
          </p:nvPr>
        </p:nvSpPr>
        <p:spPr>
          <a:xfrm>
            <a:off x="610571" y="1676397"/>
            <a:ext cx="46653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/>
              <a:t>Thank You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75619" y="1989875"/>
            <a:ext cx="7334400" cy="257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Top 10 </a:t>
            </a:r>
            <a:r>
              <a:rPr lang="en-GB" sz="2400"/>
              <a:t>companies</a:t>
            </a:r>
            <a:r>
              <a:rPr lang="en-GB" sz="2400"/>
              <a:t> with highest market capital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Top 10 companies with highest Quarterly Sales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Bottom 10 companies with lowest market capital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Bottom 10 companies with lowest Quarterly Sales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698769" y="433125"/>
            <a:ext cx="7334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75620" y="1565672"/>
            <a:ext cx="7334400" cy="252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Data collection 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Data cleaning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Data Analysis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Insights</a:t>
            </a:r>
            <a:endParaRPr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875620" y="1513100"/>
            <a:ext cx="7334400" cy="252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Data collected from Csv file named “Financial_data_analysis.csv”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The csv file has the data of Top 500 companies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Market capital and quarterly sales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875620" y="1565671"/>
            <a:ext cx="7334400" cy="252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Remove the S.No. columns as it not required for analysis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Used python to deal with null values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Removed outliers using python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875625" y="127750"/>
            <a:ext cx="5407800" cy="69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Data Analysis</a:t>
            </a:r>
            <a:endParaRPr sz="3300"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875625" y="820750"/>
            <a:ext cx="6262500" cy="32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Balkrishna Inds has the highest market capital at 21.37k Crore </a:t>
            </a:r>
            <a:endParaRPr sz="1700"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75" y="1145350"/>
            <a:ext cx="7472150" cy="37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75625" y="167850"/>
            <a:ext cx="4818300" cy="667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/>
              <a:t>Data Analysis</a:t>
            </a:r>
            <a:endParaRPr sz="3700"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875625" y="835350"/>
            <a:ext cx="5325000" cy="39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NCC has the highest Quarterly Sales at 2780 Crores</a:t>
            </a:r>
            <a:endParaRPr sz="1700"/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5" y="1225350"/>
            <a:ext cx="7338425" cy="361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875622" y="138375"/>
            <a:ext cx="31233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/>
              <a:t>Data Analysis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875625" y="678225"/>
            <a:ext cx="6498300" cy="58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Orient Cement has the lowest Market Capital at 3024 Crores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75" y="1132575"/>
            <a:ext cx="7088949" cy="39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875622" y="285750"/>
            <a:ext cx="31824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/>
              <a:t>Data Analysis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904800" y="776225"/>
            <a:ext cx="7334400" cy="39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Bombay Burmah has the lowest Quarterly Sales at 19 Crores only</a:t>
            </a:r>
            <a:endParaRPr sz="1700"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00" y="1174325"/>
            <a:ext cx="6852375" cy="38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