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954825" cy="9309100"/>
  <p:embeddedFontLst>
    <p:embeddedFont>
      <p:font typeface="Montserrat"/>
      <p:regular r:id="rId23"/>
      <p:bold r:id="rId24"/>
      <p:italic r:id="rId25"/>
      <p:boldItalic r:id="rId26"/>
    </p:embeddedFont>
    <p:embeddedFont>
      <p:font typeface="Montserrat Medium"/>
      <p:regular r:id="rId27"/>
      <p:bold r:id="rId28"/>
      <p:italic r:id="rId29"/>
      <p:boldItalic r:id="rId30"/>
    </p:embeddedFont>
    <p:embeddedFont>
      <p:font typeface="EB Garamond"/>
      <p:regular r:id="rId31"/>
      <p:bold r:id="rId32"/>
      <p:italic r:id="rId33"/>
      <p:boldItalic r:id="rId34"/>
    </p:embeddedFon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32">
          <p15:clr>
            <a:srgbClr val="000000"/>
          </p15:clr>
        </p15:guide>
        <p15:guide id="2" pos="2191">
          <p15:clr>
            <a:srgbClr val="000000"/>
          </p15:clr>
        </p15:guide>
      </p15:notesGuideLst>
    </p:ext>
    <p:ext uri="http://customooxmlschemas.google.com/">
      <go:slidesCustomData xmlns:go="http://customooxmlschemas.google.com/" r:id="rId39" roundtripDataSignature="AMtx7mj++goNEkHp67SxD4ZjkBaJrCr1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32" orient="horz"/>
        <p:guide pos="219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regular.fntdata"/><Relationship Id="rId30" Type="http://schemas.openxmlformats.org/officeDocument/2006/relationships/font" Target="fonts/MontserratMedium-boldItalic.fntdata"/><Relationship Id="rId11" Type="http://schemas.openxmlformats.org/officeDocument/2006/relationships/slide" Target="slides/slide5.xml"/><Relationship Id="rId33" Type="http://schemas.openxmlformats.org/officeDocument/2006/relationships/font" Target="fonts/EBGaramond-italic.fntdata"/><Relationship Id="rId10" Type="http://schemas.openxmlformats.org/officeDocument/2006/relationships/slide" Target="slides/slide4.xml"/><Relationship Id="rId32" Type="http://schemas.openxmlformats.org/officeDocument/2006/relationships/font" Target="fonts/EBGaramond-bold.fntdata"/><Relationship Id="rId13" Type="http://schemas.openxmlformats.org/officeDocument/2006/relationships/slide" Target="slides/slide7.xml"/><Relationship Id="rId35" Type="http://schemas.openxmlformats.org/officeDocument/2006/relationships/font" Target="fonts/SourceSansPro-regular.fntdata"/><Relationship Id="rId12" Type="http://schemas.openxmlformats.org/officeDocument/2006/relationships/slide" Target="slides/slide6.xml"/><Relationship Id="rId34" Type="http://schemas.openxmlformats.org/officeDocument/2006/relationships/font" Target="fonts/EBGaramond-boldItalic.fntdata"/><Relationship Id="rId15" Type="http://schemas.openxmlformats.org/officeDocument/2006/relationships/slide" Target="slides/slide9.xml"/><Relationship Id="rId37" Type="http://schemas.openxmlformats.org/officeDocument/2006/relationships/font" Target="fonts/SourceSansPro-italic.fntdata"/><Relationship Id="rId14" Type="http://schemas.openxmlformats.org/officeDocument/2006/relationships/slide" Target="slides/slide8.xml"/><Relationship Id="rId36" Type="http://schemas.openxmlformats.org/officeDocument/2006/relationships/font" Target="fonts/SourceSansPro-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SourceSansPr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3075" cy="465137"/>
          </a:xfrm>
          <a:prstGeom prst="rect">
            <a:avLst/>
          </a:prstGeom>
          <a:noFill/>
          <a:ln>
            <a:noFill/>
          </a:ln>
        </p:spPr>
        <p:txBody>
          <a:bodyPr anchorCtr="0" anchor="t" bIns="46450" lIns="92925" spcFirstLastPara="1" rIns="92925" wrap="square" tIns="464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940175" y="0"/>
            <a:ext cx="3013075" cy="465137"/>
          </a:xfrm>
          <a:prstGeom prst="rect">
            <a:avLst/>
          </a:prstGeom>
          <a:noFill/>
          <a:ln>
            <a:noFill/>
          </a:ln>
        </p:spPr>
        <p:txBody>
          <a:bodyPr anchorCtr="0" anchor="t" bIns="46450" lIns="92925" spcFirstLastPara="1" rIns="92925" wrap="square" tIns="464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42375"/>
            <a:ext cx="3013075" cy="465137"/>
          </a:xfrm>
          <a:prstGeom prst="rect">
            <a:avLst/>
          </a:prstGeom>
          <a:noFill/>
          <a:ln>
            <a:noFill/>
          </a:ln>
        </p:spPr>
        <p:txBody>
          <a:bodyPr anchorCtr="0" anchor="b" bIns="46450" lIns="92925" spcFirstLastPara="1" rIns="92925" wrap="square" tIns="464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940175" y="8842375"/>
            <a:ext cx="3013075" cy="465137"/>
          </a:xfrm>
          <a:prstGeom prst="rect">
            <a:avLst/>
          </a:prstGeom>
          <a:noFill/>
          <a:ln>
            <a:noFill/>
          </a:ln>
        </p:spPr>
        <p:txBody>
          <a:bodyPr anchorCtr="0" anchor="b" bIns="46450" lIns="92925" spcFirstLastPara="1" rIns="92925" wrap="square" tIns="46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 name="Google Shape;31;p1:notes"/>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32" name="Google Shape;32;p1:notes"/>
          <p:cNvSpPr txBox="1"/>
          <p:nvPr/>
        </p:nvSpPr>
        <p:spPr>
          <a:xfrm>
            <a:off x="3940175" y="8842375"/>
            <a:ext cx="3013075" cy="465137"/>
          </a:xfrm>
          <a:prstGeom prst="rect">
            <a:avLst/>
          </a:prstGeom>
          <a:noFill/>
          <a:ln>
            <a:noFill/>
          </a:ln>
        </p:spPr>
        <p:txBody>
          <a:bodyPr anchorCtr="0" anchor="b" bIns="46450" lIns="92925" spcFirstLastPara="1" rIns="92925" wrap="square" tIns="46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3" name="Google Shape;33;p1:notes"/>
          <p:cNvSpPr txBox="1"/>
          <p:nvPr/>
        </p:nvSpPr>
        <p:spPr>
          <a:xfrm>
            <a:off x="3940175" y="0"/>
            <a:ext cx="3013075" cy="465137"/>
          </a:xfrm>
          <a:prstGeom prst="rect">
            <a:avLst/>
          </a:prstGeom>
          <a:noFill/>
          <a:ln>
            <a:noFill/>
          </a:ln>
        </p:spPr>
        <p:txBody>
          <a:bodyPr anchorCtr="0" anchor="t" bIns="46450" lIns="92925" spcFirstLastPara="1" rIns="92925" wrap="square" tIns="464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d2fa4372c_1_7: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5" name="Google Shape;115;g16d2fa4372c_1_7:notes"/>
          <p:cNvSpPr txBox="1"/>
          <p:nvPr>
            <p:ph idx="1" type="body"/>
          </p:nvPr>
        </p:nvSpPr>
        <p:spPr>
          <a:xfrm>
            <a:off x="695325" y="4421187"/>
            <a:ext cx="5564100" cy="41895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116" name="Google Shape;116;g16d2fa4372c_1_7:notes"/>
          <p:cNvSpPr txBox="1"/>
          <p:nvPr>
            <p:ph idx="12" type="sldNum"/>
          </p:nvPr>
        </p:nvSpPr>
        <p:spPr>
          <a:xfrm>
            <a:off x="3940175" y="8842375"/>
            <a:ext cx="3013200" cy="465000"/>
          </a:xfrm>
          <a:prstGeom prst="rect">
            <a:avLst/>
          </a:prstGeom>
          <a:noFill/>
          <a:ln>
            <a:noFill/>
          </a:ln>
        </p:spPr>
        <p:txBody>
          <a:bodyPr anchorCtr="0" anchor="b" bIns="46450" lIns="92925" spcFirstLastPara="1" rIns="92925" wrap="square" tIns="4645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d2fa4372c_2_8: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5" name="Google Shape;125;g16d2fa4372c_2_8:notes"/>
          <p:cNvSpPr txBox="1"/>
          <p:nvPr>
            <p:ph idx="1" type="body"/>
          </p:nvPr>
        </p:nvSpPr>
        <p:spPr>
          <a:xfrm>
            <a:off x="695325" y="4421187"/>
            <a:ext cx="5564100" cy="41895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126" name="Google Shape;126;g16d2fa4372c_2_8:notes"/>
          <p:cNvSpPr txBox="1"/>
          <p:nvPr>
            <p:ph idx="12" type="sldNum"/>
          </p:nvPr>
        </p:nvSpPr>
        <p:spPr>
          <a:xfrm>
            <a:off x="3940175" y="8842375"/>
            <a:ext cx="3013200" cy="465000"/>
          </a:xfrm>
          <a:prstGeom prst="rect">
            <a:avLst/>
          </a:prstGeom>
          <a:noFill/>
          <a:ln>
            <a:noFill/>
          </a:ln>
        </p:spPr>
        <p:txBody>
          <a:bodyPr anchorCtr="0" anchor="b" bIns="46450" lIns="92925" spcFirstLastPara="1" rIns="92925" wrap="square" tIns="4645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d2fa4372c_1_19: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5" name="Google Shape;135;g16d2fa4372c_1_19:notes"/>
          <p:cNvSpPr txBox="1"/>
          <p:nvPr>
            <p:ph idx="1" type="body"/>
          </p:nvPr>
        </p:nvSpPr>
        <p:spPr>
          <a:xfrm>
            <a:off x="695325" y="4421187"/>
            <a:ext cx="5564100" cy="41895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136" name="Google Shape;136;g16d2fa4372c_1_19:notes"/>
          <p:cNvSpPr txBox="1"/>
          <p:nvPr>
            <p:ph idx="12" type="sldNum"/>
          </p:nvPr>
        </p:nvSpPr>
        <p:spPr>
          <a:xfrm>
            <a:off x="3940175" y="8842375"/>
            <a:ext cx="3013200" cy="465000"/>
          </a:xfrm>
          <a:prstGeom prst="rect">
            <a:avLst/>
          </a:prstGeom>
          <a:noFill/>
          <a:ln>
            <a:noFill/>
          </a:ln>
        </p:spPr>
        <p:txBody>
          <a:bodyPr anchorCtr="0" anchor="b" bIns="46450" lIns="92925" spcFirstLastPara="1" rIns="92925" wrap="square" tIns="4645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cd1a793cd_0_35: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4" name="Google Shape;144;g17cd1a793cd_0_35:notes"/>
          <p:cNvSpPr txBox="1"/>
          <p:nvPr>
            <p:ph idx="1" type="body"/>
          </p:nvPr>
        </p:nvSpPr>
        <p:spPr>
          <a:xfrm>
            <a:off x="695325" y="4421187"/>
            <a:ext cx="5564100" cy="41895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145" name="Google Shape;145;g17cd1a793cd_0_35:notes"/>
          <p:cNvSpPr txBox="1"/>
          <p:nvPr>
            <p:ph idx="12" type="sldNum"/>
          </p:nvPr>
        </p:nvSpPr>
        <p:spPr>
          <a:xfrm>
            <a:off x="3940175" y="8842375"/>
            <a:ext cx="3013200" cy="465000"/>
          </a:xfrm>
          <a:prstGeom prst="rect">
            <a:avLst/>
          </a:prstGeom>
          <a:noFill/>
          <a:ln>
            <a:noFill/>
          </a:ln>
        </p:spPr>
        <p:txBody>
          <a:bodyPr anchorCtr="0" anchor="b" bIns="46450" lIns="92925" spcFirstLastPara="1" rIns="92925" wrap="square" tIns="4645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01d135619_1_0:notes"/>
          <p:cNvSpPr txBox="1"/>
          <p:nvPr>
            <p:ph idx="1" type="body"/>
          </p:nvPr>
        </p:nvSpPr>
        <p:spPr>
          <a:xfrm>
            <a:off x="695325" y="4421187"/>
            <a:ext cx="5564100" cy="41895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162" name="Google Shape;162;g1701d135619_1_0: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171" name="Google Shape;171;p1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40" name="Google Shape;40;p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49" name="Google Shape;49;p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654bbfa00_0_20:notes"/>
          <p:cNvSpPr txBox="1"/>
          <p:nvPr>
            <p:ph idx="1" type="body"/>
          </p:nvPr>
        </p:nvSpPr>
        <p:spPr>
          <a:xfrm>
            <a:off x="695325" y="4421187"/>
            <a:ext cx="5564100" cy="41895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59" name="Google Shape;59;g15654bbfa00_0_20: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70" name="Google Shape;70;p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cd1a793cd_0_6:notes"/>
          <p:cNvSpPr txBox="1"/>
          <p:nvPr>
            <p:ph idx="1" type="body"/>
          </p:nvPr>
        </p:nvSpPr>
        <p:spPr>
          <a:xfrm>
            <a:off x="695325" y="4421187"/>
            <a:ext cx="5564100" cy="41895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79" name="Google Shape;79;g17cd1a793cd_0_6: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88" name="Google Shape;88;p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97" name="Google Shape;97;p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cd1a793cd_0_21:notes"/>
          <p:cNvSpPr txBox="1"/>
          <p:nvPr>
            <p:ph idx="1" type="body"/>
          </p:nvPr>
        </p:nvSpPr>
        <p:spPr>
          <a:xfrm>
            <a:off x="695325" y="4421187"/>
            <a:ext cx="5564100" cy="41895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0"/>
              </a:spcBef>
              <a:spcAft>
                <a:spcPts val="0"/>
              </a:spcAft>
              <a:buSzPts val="1400"/>
              <a:buNone/>
            </a:pPr>
            <a:r>
              <a:t/>
            </a:r>
            <a:endParaRPr/>
          </a:p>
        </p:txBody>
      </p:sp>
      <p:sp>
        <p:nvSpPr>
          <p:cNvPr id="106" name="Google Shape;106;g17cd1a793cd_0_21: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14"/>
          <p:cNvSpPr/>
          <p:nvPr>
            <p:ph idx="2" type="pic"/>
          </p:nvPr>
        </p:nvSpPr>
        <p:spPr>
          <a:xfrm>
            <a:off x="3023468" y="2744787"/>
            <a:ext cx="3097064" cy="1368425"/>
          </a:xfrm>
          <a:prstGeom prst="rect">
            <a:avLst/>
          </a:prstGeom>
          <a:noFill/>
          <a:ln>
            <a:noFill/>
          </a:ln>
        </p:spPr>
      </p:sp>
      <p:sp>
        <p:nvSpPr>
          <p:cNvPr id="14" name="Google Shape;14;p14"/>
          <p:cNvSpPr txBox="1"/>
          <p:nvPr>
            <p:ph idx="1" type="body"/>
          </p:nvPr>
        </p:nvSpPr>
        <p:spPr>
          <a:xfrm>
            <a:off x="1988764" y="4221087"/>
            <a:ext cx="5166472" cy="576823"/>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480"/>
              </a:spcBef>
              <a:spcAft>
                <a:spcPts val="0"/>
              </a:spcAft>
              <a:buClr>
                <a:srgbClr val="3F3F3F"/>
              </a:buClr>
              <a:buSzPts val="2400"/>
              <a:buNone/>
              <a:defRPr b="1" i="0" sz="2400">
                <a:solidFill>
                  <a:srgbClr val="3F3F3F"/>
                </a:solidFill>
                <a:latin typeface="Source Sans Pro"/>
                <a:ea typeface="Source Sans Pro"/>
                <a:cs typeface="Source Sans Pro"/>
                <a:sym typeface="Source Sans Pro"/>
              </a:defRPr>
            </a:lvl1pPr>
            <a:lvl2pPr indent="-228600" lvl="1" marL="914400" algn="ctr">
              <a:lnSpc>
                <a:spcPct val="100000"/>
              </a:lnSpc>
              <a:spcBef>
                <a:spcPts val="400"/>
              </a:spcBef>
              <a:spcAft>
                <a:spcPts val="0"/>
              </a:spcAft>
              <a:buClr>
                <a:schemeClr val="dk1"/>
              </a:buClr>
              <a:buSzPts val="2000"/>
              <a:buNone/>
              <a:defRPr sz="2000"/>
            </a:lvl2pPr>
            <a:lvl3pPr indent="-228600" lvl="2" marL="1371600" algn="ctr">
              <a:lnSpc>
                <a:spcPct val="100000"/>
              </a:lnSpc>
              <a:spcBef>
                <a:spcPts val="400"/>
              </a:spcBef>
              <a:spcAft>
                <a:spcPts val="0"/>
              </a:spcAft>
              <a:buClr>
                <a:schemeClr val="dk1"/>
              </a:buClr>
              <a:buSzPts val="2000"/>
              <a:buNone/>
              <a:defRPr sz="2000"/>
            </a:lvl3pPr>
            <a:lvl4pPr indent="-228600" lvl="3" marL="1828800" algn="l">
              <a:lnSpc>
                <a:spcPct val="100000"/>
              </a:lnSpc>
              <a:spcBef>
                <a:spcPts val="400"/>
              </a:spcBef>
              <a:spcAft>
                <a:spcPts val="0"/>
              </a:spcAft>
              <a:buClr>
                <a:schemeClr val="dk1"/>
              </a:buClr>
              <a:buSzPts val="2000"/>
              <a:buNone/>
              <a:defRPr/>
            </a:lvl4pPr>
            <a:lvl5pPr indent="-228600" lvl="4" marL="2286000" algn="l">
              <a:lnSpc>
                <a:spcPct val="100000"/>
              </a:lnSpc>
              <a:spcBef>
                <a:spcPts val="400"/>
              </a:spcBef>
              <a:spcAft>
                <a:spcPts val="0"/>
              </a:spcAft>
              <a:buClr>
                <a:schemeClr val="dk1"/>
              </a:buClr>
              <a:buSzPts val="20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16"/>
          <p:cNvSpPr txBox="1"/>
          <p:nvPr>
            <p:ph type="title"/>
          </p:nvPr>
        </p:nvSpPr>
        <p:spPr>
          <a:xfrm>
            <a:off x="457200" y="274638"/>
            <a:ext cx="8229600" cy="850106"/>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1" sz="2000">
                <a:solidFill>
                  <a:srgbClr val="9F1C33"/>
                </a:solidFill>
                <a:latin typeface="EB Garamond"/>
                <a:ea typeface="EB Garamond"/>
                <a:cs typeface="EB Garamond"/>
                <a:sym typeface="EB Garamo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16"/>
          <p:cNvSpPr txBox="1"/>
          <p:nvPr>
            <p:ph idx="1" type="body"/>
          </p:nvPr>
        </p:nvSpPr>
        <p:spPr>
          <a:xfrm>
            <a:off x="539750" y="1484313"/>
            <a:ext cx="8064500" cy="4032250"/>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Char char="•"/>
              <a:defRPr sz="1600">
                <a:latin typeface="Source Sans Pro"/>
                <a:ea typeface="Source Sans Pro"/>
                <a:cs typeface="Source Sans Pro"/>
                <a:sym typeface="Source Sans Pro"/>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16"/>
          <p:cNvSpPr txBox="1"/>
          <p:nvPr>
            <p:ph idx="11" type="ftr"/>
          </p:nvPr>
        </p:nvSpPr>
        <p:spPr>
          <a:xfrm>
            <a:off x="10287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rgbClr val="404040"/>
                </a:solidFill>
                <a:latin typeface="EB Garamond"/>
                <a:ea typeface="EB Garamond"/>
                <a:cs typeface="EB Garamond"/>
                <a:sym typeface="EB 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468312" y="6356350"/>
            <a:ext cx="47625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1pPr>
            <a:lvl2pPr indent="0" lvl="1" marL="0" marR="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2pPr>
            <a:lvl3pPr indent="0" lvl="2" marL="0" marR="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3pPr>
            <a:lvl4pPr indent="0" lvl="3" marL="0" marR="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4pPr>
            <a:lvl5pPr indent="0" lvl="4" marL="0" marR="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5pPr>
            <a:lvl6pPr indent="0" lvl="5" marL="0" marR="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6pPr>
            <a:lvl7pPr indent="0" lvl="6" marL="0" marR="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7pPr>
            <a:lvl8pPr indent="0" lvl="7" marL="0" marR="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8pPr>
            <a:lvl9pPr indent="0" lvl="8" marL="0" marR="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cxnSp>
        <p:nvCxnSpPr>
          <p:cNvPr id="16" name="Google Shape;16;p15"/>
          <p:cNvCxnSpPr/>
          <p:nvPr/>
        </p:nvCxnSpPr>
        <p:spPr>
          <a:xfrm>
            <a:off x="395287" y="1125537"/>
            <a:ext cx="8353425" cy="0"/>
          </a:xfrm>
          <a:prstGeom prst="straightConnector1">
            <a:avLst/>
          </a:prstGeom>
          <a:noFill/>
          <a:ln cap="flat" cmpd="sng" w="9525">
            <a:solidFill>
              <a:srgbClr val="404040"/>
            </a:solidFill>
            <a:prstDash val="solid"/>
            <a:miter lim="800000"/>
            <a:headEnd len="sm" w="sm" type="none"/>
            <a:tailEnd len="sm" w="sm" type="none"/>
          </a:ln>
        </p:spPr>
      </p:cxnSp>
      <p:cxnSp>
        <p:nvCxnSpPr>
          <p:cNvPr id="17" name="Google Shape;17;p15"/>
          <p:cNvCxnSpPr/>
          <p:nvPr/>
        </p:nvCxnSpPr>
        <p:spPr>
          <a:xfrm>
            <a:off x="395287" y="6308725"/>
            <a:ext cx="6192837" cy="0"/>
          </a:xfrm>
          <a:prstGeom prst="straightConnector1">
            <a:avLst/>
          </a:prstGeom>
          <a:noFill/>
          <a:ln cap="flat" cmpd="sng" w="9525">
            <a:solidFill>
              <a:srgbClr val="404040"/>
            </a:solidFill>
            <a:prstDash val="solid"/>
            <a:miter lim="800000"/>
            <a:headEnd len="sm" w="sm" type="none"/>
            <a:tailEnd len="sm" w="sm" type="none"/>
          </a:ln>
        </p:spPr>
      </p:cxnSp>
      <p:cxnSp>
        <p:nvCxnSpPr>
          <p:cNvPr id="18" name="Google Shape;18;p15"/>
          <p:cNvCxnSpPr/>
          <p:nvPr/>
        </p:nvCxnSpPr>
        <p:spPr>
          <a:xfrm>
            <a:off x="971550" y="6381750"/>
            <a:ext cx="0" cy="360362"/>
          </a:xfrm>
          <a:prstGeom prst="straightConnector1">
            <a:avLst/>
          </a:prstGeom>
          <a:noFill/>
          <a:ln cap="flat" cmpd="sng" w="9525">
            <a:solidFill>
              <a:srgbClr val="0D0D0D"/>
            </a:solidFill>
            <a:prstDash val="solid"/>
            <a:miter lim="800000"/>
            <a:headEnd len="sm" w="sm" type="none"/>
            <a:tailEnd len="sm" w="sm" type="none"/>
          </a:ln>
        </p:spPr>
      </p:cxnSp>
      <p:pic>
        <p:nvPicPr>
          <p:cNvPr descr="C:\Users\HOD\Downloads\rait logo.PNG" id="19" name="Google Shape;19;p15"/>
          <p:cNvPicPr preferRelativeResize="0"/>
          <p:nvPr/>
        </p:nvPicPr>
        <p:blipFill rotWithShape="1">
          <a:blip r:embed="rId1">
            <a:alphaModFix/>
          </a:blip>
          <a:srcRect b="0" l="0" r="0" t="0"/>
          <a:stretch/>
        </p:blipFill>
        <p:spPr>
          <a:xfrm>
            <a:off x="6684962" y="5732462"/>
            <a:ext cx="2459037" cy="1125537"/>
          </a:xfrm>
          <a:prstGeom prst="rect">
            <a:avLst/>
          </a:prstGeom>
          <a:noFill/>
          <a:ln>
            <a:noFill/>
          </a:ln>
        </p:spPr>
      </p:pic>
      <p:sp>
        <p:nvSpPr>
          <p:cNvPr id="20" name="Google Shape;20;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1" name="Google Shape;21;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 name="Google Shape;22;p15"/>
          <p:cNvSpPr txBox="1"/>
          <p:nvPr>
            <p:ph idx="11" type="ftr"/>
          </p:nvPr>
        </p:nvSpPr>
        <p:spPr>
          <a:xfrm>
            <a:off x="10287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404040"/>
                </a:solidFill>
                <a:latin typeface="EB Garamond"/>
                <a:ea typeface="EB Garamond"/>
                <a:cs typeface="EB Garamond"/>
                <a:sym typeface="EB 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2" type="sldNum"/>
          </p:nvPr>
        </p:nvSpPr>
        <p:spPr>
          <a:xfrm>
            <a:off x="468312" y="6356350"/>
            <a:ext cx="47625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1pPr>
            <a:lvl2pPr indent="0" lvl="1" marL="0" marR="0" rtl="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2pPr>
            <a:lvl3pPr indent="0" lvl="2" marL="0" marR="0" rtl="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3pPr>
            <a:lvl4pPr indent="0" lvl="3" marL="0" marR="0" rtl="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4pPr>
            <a:lvl5pPr indent="0" lvl="4" marL="0" marR="0" rtl="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5pPr>
            <a:lvl6pPr indent="0" lvl="5" marL="0" marR="0" rtl="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6pPr>
            <a:lvl7pPr indent="0" lvl="6" marL="0" marR="0" rtl="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7pPr>
            <a:lvl8pPr indent="0" lvl="7" marL="0" marR="0" rtl="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8pPr>
            <a:lvl9pPr indent="0" lvl="8" marL="0" marR="0" rtl="0" algn="l">
              <a:lnSpc>
                <a:spcPct val="100000"/>
              </a:lnSpc>
              <a:spcBef>
                <a:spcPts val="0"/>
              </a:spcBef>
              <a:spcAft>
                <a:spcPts val="0"/>
              </a:spcAft>
              <a:buClr>
                <a:srgbClr val="404040"/>
              </a:buClr>
              <a:buSzPts val="1400"/>
              <a:buFont typeface="EB Garamond"/>
              <a:buNone/>
              <a:defRPr b="0" i="0" sz="1400" u="none" cap="none" strike="noStrike">
                <a:solidFill>
                  <a:srgbClr val="404040"/>
                </a:solidFill>
                <a:latin typeface="EB Garamond"/>
                <a:ea typeface="EB Garamond"/>
                <a:cs typeface="EB Garamond"/>
                <a:sym typeface="EB Garamond"/>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kaggle.com/shivamb/netflix-shows" TargetMode="External"/><Relationship Id="rId4" Type="http://schemas.openxmlformats.org/officeDocument/2006/relationships/hyperlink" Target="https://python.plainenglish.io/how-netflix-uses-data-analytics-data-science-general-research-case-study-4d525b881038" TargetMode="External"/><Relationship Id="rId5"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1C33"/>
        </a:solidFill>
      </p:bgPr>
    </p:bg>
    <p:spTree>
      <p:nvGrpSpPr>
        <p:cNvPr id="34" name="Shape 34"/>
        <p:cNvGrpSpPr/>
        <p:nvPr/>
      </p:nvGrpSpPr>
      <p:grpSpPr>
        <a:xfrm>
          <a:off x="0" y="0"/>
          <a:ext cx="0" cy="0"/>
          <a:chOff x="0" y="0"/>
          <a:chExt cx="0" cy="0"/>
        </a:xfrm>
      </p:grpSpPr>
      <p:sp>
        <p:nvSpPr>
          <p:cNvPr id="35" name="Google Shape;35;p1"/>
          <p:cNvSpPr txBox="1"/>
          <p:nvPr>
            <p:ph idx="1" type="body"/>
          </p:nvPr>
        </p:nvSpPr>
        <p:spPr>
          <a:xfrm>
            <a:off x="336550" y="0"/>
            <a:ext cx="8339137" cy="4076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500"/>
              <a:buFont typeface="Arial"/>
              <a:buNone/>
            </a:pPr>
            <a:r>
              <a:rPr b="1" i="0" lang="en-US" sz="2500" u="none" cap="none" strike="noStrike">
                <a:solidFill>
                  <a:schemeClr val="lt1"/>
                </a:solidFill>
                <a:latin typeface="Source Sans Pro"/>
                <a:ea typeface="Source Sans Pro"/>
                <a:cs typeface="Source Sans Pro"/>
                <a:sym typeface="Source Sans Pro"/>
              </a:rPr>
              <a:t>           </a:t>
            </a:r>
            <a:endParaRPr/>
          </a:p>
          <a:p>
            <a:pPr indent="0" lvl="0" marL="0" marR="0" rtl="0" algn="ctr">
              <a:lnSpc>
                <a:spcPct val="100000"/>
              </a:lnSpc>
              <a:spcBef>
                <a:spcPts val="500"/>
              </a:spcBef>
              <a:spcAft>
                <a:spcPts val="0"/>
              </a:spcAft>
              <a:buClr>
                <a:schemeClr val="dk1"/>
              </a:buClr>
              <a:buSzPts val="2500"/>
              <a:buFont typeface="Arial"/>
              <a:buNone/>
            </a:pPr>
            <a:r>
              <a:t/>
            </a:r>
            <a:endParaRPr b="1" i="0" sz="25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00"/>
              </a:spcBef>
              <a:spcAft>
                <a:spcPts val="0"/>
              </a:spcAft>
              <a:buClr>
                <a:schemeClr val="dk1"/>
              </a:buClr>
              <a:buSzPts val="2500"/>
              <a:buFont typeface="Arial"/>
              <a:buNone/>
            </a:pPr>
            <a:r>
              <a:t/>
            </a:r>
            <a:endParaRPr b="1" i="0" sz="25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00"/>
              </a:spcBef>
              <a:spcAft>
                <a:spcPts val="0"/>
              </a:spcAft>
              <a:buClr>
                <a:schemeClr val="dk1"/>
              </a:buClr>
              <a:buSzPts val="2500"/>
              <a:buFont typeface="Arial"/>
              <a:buNone/>
            </a:pPr>
            <a:r>
              <a:t/>
            </a:r>
            <a:endParaRPr b="1" i="0" sz="25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00"/>
              </a:spcBef>
              <a:spcAft>
                <a:spcPts val="0"/>
              </a:spcAft>
              <a:buClr>
                <a:schemeClr val="lt1"/>
              </a:buClr>
              <a:buSzPts val="2500"/>
              <a:buFont typeface="Arial"/>
              <a:buNone/>
            </a:pPr>
            <a:r>
              <a:rPr b="1" i="0" lang="en-US" sz="2500" u="none" cap="none" strike="noStrike">
                <a:solidFill>
                  <a:schemeClr val="lt1"/>
                </a:solidFill>
                <a:latin typeface="Source Sans Pro"/>
                <a:ea typeface="Source Sans Pro"/>
                <a:cs typeface="Source Sans Pro"/>
                <a:sym typeface="Source Sans Pro"/>
              </a:rPr>
              <a:t>       </a:t>
            </a:r>
            <a:endParaRPr/>
          </a:p>
          <a:p>
            <a:pPr indent="0" lvl="0" marL="0" marR="0" rtl="0" algn="ctr">
              <a:lnSpc>
                <a:spcPct val="100000"/>
              </a:lnSpc>
              <a:spcBef>
                <a:spcPts val="500"/>
              </a:spcBef>
              <a:spcAft>
                <a:spcPts val="0"/>
              </a:spcAft>
              <a:buClr>
                <a:schemeClr val="dk1"/>
              </a:buClr>
              <a:buSzPts val="2500"/>
              <a:buFont typeface="Arial"/>
              <a:buNone/>
            </a:pPr>
            <a:r>
              <a:t/>
            </a:r>
            <a:endParaRPr b="1" i="0" sz="25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00"/>
              </a:spcBef>
              <a:spcAft>
                <a:spcPts val="0"/>
              </a:spcAft>
              <a:buClr>
                <a:schemeClr val="lt1"/>
              </a:buClr>
              <a:buSzPts val="2500"/>
              <a:buFont typeface="Arial"/>
              <a:buNone/>
            </a:pPr>
            <a:r>
              <a:rPr b="1" i="0" lang="en-US" sz="2500" u="none" cap="none" strike="noStrike">
                <a:solidFill>
                  <a:schemeClr val="lt1"/>
                </a:solidFill>
                <a:latin typeface="Source Sans Pro"/>
                <a:ea typeface="Source Sans Pro"/>
                <a:cs typeface="Source Sans Pro"/>
                <a:sym typeface="Source Sans Pro"/>
              </a:rPr>
              <a:t>        </a:t>
            </a:r>
            <a:endParaRPr/>
          </a:p>
          <a:p>
            <a:pPr indent="0" lvl="0" marL="0" marR="0" rtl="0" algn="ctr">
              <a:lnSpc>
                <a:spcPct val="100000"/>
              </a:lnSpc>
              <a:spcBef>
                <a:spcPts val="560"/>
              </a:spcBef>
              <a:spcAft>
                <a:spcPts val="0"/>
              </a:spcAft>
              <a:buClr>
                <a:schemeClr val="dk1"/>
              </a:buClr>
              <a:buSzPts val="2800"/>
              <a:buFont typeface="Arial"/>
              <a:buNone/>
            </a:pPr>
            <a:r>
              <a:t/>
            </a:r>
            <a:endParaRPr b="1" i="0" sz="28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60"/>
              </a:spcBef>
              <a:spcAft>
                <a:spcPts val="0"/>
              </a:spcAft>
              <a:buClr>
                <a:schemeClr val="dk1"/>
              </a:buClr>
              <a:buSzPts val="2800"/>
              <a:buFont typeface="Arial"/>
              <a:buNone/>
            </a:pPr>
            <a:r>
              <a:t/>
            </a:r>
            <a:endParaRPr b="1" i="0" sz="28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60"/>
              </a:spcBef>
              <a:spcAft>
                <a:spcPts val="0"/>
              </a:spcAft>
              <a:buClr>
                <a:schemeClr val="lt1"/>
              </a:buClr>
              <a:buSzPts val="2800"/>
              <a:buFont typeface="Arial"/>
              <a:buNone/>
            </a:pPr>
            <a:r>
              <a:rPr b="1" i="0" lang="en-US" sz="2300" u="none" cap="none" strike="noStrike">
                <a:solidFill>
                  <a:schemeClr val="lt1"/>
                </a:solidFill>
                <a:latin typeface="Source Sans Pro"/>
                <a:ea typeface="Source Sans Pro"/>
                <a:cs typeface="Source Sans Pro"/>
                <a:sym typeface="Source Sans Pro"/>
              </a:rPr>
              <a:t>Ramrao Adik Institute of Technology</a:t>
            </a:r>
            <a:endParaRPr sz="1900"/>
          </a:p>
          <a:p>
            <a:pPr indent="0" lvl="0" marL="0" marR="0" rtl="0" algn="ctr">
              <a:lnSpc>
                <a:spcPct val="100000"/>
              </a:lnSpc>
              <a:spcBef>
                <a:spcPts val="500"/>
              </a:spcBef>
              <a:spcAft>
                <a:spcPts val="0"/>
              </a:spcAft>
              <a:buClr>
                <a:schemeClr val="lt1"/>
              </a:buClr>
              <a:buSzPts val="2500"/>
              <a:buFont typeface="Arial"/>
              <a:buNone/>
            </a:pPr>
            <a:r>
              <a:rPr b="1" i="0" lang="en-US" sz="2000" u="none" cap="none" strike="noStrike">
                <a:solidFill>
                  <a:schemeClr val="lt1"/>
                </a:solidFill>
                <a:latin typeface="Source Sans Pro"/>
                <a:ea typeface="Source Sans Pro"/>
                <a:cs typeface="Source Sans Pro"/>
                <a:sym typeface="Source Sans Pro"/>
              </a:rPr>
              <a:t>        Department of Computer Engineering</a:t>
            </a:r>
            <a:endParaRPr sz="1900"/>
          </a:p>
          <a:p>
            <a:pPr indent="0" lvl="0" marL="0" marR="0" rtl="0" algn="ctr">
              <a:lnSpc>
                <a:spcPct val="100000"/>
              </a:lnSpc>
              <a:spcBef>
                <a:spcPts val="560"/>
              </a:spcBef>
              <a:spcAft>
                <a:spcPts val="0"/>
              </a:spcAft>
              <a:buClr>
                <a:schemeClr val="lt1"/>
              </a:buClr>
              <a:buSzPts val="2800"/>
              <a:buFont typeface="Arial"/>
              <a:buNone/>
            </a:pPr>
            <a:r>
              <a:rPr b="1" i="0" lang="en-US" sz="2300" u="none" cap="none" strike="noStrike">
                <a:solidFill>
                  <a:schemeClr val="lt1"/>
                </a:solidFill>
                <a:latin typeface="Source Sans Pro"/>
                <a:ea typeface="Source Sans Pro"/>
                <a:cs typeface="Source Sans Pro"/>
                <a:sym typeface="Source Sans Pro"/>
              </a:rPr>
              <a:t>      </a:t>
            </a:r>
            <a:r>
              <a:rPr i="1" lang="en-US" sz="2300">
                <a:solidFill>
                  <a:schemeClr val="lt1"/>
                </a:solidFill>
              </a:rPr>
              <a:t>BDA</a:t>
            </a:r>
            <a:r>
              <a:rPr i="1" lang="en-US" sz="2300">
                <a:solidFill>
                  <a:schemeClr val="lt1"/>
                </a:solidFill>
              </a:rPr>
              <a:t> Mini Project</a:t>
            </a:r>
            <a:endParaRPr sz="1900"/>
          </a:p>
          <a:p>
            <a:pPr indent="0" lvl="0" marL="0" marR="0" rtl="0" algn="ctr">
              <a:lnSpc>
                <a:spcPct val="100000"/>
              </a:lnSpc>
              <a:spcBef>
                <a:spcPts val="560"/>
              </a:spcBef>
              <a:spcAft>
                <a:spcPts val="0"/>
              </a:spcAft>
              <a:buClr>
                <a:schemeClr val="lt1"/>
              </a:buClr>
              <a:buSzPts val="2800"/>
              <a:buFont typeface="Arial"/>
              <a:buNone/>
            </a:pPr>
            <a:r>
              <a:rPr b="1" i="1" lang="en-US" sz="2300" u="none" cap="none" strike="noStrike">
                <a:solidFill>
                  <a:schemeClr val="lt1"/>
                </a:solidFill>
                <a:latin typeface="Source Sans Pro"/>
                <a:ea typeface="Source Sans Pro"/>
                <a:cs typeface="Source Sans Pro"/>
                <a:sym typeface="Source Sans Pro"/>
              </a:rPr>
              <a:t>“</a:t>
            </a:r>
            <a:r>
              <a:rPr i="1" lang="en-US" sz="2300">
                <a:solidFill>
                  <a:schemeClr val="lt1"/>
                </a:solidFill>
              </a:rPr>
              <a:t>Netflix Big Data analysis</a:t>
            </a:r>
            <a:r>
              <a:rPr b="1" i="1" lang="en-US" sz="2300" u="none" cap="none" strike="noStrike">
                <a:solidFill>
                  <a:schemeClr val="lt1"/>
                </a:solidFill>
                <a:latin typeface="Source Sans Pro"/>
                <a:ea typeface="Source Sans Pro"/>
                <a:cs typeface="Source Sans Pro"/>
                <a:sym typeface="Source Sans Pro"/>
              </a:rPr>
              <a:t>”</a:t>
            </a:r>
            <a:endParaRPr sz="1900"/>
          </a:p>
          <a:p>
            <a:pPr indent="0" lvl="0" marL="0" marR="0" rtl="0" algn="ctr">
              <a:lnSpc>
                <a:spcPct val="100000"/>
              </a:lnSpc>
              <a:spcBef>
                <a:spcPts val="560"/>
              </a:spcBef>
              <a:spcAft>
                <a:spcPts val="0"/>
              </a:spcAft>
              <a:buClr>
                <a:schemeClr val="lt1"/>
              </a:buClr>
              <a:buSzPts val="2800"/>
              <a:buFont typeface="Arial"/>
              <a:buNone/>
            </a:pPr>
            <a:r>
              <a:rPr b="1" i="0" lang="en-US" sz="2300" u="none" cap="none" strike="noStrike">
                <a:solidFill>
                  <a:schemeClr val="lt1"/>
                </a:solidFill>
                <a:latin typeface="Source Sans Pro"/>
                <a:ea typeface="Source Sans Pro"/>
                <a:cs typeface="Source Sans Pro"/>
                <a:sym typeface="Source Sans Pro"/>
              </a:rPr>
              <a:t>By</a:t>
            </a:r>
            <a:r>
              <a:rPr b="1" i="0" lang="en-US" sz="2000" u="none" cap="none" strike="noStrike">
                <a:solidFill>
                  <a:schemeClr val="lt1"/>
                </a:solidFill>
                <a:latin typeface="Source Sans Pro"/>
                <a:ea typeface="Source Sans Pro"/>
                <a:cs typeface="Source Sans Pro"/>
                <a:sym typeface="Source Sans Pro"/>
              </a:rPr>
              <a:t> </a:t>
            </a:r>
            <a:endParaRPr sz="1600"/>
          </a:p>
          <a:p>
            <a:pPr indent="0" lvl="0" marL="0" marR="0" rtl="0" algn="ctr">
              <a:lnSpc>
                <a:spcPct val="100000"/>
              </a:lnSpc>
              <a:spcBef>
                <a:spcPts val="500"/>
              </a:spcBef>
              <a:spcAft>
                <a:spcPts val="0"/>
              </a:spcAft>
              <a:buClr>
                <a:schemeClr val="lt1"/>
              </a:buClr>
              <a:buSzPts val="2500"/>
              <a:buFont typeface="Arial"/>
              <a:buNone/>
            </a:pPr>
            <a:r>
              <a:rPr b="1" i="0" lang="en-US" sz="2500" u="none" cap="none" strike="noStrike">
                <a:solidFill>
                  <a:schemeClr val="lt1"/>
                </a:solidFill>
                <a:latin typeface="Source Sans Pro"/>
                <a:ea typeface="Source Sans Pro"/>
                <a:cs typeface="Source Sans Pro"/>
                <a:sym typeface="Source Sans Pro"/>
              </a:rPr>
              <a:t>					</a:t>
            </a:r>
            <a:endParaRPr/>
          </a:p>
          <a:p>
            <a:pPr indent="0" lvl="0" marL="0" marR="0" rtl="0" algn="ctr">
              <a:lnSpc>
                <a:spcPct val="100000"/>
              </a:lnSpc>
              <a:spcBef>
                <a:spcPts val="500"/>
              </a:spcBef>
              <a:spcAft>
                <a:spcPts val="0"/>
              </a:spcAft>
              <a:buClr>
                <a:schemeClr val="lt1"/>
              </a:buClr>
              <a:buSzPts val="2500"/>
              <a:buFont typeface="Arial"/>
              <a:buNone/>
            </a:pPr>
            <a:r>
              <a:rPr b="1" i="0" lang="en-US" sz="2500" u="none" cap="none" strike="noStrike">
                <a:solidFill>
                  <a:schemeClr val="lt1"/>
                </a:solidFill>
                <a:latin typeface="Source Sans Pro"/>
                <a:ea typeface="Source Sans Pro"/>
                <a:cs typeface="Source Sans Pro"/>
                <a:sym typeface="Source Sans Pro"/>
              </a:rPr>
              <a:t>		   	   </a:t>
            </a:r>
            <a:endParaRPr b="1" i="0" sz="18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00"/>
              </a:spcBef>
              <a:spcAft>
                <a:spcPts val="0"/>
              </a:spcAft>
              <a:buClr>
                <a:schemeClr val="dk1"/>
              </a:buClr>
              <a:buSzPts val="2500"/>
              <a:buFont typeface="Arial"/>
              <a:buNone/>
            </a:pPr>
            <a:r>
              <a:t/>
            </a:r>
            <a:endParaRPr b="1" i="0" sz="25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00"/>
              </a:spcBef>
              <a:spcAft>
                <a:spcPts val="0"/>
              </a:spcAft>
              <a:buClr>
                <a:schemeClr val="dk1"/>
              </a:buClr>
              <a:buSzPts val="2500"/>
              <a:buFont typeface="Arial"/>
              <a:buNone/>
            </a:pPr>
            <a:r>
              <a:t/>
            </a:r>
            <a:endParaRPr b="1" i="0" sz="25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00"/>
              </a:spcBef>
              <a:spcAft>
                <a:spcPts val="0"/>
              </a:spcAft>
              <a:buClr>
                <a:schemeClr val="dk1"/>
              </a:buClr>
              <a:buSzPts val="2500"/>
              <a:buFont typeface="Arial"/>
              <a:buNone/>
            </a:pPr>
            <a:r>
              <a:t/>
            </a:r>
            <a:endParaRPr b="1" i="0" sz="25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00"/>
              </a:spcBef>
              <a:spcAft>
                <a:spcPts val="0"/>
              </a:spcAft>
              <a:buClr>
                <a:schemeClr val="dk1"/>
              </a:buClr>
              <a:buSzPts val="2500"/>
              <a:buFont typeface="Arial"/>
              <a:buNone/>
            </a:pPr>
            <a:r>
              <a:t/>
            </a:r>
            <a:endParaRPr b="1" i="0" sz="25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500"/>
              </a:spcBef>
              <a:spcAft>
                <a:spcPts val="0"/>
              </a:spcAft>
              <a:buClr>
                <a:schemeClr val="lt1"/>
              </a:buClr>
              <a:buSzPts val="2500"/>
              <a:buFont typeface="Arial"/>
              <a:buNone/>
            </a:pPr>
            <a:r>
              <a:rPr b="1" i="0" lang="en-US" sz="2500" u="none" cap="none" strike="noStrike">
                <a:solidFill>
                  <a:schemeClr val="lt1"/>
                </a:solidFill>
                <a:latin typeface="Source Sans Pro"/>
                <a:ea typeface="Source Sans Pro"/>
                <a:cs typeface="Source Sans Pro"/>
                <a:sym typeface="Source Sans Pro"/>
              </a:rPr>
              <a:t>   </a:t>
            </a:r>
            <a:endParaRPr/>
          </a:p>
        </p:txBody>
      </p:sp>
      <p:sp>
        <p:nvSpPr>
          <p:cNvPr id="36" name="Google Shape;36;p1"/>
          <p:cNvSpPr txBox="1"/>
          <p:nvPr/>
        </p:nvSpPr>
        <p:spPr>
          <a:xfrm>
            <a:off x="580750" y="4180825"/>
            <a:ext cx="8339100" cy="140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500"/>
              <a:buFont typeface="Source Sans Pro"/>
              <a:buNone/>
            </a:pPr>
            <a:r>
              <a:rPr b="1" i="0" lang="en-US" sz="2500" u="none" cap="none" strike="noStrike">
                <a:solidFill>
                  <a:schemeClr val="lt1"/>
                </a:solidFill>
                <a:latin typeface="Source Sans Pro"/>
                <a:ea typeface="Source Sans Pro"/>
                <a:cs typeface="Source Sans Pro"/>
                <a:sym typeface="Source Sans Pro"/>
              </a:rPr>
              <a:t>Roll No.                                  			   	Name of Students</a:t>
            </a:r>
            <a:endParaRPr b="1" i="0" sz="2000" u="none" cap="none" strike="noStrike">
              <a:solidFill>
                <a:schemeClr val="lt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lt1"/>
              </a:buClr>
              <a:buSzPts val="2500"/>
              <a:buFont typeface="Source Sans Pro"/>
              <a:buNone/>
            </a:pPr>
            <a:r>
              <a:rPr b="1" i="0" lang="en-US" sz="2000" u="none" cap="none" strike="noStrike">
                <a:solidFill>
                  <a:schemeClr val="lt1"/>
                </a:solidFill>
                <a:latin typeface="Source Sans Pro"/>
                <a:ea typeface="Source Sans Pro"/>
                <a:cs typeface="Source Sans Pro"/>
                <a:sym typeface="Source Sans Pro"/>
              </a:rPr>
              <a:t>19CE8004									Divyansh Mishra</a:t>
            </a:r>
            <a:endParaRPr b="1" i="0" sz="2000" u="none" cap="none" strike="noStrike">
              <a:solidFill>
                <a:schemeClr val="lt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lt1"/>
              </a:buClr>
              <a:buSzPts val="2500"/>
              <a:buFont typeface="Source Sans Pro"/>
              <a:buNone/>
            </a:pPr>
            <a:r>
              <a:rPr b="1" lang="en-US" sz="2000">
                <a:solidFill>
                  <a:schemeClr val="lt1"/>
                </a:solidFill>
                <a:latin typeface="Source Sans Pro"/>
                <a:ea typeface="Source Sans Pro"/>
                <a:cs typeface="Source Sans Pro"/>
                <a:sym typeface="Source Sans Pro"/>
              </a:rPr>
              <a:t>19CE7040									Shreyas Churi</a:t>
            </a:r>
            <a:endParaRPr b="1" i="0" sz="2000" u="none" cap="none" strike="noStrike">
              <a:solidFill>
                <a:schemeClr val="lt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lt1"/>
              </a:buClr>
              <a:buSzPts val="2500"/>
              <a:buFont typeface="Source Sans Pro"/>
              <a:buNone/>
            </a:pPr>
            <a:r>
              <a:t/>
            </a:r>
            <a:endParaRPr b="1" i="0" sz="2000" u="none" cap="none" strike="noStrike">
              <a:solidFill>
                <a:schemeClr val="lt1"/>
              </a:solidFill>
              <a:latin typeface="Source Sans Pro"/>
              <a:ea typeface="Source Sans Pro"/>
              <a:cs typeface="Source Sans Pro"/>
              <a:sym typeface="Source Sans Pro"/>
            </a:endParaRPr>
          </a:p>
        </p:txBody>
      </p:sp>
      <p:pic>
        <p:nvPicPr>
          <p:cNvPr descr="C:\Users\abc\Pictures\RAIT-DEEMED-LOGO.jpg" id="37" name="Google Shape;37;p1"/>
          <p:cNvPicPr preferRelativeResize="0"/>
          <p:nvPr/>
        </p:nvPicPr>
        <p:blipFill rotWithShape="1">
          <a:blip r:embed="rId3">
            <a:alphaModFix/>
          </a:blip>
          <a:srcRect b="0" l="0" r="0" t="0"/>
          <a:stretch/>
        </p:blipFill>
        <p:spPr>
          <a:xfrm>
            <a:off x="3203575" y="130175"/>
            <a:ext cx="2663825" cy="9477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6d2fa4372c_1_7"/>
          <p:cNvSpPr txBox="1"/>
          <p:nvPr>
            <p:ph type="title"/>
          </p:nvPr>
        </p:nvSpPr>
        <p:spPr>
          <a:xfrm>
            <a:off x="457200" y="274638"/>
            <a:ext cx="8229600" cy="850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Results</a:t>
            </a:r>
            <a:endParaRPr/>
          </a:p>
        </p:txBody>
      </p:sp>
      <p:sp>
        <p:nvSpPr>
          <p:cNvPr id="119" name="Google Shape;119;g16d2fa4372c_1_7"/>
          <p:cNvSpPr txBox="1"/>
          <p:nvPr>
            <p:ph idx="1" type="body"/>
          </p:nvPr>
        </p:nvSpPr>
        <p:spPr>
          <a:xfrm>
            <a:off x="385075" y="1124850"/>
            <a:ext cx="7842000" cy="4916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20"/>
              </a:spcBef>
              <a:spcAft>
                <a:spcPts val="0"/>
              </a:spcAft>
              <a:buSzPts val="1600"/>
              <a:buNone/>
            </a:pPr>
            <a:r>
              <a:t/>
            </a:r>
            <a:endParaRPr>
              <a:latin typeface="Arial"/>
              <a:ea typeface="Arial"/>
              <a:cs typeface="Arial"/>
              <a:sym typeface="Arial"/>
            </a:endParaRPr>
          </a:p>
          <a:p>
            <a:pPr indent="0" lvl="0" marL="0" rtl="0" algn="l">
              <a:lnSpc>
                <a:spcPct val="100000"/>
              </a:lnSpc>
              <a:spcBef>
                <a:spcPts val="320"/>
              </a:spcBef>
              <a:spcAft>
                <a:spcPts val="0"/>
              </a:spcAft>
              <a:buSzPts val="1600"/>
              <a:buNone/>
            </a:pPr>
            <a:r>
              <a:rPr b="1" lang="en-US">
                <a:latin typeface="Arial"/>
                <a:ea typeface="Arial"/>
                <a:cs typeface="Arial"/>
                <a:sym typeface="Arial"/>
              </a:rPr>
              <a:t>DATA VISUALIZATION:</a:t>
            </a:r>
            <a:endParaRPr b="1">
              <a:latin typeface="Arial"/>
              <a:ea typeface="Arial"/>
              <a:cs typeface="Arial"/>
              <a:sym typeface="Arial"/>
            </a:endParaRPr>
          </a:p>
          <a:p>
            <a:pPr indent="0" lvl="0" marL="0" rtl="0" algn="l">
              <a:lnSpc>
                <a:spcPct val="100000"/>
              </a:lnSpc>
              <a:spcBef>
                <a:spcPts val="320"/>
              </a:spcBef>
              <a:spcAft>
                <a:spcPts val="0"/>
              </a:spcAft>
              <a:buSzPts val="1600"/>
              <a:buNone/>
            </a:pPr>
            <a:r>
              <a:t/>
            </a:r>
            <a:endParaRPr b="1">
              <a:latin typeface="Arial"/>
              <a:ea typeface="Arial"/>
              <a:cs typeface="Arial"/>
              <a:sym typeface="Arial"/>
            </a:endParaRPr>
          </a:p>
        </p:txBody>
      </p:sp>
      <p:sp>
        <p:nvSpPr>
          <p:cNvPr id="120" name="Google Shape;120;g16d2fa4372c_1_7"/>
          <p:cNvSpPr txBox="1"/>
          <p:nvPr>
            <p:ph idx="12" type="sldNum"/>
          </p:nvPr>
        </p:nvSpPr>
        <p:spPr>
          <a:xfrm>
            <a:off x="468312" y="6356350"/>
            <a:ext cx="476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04040"/>
              </a:buClr>
              <a:buSzPts val="1400"/>
              <a:buFont typeface="EB Garamond"/>
              <a:buNone/>
            </a:pPr>
            <a:fld id="{00000000-1234-1234-1234-123412341234}" type="slidenum">
              <a:rPr lang="en-US"/>
              <a:t>‹#›</a:t>
            </a:fld>
            <a:endParaRPr/>
          </a:p>
        </p:txBody>
      </p:sp>
      <p:pic>
        <p:nvPicPr>
          <p:cNvPr id="121" name="Google Shape;121;g16d2fa4372c_1_7"/>
          <p:cNvPicPr preferRelativeResize="0"/>
          <p:nvPr/>
        </p:nvPicPr>
        <p:blipFill>
          <a:blip r:embed="rId3">
            <a:alphaModFix/>
          </a:blip>
          <a:stretch>
            <a:fillRect/>
          </a:stretch>
        </p:blipFill>
        <p:spPr>
          <a:xfrm>
            <a:off x="606375" y="2509450"/>
            <a:ext cx="4765474" cy="2679875"/>
          </a:xfrm>
          <a:prstGeom prst="rect">
            <a:avLst/>
          </a:prstGeom>
          <a:noFill/>
          <a:ln>
            <a:noFill/>
          </a:ln>
        </p:spPr>
      </p:pic>
      <p:pic>
        <p:nvPicPr>
          <p:cNvPr id="122" name="Google Shape;122;g16d2fa4372c_1_7"/>
          <p:cNvPicPr preferRelativeResize="0"/>
          <p:nvPr/>
        </p:nvPicPr>
        <p:blipFill>
          <a:blip r:embed="rId4">
            <a:alphaModFix/>
          </a:blip>
          <a:stretch>
            <a:fillRect/>
          </a:stretch>
        </p:blipFill>
        <p:spPr>
          <a:xfrm>
            <a:off x="4182700" y="2366475"/>
            <a:ext cx="4811550" cy="296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6d2fa4372c_2_8"/>
          <p:cNvSpPr txBox="1"/>
          <p:nvPr>
            <p:ph type="title"/>
          </p:nvPr>
        </p:nvSpPr>
        <p:spPr>
          <a:xfrm>
            <a:off x="457200" y="274638"/>
            <a:ext cx="8229600" cy="850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Results</a:t>
            </a:r>
            <a:endParaRPr/>
          </a:p>
        </p:txBody>
      </p:sp>
      <p:sp>
        <p:nvSpPr>
          <p:cNvPr id="129" name="Google Shape;129;g16d2fa4372c_2_8"/>
          <p:cNvSpPr txBox="1"/>
          <p:nvPr>
            <p:ph idx="1" type="body"/>
          </p:nvPr>
        </p:nvSpPr>
        <p:spPr>
          <a:xfrm>
            <a:off x="183375" y="1124850"/>
            <a:ext cx="8815500" cy="4749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20"/>
              </a:spcBef>
              <a:spcAft>
                <a:spcPts val="0"/>
              </a:spcAft>
              <a:buSzPts val="1600"/>
              <a:buNone/>
            </a:pPr>
            <a:r>
              <a:t/>
            </a:r>
            <a:endParaRPr/>
          </a:p>
        </p:txBody>
      </p:sp>
      <p:sp>
        <p:nvSpPr>
          <p:cNvPr id="130" name="Google Shape;130;g16d2fa4372c_2_8"/>
          <p:cNvSpPr txBox="1"/>
          <p:nvPr>
            <p:ph idx="12" type="sldNum"/>
          </p:nvPr>
        </p:nvSpPr>
        <p:spPr>
          <a:xfrm>
            <a:off x="468312" y="6356350"/>
            <a:ext cx="476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04040"/>
              </a:buClr>
              <a:buSzPts val="1400"/>
              <a:buFont typeface="EB Garamond"/>
              <a:buNone/>
            </a:pPr>
            <a:fld id="{00000000-1234-1234-1234-123412341234}" type="slidenum">
              <a:rPr lang="en-US"/>
              <a:t>‹#›</a:t>
            </a:fld>
            <a:endParaRPr/>
          </a:p>
        </p:txBody>
      </p:sp>
      <p:pic>
        <p:nvPicPr>
          <p:cNvPr id="131" name="Google Shape;131;g16d2fa4372c_2_8"/>
          <p:cNvPicPr preferRelativeResize="0"/>
          <p:nvPr/>
        </p:nvPicPr>
        <p:blipFill>
          <a:blip r:embed="rId3">
            <a:alphaModFix/>
          </a:blip>
          <a:stretch>
            <a:fillRect/>
          </a:stretch>
        </p:blipFill>
        <p:spPr>
          <a:xfrm>
            <a:off x="183375" y="1124850"/>
            <a:ext cx="4602550" cy="3945300"/>
          </a:xfrm>
          <a:prstGeom prst="rect">
            <a:avLst/>
          </a:prstGeom>
          <a:noFill/>
          <a:ln>
            <a:noFill/>
          </a:ln>
        </p:spPr>
      </p:pic>
      <p:pic>
        <p:nvPicPr>
          <p:cNvPr id="132" name="Google Shape;132;g16d2fa4372c_2_8"/>
          <p:cNvPicPr preferRelativeResize="0"/>
          <p:nvPr/>
        </p:nvPicPr>
        <p:blipFill>
          <a:blip r:embed="rId4">
            <a:alphaModFix/>
          </a:blip>
          <a:stretch>
            <a:fillRect/>
          </a:stretch>
        </p:blipFill>
        <p:spPr>
          <a:xfrm>
            <a:off x="4987625" y="1219400"/>
            <a:ext cx="4011250" cy="388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6d2fa4372c_1_19"/>
          <p:cNvSpPr txBox="1"/>
          <p:nvPr>
            <p:ph type="title"/>
          </p:nvPr>
        </p:nvSpPr>
        <p:spPr>
          <a:xfrm>
            <a:off x="457200" y="274638"/>
            <a:ext cx="8229600" cy="850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Results</a:t>
            </a:r>
            <a:endParaRPr/>
          </a:p>
        </p:txBody>
      </p:sp>
      <p:sp>
        <p:nvSpPr>
          <p:cNvPr id="139" name="Google Shape;139;g16d2fa4372c_1_19"/>
          <p:cNvSpPr txBox="1"/>
          <p:nvPr>
            <p:ph idx="1" type="body"/>
          </p:nvPr>
        </p:nvSpPr>
        <p:spPr>
          <a:xfrm>
            <a:off x="457200" y="1164401"/>
            <a:ext cx="8147100" cy="4352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20"/>
              </a:spcBef>
              <a:spcAft>
                <a:spcPts val="0"/>
              </a:spcAft>
              <a:buSzPts val="1600"/>
              <a:buNone/>
            </a:pPr>
            <a:r>
              <a:t/>
            </a:r>
            <a:endParaRPr/>
          </a:p>
        </p:txBody>
      </p:sp>
      <p:sp>
        <p:nvSpPr>
          <p:cNvPr id="140" name="Google Shape;140;g16d2fa4372c_1_19"/>
          <p:cNvSpPr txBox="1"/>
          <p:nvPr>
            <p:ph idx="12" type="sldNum"/>
          </p:nvPr>
        </p:nvSpPr>
        <p:spPr>
          <a:xfrm>
            <a:off x="468312" y="6356350"/>
            <a:ext cx="476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04040"/>
              </a:buClr>
              <a:buSzPts val="1400"/>
              <a:buFont typeface="EB Garamond"/>
              <a:buNone/>
            </a:pPr>
            <a:fld id="{00000000-1234-1234-1234-123412341234}" type="slidenum">
              <a:rPr lang="en-US"/>
              <a:t>‹#›</a:t>
            </a:fld>
            <a:endParaRPr/>
          </a:p>
        </p:txBody>
      </p:sp>
      <p:pic>
        <p:nvPicPr>
          <p:cNvPr id="141" name="Google Shape;141;g16d2fa4372c_1_19"/>
          <p:cNvPicPr preferRelativeResize="0"/>
          <p:nvPr/>
        </p:nvPicPr>
        <p:blipFill>
          <a:blip r:embed="rId3">
            <a:alphaModFix/>
          </a:blip>
          <a:stretch>
            <a:fillRect/>
          </a:stretch>
        </p:blipFill>
        <p:spPr>
          <a:xfrm>
            <a:off x="457200" y="1164388"/>
            <a:ext cx="6748201" cy="397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7cd1a793cd_0_35"/>
          <p:cNvSpPr txBox="1"/>
          <p:nvPr>
            <p:ph type="title"/>
          </p:nvPr>
        </p:nvSpPr>
        <p:spPr>
          <a:xfrm>
            <a:off x="457200" y="274638"/>
            <a:ext cx="8229600" cy="850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Results</a:t>
            </a:r>
            <a:endParaRPr/>
          </a:p>
        </p:txBody>
      </p:sp>
      <p:sp>
        <p:nvSpPr>
          <p:cNvPr id="148" name="Google Shape;148;g17cd1a793cd_0_35"/>
          <p:cNvSpPr txBox="1"/>
          <p:nvPr>
            <p:ph idx="1" type="body"/>
          </p:nvPr>
        </p:nvSpPr>
        <p:spPr>
          <a:xfrm>
            <a:off x="457200" y="1164401"/>
            <a:ext cx="8147100" cy="4352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20"/>
              </a:spcBef>
              <a:spcAft>
                <a:spcPts val="0"/>
              </a:spcAft>
              <a:buSzPts val="1600"/>
              <a:buNone/>
            </a:pPr>
            <a:r>
              <a:t/>
            </a:r>
            <a:endParaRPr/>
          </a:p>
        </p:txBody>
      </p:sp>
      <p:sp>
        <p:nvSpPr>
          <p:cNvPr id="149" name="Google Shape;149;g17cd1a793cd_0_35"/>
          <p:cNvSpPr txBox="1"/>
          <p:nvPr>
            <p:ph idx="12" type="sldNum"/>
          </p:nvPr>
        </p:nvSpPr>
        <p:spPr>
          <a:xfrm>
            <a:off x="468312" y="6356350"/>
            <a:ext cx="4764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04040"/>
              </a:buClr>
              <a:buSzPts val="1400"/>
              <a:buFont typeface="EB Garamond"/>
              <a:buNone/>
            </a:pPr>
            <a:fld id="{00000000-1234-1234-1234-123412341234}" type="slidenum">
              <a:rPr lang="en-US"/>
              <a:t>‹#›</a:t>
            </a:fld>
            <a:endParaRPr/>
          </a:p>
        </p:txBody>
      </p:sp>
      <p:pic>
        <p:nvPicPr>
          <p:cNvPr id="150" name="Google Shape;150;g17cd1a793cd_0_35"/>
          <p:cNvPicPr preferRelativeResize="0"/>
          <p:nvPr/>
        </p:nvPicPr>
        <p:blipFill>
          <a:blip r:embed="rId3">
            <a:alphaModFix/>
          </a:blip>
          <a:stretch>
            <a:fillRect/>
          </a:stretch>
        </p:blipFill>
        <p:spPr>
          <a:xfrm>
            <a:off x="457200" y="1166800"/>
            <a:ext cx="6781800" cy="452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7200" y="274637"/>
            <a:ext cx="8229600" cy="850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000"/>
              <a:buFont typeface="EB Garamond"/>
              <a:buNone/>
            </a:pPr>
            <a:r>
              <a:rPr b="1" i="0" lang="en-US" sz="2000" u="none">
                <a:solidFill>
                  <a:srgbClr val="9F1C33"/>
                </a:solidFill>
                <a:latin typeface="EB Garamond"/>
                <a:ea typeface="EB Garamond"/>
                <a:cs typeface="EB Garamond"/>
                <a:sym typeface="EB Garamond"/>
              </a:rPr>
              <a:t>Conclusion and Future </a:t>
            </a:r>
            <a:r>
              <a:rPr lang="en-US"/>
              <a:t>scope</a:t>
            </a:r>
            <a:endParaRPr/>
          </a:p>
        </p:txBody>
      </p:sp>
      <p:sp>
        <p:nvSpPr>
          <p:cNvPr id="156" name="Google Shape;156;p10"/>
          <p:cNvSpPr txBox="1"/>
          <p:nvPr>
            <p:ph idx="1" type="body"/>
          </p:nvPr>
        </p:nvSpPr>
        <p:spPr>
          <a:xfrm>
            <a:off x="539750" y="1237750"/>
            <a:ext cx="8064600" cy="4603200"/>
          </a:xfrm>
          <a:prstGeom prst="rect">
            <a:avLst/>
          </a:prstGeom>
          <a:noFill/>
          <a:ln>
            <a:noFill/>
          </a:ln>
        </p:spPr>
        <p:txBody>
          <a:bodyPr anchorCtr="0" anchor="t" bIns="45700" lIns="91425" spcFirstLastPara="1" rIns="91425" wrap="square" tIns="274300">
            <a:noAutofit/>
          </a:bodyPr>
          <a:lstStyle/>
          <a:p>
            <a:pPr indent="-342900" lvl="0" marL="457200" marR="50800" rtl="0" algn="just">
              <a:lnSpc>
                <a:spcPct val="115000"/>
              </a:lnSpc>
              <a:spcBef>
                <a:spcPts val="0"/>
              </a:spcBef>
              <a:spcAft>
                <a:spcPts val="0"/>
              </a:spcAft>
              <a:buClr>
                <a:srgbClr val="222222"/>
              </a:buClr>
              <a:buSzPts val="1800"/>
              <a:buFont typeface="Calibri"/>
              <a:buChar char="•"/>
            </a:pPr>
            <a:r>
              <a:rPr lang="en-US" sz="1700">
                <a:solidFill>
                  <a:srgbClr val="292929"/>
                </a:solidFill>
                <a:highlight>
                  <a:srgbClr val="FFFFFF"/>
                </a:highlight>
                <a:latin typeface="Calibri"/>
                <a:ea typeface="Calibri"/>
                <a:cs typeface="Calibri"/>
                <a:sym typeface="Calibri"/>
              </a:rPr>
              <a:t>This is nothing but tracking the actions of subscribers and collecting their data based on this. One technique that is very traditional and Netflix uses that too is to take feedbacks from subscribers. The feedback is then converted into a rating and then the team works on system improvement or recommendations.</a:t>
            </a:r>
            <a:endParaRPr sz="1700">
              <a:solidFill>
                <a:srgbClr val="292929"/>
              </a:solidFill>
              <a:highlight>
                <a:srgbClr val="FFFFFF"/>
              </a:highlight>
              <a:latin typeface="Calibri"/>
              <a:ea typeface="Calibri"/>
              <a:cs typeface="Calibri"/>
              <a:sym typeface="Calibri"/>
            </a:endParaRPr>
          </a:p>
          <a:p>
            <a:pPr indent="-336550" lvl="0" marL="457200" marR="50800" rtl="0" algn="just">
              <a:lnSpc>
                <a:spcPct val="115000"/>
              </a:lnSpc>
              <a:spcBef>
                <a:spcPts val="0"/>
              </a:spcBef>
              <a:spcAft>
                <a:spcPts val="0"/>
              </a:spcAft>
              <a:buClr>
                <a:srgbClr val="292929"/>
              </a:buClr>
              <a:buSzPts val="1700"/>
              <a:buFont typeface="Calibri"/>
              <a:buChar char="•"/>
            </a:pPr>
            <a:r>
              <a:rPr lang="en-US" sz="1700">
                <a:solidFill>
                  <a:srgbClr val="292929"/>
                </a:solidFill>
                <a:highlight>
                  <a:srgbClr val="FFFFFF"/>
                </a:highlight>
                <a:latin typeface="Calibri"/>
                <a:ea typeface="Calibri"/>
                <a:cs typeface="Calibri"/>
                <a:sym typeface="Calibri"/>
              </a:rPr>
              <a:t>In future, the Results can be used for creating a recommendation system </a:t>
            </a:r>
            <a:endParaRPr sz="1700">
              <a:solidFill>
                <a:srgbClr val="292929"/>
              </a:solidFill>
              <a:highlight>
                <a:srgbClr val="FFFFFF"/>
              </a:highlight>
              <a:latin typeface="Calibri"/>
              <a:ea typeface="Calibri"/>
              <a:cs typeface="Calibri"/>
              <a:sym typeface="Calibri"/>
            </a:endParaRPr>
          </a:p>
          <a:p>
            <a:pPr indent="-241300" lvl="0" marL="342900" marR="0" rtl="0" algn="l">
              <a:lnSpc>
                <a:spcPct val="100000"/>
              </a:lnSpc>
              <a:spcBef>
                <a:spcPts val="400"/>
              </a:spcBef>
              <a:spcAft>
                <a:spcPts val="0"/>
              </a:spcAft>
              <a:buClr>
                <a:schemeClr val="dk1"/>
              </a:buClr>
              <a:buSzPts val="1600"/>
              <a:buFont typeface="Arial"/>
              <a:buNone/>
            </a:pPr>
            <a:r>
              <a:t/>
            </a:r>
            <a:endParaRPr b="1"/>
          </a:p>
        </p:txBody>
      </p:sp>
      <p:sp>
        <p:nvSpPr>
          <p:cNvPr id="157" name="Google Shape;157;p10"/>
          <p:cNvSpPr txBox="1"/>
          <p:nvPr/>
        </p:nvSpPr>
        <p:spPr>
          <a:xfrm>
            <a:off x="10287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sp>
        <p:nvSpPr>
          <p:cNvPr id="158" name="Google Shape;158;p10"/>
          <p:cNvSpPr txBox="1"/>
          <p:nvPr/>
        </p:nvSpPr>
        <p:spPr>
          <a:xfrm>
            <a:off x="468312" y="6356350"/>
            <a:ext cx="4762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pic>
        <p:nvPicPr>
          <p:cNvPr descr="C:\Users\abc\Pictures\RAIT-DEEMED-LOGO.jpg" id="159" name="Google Shape;159;p10"/>
          <p:cNvPicPr preferRelativeResize="0"/>
          <p:nvPr/>
        </p:nvPicPr>
        <p:blipFill rotWithShape="1">
          <a:blip r:embed="rId3">
            <a:alphaModFix/>
          </a:blip>
          <a:srcRect b="0" l="0" r="0" t="0"/>
          <a:stretch/>
        </p:blipFill>
        <p:spPr>
          <a:xfrm>
            <a:off x="6480175" y="5773737"/>
            <a:ext cx="2663825" cy="9477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701d135619_1_0"/>
          <p:cNvSpPr txBox="1"/>
          <p:nvPr>
            <p:ph type="title"/>
          </p:nvPr>
        </p:nvSpPr>
        <p:spPr>
          <a:xfrm>
            <a:off x="457200" y="274637"/>
            <a:ext cx="8229600" cy="85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000"/>
              <a:buFont typeface="EB Garamond"/>
              <a:buNone/>
            </a:pPr>
            <a:r>
              <a:rPr lang="en-US"/>
              <a:t>References</a:t>
            </a:r>
            <a:endParaRPr/>
          </a:p>
        </p:txBody>
      </p:sp>
      <p:sp>
        <p:nvSpPr>
          <p:cNvPr id="165" name="Google Shape;165;g1701d135619_1_0"/>
          <p:cNvSpPr txBox="1"/>
          <p:nvPr>
            <p:ph idx="1" type="body"/>
          </p:nvPr>
        </p:nvSpPr>
        <p:spPr>
          <a:xfrm>
            <a:off x="539750" y="1237750"/>
            <a:ext cx="8064600" cy="4603200"/>
          </a:xfrm>
          <a:prstGeom prst="rect">
            <a:avLst/>
          </a:prstGeom>
          <a:noFill/>
          <a:ln>
            <a:noFill/>
          </a:ln>
        </p:spPr>
        <p:txBody>
          <a:bodyPr anchorCtr="0" anchor="t" bIns="45700" lIns="91425" spcFirstLastPara="1" rIns="91425" wrap="square" tIns="274300">
            <a:noAutofit/>
          </a:bodyPr>
          <a:lstStyle/>
          <a:p>
            <a:pPr indent="-330200" lvl="0" marL="457200" marR="0" rtl="0" algn="l">
              <a:lnSpc>
                <a:spcPct val="100000"/>
              </a:lnSpc>
              <a:spcBef>
                <a:spcPts val="320"/>
              </a:spcBef>
              <a:spcAft>
                <a:spcPts val="0"/>
              </a:spcAft>
              <a:buSzPts val="1600"/>
              <a:buFont typeface="Montserrat Medium"/>
              <a:buChar char="•"/>
            </a:pPr>
            <a:r>
              <a:rPr b="1" lang="en-US" u="sng">
                <a:solidFill>
                  <a:schemeClr val="hlink"/>
                </a:solidFill>
                <a:hlinkClick r:id="rId3"/>
              </a:rPr>
              <a:t>https://www.kaggle.com/shivamb/netflix-shows</a:t>
            </a:r>
            <a:endParaRPr b="1"/>
          </a:p>
          <a:p>
            <a:pPr indent="0" lvl="0" marL="914400" marR="0" rtl="0" algn="l">
              <a:lnSpc>
                <a:spcPct val="100000"/>
              </a:lnSpc>
              <a:spcBef>
                <a:spcPts val="320"/>
              </a:spcBef>
              <a:spcAft>
                <a:spcPts val="0"/>
              </a:spcAft>
              <a:buSzPts val="1600"/>
              <a:buNone/>
            </a:pPr>
            <a:r>
              <a:t/>
            </a:r>
            <a:endParaRPr b="1"/>
          </a:p>
          <a:p>
            <a:pPr indent="-330200" lvl="0" marL="457200" marR="0" rtl="0" algn="l">
              <a:lnSpc>
                <a:spcPct val="100000"/>
              </a:lnSpc>
              <a:spcBef>
                <a:spcPts val="320"/>
              </a:spcBef>
              <a:spcAft>
                <a:spcPts val="0"/>
              </a:spcAft>
              <a:buSzPts val="1600"/>
              <a:buFont typeface="Montserrat"/>
              <a:buChar char="•"/>
            </a:pPr>
            <a:r>
              <a:rPr b="1" lang="en-US" u="sng">
                <a:solidFill>
                  <a:schemeClr val="hlink"/>
                </a:solidFill>
                <a:latin typeface="Montserrat"/>
                <a:ea typeface="Montserrat"/>
                <a:cs typeface="Montserrat"/>
                <a:sym typeface="Montserrat"/>
                <a:hlinkClick r:id="rId4"/>
              </a:rPr>
              <a:t>https://python.plainenglish.io/how-netflix-uses-data-analytics-data-science-general-research-case-study-4d525b881038</a:t>
            </a:r>
            <a:endParaRPr b="1">
              <a:latin typeface="Montserrat"/>
              <a:ea typeface="Montserrat"/>
              <a:cs typeface="Montserrat"/>
              <a:sym typeface="Montserrat"/>
            </a:endParaRPr>
          </a:p>
          <a:p>
            <a:pPr indent="0" lvl="0" marL="457200" marR="0" rtl="0" algn="l">
              <a:lnSpc>
                <a:spcPct val="100000"/>
              </a:lnSpc>
              <a:spcBef>
                <a:spcPts val="320"/>
              </a:spcBef>
              <a:spcAft>
                <a:spcPts val="0"/>
              </a:spcAft>
              <a:buNone/>
            </a:pPr>
            <a:r>
              <a:t/>
            </a:r>
            <a:endParaRPr b="1">
              <a:latin typeface="Montserrat"/>
              <a:ea typeface="Montserrat"/>
              <a:cs typeface="Montserrat"/>
              <a:sym typeface="Montserrat"/>
            </a:endParaRPr>
          </a:p>
          <a:p>
            <a:pPr indent="-330200" lvl="0" marL="457200" marR="0" rtl="0" algn="l">
              <a:lnSpc>
                <a:spcPct val="100000"/>
              </a:lnSpc>
              <a:spcBef>
                <a:spcPts val="320"/>
              </a:spcBef>
              <a:spcAft>
                <a:spcPts val="0"/>
              </a:spcAft>
              <a:buSzPts val="1600"/>
              <a:buFont typeface="Montserrat"/>
              <a:buChar char="•"/>
            </a:pPr>
            <a:r>
              <a:rPr b="1" lang="en-US">
                <a:latin typeface="Montserrat"/>
                <a:ea typeface="Montserrat"/>
                <a:cs typeface="Montserrat"/>
                <a:sym typeface="Montserrat"/>
              </a:rPr>
              <a:t>Srivatsa Maddodi, &amp; Krishna Prasad, K. (2019). Netflix Bigdata Analytics- The Emergence of Data Driven Recommendation. International Journal of Case Studies in Business, IT, and Education (IJCSBE), 3(2), 41-51. DOI: http://doi.org/10.5281/zenodo.3510316.</a:t>
            </a:r>
            <a:endParaRPr b="1">
              <a:latin typeface="Montserrat"/>
              <a:ea typeface="Montserrat"/>
              <a:cs typeface="Montserrat"/>
              <a:sym typeface="Montserrat"/>
            </a:endParaRPr>
          </a:p>
        </p:txBody>
      </p:sp>
      <p:sp>
        <p:nvSpPr>
          <p:cNvPr id="166" name="Google Shape;166;g1701d135619_1_0"/>
          <p:cNvSpPr txBox="1"/>
          <p:nvPr/>
        </p:nvSpPr>
        <p:spPr>
          <a:xfrm>
            <a:off x="10287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sp>
        <p:nvSpPr>
          <p:cNvPr id="167" name="Google Shape;167;g1701d135619_1_0"/>
          <p:cNvSpPr txBox="1"/>
          <p:nvPr/>
        </p:nvSpPr>
        <p:spPr>
          <a:xfrm>
            <a:off x="468312" y="6356350"/>
            <a:ext cx="4764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pic>
        <p:nvPicPr>
          <p:cNvPr descr="C:\Users\abc\Pictures\RAIT-DEEMED-LOGO.jpg" id="168" name="Google Shape;168;g1701d135619_1_0"/>
          <p:cNvPicPr preferRelativeResize="0"/>
          <p:nvPr/>
        </p:nvPicPr>
        <p:blipFill rotWithShape="1">
          <a:blip r:embed="rId5">
            <a:alphaModFix/>
          </a:blip>
          <a:srcRect b="0" l="0" r="0" t="0"/>
          <a:stretch/>
        </p:blipFill>
        <p:spPr>
          <a:xfrm>
            <a:off x="6480175" y="5773737"/>
            <a:ext cx="2663825" cy="9477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1C33"/>
        </a:solidFill>
      </p:bgPr>
    </p:bg>
    <p:spTree>
      <p:nvGrpSpPr>
        <p:cNvPr id="172" name="Shape 172"/>
        <p:cNvGrpSpPr/>
        <p:nvPr/>
      </p:nvGrpSpPr>
      <p:grpSpPr>
        <a:xfrm>
          <a:off x="0" y="0"/>
          <a:ext cx="0" cy="0"/>
          <a:chOff x="0" y="0"/>
          <a:chExt cx="0" cy="0"/>
        </a:xfrm>
      </p:grpSpPr>
      <p:sp>
        <p:nvSpPr>
          <p:cNvPr id="173" name="Google Shape;173;p12"/>
          <p:cNvSpPr txBox="1"/>
          <p:nvPr>
            <p:ph idx="1" type="body"/>
          </p:nvPr>
        </p:nvSpPr>
        <p:spPr>
          <a:xfrm>
            <a:off x="1989137" y="3068637"/>
            <a:ext cx="5165725" cy="576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i="0" lang="en-US" sz="3600" u="none" cap="none" strike="noStrike">
                <a:solidFill>
                  <a:schemeClr val="lt1"/>
                </a:solidFill>
                <a:latin typeface="Source Sans Pro"/>
                <a:ea typeface="Source Sans Pro"/>
                <a:cs typeface="Source Sans Pro"/>
                <a:sym typeface="Source Sans Pro"/>
              </a:rPr>
              <a:t>Thank You</a:t>
            </a:r>
            <a:endParaRPr/>
          </a:p>
        </p:txBody>
      </p:sp>
      <p:pic>
        <p:nvPicPr>
          <p:cNvPr descr="C:\Users\abc\Pictures\RAIT-DEEMED-LOGO.jpg" id="174" name="Google Shape;174;p12"/>
          <p:cNvPicPr preferRelativeResize="0"/>
          <p:nvPr/>
        </p:nvPicPr>
        <p:blipFill rotWithShape="1">
          <a:blip r:embed="rId3">
            <a:alphaModFix/>
          </a:blip>
          <a:srcRect b="0" l="0" r="0" t="0"/>
          <a:stretch/>
        </p:blipFill>
        <p:spPr>
          <a:xfrm>
            <a:off x="6078537" y="5780087"/>
            <a:ext cx="3065462" cy="10906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2"/>
          <p:cNvSpPr txBox="1"/>
          <p:nvPr>
            <p:ph type="title"/>
          </p:nvPr>
        </p:nvSpPr>
        <p:spPr>
          <a:xfrm>
            <a:off x="457200" y="274637"/>
            <a:ext cx="8229600" cy="850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800"/>
              <a:buFont typeface="EB Garamond"/>
              <a:buNone/>
            </a:pPr>
            <a:r>
              <a:rPr b="1" i="0" lang="en-US" sz="2800" u="none">
                <a:solidFill>
                  <a:srgbClr val="9F1C33"/>
                </a:solidFill>
                <a:latin typeface="EB Garamond"/>
                <a:ea typeface="EB Garamond"/>
                <a:cs typeface="EB Garamond"/>
                <a:sym typeface="EB Garamond"/>
              </a:rPr>
              <a:t>Outline </a:t>
            </a:r>
            <a:endParaRPr/>
          </a:p>
        </p:txBody>
      </p:sp>
      <p:sp>
        <p:nvSpPr>
          <p:cNvPr id="43" name="Google Shape;43;p2"/>
          <p:cNvSpPr txBox="1"/>
          <p:nvPr>
            <p:ph idx="1" type="body"/>
          </p:nvPr>
        </p:nvSpPr>
        <p:spPr>
          <a:xfrm>
            <a:off x="539750" y="1412875"/>
            <a:ext cx="8064500" cy="4392612"/>
          </a:xfrm>
          <a:prstGeom prst="rect">
            <a:avLst/>
          </a:prstGeom>
          <a:noFill/>
          <a:ln>
            <a:noFill/>
          </a:ln>
        </p:spPr>
        <p:txBody>
          <a:bodyPr anchorCtr="0" anchor="t" bIns="45700" lIns="91425" spcFirstLastPara="1" rIns="91425" wrap="square" tIns="45700">
            <a:noAutofit/>
          </a:bodyPr>
          <a:lstStyle/>
          <a:p>
            <a:pPr indent="-317500" lvl="0" marL="342900" marR="0" rtl="0" algn="just">
              <a:lnSpc>
                <a:spcPct val="150000"/>
              </a:lnSpc>
              <a:spcBef>
                <a:spcPts val="0"/>
              </a:spcBef>
              <a:spcAft>
                <a:spcPts val="0"/>
              </a:spcAft>
              <a:buClr>
                <a:schemeClr val="dk1"/>
              </a:buClr>
              <a:buSzPts val="1400"/>
              <a:buFont typeface="Montserrat Medium"/>
              <a:buChar char="▪"/>
            </a:pPr>
            <a:r>
              <a:rPr i="0" lang="en-US" sz="1700" u="none" cap="none" strike="noStrike">
                <a:solidFill>
                  <a:schemeClr val="dk1"/>
                </a:solidFill>
                <a:latin typeface="Montserrat Medium"/>
                <a:ea typeface="Montserrat Medium"/>
                <a:cs typeface="Montserrat Medium"/>
                <a:sym typeface="Montserrat Medium"/>
              </a:rPr>
              <a:t>Introduction</a:t>
            </a:r>
            <a:endParaRPr sz="1700">
              <a:latin typeface="Montserrat Medium"/>
              <a:ea typeface="Montserrat Medium"/>
              <a:cs typeface="Montserrat Medium"/>
              <a:sym typeface="Montserrat Medium"/>
            </a:endParaRPr>
          </a:p>
          <a:p>
            <a:pPr indent="-336550" lvl="0" marL="342900" marR="0" rtl="0" algn="just">
              <a:lnSpc>
                <a:spcPct val="150000"/>
              </a:lnSpc>
              <a:spcBef>
                <a:spcPts val="360"/>
              </a:spcBef>
              <a:spcAft>
                <a:spcPts val="0"/>
              </a:spcAft>
              <a:buClr>
                <a:schemeClr val="dk1"/>
              </a:buClr>
              <a:buSzPts val="1700"/>
              <a:buFont typeface="Montserrat Medium"/>
              <a:buChar char="▪"/>
            </a:pPr>
            <a:r>
              <a:rPr lang="en-US" sz="1700">
                <a:latin typeface="Montserrat Medium"/>
                <a:ea typeface="Montserrat Medium"/>
                <a:cs typeface="Montserrat Medium"/>
                <a:sym typeface="Montserrat Medium"/>
              </a:rPr>
              <a:t>Project Description</a:t>
            </a:r>
            <a:endParaRPr sz="1700">
              <a:latin typeface="Montserrat Medium"/>
              <a:ea typeface="Montserrat Medium"/>
              <a:cs typeface="Montserrat Medium"/>
              <a:sym typeface="Montserrat Medium"/>
            </a:endParaRPr>
          </a:p>
          <a:p>
            <a:pPr indent="-336550" lvl="0" marL="342900" marR="0" rtl="0" algn="just">
              <a:lnSpc>
                <a:spcPct val="150000"/>
              </a:lnSpc>
              <a:spcBef>
                <a:spcPts val="360"/>
              </a:spcBef>
              <a:spcAft>
                <a:spcPts val="0"/>
              </a:spcAft>
              <a:buClr>
                <a:schemeClr val="dk1"/>
              </a:buClr>
              <a:buSzPts val="1700"/>
              <a:buFont typeface="Montserrat Medium"/>
              <a:buChar char="▪"/>
            </a:pPr>
            <a:r>
              <a:rPr i="0" lang="en-US" sz="1700" u="none" cap="none" strike="noStrike">
                <a:solidFill>
                  <a:schemeClr val="dk1"/>
                </a:solidFill>
                <a:latin typeface="Montserrat Medium"/>
                <a:ea typeface="Montserrat Medium"/>
                <a:cs typeface="Montserrat Medium"/>
                <a:sym typeface="Montserrat Medium"/>
              </a:rPr>
              <a:t>System Design</a:t>
            </a:r>
            <a:endParaRPr sz="1700">
              <a:latin typeface="Montserrat Medium"/>
              <a:ea typeface="Montserrat Medium"/>
              <a:cs typeface="Montserrat Medium"/>
              <a:sym typeface="Montserrat Medium"/>
            </a:endParaRPr>
          </a:p>
          <a:p>
            <a:pPr indent="-336550" lvl="0" marL="342900" marR="0" rtl="0" algn="just">
              <a:lnSpc>
                <a:spcPct val="150000"/>
              </a:lnSpc>
              <a:spcBef>
                <a:spcPts val="360"/>
              </a:spcBef>
              <a:spcAft>
                <a:spcPts val="0"/>
              </a:spcAft>
              <a:buClr>
                <a:schemeClr val="dk1"/>
              </a:buClr>
              <a:buSzPts val="1700"/>
              <a:buFont typeface="Montserrat Medium"/>
              <a:buChar char="▪"/>
            </a:pPr>
            <a:r>
              <a:rPr lang="en-US" sz="1700">
                <a:latin typeface="Montserrat Medium"/>
                <a:ea typeface="Montserrat Medium"/>
                <a:cs typeface="Montserrat Medium"/>
                <a:sym typeface="Montserrat Medium"/>
              </a:rPr>
              <a:t>Result Analysis</a:t>
            </a:r>
            <a:endParaRPr sz="1700">
              <a:latin typeface="Montserrat Medium"/>
              <a:ea typeface="Montserrat Medium"/>
              <a:cs typeface="Montserrat Medium"/>
              <a:sym typeface="Montserrat Medium"/>
            </a:endParaRPr>
          </a:p>
          <a:p>
            <a:pPr indent="-336550" lvl="0" marL="342900" marR="0" rtl="0" algn="just">
              <a:lnSpc>
                <a:spcPct val="150000"/>
              </a:lnSpc>
              <a:spcBef>
                <a:spcPts val="360"/>
              </a:spcBef>
              <a:spcAft>
                <a:spcPts val="0"/>
              </a:spcAft>
              <a:buClr>
                <a:schemeClr val="dk1"/>
              </a:buClr>
              <a:buSzPts val="1700"/>
              <a:buFont typeface="Montserrat Medium"/>
              <a:buChar char="▪"/>
            </a:pPr>
            <a:r>
              <a:rPr i="0" lang="en-US" sz="1700" u="none" cap="none" strike="noStrike">
                <a:solidFill>
                  <a:schemeClr val="dk1"/>
                </a:solidFill>
                <a:latin typeface="Montserrat Medium"/>
                <a:ea typeface="Montserrat Medium"/>
                <a:cs typeface="Montserrat Medium"/>
                <a:sym typeface="Montserrat Medium"/>
              </a:rPr>
              <a:t>Conclusion </a:t>
            </a:r>
            <a:endParaRPr i="0" sz="1700" u="none" cap="none" strike="noStrike">
              <a:solidFill>
                <a:schemeClr val="dk1"/>
              </a:solidFill>
              <a:latin typeface="Montserrat Medium"/>
              <a:ea typeface="Montserrat Medium"/>
              <a:cs typeface="Montserrat Medium"/>
              <a:sym typeface="Montserrat Medium"/>
            </a:endParaRPr>
          </a:p>
          <a:p>
            <a:pPr indent="-336550" lvl="0" marL="342900" marR="0" rtl="0" algn="just">
              <a:lnSpc>
                <a:spcPct val="150000"/>
              </a:lnSpc>
              <a:spcBef>
                <a:spcPts val="360"/>
              </a:spcBef>
              <a:spcAft>
                <a:spcPts val="0"/>
              </a:spcAft>
              <a:buSzPts val="1700"/>
              <a:buFont typeface="Montserrat Medium"/>
              <a:buChar char="▪"/>
            </a:pPr>
            <a:r>
              <a:rPr lang="en-US" sz="1700">
                <a:latin typeface="Montserrat Medium"/>
                <a:ea typeface="Montserrat Medium"/>
                <a:cs typeface="Montserrat Medium"/>
                <a:sym typeface="Montserrat Medium"/>
              </a:rPr>
              <a:t>References</a:t>
            </a:r>
            <a:endParaRPr sz="1700">
              <a:latin typeface="Montserrat Medium"/>
              <a:ea typeface="Montserrat Medium"/>
              <a:cs typeface="Montserrat Medium"/>
              <a:sym typeface="Montserrat Medium"/>
            </a:endParaRPr>
          </a:p>
          <a:p>
            <a:pPr indent="0" lvl="0" marL="457200" marR="0" rtl="0" algn="just">
              <a:lnSpc>
                <a:spcPct val="150000"/>
              </a:lnSpc>
              <a:spcBef>
                <a:spcPts val="360"/>
              </a:spcBef>
              <a:spcAft>
                <a:spcPts val="0"/>
              </a:spcAft>
              <a:buSzPts val="1600"/>
              <a:buNone/>
            </a:pPr>
            <a:r>
              <a:t/>
            </a:r>
            <a:endParaRPr>
              <a:latin typeface="Arial"/>
              <a:ea typeface="Arial"/>
              <a:cs typeface="Arial"/>
              <a:sym typeface="Arial"/>
            </a:endParaRPr>
          </a:p>
        </p:txBody>
      </p:sp>
      <p:sp>
        <p:nvSpPr>
          <p:cNvPr id="44" name="Google Shape;44;p2"/>
          <p:cNvSpPr txBox="1"/>
          <p:nvPr/>
        </p:nvSpPr>
        <p:spPr>
          <a:xfrm>
            <a:off x="468312" y="6356350"/>
            <a:ext cx="4762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sp>
        <p:nvSpPr>
          <p:cNvPr id="45" name="Google Shape;45;p2"/>
          <p:cNvSpPr txBox="1"/>
          <p:nvPr/>
        </p:nvSpPr>
        <p:spPr>
          <a:xfrm>
            <a:off x="1028700" y="6524625"/>
            <a:ext cx="3975100" cy="1968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pic>
        <p:nvPicPr>
          <p:cNvPr descr="C:\Users\abc\Pictures\RAIT-DEEMED-LOGO.jpg" id="46" name="Google Shape;46;p2"/>
          <p:cNvPicPr preferRelativeResize="0"/>
          <p:nvPr/>
        </p:nvPicPr>
        <p:blipFill rotWithShape="1">
          <a:blip r:embed="rId3">
            <a:alphaModFix/>
          </a:blip>
          <a:srcRect b="0" l="0" r="0" t="0"/>
          <a:stretch/>
        </p:blipFill>
        <p:spPr>
          <a:xfrm>
            <a:off x="6480175" y="5773737"/>
            <a:ext cx="2663825" cy="9477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4"/>
          <p:cNvSpPr txBox="1"/>
          <p:nvPr>
            <p:ph type="title"/>
          </p:nvPr>
        </p:nvSpPr>
        <p:spPr>
          <a:xfrm>
            <a:off x="457200" y="274637"/>
            <a:ext cx="8229600" cy="850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800"/>
              <a:buFont typeface="EB Garamond"/>
              <a:buNone/>
            </a:pPr>
            <a:r>
              <a:rPr b="1" i="0" lang="en-US" sz="2800" u="none">
                <a:solidFill>
                  <a:srgbClr val="9F1C33"/>
                </a:solidFill>
                <a:latin typeface="EB Garamond"/>
                <a:ea typeface="EB Garamond"/>
                <a:cs typeface="EB Garamond"/>
                <a:sym typeface="EB Garamond"/>
              </a:rPr>
              <a:t>Introduction</a:t>
            </a:r>
            <a:endParaRPr/>
          </a:p>
        </p:txBody>
      </p:sp>
      <p:sp>
        <p:nvSpPr>
          <p:cNvPr id="52" name="Google Shape;52;p4"/>
          <p:cNvSpPr txBox="1"/>
          <p:nvPr>
            <p:ph idx="1" type="body"/>
          </p:nvPr>
        </p:nvSpPr>
        <p:spPr>
          <a:xfrm>
            <a:off x="457200" y="1283575"/>
            <a:ext cx="8147100" cy="4490100"/>
          </a:xfrm>
          <a:prstGeom prst="rect">
            <a:avLst/>
          </a:prstGeom>
          <a:noFill/>
          <a:ln>
            <a:noFill/>
          </a:ln>
        </p:spPr>
        <p:txBody>
          <a:bodyPr anchorCtr="0" anchor="t" bIns="45700" lIns="91425" spcFirstLastPara="1" rIns="91425" wrap="square" tIns="45700">
            <a:noAutofit/>
          </a:bodyPr>
          <a:lstStyle/>
          <a:p>
            <a:pPr indent="-336550" lvl="0" marL="457200" rtl="0" algn="just">
              <a:lnSpc>
                <a:spcPct val="150000"/>
              </a:lnSpc>
              <a:spcBef>
                <a:spcPts val="1000"/>
              </a:spcBef>
              <a:spcAft>
                <a:spcPts val="0"/>
              </a:spcAft>
              <a:buSzPts val="1700"/>
              <a:buFont typeface="Montserrat Medium"/>
              <a:buChar char="•"/>
            </a:pPr>
            <a:r>
              <a:rPr lang="en-US" sz="1700">
                <a:solidFill>
                  <a:srgbClr val="4A4D4E"/>
                </a:solidFill>
                <a:highlight>
                  <a:srgbClr val="FFFFFF"/>
                </a:highlight>
                <a:latin typeface="Calibri"/>
                <a:ea typeface="Calibri"/>
                <a:cs typeface="Calibri"/>
                <a:sym typeface="Calibri"/>
              </a:rPr>
              <a:t>Today, Netflix is one of the most loved streaming apps in the market. With the number of users increasing every second from 115 million users, there is no doubt that this streaming channel has won the hearts of millions of people becoming the kind of streaming. Today, Netflix is one of the most loved streaming apps in the market. With the number of users increasing every second from 115 million users, there is no doubt that this streaming channel has won the hearts of millions of people becoming the kind of streaming world today world today</a:t>
            </a:r>
            <a:r>
              <a:rPr lang="en-US" sz="1700">
                <a:solidFill>
                  <a:srgbClr val="222222"/>
                </a:solidFill>
                <a:latin typeface="Calibri"/>
                <a:ea typeface="Calibri"/>
                <a:cs typeface="Calibri"/>
                <a:sym typeface="Calibri"/>
              </a:rPr>
              <a:t>. </a:t>
            </a:r>
            <a:endParaRPr sz="1700">
              <a:solidFill>
                <a:srgbClr val="222222"/>
              </a:solidFill>
              <a:latin typeface="Calibri"/>
              <a:ea typeface="Calibri"/>
              <a:cs typeface="Calibri"/>
              <a:sym typeface="Calibri"/>
            </a:endParaRPr>
          </a:p>
          <a:p>
            <a:pPr indent="-336550" lvl="0" marL="457200" rtl="0" algn="just">
              <a:lnSpc>
                <a:spcPct val="150000"/>
              </a:lnSpc>
              <a:spcBef>
                <a:spcPts val="0"/>
              </a:spcBef>
              <a:spcAft>
                <a:spcPts val="0"/>
              </a:spcAft>
              <a:buSzPts val="1700"/>
              <a:buFont typeface="Montserrat Medium"/>
              <a:buChar char="•"/>
            </a:pPr>
            <a:r>
              <a:rPr lang="en-US" sz="1700">
                <a:solidFill>
                  <a:srgbClr val="292929"/>
                </a:solidFill>
                <a:highlight>
                  <a:srgbClr val="FFFFFF"/>
                </a:highlight>
                <a:latin typeface="Calibri"/>
                <a:ea typeface="Calibri"/>
                <a:cs typeface="Calibri"/>
                <a:sym typeface="Calibri"/>
              </a:rPr>
              <a:t>Netflix’s current company valuation is $234 billion. It is currently renowned as the most valued company/media company in the world and transcends even Disney. The success lies in a secret term that is no secret (but the way it’s used in a certain way is a secret) — customer retention</a:t>
            </a:r>
            <a:r>
              <a:rPr lang="en-US" sz="1700">
                <a:solidFill>
                  <a:srgbClr val="222222"/>
                </a:solidFill>
                <a:latin typeface="Calibri"/>
                <a:ea typeface="Calibri"/>
                <a:cs typeface="Calibri"/>
                <a:sym typeface="Calibri"/>
              </a:rPr>
              <a:t>. </a:t>
            </a:r>
            <a:endParaRPr sz="1700">
              <a:solidFill>
                <a:srgbClr val="222222"/>
              </a:solidFill>
              <a:latin typeface="Calibri"/>
              <a:ea typeface="Calibri"/>
              <a:cs typeface="Calibri"/>
              <a:sym typeface="Calibri"/>
            </a:endParaRPr>
          </a:p>
          <a:p>
            <a:pPr indent="0" lvl="0" marL="457200" rtl="0" algn="l">
              <a:lnSpc>
                <a:spcPct val="115000"/>
              </a:lnSpc>
              <a:spcBef>
                <a:spcPts val="1000"/>
              </a:spcBef>
              <a:spcAft>
                <a:spcPts val="0"/>
              </a:spcAft>
              <a:buSzPts val="1600"/>
              <a:buNone/>
            </a:pPr>
            <a:r>
              <a:t/>
            </a:r>
            <a:endParaRPr sz="1700">
              <a:latin typeface="Arial"/>
              <a:ea typeface="Arial"/>
              <a:cs typeface="Arial"/>
              <a:sym typeface="Arial"/>
            </a:endParaRPr>
          </a:p>
        </p:txBody>
      </p:sp>
      <p:sp>
        <p:nvSpPr>
          <p:cNvPr id="53" name="Google Shape;53;p4"/>
          <p:cNvSpPr txBox="1"/>
          <p:nvPr/>
        </p:nvSpPr>
        <p:spPr>
          <a:xfrm>
            <a:off x="468312" y="6356350"/>
            <a:ext cx="4762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sp>
        <p:nvSpPr>
          <p:cNvPr id="54" name="Google Shape;54;p4"/>
          <p:cNvSpPr txBox="1"/>
          <p:nvPr/>
        </p:nvSpPr>
        <p:spPr>
          <a:xfrm>
            <a:off x="10287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pic>
        <p:nvPicPr>
          <p:cNvPr descr="C:\Users\abc\Pictures\RAIT-DEEMED-LOGO.jpg" id="55" name="Google Shape;55;p4"/>
          <p:cNvPicPr preferRelativeResize="0"/>
          <p:nvPr/>
        </p:nvPicPr>
        <p:blipFill rotWithShape="1">
          <a:blip r:embed="rId3">
            <a:alphaModFix/>
          </a:blip>
          <a:srcRect b="0" l="0" r="0" t="0"/>
          <a:stretch/>
        </p:blipFill>
        <p:spPr>
          <a:xfrm>
            <a:off x="6445250" y="5845175"/>
            <a:ext cx="2663825" cy="947737"/>
          </a:xfrm>
          <a:prstGeom prst="rect">
            <a:avLst/>
          </a:prstGeom>
          <a:noFill/>
          <a:ln>
            <a:noFill/>
          </a:ln>
        </p:spPr>
      </p:pic>
      <p:pic>
        <p:nvPicPr>
          <p:cNvPr descr="C:\Users\abc\Pictures\RAIT-DEEMED-LOGO.jpg" id="56" name="Google Shape;56;p4"/>
          <p:cNvPicPr preferRelativeResize="0"/>
          <p:nvPr/>
        </p:nvPicPr>
        <p:blipFill rotWithShape="1">
          <a:blip r:embed="rId3">
            <a:alphaModFix/>
          </a:blip>
          <a:srcRect b="0" l="0" r="0" t="0"/>
          <a:stretch/>
        </p:blipFill>
        <p:spPr>
          <a:xfrm>
            <a:off x="6480175" y="5773737"/>
            <a:ext cx="2663825" cy="947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15654bbfa00_0_20"/>
          <p:cNvSpPr txBox="1"/>
          <p:nvPr>
            <p:ph type="title"/>
          </p:nvPr>
        </p:nvSpPr>
        <p:spPr>
          <a:xfrm>
            <a:off x="457200" y="274637"/>
            <a:ext cx="8229600" cy="85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800"/>
              <a:buFont typeface="EB Garamond"/>
              <a:buNone/>
            </a:pPr>
            <a:r>
              <a:rPr b="1" i="0" lang="en-US" sz="2800" u="none">
                <a:solidFill>
                  <a:srgbClr val="9F1C33"/>
                </a:solidFill>
                <a:latin typeface="EB Garamond"/>
                <a:ea typeface="EB Garamond"/>
                <a:cs typeface="EB Garamond"/>
                <a:sym typeface="EB Garamond"/>
              </a:rPr>
              <a:t>Introduction</a:t>
            </a:r>
            <a:endParaRPr/>
          </a:p>
        </p:txBody>
      </p:sp>
      <p:sp>
        <p:nvSpPr>
          <p:cNvPr id="62" name="Google Shape;62;g15654bbfa00_0_20"/>
          <p:cNvSpPr txBox="1"/>
          <p:nvPr>
            <p:ph idx="1" type="body"/>
          </p:nvPr>
        </p:nvSpPr>
        <p:spPr>
          <a:xfrm>
            <a:off x="402250" y="1125425"/>
            <a:ext cx="8229600" cy="4391100"/>
          </a:xfrm>
          <a:prstGeom prst="rect">
            <a:avLst/>
          </a:prstGeom>
          <a:noFill/>
          <a:ln>
            <a:noFill/>
          </a:ln>
        </p:spPr>
        <p:txBody>
          <a:bodyPr anchorCtr="0" anchor="t" bIns="45700" lIns="91425" spcFirstLastPara="1" rIns="91425" wrap="square" tIns="45700">
            <a:noAutofit/>
          </a:bodyPr>
          <a:lstStyle/>
          <a:p>
            <a:pPr indent="-336550" lvl="0" marL="457200" rtl="0" algn="just">
              <a:lnSpc>
                <a:spcPct val="150000"/>
              </a:lnSpc>
              <a:spcBef>
                <a:spcPts val="1000"/>
              </a:spcBef>
              <a:spcAft>
                <a:spcPts val="0"/>
              </a:spcAft>
              <a:buSzPts val="1700"/>
              <a:buFont typeface="Calibri"/>
              <a:buChar char="•"/>
            </a:pPr>
            <a:r>
              <a:rPr lang="en-US" sz="1700">
                <a:highlight>
                  <a:srgbClr val="FFFFFF"/>
                </a:highlight>
                <a:latin typeface="Calibri"/>
                <a:ea typeface="Calibri"/>
                <a:cs typeface="Calibri"/>
                <a:sym typeface="Calibri"/>
              </a:rPr>
              <a:t>Data analysis is the process of analyzing data in various formats. Even though data is abundant nowadays, it’s available in different forms and scattered over various sources. Data analysis helps to clean and transform all this data into a consistent form so it can be effectively studied.</a:t>
            </a:r>
            <a:endParaRPr sz="1700">
              <a:highlight>
                <a:srgbClr val="FFFFFF"/>
              </a:highlight>
              <a:latin typeface="Calibri"/>
              <a:ea typeface="Calibri"/>
              <a:cs typeface="Calibri"/>
              <a:sym typeface="Calibri"/>
            </a:endParaRPr>
          </a:p>
          <a:p>
            <a:pPr indent="-368300" lvl="0" marL="457200" rtl="0" algn="just">
              <a:lnSpc>
                <a:spcPct val="150000"/>
              </a:lnSpc>
              <a:spcBef>
                <a:spcPts val="0"/>
              </a:spcBef>
              <a:spcAft>
                <a:spcPts val="0"/>
              </a:spcAft>
              <a:buSzPts val="2200"/>
              <a:buFont typeface="Calibri"/>
              <a:buChar char="•"/>
            </a:pPr>
            <a:r>
              <a:rPr lang="en-US" sz="1700">
                <a:highlight>
                  <a:srgbClr val="FFFFFF"/>
                </a:highlight>
                <a:latin typeface="Calibri"/>
                <a:ea typeface="Calibri"/>
                <a:cs typeface="Calibri"/>
                <a:sym typeface="Calibri"/>
              </a:rPr>
              <a:t>Once the data is cleaned, transformed, and ready to use, it can do wonders. Not only does it contain a variety of useful information, studying the data collectively results in uncovering very minor patterns and details that would otherwise have been ignored</a:t>
            </a:r>
            <a:endParaRPr sz="1700">
              <a:highlight>
                <a:srgbClr val="FFFFFF"/>
              </a:highlight>
              <a:latin typeface="Calibri"/>
              <a:ea typeface="Calibri"/>
              <a:cs typeface="Calibri"/>
              <a:sym typeface="Calibri"/>
            </a:endParaRPr>
          </a:p>
          <a:p>
            <a:pPr indent="0" lvl="0" marL="914400" rtl="0" algn="just">
              <a:lnSpc>
                <a:spcPct val="150000"/>
              </a:lnSpc>
              <a:spcBef>
                <a:spcPts val="1000"/>
              </a:spcBef>
              <a:spcAft>
                <a:spcPts val="0"/>
              </a:spcAft>
              <a:buNone/>
            </a:pPr>
            <a:r>
              <a:t/>
            </a:r>
            <a:endParaRPr sz="1700">
              <a:highlight>
                <a:srgbClr val="FFFFFF"/>
              </a:highlight>
              <a:latin typeface="Calibri"/>
              <a:ea typeface="Calibri"/>
              <a:cs typeface="Calibri"/>
              <a:sym typeface="Calibri"/>
            </a:endParaRPr>
          </a:p>
          <a:p>
            <a:pPr indent="0" lvl="0" marL="457200" rtl="0" algn="l">
              <a:lnSpc>
                <a:spcPct val="115000"/>
              </a:lnSpc>
              <a:spcBef>
                <a:spcPts val="1000"/>
              </a:spcBef>
              <a:spcAft>
                <a:spcPts val="0"/>
              </a:spcAft>
              <a:buSzPts val="1600"/>
              <a:buNone/>
            </a:pPr>
            <a:r>
              <a:t/>
            </a:r>
            <a:endParaRPr sz="1700">
              <a:latin typeface="Arial"/>
              <a:ea typeface="Arial"/>
              <a:cs typeface="Arial"/>
              <a:sym typeface="Arial"/>
            </a:endParaRPr>
          </a:p>
        </p:txBody>
      </p:sp>
      <p:sp>
        <p:nvSpPr>
          <p:cNvPr id="63" name="Google Shape;63;g15654bbfa00_0_20"/>
          <p:cNvSpPr txBox="1"/>
          <p:nvPr/>
        </p:nvSpPr>
        <p:spPr>
          <a:xfrm>
            <a:off x="468312" y="6356350"/>
            <a:ext cx="4764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sp>
        <p:nvSpPr>
          <p:cNvPr id="64" name="Google Shape;64;g15654bbfa00_0_20"/>
          <p:cNvSpPr txBox="1"/>
          <p:nvPr/>
        </p:nvSpPr>
        <p:spPr>
          <a:xfrm>
            <a:off x="10287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pic>
        <p:nvPicPr>
          <p:cNvPr descr="C:\Users\abc\Pictures\RAIT-DEEMED-LOGO.jpg" id="65" name="Google Shape;65;g15654bbfa00_0_20"/>
          <p:cNvPicPr preferRelativeResize="0"/>
          <p:nvPr/>
        </p:nvPicPr>
        <p:blipFill rotWithShape="1">
          <a:blip r:embed="rId3">
            <a:alphaModFix/>
          </a:blip>
          <a:srcRect b="0" l="0" r="0" t="0"/>
          <a:stretch/>
        </p:blipFill>
        <p:spPr>
          <a:xfrm>
            <a:off x="6445250" y="5845175"/>
            <a:ext cx="2663825" cy="947737"/>
          </a:xfrm>
          <a:prstGeom prst="rect">
            <a:avLst/>
          </a:prstGeom>
          <a:noFill/>
          <a:ln>
            <a:noFill/>
          </a:ln>
        </p:spPr>
      </p:pic>
      <p:pic>
        <p:nvPicPr>
          <p:cNvPr descr="C:\Users\abc\Pictures\RAIT-DEEMED-LOGO.jpg" id="66" name="Google Shape;66;g15654bbfa00_0_20"/>
          <p:cNvPicPr preferRelativeResize="0"/>
          <p:nvPr/>
        </p:nvPicPr>
        <p:blipFill rotWithShape="1">
          <a:blip r:embed="rId3">
            <a:alphaModFix/>
          </a:blip>
          <a:srcRect b="0" l="0" r="0" t="0"/>
          <a:stretch/>
        </p:blipFill>
        <p:spPr>
          <a:xfrm>
            <a:off x="6480175" y="5773737"/>
            <a:ext cx="2663825" cy="947737"/>
          </a:xfrm>
          <a:prstGeom prst="rect">
            <a:avLst/>
          </a:prstGeom>
          <a:noFill/>
          <a:ln>
            <a:noFill/>
          </a:ln>
        </p:spPr>
      </p:pic>
      <p:pic>
        <p:nvPicPr>
          <p:cNvPr id="67" name="Google Shape;67;g15654bbfa00_0_20"/>
          <p:cNvPicPr preferRelativeResize="0"/>
          <p:nvPr/>
        </p:nvPicPr>
        <p:blipFill>
          <a:blip r:embed="rId4">
            <a:alphaModFix/>
          </a:blip>
          <a:stretch>
            <a:fillRect/>
          </a:stretch>
        </p:blipFill>
        <p:spPr>
          <a:xfrm>
            <a:off x="2677248" y="3993551"/>
            <a:ext cx="3679599" cy="2068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6"/>
          <p:cNvSpPr txBox="1"/>
          <p:nvPr>
            <p:ph type="title"/>
          </p:nvPr>
        </p:nvSpPr>
        <p:spPr>
          <a:xfrm>
            <a:off x="457200" y="274637"/>
            <a:ext cx="8229600" cy="850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000"/>
              <a:buFont typeface="EB Garamond"/>
              <a:buNone/>
            </a:pPr>
            <a:r>
              <a:rPr lang="en-US" sz="2500"/>
              <a:t>Project Description</a:t>
            </a:r>
            <a:endParaRPr sz="2500"/>
          </a:p>
        </p:txBody>
      </p:sp>
      <p:sp>
        <p:nvSpPr>
          <p:cNvPr id="73" name="Google Shape;73;p6"/>
          <p:cNvSpPr txBox="1"/>
          <p:nvPr>
            <p:ph idx="1" type="body"/>
          </p:nvPr>
        </p:nvSpPr>
        <p:spPr>
          <a:xfrm>
            <a:off x="374650" y="1125525"/>
            <a:ext cx="8229600" cy="4694400"/>
          </a:xfrm>
          <a:prstGeom prst="rect">
            <a:avLst/>
          </a:prstGeom>
          <a:noFill/>
          <a:ln>
            <a:noFill/>
          </a:ln>
        </p:spPr>
        <p:txBody>
          <a:bodyPr anchorCtr="0" anchor="t" bIns="45700" lIns="91425" spcFirstLastPara="1" rIns="91425" wrap="square" tIns="45700">
            <a:noAutofit/>
          </a:bodyPr>
          <a:lstStyle/>
          <a:p>
            <a:pPr indent="-323850" lvl="0" marL="457200" rtl="0" algn="l">
              <a:lnSpc>
                <a:spcPct val="105882"/>
              </a:lnSpc>
              <a:spcBef>
                <a:spcPts val="4000"/>
              </a:spcBef>
              <a:spcAft>
                <a:spcPts val="0"/>
              </a:spcAft>
              <a:buClr>
                <a:srgbClr val="292929"/>
              </a:buClr>
              <a:buSzPts val="1500"/>
              <a:buFont typeface="Arial"/>
              <a:buChar char="●"/>
            </a:pPr>
            <a:r>
              <a:rPr b="1" lang="en-US" sz="1500">
                <a:solidFill>
                  <a:srgbClr val="292929"/>
                </a:solidFill>
                <a:highlight>
                  <a:srgbClr val="FFFFFF"/>
                </a:highlight>
                <a:latin typeface="Arial"/>
                <a:ea typeface="Arial"/>
                <a:cs typeface="Arial"/>
                <a:sym typeface="Arial"/>
              </a:rPr>
              <a:t>How Netflix uses data and big data analytics?</a:t>
            </a:r>
            <a:endParaRPr b="1" sz="1500">
              <a:solidFill>
                <a:srgbClr val="292929"/>
              </a:solidFill>
              <a:highlight>
                <a:srgbClr val="FFFFFF"/>
              </a:highlight>
              <a:latin typeface="Arial"/>
              <a:ea typeface="Arial"/>
              <a:cs typeface="Arial"/>
              <a:sym typeface="Arial"/>
            </a:endParaRPr>
          </a:p>
          <a:p>
            <a:pPr indent="-323850" lvl="1" marL="914400" rtl="0" algn="l">
              <a:lnSpc>
                <a:spcPct val="115000"/>
              </a:lnSpc>
              <a:spcBef>
                <a:spcPts val="0"/>
              </a:spcBef>
              <a:spcAft>
                <a:spcPts val="0"/>
              </a:spcAft>
              <a:buClr>
                <a:srgbClr val="292929"/>
              </a:buClr>
              <a:buSzPts val="1500"/>
              <a:buFont typeface="Arial"/>
              <a:buChar char="–"/>
            </a:pPr>
            <a:r>
              <a:rPr lang="en-US" sz="1500">
                <a:solidFill>
                  <a:srgbClr val="292929"/>
                </a:solidFill>
                <a:highlight>
                  <a:srgbClr val="FFFFFF"/>
                </a:highlight>
                <a:latin typeface="Georgia"/>
                <a:ea typeface="Georgia"/>
                <a:cs typeface="Georgia"/>
                <a:sym typeface="Georgia"/>
              </a:rPr>
              <a:t>The question looks so simple and straightforward, but only people having the background or experience of working, studying, or playing with data can understand the depth of this question.</a:t>
            </a:r>
            <a:endParaRPr sz="1500">
              <a:solidFill>
                <a:srgbClr val="292929"/>
              </a:solidFill>
              <a:highlight>
                <a:srgbClr val="FFFFFF"/>
              </a:highlight>
              <a:latin typeface="Georgia"/>
              <a:ea typeface="Georgia"/>
              <a:cs typeface="Georgia"/>
              <a:sym typeface="Georgia"/>
            </a:endParaRPr>
          </a:p>
          <a:p>
            <a:pPr indent="-323850" lvl="1" marL="914400" rtl="0" algn="l">
              <a:lnSpc>
                <a:spcPct val="115000"/>
              </a:lnSpc>
              <a:spcBef>
                <a:spcPts val="0"/>
              </a:spcBef>
              <a:spcAft>
                <a:spcPts val="0"/>
              </a:spcAft>
              <a:buClr>
                <a:srgbClr val="292929"/>
              </a:buClr>
              <a:buSzPts val="1500"/>
              <a:buFont typeface="Georgia"/>
              <a:buChar char="–"/>
            </a:pPr>
            <a:r>
              <a:rPr lang="en-US" sz="1500">
                <a:solidFill>
                  <a:srgbClr val="292929"/>
                </a:solidFill>
                <a:highlight>
                  <a:srgbClr val="FFFFFF"/>
                </a:highlight>
                <a:latin typeface="Georgia"/>
                <a:ea typeface="Georgia"/>
                <a:cs typeface="Georgia"/>
                <a:sym typeface="Georgia"/>
              </a:rPr>
              <a:t>For any company or organization, data collection is essential. Imagine Netflix with its 203 million subscribers. Studying the traits of the data of this many customers would be a tremendous task. Netflix uses the collected information, converts them into insights, results, or visualizations, and recommends TV shows and movies as per customers’ preferences and interests. Just read this line again — it almost feels like a supernatural talent or power.</a:t>
            </a:r>
            <a:endParaRPr sz="1500">
              <a:solidFill>
                <a:srgbClr val="292929"/>
              </a:solidFill>
              <a:highlight>
                <a:srgbClr val="FFFFFF"/>
              </a:highlight>
              <a:latin typeface="Georgia"/>
              <a:ea typeface="Georgia"/>
              <a:cs typeface="Georgia"/>
              <a:sym typeface="Georgia"/>
            </a:endParaRPr>
          </a:p>
          <a:p>
            <a:pPr indent="-323850" lvl="1" marL="914400" rtl="0" algn="l">
              <a:lnSpc>
                <a:spcPct val="115000"/>
              </a:lnSpc>
              <a:spcBef>
                <a:spcPts val="0"/>
              </a:spcBef>
              <a:spcAft>
                <a:spcPts val="0"/>
              </a:spcAft>
              <a:buClr>
                <a:srgbClr val="292929"/>
              </a:buClr>
              <a:buSzPts val="1500"/>
              <a:buFont typeface="Georgia"/>
              <a:buChar char="–"/>
            </a:pPr>
            <a:r>
              <a:rPr lang="en-US" sz="1500">
                <a:solidFill>
                  <a:srgbClr val="292929"/>
                </a:solidFill>
                <a:highlight>
                  <a:srgbClr val="FFFFFF"/>
                </a:highlight>
                <a:latin typeface="Georgia"/>
                <a:ea typeface="Georgia"/>
                <a:cs typeface="Georgia"/>
                <a:sym typeface="Georgia"/>
              </a:rPr>
              <a:t>You should be able to relate if you’re a Netflix user. According to Netflix’s study, viewer activity depends on personalized recommendations and the results are true for over 75% of subscribers. Diving deeper into it, several data points have been collected and a detailed profile of each subscriber has been generated. It's hard to believe but, the profile of a subscriber created by Netflix is much more detailed than the information or preferences provided by the subscriber at the beginning of their Netflix usage</a:t>
            </a:r>
            <a:endParaRPr sz="1500">
              <a:solidFill>
                <a:srgbClr val="292929"/>
              </a:solidFill>
              <a:highlight>
                <a:srgbClr val="FFFFFF"/>
              </a:highlight>
              <a:latin typeface="Georgia"/>
              <a:ea typeface="Georgia"/>
              <a:cs typeface="Georgia"/>
              <a:sym typeface="Georgia"/>
            </a:endParaRPr>
          </a:p>
          <a:p>
            <a:pPr indent="-241300" lvl="0" marL="342900" marR="0" rtl="0" algn="l">
              <a:lnSpc>
                <a:spcPct val="100000"/>
              </a:lnSpc>
              <a:spcBef>
                <a:spcPts val="1000"/>
              </a:spcBef>
              <a:spcAft>
                <a:spcPts val="0"/>
              </a:spcAft>
              <a:buClr>
                <a:schemeClr val="dk1"/>
              </a:buClr>
              <a:buSzPts val="1600"/>
              <a:buFont typeface="Arial"/>
              <a:buNone/>
            </a:pPr>
            <a:r>
              <a:t/>
            </a:r>
            <a:endParaRPr/>
          </a:p>
        </p:txBody>
      </p:sp>
      <p:sp>
        <p:nvSpPr>
          <p:cNvPr id="74" name="Google Shape;74;p6"/>
          <p:cNvSpPr txBox="1"/>
          <p:nvPr/>
        </p:nvSpPr>
        <p:spPr>
          <a:xfrm>
            <a:off x="468312" y="6356350"/>
            <a:ext cx="4762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sp>
        <p:nvSpPr>
          <p:cNvPr id="75" name="Google Shape;75;p6"/>
          <p:cNvSpPr txBox="1"/>
          <p:nvPr/>
        </p:nvSpPr>
        <p:spPr>
          <a:xfrm>
            <a:off x="10287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pic>
        <p:nvPicPr>
          <p:cNvPr descr="C:\Users\abc\Pictures\RAIT-DEEMED-LOGO.jpg" id="76" name="Google Shape;76;p6"/>
          <p:cNvPicPr preferRelativeResize="0"/>
          <p:nvPr/>
        </p:nvPicPr>
        <p:blipFill rotWithShape="1">
          <a:blip r:embed="rId3">
            <a:alphaModFix/>
          </a:blip>
          <a:srcRect b="0" l="0" r="0" t="0"/>
          <a:stretch/>
        </p:blipFill>
        <p:spPr>
          <a:xfrm>
            <a:off x="6480175" y="5819775"/>
            <a:ext cx="2663825" cy="9477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7cd1a793cd_0_6"/>
          <p:cNvSpPr txBox="1"/>
          <p:nvPr>
            <p:ph type="title"/>
          </p:nvPr>
        </p:nvSpPr>
        <p:spPr>
          <a:xfrm>
            <a:off x="457200" y="274637"/>
            <a:ext cx="8229600" cy="85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000"/>
              <a:buFont typeface="EB Garamond"/>
              <a:buNone/>
            </a:pPr>
            <a:r>
              <a:rPr lang="en-US" sz="2500"/>
              <a:t>Project Description</a:t>
            </a:r>
            <a:endParaRPr sz="2500"/>
          </a:p>
        </p:txBody>
      </p:sp>
      <p:sp>
        <p:nvSpPr>
          <p:cNvPr id="82" name="Google Shape;82;g17cd1a793cd_0_6"/>
          <p:cNvSpPr txBox="1"/>
          <p:nvPr>
            <p:ph idx="1" type="body"/>
          </p:nvPr>
        </p:nvSpPr>
        <p:spPr>
          <a:xfrm>
            <a:off x="374650" y="1125525"/>
            <a:ext cx="8229600" cy="4694400"/>
          </a:xfrm>
          <a:prstGeom prst="rect">
            <a:avLst/>
          </a:prstGeom>
          <a:noFill/>
          <a:ln>
            <a:noFill/>
          </a:ln>
        </p:spPr>
        <p:txBody>
          <a:bodyPr anchorCtr="0" anchor="t" bIns="45700" lIns="91425" spcFirstLastPara="1" rIns="91425" wrap="square" tIns="45700">
            <a:noAutofit/>
          </a:bodyPr>
          <a:lstStyle/>
          <a:p>
            <a:pPr indent="-323850" lvl="0" marL="457200" rtl="0" algn="l">
              <a:lnSpc>
                <a:spcPct val="150000"/>
              </a:lnSpc>
              <a:spcBef>
                <a:spcPts val="4000"/>
              </a:spcBef>
              <a:spcAft>
                <a:spcPts val="0"/>
              </a:spcAft>
              <a:buClr>
                <a:srgbClr val="292929"/>
              </a:buClr>
              <a:buSzPts val="1500"/>
              <a:buFont typeface="Georgia"/>
              <a:buChar char="●"/>
            </a:pPr>
            <a:r>
              <a:rPr lang="en-US" sz="1500">
                <a:solidFill>
                  <a:srgbClr val="292929"/>
                </a:solidFill>
                <a:highlight>
                  <a:srgbClr val="FFFFFF"/>
                </a:highlight>
                <a:latin typeface="Georgia"/>
                <a:ea typeface="Georgia"/>
                <a:cs typeface="Georgia"/>
                <a:sym typeface="Georgia"/>
              </a:rPr>
              <a:t>If I want to generalize this, data collected by Netflix is mostly about customer interaction on the application or webpage and responsiveness to shows or movies. To put it simply, if you’re watching any TV show or movie on Netflix, it knows the date, location, and device being used to watch, as well as the time of your watching. On top of that, Netflix also knows about how and when you pause and resume your shows and movies. They also take into consideration if you are completing the show or not, how many hours, days, or weeks to complete the episode or a season or a movie.</a:t>
            </a:r>
            <a:endParaRPr sz="1500">
              <a:solidFill>
                <a:srgbClr val="292929"/>
              </a:solidFill>
              <a:highlight>
                <a:srgbClr val="FFFFFF"/>
              </a:highlight>
              <a:latin typeface="Georgia"/>
              <a:ea typeface="Georgia"/>
              <a:cs typeface="Georgia"/>
              <a:sym typeface="Georgia"/>
            </a:endParaRPr>
          </a:p>
          <a:p>
            <a:pPr indent="-323850" lvl="0" marL="457200" rtl="0" algn="l">
              <a:lnSpc>
                <a:spcPct val="150000"/>
              </a:lnSpc>
              <a:spcBef>
                <a:spcPts val="0"/>
              </a:spcBef>
              <a:spcAft>
                <a:spcPts val="0"/>
              </a:spcAft>
              <a:buClr>
                <a:srgbClr val="292929"/>
              </a:buClr>
              <a:buSzPts val="1500"/>
              <a:buFont typeface="Georgia"/>
              <a:buChar char="●"/>
            </a:pPr>
            <a:r>
              <a:rPr lang="en-US" sz="1500">
                <a:solidFill>
                  <a:srgbClr val="292929"/>
                </a:solidFill>
                <a:highlight>
                  <a:srgbClr val="FFFFFF"/>
                </a:highlight>
                <a:latin typeface="Georgia"/>
                <a:ea typeface="Georgia"/>
                <a:cs typeface="Georgia"/>
                <a:sym typeface="Georgia"/>
              </a:rPr>
              <a:t>Netflix’s ability to collect and use the data is the reason behind its success. It results in better customer retention per year. </a:t>
            </a:r>
            <a:r>
              <a:rPr lang="en-US" sz="1500">
                <a:latin typeface="Georgia"/>
                <a:ea typeface="Georgia"/>
                <a:cs typeface="Georgia"/>
                <a:sym typeface="Georgia"/>
              </a:rPr>
              <a:t>The study says the rate of customer retention is increasing on Netflix because 80% of users follow the recommendation, and the recommended show or movie is streamed</a:t>
            </a:r>
            <a:endParaRPr sz="1500">
              <a:solidFill>
                <a:srgbClr val="292929"/>
              </a:solidFill>
              <a:highlight>
                <a:srgbClr val="FFFFFF"/>
              </a:highlight>
              <a:latin typeface="Georgia"/>
              <a:ea typeface="Georgia"/>
              <a:cs typeface="Georgia"/>
              <a:sym typeface="Georgia"/>
            </a:endParaRPr>
          </a:p>
          <a:p>
            <a:pPr indent="-241300" lvl="0" marL="342900" marR="0" rtl="0" algn="l">
              <a:lnSpc>
                <a:spcPct val="100000"/>
              </a:lnSpc>
              <a:spcBef>
                <a:spcPts val="1000"/>
              </a:spcBef>
              <a:spcAft>
                <a:spcPts val="0"/>
              </a:spcAft>
              <a:buClr>
                <a:schemeClr val="dk1"/>
              </a:buClr>
              <a:buSzPts val="1600"/>
              <a:buFont typeface="Arial"/>
              <a:buNone/>
            </a:pPr>
            <a:r>
              <a:t/>
            </a:r>
            <a:endParaRPr/>
          </a:p>
        </p:txBody>
      </p:sp>
      <p:sp>
        <p:nvSpPr>
          <p:cNvPr id="83" name="Google Shape;83;g17cd1a793cd_0_6"/>
          <p:cNvSpPr txBox="1"/>
          <p:nvPr/>
        </p:nvSpPr>
        <p:spPr>
          <a:xfrm>
            <a:off x="468312" y="6356350"/>
            <a:ext cx="4764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sp>
        <p:nvSpPr>
          <p:cNvPr id="84" name="Google Shape;84;g17cd1a793cd_0_6"/>
          <p:cNvSpPr txBox="1"/>
          <p:nvPr/>
        </p:nvSpPr>
        <p:spPr>
          <a:xfrm>
            <a:off x="10287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pic>
        <p:nvPicPr>
          <p:cNvPr descr="C:\Users\abc\Pictures\RAIT-DEEMED-LOGO.jpg" id="85" name="Google Shape;85;g17cd1a793cd_0_6"/>
          <p:cNvPicPr preferRelativeResize="0"/>
          <p:nvPr/>
        </p:nvPicPr>
        <p:blipFill rotWithShape="1">
          <a:blip r:embed="rId3">
            <a:alphaModFix/>
          </a:blip>
          <a:srcRect b="0" l="0" r="0" t="0"/>
          <a:stretch/>
        </p:blipFill>
        <p:spPr>
          <a:xfrm>
            <a:off x="6480175" y="5819775"/>
            <a:ext cx="2663825" cy="9477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457200" y="274637"/>
            <a:ext cx="8229600" cy="850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000"/>
              <a:buFont typeface="EB Garamond"/>
              <a:buNone/>
            </a:pPr>
            <a:r>
              <a:rPr lang="en-US" sz="2200"/>
              <a:t>Implementation Details</a:t>
            </a:r>
            <a:endParaRPr sz="2200"/>
          </a:p>
        </p:txBody>
      </p:sp>
      <p:sp>
        <p:nvSpPr>
          <p:cNvPr id="91" name="Google Shape;91;p7"/>
          <p:cNvSpPr txBox="1"/>
          <p:nvPr>
            <p:ph idx="1" type="body"/>
          </p:nvPr>
        </p:nvSpPr>
        <p:spPr>
          <a:xfrm>
            <a:off x="374650" y="1125524"/>
            <a:ext cx="8229600" cy="4391100"/>
          </a:xfrm>
          <a:prstGeom prst="rect">
            <a:avLst/>
          </a:prstGeom>
          <a:noFill/>
          <a:ln>
            <a:noFill/>
          </a:ln>
        </p:spPr>
        <p:txBody>
          <a:bodyPr anchorCtr="0" anchor="t" bIns="45700" lIns="91425" spcFirstLastPara="1" rIns="91425" wrap="square" tIns="45700">
            <a:noAutofit/>
          </a:bodyPr>
          <a:lstStyle/>
          <a:p>
            <a:pPr indent="-330200" lvl="0" marL="457200" rtl="0" algn="just">
              <a:lnSpc>
                <a:spcPct val="150000"/>
              </a:lnSpc>
              <a:spcBef>
                <a:spcPts val="1000"/>
              </a:spcBef>
              <a:spcAft>
                <a:spcPts val="0"/>
              </a:spcAft>
              <a:buClr>
                <a:srgbClr val="222222"/>
              </a:buClr>
              <a:buSzPts val="1600"/>
              <a:buFont typeface="Calibri"/>
              <a:buChar char="•"/>
            </a:pPr>
            <a:r>
              <a:rPr b="1" lang="en-US">
                <a:solidFill>
                  <a:srgbClr val="222222"/>
                </a:solidFill>
                <a:highlight>
                  <a:srgbClr val="FFFFFF"/>
                </a:highlight>
                <a:latin typeface="Calibri"/>
                <a:ea typeface="Calibri"/>
                <a:cs typeface="Calibri"/>
                <a:sym typeface="Calibri"/>
              </a:rPr>
              <a:t>DATASET</a:t>
            </a:r>
            <a:endParaRPr b="1">
              <a:solidFill>
                <a:srgbClr val="222222"/>
              </a:solidFill>
              <a:highlight>
                <a:srgbClr val="FFFFFF"/>
              </a:highlight>
              <a:latin typeface="Calibri"/>
              <a:ea typeface="Calibri"/>
              <a:cs typeface="Calibri"/>
              <a:sym typeface="Calibri"/>
            </a:endParaRPr>
          </a:p>
          <a:p>
            <a:pPr indent="-273050" lvl="1" marL="914400" rtl="0" algn="just">
              <a:lnSpc>
                <a:spcPct val="150000"/>
              </a:lnSpc>
              <a:spcBef>
                <a:spcPts val="0"/>
              </a:spcBef>
              <a:spcAft>
                <a:spcPts val="0"/>
              </a:spcAft>
              <a:buClr>
                <a:srgbClr val="222222"/>
              </a:buClr>
              <a:buSzPts val="700"/>
              <a:buFont typeface="Montserrat Medium"/>
              <a:buChar char="–"/>
            </a:pPr>
            <a:r>
              <a:rPr lang="en-US" sz="1700">
                <a:solidFill>
                  <a:srgbClr val="222222"/>
                </a:solidFill>
                <a:highlight>
                  <a:srgbClr val="FFFFFF"/>
                </a:highlight>
                <a:latin typeface="Montserrat Medium"/>
                <a:ea typeface="Montserrat Medium"/>
                <a:cs typeface="Montserrat Medium"/>
                <a:sym typeface="Montserrat Medium"/>
              </a:rPr>
              <a:t>There are so many datasets under the topic netflix analysis. From that, we have selected a dataset "Netflix Movies and TV shows" based on the fact that more the rows the more data we can infer. This dataset consists of tv shows and movies available on Netflix as of 2020.This dataset consists of tv shows and movies available on Netflix as of 2019. The dataset is collected from Fixable which is a third-party Netflix search engine.</a:t>
            </a:r>
            <a:endParaRPr sz="1700">
              <a:solidFill>
                <a:srgbClr val="222222"/>
              </a:solidFill>
              <a:highlight>
                <a:srgbClr val="FFFFFF"/>
              </a:highlight>
              <a:latin typeface="Montserrat Medium"/>
              <a:ea typeface="Montserrat Medium"/>
              <a:cs typeface="Montserrat Medium"/>
              <a:sym typeface="Montserrat Medium"/>
            </a:endParaRPr>
          </a:p>
          <a:p>
            <a:pPr indent="0" lvl="0" marL="0" rtl="0" algn="just">
              <a:lnSpc>
                <a:spcPct val="150000"/>
              </a:lnSpc>
              <a:spcBef>
                <a:spcPts val="1000"/>
              </a:spcBef>
              <a:spcAft>
                <a:spcPts val="0"/>
              </a:spcAft>
              <a:buNone/>
            </a:pPr>
            <a:r>
              <a:t/>
            </a:r>
            <a:endParaRPr sz="1700">
              <a:solidFill>
                <a:srgbClr val="222222"/>
              </a:solidFill>
              <a:highlight>
                <a:srgbClr val="FFFFFF"/>
              </a:highlight>
              <a:latin typeface="Montserrat Medium"/>
              <a:ea typeface="Montserrat Medium"/>
              <a:cs typeface="Montserrat Medium"/>
              <a:sym typeface="Montserrat Medium"/>
            </a:endParaRPr>
          </a:p>
          <a:p>
            <a:pPr indent="-241300" lvl="0" marL="342900" marR="0" rtl="0" algn="l">
              <a:lnSpc>
                <a:spcPct val="100000"/>
              </a:lnSpc>
              <a:spcBef>
                <a:spcPts val="1000"/>
              </a:spcBef>
              <a:spcAft>
                <a:spcPts val="0"/>
              </a:spcAft>
              <a:buClr>
                <a:schemeClr val="dk1"/>
              </a:buClr>
              <a:buSzPts val="1600"/>
              <a:buFont typeface="Arial"/>
              <a:buNone/>
            </a:pPr>
            <a:r>
              <a:t/>
            </a:r>
            <a:endParaRPr>
              <a:latin typeface="Arial"/>
              <a:ea typeface="Arial"/>
              <a:cs typeface="Arial"/>
              <a:sym typeface="Arial"/>
            </a:endParaRPr>
          </a:p>
        </p:txBody>
      </p:sp>
      <p:sp>
        <p:nvSpPr>
          <p:cNvPr id="92" name="Google Shape;92;p7"/>
          <p:cNvSpPr txBox="1"/>
          <p:nvPr/>
        </p:nvSpPr>
        <p:spPr>
          <a:xfrm>
            <a:off x="10287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sp>
        <p:nvSpPr>
          <p:cNvPr id="93" name="Google Shape;93;p7"/>
          <p:cNvSpPr txBox="1"/>
          <p:nvPr/>
        </p:nvSpPr>
        <p:spPr>
          <a:xfrm>
            <a:off x="468312" y="6356350"/>
            <a:ext cx="4762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pic>
        <p:nvPicPr>
          <p:cNvPr descr="C:\Users\abc\Pictures\RAIT-DEEMED-LOGO.jpg" id="94" name="Google Shape;94;p7"/>
          <p:cNvPicPr preferRelativeResize="0"/>
          <p:nvPr/>
        </p:nvPicPr>
        <p:blipFill rotWithShape="1">
          <a:blip r:embed="rId3">
            <a:alphaModFix/>
          </a:blip>
          <a:srcRect b="0" l="0" r="0" t="0"/>
          <a:stretch/>
        </p:blipFill>
        <p:spPr>
          <a:xfrm>
            <a:off x="6478587" y="5773737"/>
            <a:ext cx="2663825" cy="9477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457200" y="274637"/>
            <a:ext cx="8229600" cy="850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000"/>
              <a:buFont typeface="EB Garamond"/>
              <a:buNone/>
            </a:pPr>
            <a:r>
              <a:rPr lang="en-US"/>
              <a:t>Implementation Details</a:t>
            </a:r>
            <a:endParaRPr/>
          </a:p>
        </p:txBody>
      </p:sp>
      <p:sp>
        <p:nvSpPr>
          <p:cNvPr id="100" name="Google Shape;100;p8"/>
          <p:cNvSpPr txBox="1"/>
          <p:nvPr>
            <p:ph idx="1" type="body"/>
          </p:nvPr>
        </p:nvSpPr>
        <p:spPr>
          <a:xfrm>
            <a:off x="539750" y="1484312"/>
            <a:ext cx="8064500" cy="403225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320"/>
              </a:spcBef>
              <a:spcAft>
                <a:spcPts val="0"/>
              </a:spcAft>
              <a:buClr>
                <a:srgbClr val="202124"/>
              </a:buClr>
              <a:buSzPts val="1700"/>
              <a:buFont typeface="Calibri"/>
              <a:buChar char="•"/>
            </a:pPr>
            <a:r>
              <a:rPr lang="en-US" sz="1700">
                <a:latin typeface="Calibri"/>
                <a:ea typeface="Calibri"/>
                <a:cs typeface="Calibri"/>
                <a:sym typeface="Calibri"/>
              </a:rPr>
              <a:t>Using both the classification algorithms we predicted the ratings of TV show and movies. The accuracy score is calculated for both the algorithms and as you can see based on the k value the accuracy score changes in KNN algorithm and it covered all the records within seconds which we have evaluated using confusion matrix. We also have a procedure to calculate the accurate k value which is a additional step through which we can get the k value for the dataset and calculate its accuracy score.</a:t>
            </a:r>
            <a:endParaRPr sz="1700">
              <a:latin typeface="Calibri"/>
              <a:ea typeface="Calibri"/>
              <a:cs typeface="Calibri"/>
              <a:sym typeface="Calibri"/>
            </a:endParaRPr>
          </a:p>
          <a:p>
            <a:pPr indent="-336550" lvl="0" marL="457200" rtl="0" algn="l">
              <a:lnSpc>
                <a:spcPct val="100000"/>
              </a:lnSpc>
              <a:spcBef>
                <a:spcPts val="320"/>
              </a:spcBef>
              <a:spcAft>
                <a:spcPts val="0"/>
              </a:spcAft>
              <a:buClr>
                <a:srgbClr val="202124"/>
              </a:buClr>
              <a:buSzPts val="1700"/>
              <a:buFont typeface="Calibri"/>
              <a:buChar char="•"/>
            </a:pPr>
            <a:r>
              <a:rPr lang="en-US" sz="1700">
                <a:latin typeface="Calibri"/>
                <a:ea typeface="Calibri"/>
                <a:cs typeface="Calibri"/>
                <a:sym typeface="Calibri"/>
              </a:rPr>
              <a:t>But in Naive Bayes algorithm, we can predict the exact accuracy score in the first time of execution itself. Comparing the accuracy score from KNN and Naive Bayes, I conclude that the coverage of records in a lesser time with the accuracy score of 64.007 KNN algorithm predicts better than Naive Bayes algorithm for the selected dataset.</a:t>
            </a:r>
            <a:endParaRPr sz="1700">
              <a:latin typeface="Calibri"/>
              <a:ea typeface="Calibri"/>
              <a:cs typeface="Calibri"/>
              <a:sym typeface="Calibri"/>
            </a:endParaRPr>
          </a:p>
          <a:p>
            <a:pPr indent="0" lvl="0" marL="0" rtl="0" algn="l">
              <a:lnSpc>
                <a:spcPct val="100000"/>
              </a:lnSpc>
              <a:spcBef>
                <a:spcPts val="320"/>
              </a:spcBef>
              <a:spcAft>
                <a:spcPts val="0"/>
              </a:spcAft>
              <a:buNone/>
            </a:pPr>
            <a:r>
              <a:t/>
            </a:r>
            <a:endParaRPr b="1"/>
          </a:p>
        </p:txBody>
      </p:sp>
      <p:sp>
        <p:nvSpPr>
          <p:cNvPr id="101" name="Google Shape;101;p8"/>
          <p:cNvSpPr txBox="1"/>
          <p:nvPr/>
        </p:nvSpPr>
        <p:spPr>
          <a:xfrm>
            <a:off x="10287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sp>
        <p:nvSpPr>
          <p:cNvPr id="102" name="Google Shape;102;p8"/>
          <p:cNvSpPr txBox="1"/>
          <p:nvPr/>
        </p:nvSpPr>
        <p:spPr>
          <a:xfrm>
            <a:off x="468312" y="6356350"/>
            <a:ext cx="4762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pic>
        <p:nvPicPr>
          <p:cNvPr descr="C:\Users\abc\Pictures\RAIT-DEEMED-LOGO.jpg" id="103" name="Google Shape;103;p8"/>
          <p:cNvPicPr preferRelativeResize="0"/>
          <p:nvPr/>
        </p:nvPicPr>
        <p:blipFill rotWithShape="1">
          <a:blip r:embed="rId3">
            <a:alphaModFix/>
          </a:blip>
          <a:srcRect b="0" l="0" r="0" t="0"/>
          <a:stretch/>
        </p:blipFill>
        <p:spPr>
          <a:xfrm>
            <a:off x="6480175" y="5773737"/>
            <a:ext cx="2663825" cy="9477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7cd1a793cd_0_21"/>
          <p:cNvSpPr txBox="1"/>
          <p:nvPr>
            <p:ph type="title"/>
          </p:nvPr>
        </p:nvSpPr>
        <p:spPr>
          <a:xfrm>
            <a:off x="457200" y="274637"/>
            <a:ext cx="8229600" cy="85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F1C33"/>
              </a:buClr>
              <a:buSzPts val="2000"/>
              <a:buFont typeface="EB Garamond"/>
              <a:buNone/>
            </a:pPr>
            <a:r>
              <a:rPr lang="en-US"/>
              <a:t>Implementation Details</a:t>
            </a:r>
            <a:endParaRPr/>
          </a:p>
        </p:txBody>
      </p:sp>
      <p:sp>
        <p:nvSpPr>
          <p:cNvPr id="109" name="Google Shape;109;g17cd1a793cd_0_21"/>
          <p:cNvSpPr txBox="1"/>
          <p:nvPr>
            <p:ph idx="1" type="body"/>
          </p:nvPr>
        </p:nvSpPr>
        <p:spPr>
          <a:xfrm>
            <a:off x="539750" y="1484299"/>
            <a:ext cx="8064600" cy="4383600"/>
          </a:xfrm>
          <a:prstGeom prst="rect">
            <a:avLst/>
          </a:prstGeom>
          <a:noFill/>
          <a:ln>
            <a:noFill/>
          </a:ln>
        </p:spPr>
        <p:txBody>
          <a:bodyPr anchorCtr="0" anchor="t" bIns="45700" lIns="91425" spcFirstLastPara="1" rIns="91425" wrap="square" tIns="45700">
            <a:noAutofit/>
          </a:bodyPr>
          <a:lstStyle/>
          <a:p>
            <a:pPr indent="-336550" lvl="0" marL="457200" rtl="0" algn="l">
              <a:spcBef>
                <a:spcPts val="320"/>
              </a:spcBef>
              <a:spcAft>
                <a:spcPts val="0"/>
              </a:spcAft>
              <a:buClr>
                <a:srgbClr val="202124"/>
              </a:buClr>
              <a:buSzPts val="1700"/>
              <a:buFont typeface="Calibri"/>
              <a:buChar char="•"/>
            </a:pPr>
            <a:r>
              <a:rPr lang="en-US" sz="1700">
                <a:latin typeface="Calibri"/>
                <a:ea typeface="Calibri"/>
                <a:cs typeface="Calibri"/>
                <a:sym typeface="Calibri"/>
              </a:rPr>
              <a:t>We used the Apriori and GSP Algorithms to assess country involvement in the production process (for example, which countries produce the most movies/TV shows with the United States). According to the implementation results, 7% of all films/shows produced in the United States were co-produced with the United Kingdom. Canada holds a 6% share, while France holds a 3% share.</a:t>
            </a:r>
            <a:endParaRPr sz="1700">
              <a:latin typeface="Calibri"/>
              <a:ea typeface="Calibri"/>
              <a:cs typeface="Calibri"/>
              <a:sym typeface="Calibri"/>
            </a:endParaRPr>
          </a:p>
          <a:p>
            <a:pPr indent="-336550" lvl="0" marL="457200" rtl="0" algn="l">
              <a:spcBef>
                <a:spcPts val="320"/>
              </a:spcBef>
              <a:spcAft>
                <a:spcPts val="0"/>
              </a:spcAft>
              <a:buClr>
                <a:srgbClr val="202124"/>
              </a:buClr>
              <a:buSzPts val="1700"/>
              <a:buFont typeface="Calibri"/>
              <a:buChar char="•"/>
            </a:pPr>
            <a:r>
              <a:rPr lang="en-US" sz="1700">
                <a:latin typeface="Calibri"/>
                <a:ea typeface="Calibri"/>
                <a:cs typeface="Calibri"/>
                <a:sym typeface="Calibri"/>
              </a:rPr>
              <a:t>International Movies appears to be the most popular genre, but this makes no sense in terms of the genre. As a result, let's take a look at the most common genre pairings with International Movies. We evaluated the most popular genre pairings with International Movies using the Apriori and GSP Algorithms. According to the implementation results, dramas account for 53% of all international films (2437). Comedy films account for 30% of all films, while action and adventure films account for 15%.</a:t>
            </a:r>
            <a:endParaRPr sz="1700">
              <a:latin typeface="Calibri"/>
              <a:ea typeface="Calibri"/>
              <a:cs typeface="Calibri"/>
              <a:sym typeface="Calibri"/>
            </a:endParaRPr>
          </a:p>
          <a:p>
            <a:pPr indent="-336550" lvl="0" marL="457200" rtl="0" algn="l">
              <a:spcBef>
                <a:spcPts val="320"/>
              </a:spcBef>
              <a:spcAft>
                <a:spcPts val="0"/>
              </a:spcAft>
              <a:buClr>
                <a:srgbClr val="202124"/>
              </a:buClr>
              <a:buSzPts val="1700"/>
              <a:buFont typeface="Calibri"/>
              <a:buChar char="•"/>
            </a:pPr>
            <a:r>
              <a:rPr lang="en-US" sz="1700">
                <a:latin typeface="Calibri"/>
                <a:ea typeface="Calibri"/>
                <a:cs typeface="Calibri"/>
                <a:sym typeface="Calibri"/>
              </a:rPr>
              <a:t>The most popular genre of international television shows is drama (40 percent). Nonetheless, romantic and crime dramas are ranked second and third in the TV Shows category, respectively (people choose to watch detective and love dramas on TV).</a:t>
            </a:r>
            <a:endParaRPr sz="1700">
              <a:latin typeface="Calibri"/>
              <a:ea typeface="Calibri"/>
              <a:cs typeface="Calibri"/>
              <a:sym typeface="Calibri"/>
            </a:endParaRPr>
          </a:p>
          <a:p>
            <a:pPr indent="0" lvl="0" marL="457200" rtl="0" algn="l">
              <a:lnSpc>
                <a:spcPct val="100000"/>
              </a:lnSpc>
              <a:spcBef>
                <a:spcPts val="320"/>
              </a:spcBef>
              <a:spcAft>
                <a:spcPts val="0"/>
              </a:spcAft>
              <a:buNone/>
            </a:pPr>
            <a:r>
              <a:t/>
            </a:r>
            <a:endParaRPr b="1"/>
          </a:p>
        </p:txBody>
      </p:sp>
      <p:sp>
        <p:nvSpPr>
          <p:cNvPr id="110" name="Google Shape;110;g17cd1a793cd_0_21"/>
          <p:cNvSpPr txBox="1"/>
          <p:nvPr/>
        </p:nvSpPr>
        <p:spPr>
          <a:xfrm>
            <a:off x="10287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r>
              <a:t/>
            </a:r>
            <a:endParaRPr b="0" i="0" sz="1400" u="none" cap="none" strike="noStrike">
              <a:solidFill>
                <a:srgbClr val="000000"/>
              </a:solidFill>
              <a:latin typeface="Arial"/>
              <a:ea typeface="Arial"/>
              <a:cs typeface="Arial"/>
              <a:sym typeface="Arial"/>
            </a:endParaRPr>
          </a:p>
        </p:txBody>
      </p:sp>
      <p:sp>
        <p:nvSpPr>
          <p:cNvPr id="111" name="Google Shape;111;g17cd1a793cd_0_21"/>
          <p:cNvSpPr txBox="1"/>
          <p:nvPr/>
        </p:nvSpPr>
        <p:spPr>
          <a:xfrm>
            <a:off x="468312" y="6356350"/>
            <a:ext cx="4764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EB Garamond"/>
              <a:buNone/>
            </a:pPr>
            <a:fld id="{00000000-1234-1234-1234-123412341234}" type="slidenum">
              <a:rPr b="0" i="0" lang="en-US" sz="1400" u="none" cap="none" strike="noStrike">
                <a:solidFill>
                  <a:srgbClr val="404040"/>
                </a:solidFill>
                <a:latin typeface="EB Garamond"/>
                <a:ea typeface="EB Garamond"/>
                <a:cs typeface="EB Garamond"/>
                <a:sym typeface="EB Garamond"/>
              </a:rPr>
              <a:t>‹#›</a:t>
            </a:fld>
            <a:endParaRPr b="0" i="0" sz="1400" u="none" cap="none" strike="noStrike">
              <a:solidFill>
                <a:srgbClr val="000000"/>
              </a:solidFill>
              <a:latin typeface="Arial"/>
              <a:ea typeface="Arial"/>
              <a:cs typeface="Arial"/>
              <a:sym typeface="Arial"/>
            </a:endParaRPr>
          </a:p>
        </p:txBody>
      </p:sp>
      <p:pic>
        <p:nvPicPr>
          <p:cNvPr descr="C:\Users\abc\Pictures\RAIT-DEEMED-LOGO.jpg" id="112" name="Google Shape;112;g17cd1a793cd_0_21"/>
          <p:cNvPicPr preferRelativeResize="0"/>
          <p:nvPr/>
        </p:nvPicPr>
        <p:blipFill rotWithShape="1">
          <a:blip r:embed="rId3">
            <a:alphaModFix/>
          </a:blip>
          <a:srcRect b="0" l="0" r="0" t="0"/>
          <a:stretch/>
        </p:blipFill>
        <p:spPr>
          <a:xfrm>
            <a:off x="6480175" y="5773737"/>
            <a:ext cx="2663825" cy="9477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2014-09-01T09:33:59Z</dcterms:created>
  <dc:creator>TAG1</dc:creator>
</cp:coreProperties>
</file>