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tags/tag8.xml" ContentType="application/vnd.openxmlformats-officedocument.presentationml.tags+xml"/>
  <Override PartName="/ppt/tags/tag104.xml" ContentType="application/vnd.openxmlformats-officedocument.presentationml.tags+xml"/>
  <Override PartName="/ppt/tags/tag140.xml" ContentType="application/vnd.openxmlformats-officedocument.presentationml.tags+xml"/>
  <Override PartName="/ppt/slides/slide36.xml" ContentType="application/vnd.openxmlformats-officedocument.presentationml.slide+xml"/>
  <Override PartName="/ppt/slides/slide83.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tags/tag49.xml" ContentType="application/vnd.openxmlformats-officedocument.presentationml.tags+xml"/>
  <Override PartName="/ppt/tags/tag96.xml" ContentType="application/vnd.openxmlformats-officedocument.presentationml.tags+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tags/tag38.xml" ContentType="application/vnd.openxmlformats-officedocument.presentationml.tags+xml"/>
  <Override PartName="/ppt/tags/tag85.xml" ContentType="application/vnd.openxmlformats-officedocument.presentationml.tags+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tags/tag63.xml" ContentType="application/vnd.openxmlformats-officedocument.presentationml.tags+xml"/>
  <Override PartName="/ppt/tags/tag74.xml" ContentType="application/vnd.openxmlformats-officedocument.presentationml.tags+xml"/>
  <Override PartName="/ppt/tags/tag52.xml" ContentType="application/vnd.openxmlformats-officedocument.presentationml.tags+xml"/>
  <Override PartName="/ppt/tags/tag109.xml" ContentType="application/vnd.openxmlformats-officedocument.presentationml.tags+xml"/>
  <Override PartName="/ppt/tags/tag41.xml" ContentType="application/vnd.openxmlformats-officedocument.presentationml.tags+xml"/>
  <Override PartName="/ppt/tags/tag145.xml" ContentType="application/vnd.openxmlformats-officedocument.presentationml.tags+xml"/>
  <Override PartName="/ppt/slides/slide77.xml" ContentType="application/vnd.openxmlformats-officedocument.presentationml.slide+xml"/>
  <Override PartName="/ppt/slides/slide88.xml" ContentType="application/vnd.openxmlformats-officedocument.presentationml.slide+xml"/>
  <Override PartName="/ppt/tags/tag30.xml" ContentType="application/vnd.openxmlformats-officedocument.presentationml.tags+xml"/>
  <Override PartName="/ppt/tags/tag134.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tags/tag112.xml" ContentType="application/vnd.openxmlformats-officedocument.presentationml.tags+xml"/>
  <Override PartName="/ppt/tags/tag123.xml" ContentType="application/vnd.openxmlformats-officedocument.presentationml.tags+xml"/>
  <Override PartName="/ppt/slides/slide55.xml" ContentType="application/vnd.openxmlformats-officedocument.presentationml.slide+xml"/>
  <Override PartName="/ppt/tags/tag5.xml" ContentType="application/vnd.openxmlformats-officedocument.presentationml.tags+xml"/>
  <Override PartName="/ppt/tags/tag79.xml" ContentType="application/vnd.openxmlformats-officedocument.presentationml.tags+xml"/>
  <Override PartName="/ppt/tags/tag101.xml" ContentType="application/vnd.openxmlformats-officedocument.presentationml.tags+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Default Extension="emf" ContentType="image/x-emf"/>
  <Override PartName="/ppt/tags/tag68.xml" ContentType="application/vnd.openxmlformats-officedocument.presentationml.tags+xml"/>
  <Override PartName="/ppt/presentation.xml" ContentType="application/vnd.openxmlformats-officedocument.presentationml.presentation.main+xml"/>
  <Override PartName="/ppt/slides/slide22.xml" ContentType="application/vnd.openxmlformats-officedocument.presentationml.slide+xml"/>
  <Override PartName="/ppt/tags/tag57.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tags/tag35.xml" ContentType="application/vnd.openxmlformats-officedocument.presentationml.tags+xml"/>
  <Override PartName="/ppt/tags/tag46.xml" ContentType="application/vnd.openxmlformats-officedocument.presentationml.tags+xml"/>
  <Override PartName="/ppt/tags/tag82.xml" ContentType="application/vnd.openxmlformats-officedocument.presentationml.tags+xml"/>
  <Override PartName="/ppt/tags/tag93.xml" ContentType="application/vnd.openxmlformats-officedocument.presentationml.tags+xml"/>
  <Override PartName="/ppt/tags/tag139.xml" ContentType="application/vnd.openxmlformats-officedocument.presentationml.tags+xml"/>
  <Override PartName="/ppt/slideLayouts/slideLayout10.xml" ContentType="application/vnd.openxmlformats-officedocument.presentationml.slideLayout+xml"/>
  <Override PartName="/ppt/tags/tag24.xml" ContentType="application/vnd.openxmlformats-officedocument.presentationml.tags+xml"/>
  <Override PartName="/ppt/tags/tag71.xml" ContentType="application/vnd.openxmlformats-officedocument.presentationml.tags+xml"/>
  <Override PartName="/ppt/tags/tag128.xml" ContentType="application/vnd.openxmlformats-officedocument.presentationml.tags+xml"/>
  <Override PartName="/ppt/slides/slide89.xml" ContentType="application/vnd.openxmlformats-officedocument.presentationml.slide+xml"/>
  <Override PartName="/ppt/tags/tag13.xml" ContentType="application/vnd.openxmlformats-officedocument.presentationml.tags+xml"/>
  <Override PartName="/ppt/tags/tag31.xml" ContentType="application/vnd.openxmlformats-officedocument.presentationml.tags+xml"/>
  <Override PartName="/ppt/tags/tag42.xml" ContentType="application/vnd.openxmlformats-officedocument.presentationml.tags+xml"/>
  <Override PartName="/ppt/tags/tag60.xml" ContentType="application/vnd.openxmlformats-officedocument.presentationml.tags+xml"/>
  <Override PartName="/ppt/tags/tag117.xml" ContentType="application/vnd.openxmlformats-officedocument.presentationml.tags+xml"/>
  <Override PartName="/ppt/tags/tag135.xml" ContentType="application/vnd.openxmlformats-officedocument.presentationml.tags+xml"/>
  <Override PartName="/ppt/tags/tag146.xml" ContentType="application/vnd.openxmlformats-officedocument.presentationml.tags+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tags/tag20.xml" ContentType="application/vnd.openxmlformats-officedocument.presentationml.tags+xml"/>
  <Override PartName="/ppt/tags/tag106.xml" ContentType="application/vnd.openxmlformats-officedocument.presentationml.tags+xml"/>
  <Override PartName="/ppt/tags/tag124.xml" ContentType="application/vnd.openxmlformats-officedocument.presentationml.tags+xml"/>
  <Override PartName="/ppt/tags/tag142.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tags/tag113.xml" ContentType="application/vnd.openxmlformats-officedocument.presentationml.tags+xml"/>
  <Override PartName="/ppt/tags/tag131.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ags/tag98.xml" ContentType="application/vnd.openxmlformats-officedocument.presentationml.tags+xml"/>
  <Override PartName="/ppt/tags/tag102.xml" ContentType="application/vnd.openxmlformats-officedocument.presentationml.tags+xml"/>
  <Override PartName="/ppt/tags/tag120.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tags/tag2.xml" ContentType="application/vnd.openxmlformats-officedocument.presentationml.tags+xml"/>
  <Override PartName="/ppt/tags/tag58.xml" ContentType="application/vnd.openxmlformats-officedocument.presentationml.tags+xml"/>
  <Override PartName="/ppt/tags/tag69.xml" ContentType="application/vnd.openxmlformats-officedocument.presentationml.tags+xml"/>
  <Override PartName="/ppt/tags/tag87.xml" ContentType="application/vnd.openxmlformats-officedocument.presentationml.tags+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tags/tag29.xml" ContentType="application/vnd.openxmlformats-officedocument.presentationml.tags+xml"/>
  <Override PartName="/ppt/tags/tag47.xml" ContentType="application/vnd.openxmlformats-officedocument.presentationml.tags+xml"/>
  <Override PartName="/ppt/tags/tag76.xml" ContentType="application/vnd.openxmlformats-officedocument.presentationml.tags+xml"/>
  <Override PartName="/ppt/tags/tag94.xml" ContentType="application/vnd.openxmlformats-officedocument.presentationml.tags+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tags/tag18.xml" ContentType="application/vnd.openxmlformats-officedocument.presentationml.tags+xml"/>
  <Override PartName="/ppt/tags/tag36.xml" ContentType="application/vnd.openxmlformats-officedocument.presentationml.tags+xml"/>
  <Override PartName="/ppt/tags/tag54.xml" ContentType="application/vnd.openxmlformats-officedocument.presentationml.tags+xml"/>
  <Override PartName="/ppt/tags/tag65.xml" ContentType="application/vnd.openxmlformats-officedocument.presentationml.tags+xml"/>
  <Override PartName="/ppt/tags/tag83.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43.xml" ContentType="application/vnd.openxmlformats-officedocument.presentationml.tags+xml"/>
  <Override PartName="/ppt/tags/tag61.xml" ContentType="application/vnd.openxmlformats-officedocument.presentationml.tags+xml"/>
  <Override PartName="/ppt/tags/tag72.xml" ContentType="application/vnd.openxmlformats-officedocument.presentationml.tags+xml"/>
  <Override PartName="/ppt/tags/tag90.xml" ContentType="application/vnd.openxmlformats-officedocument.presentationml.tags+xml"/>
  <Override PartName="/ppt/tags/tag118.xml" ContentType="application/vnd.openxmlformats-officedocument.presentationml.tags+xml"/>
  <Override PartName="/ppt/tags/tag129.xml" ContentType="application/vnd.openxmlformats-officedocument.presentationml.tags+xml"/>
  <Override PartName="/ppt/tags/tag147.xml" ContentType="application/vnd.openxmlformats-officedocument.presentationml.tags+xml"/>
  <Override PartName="/ppt/slides/slide79.xml" ContentType="application/vnd.openxmlformats-officedocument.presentationml.slide+xml"/>
  <Override PartName="/ppt/tags/tag32.xml" ContentType="application/vnd.openxmlformats-officedocument.presentationml.tags+xml"/>
  <Override PartName="/ppt/tags/tag50.xml" ContentType="application/vnd.openxmlformats-officedocument.presentationml.tags+xml"/>
  <Override PartName="/ppt/tags/tag107.xml" ContentType="application/vnd.openxmlformats-officedocument.presentationml.tags+xml"/>
  <Override PartName="/ppt/tags/tag136.xml" ContentType="application/vnd.openxmlformats-officedocument.presentationml.tags+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tags/tag21.xml" ContentType="application/vnd.openxmlformats-officedocument.presentationml.tags+xml"/>
  <Override PartName="/ppt/tags/tag114.xml" ContentType="application/vnd.openxmlformats-officedocument.presentationml.tags+xml"/>
  <Override PartName="/ppt/tags/tag125.xml" ContentType="application/vnd.openxmlformats-officedocument.presentationml.tags+xml"/>
  <Override PartName="/ppt/tags/tag143.xml" ContentType="application/vnd.openxmlformats-officedocument.presentationml.tags+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tags/tag7.xml" ContentType="application/vnd.openxmlformats-officedocument.presentationml.tags+xml"/>
  <Override PartName="/ppt/tags/tag103.xml" ContentType="application/vnd.openxmlformats-officedocument.presentationml.tags+xml"/>
  <Override PartName="/ppt/tags/tag132.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Layouts/slideLayout5.xml" ContentType="application/vnd.openxmlformats-officedocument.presentationml.slideLayout+xml"/>
  <Override PartName="/ppt/tags/tag99.xml" ContentType="application/vnd.openxmlformats-officedocument.presentationml.tags+xml"/>
  <Override PartName="/ppt/tags/tag110.xml" ContentType="application/vnd.openxmlformats-officedocument.presentationml.tags+xml"/>
  <Override PartName="/ppt/tags/tag121.xml" ContentType="application/vnd.openxmlformats-officedocument.presentationml.tags+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tags/tag3.xml" ContentType="application/vnd.openxmlformats-officedocument.presentationml.tags+xml"/>
  <Override PartName="/ppt/tags/tag59.xml" ContentType="application/vnd.openxmlformats-officedocument.presentationml.tags+xml"/>
  <Override PartName="/ppt/tags/tag77.xml" ContentType="application/vnd.openxmlformats-officedocument.presentationml.tags+xml"/>
  <Override PartName="/ppt/tags/tag88.xml" ContentType="application/vnd.openxmlformats-officedocument.presentationml.tags+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tags/tag19.xml" ContentType="application/vnd.openxmlformats-officedocument.presentationml.tags+xml"/>
  <Override PartName="/ppt/tags/tag37.xml" ContentType="application/vnd.openxmlformats-officedocument.presentationml.tags+xml"/>
  <Override PartName="/ppt/tags/tag48.xml" ContentType="application/vnd.openxmlformats-officedocument.presentationml.tags+xml"/>
  <Override PartName="/ppt/tags/tag66.xml" ContentType="application/vnd.openxmlformats-officedocument.presentationml.tags+xml"/>
  <Override PartName="/ppt/tags/tag84.xml" ContentType="application/vnd.openxmlformats-officedocument.presentationml.tags+xml"/>
  <Override PartName="/ppt/tags/tag95.xml" ContentType="application/vnd.openxmlformats-officedocument.presentationml.tags+xml"/>
  <Override PartName="/ppt/slides/slide20.xml" ContentType="application/vnd.openxmlformats-officedocument.presentationml.slide+xml"/>
  <Override PartName="/ppt/tags/tag26.xml" ContentType="application/vnd.openxmlformats-officedocument.presentationml.tags+xml"/>
  <Override PartName="/ppt/tags/tag55.xml" ContentType="application/vnd.openxmlformats-officedocument.presentationml.tags+xml"/>
  <Override PartName="/ppt/tags/tag73.xml" ContentType="application/vnd.openxmlformats-officedocument.presentationml.tags+xml"/>
  <Override PartName="/ppt/tags/tag15.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Override PartName="/ppt/tags/tag62.xml" ContentType="application/vnd.openxmlformats-officedocument.presentationml.tags+xml"/>
  <Override PartName="/ppt/tags/tag80.xml" ContentType="application/vnd.openxmlformats-officedocument.presentationml.tags+xml"/>
  <Override PartName="/ppt/tags/tag91.xml" ContentType="application/vnd.openxmlformats-officedocument.presentationml.tags+xml"/>
  <Override PartName="/ppt/tags/tag119.xml" ContentType="application/vnd.openxmlformats-officedocument.presentationml.tags+xml"/>
  <Override PartName="/ppt/tags/tag137.xml" ContentType="application/vnd.openxmlformats-officedocument.presentationml.tags+xml"/>
  <Override PartName="/ppt/tags/tag148.xml" ContentType="application/vnd.openxmlformats-officedocument.presentationml.tags+xml"/>
  <Override PartName="/ppt/slides/slide98.xml" ContentType="application/vnd.openxmlformats-officedocument.presentationml.slide+xml"/>
  <Override PartName="/ppt/tags/tag22.xml" ContentType="application/vnd.openxmlformats-officedocument.presentationml.tags+xml"/>
  <Override PartName="/ppt/tags/tag40.xml" ContentType="application/vnd.openxmlformats-officedocument.presentationml.tags+xml"/>
  <Override PartName="/ppt/tags/tag51.xml" ContentType="application/vnd.openxmlformats-officedocument.presentationml.tags+xml"/>
  <Override PartName="/ppt/tags/tag108.xml" ContentType="application/vnd.openxmlformats-officedocument.presentationml.tags+xml"/>
  <Override PartName="/ppt/tags/tag126.xml" ContentType="application/vnd.openxmlformats-officedocument.presentationml.tags+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tags/tag11.xml" ContentType="application/vnd.openxmlformats-officedocument.presentationml.tags+xml"/>
  <Override PartName="/ppt/tags/tag115.xml" ContentType="application/vnd.openxmlformats-officedocument.presentationml.tags+xml"/>
  <Override PartName="/ppt/tags/tag133.xml" ContentType="application/vnd.openxmlformats-officedocument.presentationml.tags+xml"/>
  <Override PartName="/ppt/tags/tag144.xml" ContentType="application/vnd.openxmlformats-officedocument.presentationml.tags+xml"/>
  <Override PartName="/ppt/slides/slide29.xml" ContentType="application/vnd.openxmlformats-officedocument.presentationml.slide+xml"/>
  <Override PartName="/ppt/slides/slide76.xml" ContentType="application/vnd.openxmlformats-officedocument.presentationml.slide+xml"/>
  <Override PartName="/ppt/tags/tag122.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tags/tag89.xml" ContentType="application/vnd.openxmlformats-officedocument.presentationml.tags+xml"/>
  <Override PartName="/ppt/tags/tag111.xml" ContentType="application/vnd.openxmlformats-officedocument.presentationml.tags+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tags/tag78.xml" ContentType="application/vnd.openxmlformats-officedocument.presentationml.tags+xml"/>
  <Override PartName="/ppt/tags/tag100.xml" ContentType="application/vnd.openxmlformats-officedocument.presentationml.tags+xml"/>
  <Override PartName="/ppt/slides/slide32.xml" ContentType="application/vnd.openxmlformats-officedocument.presentationml.slide+xml"/>
  <Override PartName="/ppt/tags/tag56.xml" ContentType="application/vnd.openxmlformats-officedocument.presentationml.tags+xml"/>
  <Override PartName="/ppt/tags/tag67.xml" ContentType="application/vnd.openxmlformats-officedocument.presentationml.tags+xml"/>
  <Override PartName="/ppt/slides/slide10.xml" ContentType="application/vnd.openxmlformats-officedocument.presentationml.slide+xml"/>
  <Override PartName="/ppt/slides/slide21.xml" ContentType="application/vnd.openxmlformats-officedocument.presentationml.slide+xml"/>
  <Override PartName="/ppt/tags/tag45.xml" ContentType="application/vnd.openxmlformats-officedocument.presentationml.tags+xml"/>
  <Override PartName="/ppt/tags/tag92.xml" ContentType="application/vnd.openxmlformats-officedocument.presentationml.tags+xml"/>
  <Override PartName="/ppt/tags/tag149.xml" ContentType="application/vnd.openxmlformats-officedocument.presentationml.tags+xml"/>
  <Override PartName="/docProps/custom.xml" ContentType="application/vnd.openxmlformats-officedocument.custom-properties+xml"/>
  <Override PartName="/ppt/tags/tag34.xml" ContentType="application/vnd.openxmlformats-officedocument.presentationml.tags+xml"/>
  <Override PartName="/ppt/tags/tag81.xml" ContentType="application/vnd.openxmlformats-officedocument.presentationml.tags+xml"/>
  <Override PartName="/ppt/tags/tag138.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70.xml" ContentType="application/vnd.openxmlformats-officedocument.presentationml.tags+xml"/>
  <Override PartName="/ppt/tags/tag116.xml" ContentType="application/vnd.openxmlformats-officedocument.presentationml.tags+xml"/>
  <Override PartName="/ppt/tags/tag127.xml" ContentType="application/vnd.openxmlformats-officedocument.presentationml.tags+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105.xml" ContentType="application/vnd.openxmlformats-officedocument.presentationml.tags+xml"/>
  <Override PartName="/ppt/slides/slide48.xml" ContentType="application/vnd.openxmlformats-officedocument.presentationml.slide+xml"/>
  <Override PartName="/ppt/slides/slide95.xml" ContentType="application/vnd.openxmlformats-officedocument.presentationml.slide+xml"/>
  <Default Extension="bin" ContentType="application/vnd.openxmlformats-officedocument.oleObject"/>
  <Override PartName="/ppt/tags/tag141.xml" ContentType="application/vnd.openxmlformats-officedocument.presentationml.tags+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ags/tag130.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tags/tag39.xml" ContentType="application/vnd.openxmlformats-officedocument.presentationml.tags+xml"/>
  <Override PartName="/ppt/tags/tag86.xml" ContentType="application/vnd.openxmlformats-officedocument.presentationml.tags+xml"/>
  <Override PartName="/ppt/tags/tag97.xml" ContentType="application/vnd.openxmlformats-officedocument.presentationml.tags+xml"/>
  <Override PartName="/ppt/slides/slide51.xml" ContentType="application/vnd.openxmlformats-officedocument.presentationml.slide+xml"/>
  <Override PartName="/ppt/tags/tag1.xml" ContentType="application/vnd.openxmlformats-officedocument.presentationml.tags+xml"/>
  <Override PartName="/ppt/tags/tag28.xml" ContentType="application/vnd.openxmlformats-officedocument.presentationml.tags+xml"/>
  <Override PartName="/ppt/tags/tag75.xml" ContentType="application/vnd.openxmlformats-officedocument.presentationml.tags+xml"/>
  <Override PartName="/ppt/slides/slide40.xml" ContentType="application/vnd.openxmlformats-officedocument.presentationml.slide+xml"/>
  <Override PartName="/ppt/tags/tag17.xml" ContentType="application/vnd.openxmlformats-officedocument.presentationml.tags+xml"/>
  <Override PartName="/ppt/tags/tag64.xml" ContentType="application/vnd.openxmlformats-officedocument.presentationml.tags+xml"/>
  <Default Extension="vml" ContentType="application/vnd.openxmlformats-officedocument.vmlDrawing"/>
  <Override PartName="/ppt/tags/tag53.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7" r:id="rId18"/>
    <p:sldId id="276" r:id="rId19"/>
    <p:sldId id="278" r:id="rId20"/>
    <p:sldId id="279" r:id="rId21"/>
    <p:sldId id="280" r:id="rId22"/>
    <p:sldId id="281" r:id="rId23"/>
    <p:sldId id="282" r:id="rId24"/>
    <p:sldId id="283" r:id="rId25"/>
    <p:sldId id="284" r:id="rId26"/>
    <p:sldId id="285" r:id="rId27"/>
    <p:sldId id="275" r:id="rId28"/>
    <p:sldId id="286" r:id="rId29"/>
    <p:sldId id="287" r:id="rId30"/>
    <p:sldId id="288" r:id="rId31"/>
    <p:sldId id="309" r:id="rId32"/>
    <p:sldId id="289" r:id="rId33"/>
    <p:sldId id="291" r:id="rId34"/>
    <p:sldId id="292" r:id="rId35"/>
    <p:sldId id="290" r:id="rId36"/>
    <p:sldId id="272" r:id="rId37"/>
    <p:sldId id="295" r:id="rId38"/>
    <p:sldId id="296" r:id="rId39"/>
    <p:sldId id="297" r:id="rId40"/>
    <p:sldId id="293" r:id="rId41"/>
    <p:sldId id="300" r:id="rId42"/>
    <p:sldId id="299" r:id="rId43"/>
    <p:sldId id="294" r:id="rId44"/>
    <p:sldId id="302" r:id="rId45"/>
    <p:sldId id="305" r:id="rId46"/>
    <p:sldId id="301" r:id="rId47"/>
    <p:sldId id="306" r:id="rId48"/>
    <p:sldId id="307" r:id="rId49"/>
    <p:sldId id="319" r:id="rId50"/>
    <p:sldId id="308" r:id="rId51"/>
    <p:sldId id="273" r:id="rId52"/>
    <p:sldId id="351" r:id="rId53"/>
    <p:sldId id="304" r:id="rId54"/>
    <p:sldId id="303" r:id="rId55"/>
    <p:sldId id="274" r:id="rId56"/>
    <p:sldId id="352" r:id="rId57"/>
    <p:sldId id="312" r:id="rId58"/>
    <p:sldId id="310" r:id="rId59"/>
    <p:sldId id="313" r:id="rId60"/>
    <p:sldId id="316" r:id="rId61"/>
    <p:sldId id="314" r:id="rId62"/>
    <p:sldId id="315" r:id="rId63"/>
    <p:sldId id="355" r:id="rId64"/>
    <p:sldId id="317" r:id="rId65"/>
    <p:sldId id="318" r:id="rId66"/>
    <p:sldId id="320" r:id="rId67"/>
    <p:sldId id="325" r:id="rId68"/>
    <p:sldId id="324" r:id="rId69"/>
    <p:sldId id="350" r:id="rId70"/>
    <p:sldId id="321" r:id="rId71"/>
    <p:sldId id="353" r:id="rId72"/>
    <p:sldId id="322" r:id="rId73"/>
    <p:sldId id="326" r:id="rId74"/>
    <p:sldId id="354" r:id="rId75"/>
    <p:sldId id="334" r:id="rId76"/>
    <p:sldId id="335" r:id="rId77"/>
    <p:sldId id="332" r:id="rId78"/>
    <p:sldId id="345" r:id="rId79"/>
    <p:sldId id="328" r:id="rId80"/>
    <p:sldId id="329" r:id="rId81"/>
    <p:sldId id="327" r:id="rId82"/>
    <p:sldId id="330" r:id="rId83"/>
    <p:sldId id="331" r:id="rId84"/>
    <p:sldId id="333" r:id="rId85"/>
    <p:sldId id="337" r:id="rId86"/>
    <p:sldId id="336" r:id="rId87"/>
    <p:sldId id="338" r:id="rId88"/>
    <p:sldId id="356" r:id="rId89"/>
    <p:sldId id="339" r:id="rId90"/>
    <p:sldId id="340" r:id="rId91"/>
    <p:sldId id="341" r:id="rId92"/>
    <p:sldId id="342" r:id="rId93"/>
    <p:sldId id="343" r:id="rId94"/>
    <p:sldId id="344" r:id="rId95"/>
    <p:sldId id="346" r:id="rId96"/>
    <p:sldId id="347" r:id="rId97"/>
    <p:sldId id="348" r:id="rId98"/>
    <p:sldId id="349" r:id="rId99"/>
  </p:sldIdLst>
  <p:sldSz cx="12192000" cy="6858000"/>
  <p:notesSz cx="6858000" cy="9144000"/>
  <p:custDataLst>
    <p:tags r:id="rId10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inimized">
    <p:restoredLeft sz="19667" autoAdjust="0"/>
    <p:restoredTop sz="97985" autoAdjust="0"/>
  </p:normalViewPr>
  <p:slideViewPr>
    <p:cSldViewPr snapToGrid="0">
      <p:cViewPr>
        <p:scale>
          <a:sx n="70" d="100"/>
          <a:sy n="70" d="100"/>
        </p:scale>
        <p:origin x="1452" y="114"/>
      </p:cViewPr>
      <p:guideLst>
        <p:guide orient="horz" pos="2160"/>
        <p:guide pos="3840"/>
      </p:guideLst>
    </p:cSldViewPr>
  </p:slideViewPr>
  <p:outlineViewPr>
    <p:cViewPr>
      <p:scale>
        <a:sx n="33" d="100"/>
        <a:sy n="33" d="100"/>
      </p:scale>
      <p:origin x="0" y="29982"/>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9.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9.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8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8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8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8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747643-E81A-41AF-8632-8D1D149557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20EB0C95-8115-4173-9864-52D1C8731F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8831496C-9829-4CC6-B673-2916932FC030}"/>
              </a:ext>
            </a:extLst>
          </p:cNvPr>
          <p:cNvSpPr>
            <a:spLocks noGrp="1"/>
          </p:cNvSpPr>
          <p:nvPr>
            <p:ph type="dt" sz="half" idx="10"/>
          </p:nvPr>
        </p:nvSpPr>
        <p:spPr/>
        <p:txBody>
          <a:bodyPr/>
          <a:lstStyle/>
          <a:p>
            <a:fld id="{3AF9A90F-94A7-498F-AA1B-133AD7D743B6}" type="datetimeFigureOut">
              <a:rPr lang="en-US" smtClean="0"/>
              <a:pPr/>
              <a:t>12/10/2022</a:t>
            </a:fld>
            <a:endParaRPr lang="en-US"/>
          </a:p>
        </p:txBody>
      </p:sp>
      <p:sp>
        <p:nvSpPr>
          <p:cNvPr id="5" name="Footer Placeholder 4">
            <a:extLst>
              <a:ext uri="{FF2B5EF4-FFF2-40B4-BE49-F238E27FC236}">
                <a16:creationId xmlns:a16="http://schemas.microsoft.com/office/drawing/2014/main" xmlns="" id="{C7B97AB2-C57E-43A0-B7FE-514C13DC4F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31B21D2-325D-490E-AC7E-3E37DE3C3802}"/>
              </a:ext>
            </a:extLst>
          </p:cNvPr>
          <p:cNvSpPr>
            <a:spLocks noGrp="1"/>
          </p:cNvSpPr>
          <p:nvPr>
            <p:ph type="sldNum" sz="quarter" idx="12"/>
          </p:nvPr>
        </p:nvSpPr>
        <p:spPr/>
        <p:txBody>
          <a:bodyPr/>
          <a:lstStyle/>
          <a:p>
            <a:fld id="{54506538-1C1D-4992-A9C9-6FB8B59F79F0}" type="slidenum">
              <a:rPr lang="en-US" smtClean="0"/>
              <a:pPr/>
              <a:t>‹#›</a:t>
            </a:fld>
            <a:endParaRPr lang="en-US"/>
          </a:p>
        </p:txBody>
      </p:sp>
    </p:spTree>
    <p:extLst>
      <p:ext uri="{BB962C8B-B14F-4D97-AF65-F5344CB8AC3E}">
        <p14:creationId xmlns:p14="http://schemas.microsoft.com/office/powerpoint/2010/main" xmlns="" val="712016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895B25-3205-4812-92EA-D6A0512484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CF48995F-B562-4DD0-B520-1417A527F50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67CA6E6-7909-479C-AAF9-31F34FC5748D}"/>
              </a:ext>
            </a:extLst>
          </p:cNvPr>
          <p:cNvSpPr>
            <a:spLocks noGrp="1"/>
          </p:cNvSpPr>
          <p:nvPr>
            <p:ph type="dt" sz="half" idx="10"/>
          </p:nvPr>
        </p:nvSpPr>
        <p:spPr/>
        <p:txBody>
          <a:bodyPr/>
          <a:lstStyle/>
          <a:p>
            <a:fld id="{3AF9A90F-94A7-498F-AA1B-133AD7D743B6}" type="datetimeFigureOut">
              <a:rPr lang="en-US" smtClean="0"/>
              <a:pPr/>
              <a:t>12/10/2022</a:t>
            </a:fld>
            <a:endParaRPr lang="en-US"/>
          </a:p>
        </p:txBody>
      </p:sp>
      <p:sp>
        <p:nvSpPr>
          <p:cNvPr id="5" name="Footer Placeholder 4">
            <a:extLst>
              <a:ext uri="{FF2B5EF4-FFF2-40B4-BE49-F238E27FC236}">
                <a16:creationId xmlns:a16="http://schemas.microsoft.com/office/drawing/2014/main" xmlns="" id="{942B1E1E-4162-45E7-81CB-A60A50E80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E5838E1-CD65-4D2F-B7F7-6FC54F45C611}"/>
              </a:ext>
            </a:extLst>
          </p:cNvPr>
          <p:cNvSpPr>
            <a:spLocks noGrp="1"/>
          </p:cNvSpPr>
          <p:nvPr>
            <p:ph type="sldNum" sz="quarter" idx="12"/>
          </p:nvPr>
        </p:nvSpPr>
        <p:spPr/>
        <p:txBody>
          <a:bodyPr/>
          <a:lstStyle/>
          <a:p>
            <a:fld id="{54506538-1C1D-4992-A9C9-6FB8B59F79F0}" type="slidenum">
              <a:rPr lang="en-US" smtClean="0"/>
              <a:pPr/>
              <a:t>‹#›</a:t>
            </a:fld>
            <a:endParaRPr lang="en-US"/>
          </a:p>
        </p:txBody>
      </p:sp>
    </p:spTree>
    <p:extLst>
      <p:ext uri="{BB962C8B-B14F-4D97-AF65-F5344CB8AC3E}">
        <p14:creationId xmlns:p14="http://schemas.microsoft.com/office/powerpoint/2010/main" xmlns="" val="3529184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69D7E1D8-D040-43FF-AC91-C92EE73FB84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40AFC982-F8F2-466C-BD73-4EC7D2A967F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57E610A-3085-46BF-8CD7-F6E68B5AA979}"/>
              </a:ext>
            </a:extLst>
          </p:cNvPr>
          <p:cNvSpPr>
            <a:spLocks noGrp="1"/>
          </p:cNvSpPr>
          <p:nvPr>
            <p:ph type="dt" sz="half" idx="10"/>
          </p:nvPr>
        </p:nvSpPr>
        <p:spPr/>
        <p:txBody>
          <a:bodyPr/>
          <a:lstStyle/>
          <a:p>
            <a:fld id="{3AF9A90F-94A7-498F-AA1B-133AD7D743B6}" type="datetimeFigureOut">
              <a:rPr lang="en-US" smtClean="0"/>
              <a:pPr/>
              <a:t>12/10/2022</a:t>
            </a:fld>
            <a:endParaRPr lang="en-US"/>
          </a:p>
        </p:txBody>
      </p:sp>
      <p:sp>
        <p:nvSpPr>
          <p:cNvPr id="5" name="Footer Placeholder 4">
            <a:extLst>
              <a:ext uri="{FF2B5EF4-FFF2-40B4-BE49-F238E27FC236}">
                <a16:creationId xmlns:a16="http://schemas.microsoft.com/office/drawing/2014/main" xmlns="" id="{190F4B05-5F01-40AF-A833-21E348C814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730D252-695C-4F4E-8F2A-0A162BFD5EA4}"/>
              </a:ext>
            </a:extLst>
          </p:cNvPr>
          <p:cNvSpPr>
            <a:spLocks noGrp="1"/>
          </p:cNvSpPr>
          <p:nvPr>
            <p:ph type="sldNum" sz="quarter" idx="12"/>
          </p:nvPr>
        </p:nvSpPr>
        <p:spPr/>
        <p:txBody>
          <a:bodyPr/>
          <a:lstStyle/>
          <a:p>
            <a:fld id="{54506538-1C1D-4992-A9C9-6FB8B59F79F0}" type="slidenum">
              <a:rPr lang="en-US" smtClean="0"/>
              <a:pPr/>
              <a:t>‹#›</a:t>
            </a:fld>
            <a:endParaRPr lang="en-US"/>
          </a:p>
        </p:txBody>
      </p:sp>
    </p:spTree>
    <p:extLst>
      <p:ext uri="{BB962C8B-B14F-4D97-AF65-F5344CB8AC3E}">
        <p14:creationId xmlns:p14="http://schemas.microsoft.com/office/powerpoint/2010/main" xmlns="" val="2647086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435D82-E58C-4676-98EF-61066C75C0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EA33C879-11EE-45AA-B939-166BE14429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28E36AB-6242-49ED-B66D-CAFB5FDB78CD}"/>
              </a:ext>
            </a:extLst>
          </p:cNvPr>
          <p:cNvSpPr>
            <a:spLocks noGrp="1"/>
          </p:cNvSpPr>
          <p:nvPr>
            <p:ph type="dt" sz="half" idx="10"/>
          </p:nvPr>
        </p:nvSpPr>
        <p:spPr/>
        <p:txBody>
          <a:bodyPr/>
          <a:lstStyle/>
          <a:p>
            <a:fld id="{3AF9A90F-94A7-498F-AA1B-133AD7D743B6}" type="datetimeFigureOut">
              <a:rPr lang="en-US" smtClean="0"/>
              <a:pPr/>
              <a:t>12/10/2022</a:t>
            </a:fld>
            <a:endParaRPr lang="en-US"/>
          </a:p>
        </p:txBody>
      </p:sp>
      <p:sp>
        <p:nvSpPr>
          <p:cNvPr id="5" name="Footer Placeholder 4">
            <a:extLst>
              <a:ext uri="{FF2B5EF4-FFF2-40B4-BE49-F238E27FC236}">
                <a16:creationId xmlns:a16="http://schemas.microsoft.com/office/drawing/2014/main" xmlns="" id="{FA6B6631-D814-4878-8BAF-41A6A2A418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A22AC88-272E-41A0-AAA1-B5542D89BC76}"/>
              </a:ext>
            </a:extLst>
          </p:cNvPr>
          <p:cNvSpPr>
            <a:spLocks noGrp="1"/>
          </p:cNvSpPr>
          <p:nvPr>
            <p:ph type="sldNum" sz="quarter" idx="12"/>
          </p:nvPr>
        </p:nvSpPr>
        <p:spPr/>
        <p:txBody>
          <a:bodyPr/>
          <a:lstStyle/>
          <a:p>
            <a:fld id="{54506538-1C1D-4992-A9C9-6FB8B59F79F0}" type="slidenum">
              <a:rPr lang="en-US" smtClean="0"/>
              <a:pPr/>
              <a:t>‹#›</a:t>
            </a:fld>
            <a:endParaRPr lang="en-US"/>
          </a:p>
        </p:txBody>
      </p:sp>
    </p:spTree>
    <p:extLst>
      <p:ext uri="{BB962C8B-B14F-4D97-AF65-F5344CB8AC3E}">
        <p14:creationId xmlns:p14="http://schemas.microsoft.com/office/powerpoint/2010/main" xmlns="" val="2771383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205FB4-48E9-4541-AD4C-CFDA0845F1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EE6DB634-7F0A-4AD1-B8F3-D9F7282F67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63EC17AE-CEB0-4157-895F-84FB3D25A703}"/>
              </a:ext>
            </a:extLst>
          </p:cNvPr>
          <p:cNvSpPr>
            <a:spLocks noGrp="1"/>
          </p:cNvSpPr>
          <p:nvPr>
            <p:ph type="dt" sz="half" idx="10"/>
          </p:nvPr>
        </p:nvSpPr>
        <p:spPr/>
        <p:txBody>
          <a:bodyPr/>
          <a:lstStyle/>
          <a:p>
            <a:fld id="{3AF9A90F-94A7-498F-AA1B-133AD7D743B6}" type="datetimeFigureOut">
              <a:rPr lang="en-US" smtClean="0"/>
              <a:pPr/>
              <a:t>12/10/2022</a:t>
            </a:fld>
            <a:endParaRPr lang="en-US"/>
          </a:p>
        </p:txBody>
      </p:sp>
      <p:sp>
        <p:nvSpPr>
          <p:cNvPr id="5" name="Footer Placeholder 4">
            <a:extLst>
              <a:ext uri="{FF2B5EF4-FFF2-40B4-BE49-F238E27FC236}">
                <a16:creationId xmlns:a16="http://schemas.microsoft.com/office/drawing/2014/main" xmlns="" id="{60EAAA98-2942-45A3-8C5D-03DBB047C0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0D0A089-7941-4637-989A-3981C4AD7B4C}"/>
              </a:ext>
            </a:extLst>
          </p:cNvPr>
          <p:cNvSpPr>
            <a:spLocks noGrp="1"/>
          </p:cNvSpPr>
          <p:nvPr>
            <p:ph type="sldNum" sz="quarter" idx="12"/>
          </p:nvPr>
        </p:nvSpPr>
        <p:spPr/>
        <p:txBody>
          <a:bodyPr/>
          <a:lstStyle/>
          <a:p>
            <a:fld id="{54506538-1C1D-4992-A9C9-6FB8B59F79F0}" type="slidenum">
              <a:rPr lang="en-US" smtClean="0"/>
              <a:pPr/>
              <a:t>‹#›</a:t>
            </a:fld>
            <a:endParaRPr lang="en-US"/>
          </a:p>
        </p:txBody>
      </p:sp>
    </p:spTree>
    <p:extLst>
      <p:ext uri="{BB962C8B-B14F-4D97-AF65-F5344CB8AC3E}">
        <p14:creationId xmlns:p14="http://schemas.microsoft.com/office/powerpoint/2010/main" xmlns="" val="401971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71C360-E83A-4928-BF2A-DBC524FA6E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F32EADD2-8B78-4565-9BF2-5A85D7C035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5FC11D34-1D89-4EC5-90D2-81C4BC24C2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ABAFC57E-86C5-498F-A22C-9E0EBE5AD2F0}"/>
              </a:ext>
            </a:extLst>
          </p:cNvPr>
          <p:cNvSpPr>
            <a:spLocks noGrp="1"/>
          </p:cNvSpPr>
          <p:nvPr>
            <p:ph type="dt" sz="half" idx="10"/>
          </p:nvPr>
        </p:nvSpPr>
        <p:spPr/>
        <p:txBody>
          <a:bodyPr/>
          <a:lstStyle/>
          <a:p>
            <a:fld id="{3AF9A90F-94A7-498F-AA1B-133AD7D743B6}" type="datetimeFigureOut">
              <a:rPr lang="en-US" smtClean="0"/>
              <a:pPr/>
              <a:t>12/10/2022</a:t>
            </a:fld>
            <a:endParaRPr lang="en-US"/>
          </a:p>
        </p:txBody>
      </p:sp>
      <p:sp>
        <p:nvSpPr>
          <p:cNvPr id="6" name="Footer Placeholder 5">
            <a:extLst>
              <a:ext uri="{FF2B5EF4-FFF2-40B4-BE49-F238E27FC236}">
                <a16:creationId xmlns:a16="http://schemas.microsoft.com/office/drawing/2014/main" xmlns="" id="{73ED7C09-FDE9-4895-A350-382D90F136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C47924EF-725B-4FC3-B508-46D6115EAF4B}"/>
              </a:ext>
            </a:extLst>
          </p:cNvPr>
          <p:cNvSpPr>
            <a:spLocks noGrp="1"/>
          </p:cNvSpPr>
          <p:nvPr>
            <p:ph type="sldNum" sz="quarter" idx="12"/>
          </p:nvPr>
        </p:nvSpPr>
        <p:spPr/>
        <p:txBody>
          <a:bodyPr/>
          <a:lstStyle/>
          <a:p>
            <a:fld id="{54506538-1C1D-4992-A9C9-6FB8B59F79F0}" type="slidenum">
              <a:rPr lang="en-US" smtClean="0"/>
              <a:pPr/>
              <a:t>‹#›</a:t>
            </a:fld>
            <a:endParaRPr lang="en-US"/>
          </a:p>
        </p:txBody>
      </p:sp>
    </p:spTree>
    <p:extLst>
      <p:ext uri="{BB962C8B-B14F-4D97-AF65-F5344CB8AC3E}">
        <p14:creationId xmlns:p14="http://schemas.microsoft.com/office/powerpoint/2010/main" xmlns="" val="51381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8A8588-0C0E-4079-A2C2-4A894586D9A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17A2E2E0-1ECB-4607-A190-B01AEC7A69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68237C4D-6D83-49D9-A390-624FEBB641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03CF7559-CA48-459D-880C-1A18D58936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7AE2DD83-CC51-4375-B404-998E5FF329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E336B86E-2232-4686-B01C-04C0FBEB701D}"/>
              </a:ext>
            </a:extLst>
          </p:cNvPr>
          <p:cNvSpPr>
            <a:spLocks noGrp="1"/>
          </p:cNvSpPr>
          <p:nvPr>
            <p:ph type="dt" sz="half" idx="10"/>
          </p:nvPr>
        </p:nvSpPr>
        <p:spPr/>
        <p:txBody>
          <a:bodyPr/>
          <a:lstStyle/>
          <a:p>
            <a:fld id="{3AF9A90F-94A7-498F-AA1B-133AD7D743B6}" type="datetimeFigureOut">
              <a:rPr lang="en-US" smtClean="0"/>
              <a:pPr/>
              <a:t>12/10/2022</a:t>
            </a:fld>
            <a:endParaRPr lang="en-US"/>
          </a:p>
        </p:txBody>
      </p:sp>
      <p:sp>
        <p:nvSpPr>
          <p:cNvPr id="8" name="Footer Placeholder 7">
            <a:extLst>
              <a:ext uri="{FF2B5EF4-FFF2-40B4-BE49-F238E27FC236}">
                <a16:creationId xmlns:a16="http://schemas.microsoft.com/office/drawing/2014/main" xmlns="" id="{2021A457-C8B9-4C37-9BFB-1BC0666D746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75001E30-C7CF-4EBD-9467-EB68A29573F5}"/>
              </a:ext>
            </a:extLst>
          </p:cNvPr>
          <p:cNvSpPr>
            <a:spLocks noGrp="1"/>
          </p:cNvSpPr>
          <p:nvPr>
            <p:ph type="sldNum" sz="quarter" idx="12"/>
          </p:nvPr>
        </p:nvSpPr>
        <p:spPr/>
        <p:txBody>
          <a:bodyPr/>
          <a:lstStyle/>
          <a:p>
            <a:fld id="{54506538-1C1D-4992-A9C9-6FB8B59F79F0}" type="slidenum">
              <a:rPr lang="en-US" smtClean="0"/>
              <a:pPr/>
              <a:t>‹#›</a:t>
            </a:fld>
            <a:endParaRPr lang="en-US"/>
          </a:p>
        </p:txBody>
      </p:sp>
    </p:spTree>
    <p:extLst>
      <p:ext uri="{BB962C8B-B14F-4D97-AF65-F5344CB8AC3E}">
        <p14:creationId xmlns:p14="http://schemas.microsoft.com/office/powerpoint/2010/main" xmlns="" val="1855738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41B667-90C2-406B-BE50-8DE02FF0407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80CCC206-27F7-45D0-BD78-2C10FC70D7AA}"/>
              </a:ext>
            </a:extLst>
          </p:cNvPr>
          <p:cNvSpPr>
            <a:spLocks noGrp="1"/>
          </p:cNvSpPr>
          <p:nvPr>
            <p:ph type="dt" sz="half" idx="10"/>
          </p:nvPr>
        </p:nvSpPr>
        <p:spPr/>
        <p:txBody>
          <a:bodyPr/>
          <a:lstStyle/>
          <a:p>
            <a:fld id="{3AF9A90F-94A7-498F-AA1B-133AD7D743B6}" type="datetimeFigureOut">
              <a:rPr lang="en-US" smtClean="0"/>
              <a:pPr/>
              <a:t>12/10/2022</a:t>
            </a:fld>
            <a:endParaRPr lang="en-US"/>
          </a:p>
        </p:txBody>
      </p:sp>
      <p:sp>
        <p:nvSpPr>
          <p:cNvPr id="4" name="Footer Placeholder 3">
            <a:extLst>
              <a:ext uri="{FF2B5EF4-FFF2-40B4-BE49-F238E27FC236}">
                <a16:creationId xmlns:a16="http://schemas.microsoft.com/office/drawing/2014/main" xmlns="" id="{8D4B2136-8EAB-4620-9B67-564AF86B01B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24286583-EC2A-46B3-9483-6C3A0AEA25B0}"/>
              </a:ext>
            </a:extLst>
          </p:cNvPr>
          <p:cNvSpPr>
            <a:spLocks noGrp="1"/>
          </p:cNvSpPr>
          <p:nvPr>
            <p:ph type="sldNum" sz="quarter" idx="12"/>
          </p:nvPr>
        </p:nvSpPr>
        <p:spPr/>
        <p:txBody>
          <a:bodyPr/>
          <a:lstStyle/>
          <a:p>
            <a:fld id="{54506538-1C1D-4992-A9C9-6FB8B59F79F0}" type="slidenum">
              <a:rPr lang="en-US" smtClean="0"/>
              <a:pPr/>
              <a:t>‹#›</a:t>
            </a:fld>
            <a:endParaRPr lang="en-US"/>
          </a:p>
        </p:txBody>
      </p:sp>
    </p:spTree>
    <p:extLst>
      <p:ext uri="{BB962C8B-B14F-4D97-AF65-F5344CB8AC3E}">
        <p14:creationId xmlns:p14="http://schemas.microsoft.com/office/powerpoint/2010/main" xmlns="" val="1127683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26A4E8F3-6FB3-4B62-94B2-EDA48BC1B5CB}"/>
              </a:ext>
            </a:extLst>
          </p:cNvPr>
          <p:cNvSpPr>
            <a:spLocks noGrp="1"/>
          </p:cNvSpPr>
          <p:nvPr>
            <p:ph type="dt" sz="half" idx="10"/>
          </p:nvPr>
        </p:nvSpPr>
        <p:spPr/>
        <p:txBody>
          <a:bodyPr/>
          <a:lstStyle/>
          <a:p>
            <a:fld id="{3AF9A90F-94A7-498F-AA1B-133AD7D743B6}" type="datetimeFigureOut">
              <a:rPr lang="en-US" smtClean="0"/>
              <a:pPr/>
              <a:t>12/10/2022</a:t>
            </a:fld>
            <a:endParaRPr lang="en-US"/>
          </a:p>
        </p:txBody>
      </p:sp>
      <p:sp>
        <p:nvSpPr>
          <p:cNvPr id="3" name="Footer Placeholder 2">
            <a:extLst>
              <a:ext uri="{FF2B5EF4-FFF2-40B4-BE49-F238E27FC236}">
                <a16:creationId xmlns:a16="http://schemas.microsoft.com/office/drawing/2014/main" xmlns="" id="{E7634A02-54E4-4E5F-BD4D-6291C61ED42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3F366C39-8FF0-4F5D-A775-F576A433C88C}"/>
              </a:ext>
            </a:extLst>
          </p:cNvPr>
          <p:cNvSpPr>
            <a:spLocks noGrp="1"/>
          </p:cNvSpPr>
          <p:nvPr>
            <p:ph type="sldNum" sz="quarter" idx="12"/>
          </p:nvPr>
        </p:nvSpPr>
        <p:spPr/>
        <p:txBody>
          <a:bodyPr/>
          <a:lstStyle/>
          <a:p>
            <a:fld id="{54506538-1C1D-4992-A9C9-6FB8B59F79F0}" type="slidenum">
              <a:rPr lang="en-US" smtClean="0"/>
              <a:pPr/>
              <a:t>‹#›</a:t>
            </a:fld>
            <a:endParaRPr lang="en-US"/>
          </a:p>
        </p:txBody>
      </p:sp>
    </p:spTree>
    <p:extLst>
      <p:ext uri="{BB962C8B-B14F-4D97-AF65-F5344CB8AC3E}">
        <p14:creationId xmlns:p14="http://schemas.microsoft.com/office/powerpoint/2010/main" xmlns="" val="3273425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083618-6013-4A09-9FCC-910BBC72D2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67B3B2D1-FA56-47BC-95BB-3E18822454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58FB480F-7439-4002-AE68-E1E7A864A7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010663B9-898F-45E0-83E0-786814E271C1}"/>
              </a:ext>
            </a:extLst>
          </p:cNvPr>
          <p:cNvSpPr>
            <a:spLocks noGrp="1"/>
          </p:cNvSpPr>
          <p:nvPr>
            <p:ph type="dt" sz="half" idx="10"/>
          </p:nvPr>
        </p:nvSpPr>
        <p:spPr/>
        <p:txBody>
          <a:bodyPr/>
          <a:lstStyle/>
          <a:p>
            <a:fld id="{3AF9A90F-94A7-498F-AA1B-133AD7D743B6}" type="datetimeFigureOut">
              <a:rPr lang="en-US" smtClean="0"/>
              <a:pPr/>
              <a:t>12/10/2022</a:t>
            </a:fld>
            <a:endParaRPr lang="en-US"/>
          </a:p>
        </p:txBody>
      </p:sp>
      <p:sp>
        <p:nvSpPr>
          <p:cNvPr id="6" name="Footer Placeholder 5">
            <a:extLst>
              <a:ext uri="{FF2B5EF4-FFF2-40B4-BE49-F238E27FC236}">
                <a16:creationId xmlns:a16="http://schemas.microsoft.com/office/drawing/2014/main" xmlns="" id="{5B49AE5B-D643-425B-94A1-DA2A54BC55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1B548EB0-914C-4C11-A0AB-F2E1C6FB2960}"/>
              </a:ext>
            </a:extLst>
          </p:cNvPr>
          <p:cNvSpPr>
            <a:spLocks noGrp="1"/>
          </p:cNvSpPr>
          <p:nvPr>
            <p:ph type="sldNum" sz="quarter" idx="12"/>
          </p:nvPr>
        </p:nvSpPr>
        <p:spPr/>
        <p:txBody>
          <a:bodyPr/>
          <a:lstStyle/>
          <a:p>
            <a:fld id="{54506538-1C1D-4992-A9C9-6FB8B59F79F0}" type="slidenum">
              <a:rPr lang="en-US" smtClean="0"/>
              <a:pPr/>
              <a:t>‹#›</a:t>
            </a:fld>
            <a:endParaRPr lang="en-US"/>
          </a:p>
        </p:txBody>
      </p:sp>
    </p:spTree>
    <p:extLst>
      <p:ext uri="{BB962C8B-B14F-4D97-AF65-F5344CB8AC3E}">
        <p14:creationId xmlns:p14="http://schemas.microsoft.com/office/powerpoint/2010/main" xmlns="" val="4129123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D5B7D9-D256-42D9-B14C-FCB0B16849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4BEDD43D-C9F1-4CD0-9EEC-8005881A4B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7F2EE346-0437-47AC-815F-8E57F0310B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F5CD61D8-3DC2-4489-BC17-99185A150209}"/>
              </a:ext>
            </a:extLst>
          </p:cNvPr>
          <p:cNvSpPr>
            <a:spLocks noGrp="1"/>
          </p:cNvSpPr>
          <p:nvPr>
            <p:ph type="dt" sz="half" idx="10"/>
          </p:nvPr>
        </p:nvSpPr>
        <p:spPr/>
        <p:txBody>
          <a:bodyPr/>
          <a:lstStyle/>
          <a:p>
            <a:fld id="{3AF9A90F-94A7-498F-AA1B-133AD7D743B6}" type="datetimeFigureOut">
              <a:rPr lang="en-US" smtClean="0"/>
              <a:pPr/>
              <a:t>12/10/2022</a:t>
            </a:fld>
            <a:endParaRPr lang="en-US"/>
          </a:p>
        </p:txBody>
      </p:sp>
      <p:sp>
        <p:nvSpPr>
          <p:cNvPr id="6" name="Footer Placeholder 5">
            <a:extLst>
              <a:ext uri="{FF2B5EF4-FFF2-40B4-BE49-F238E27FC236}">
                <a16:creationId xmlns:a16="http://schemas.microsoft.com/office/drawing/2014/main" xmlns="" id="{48C35502-01FE-4BFB-AF1B-A11178A59D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A40C9907-A25D-45E7-ABB0-957723ADE629}"/>
              </a:ext>
            </a:extLst>
          </p:cNvPr>
          <p:cNvSpPr>
            <a:spLocks noGrp="1"/>
          </p:cNvSpPr>
          <p:nvPr>
            <p:ph type="sldNum" sz="quarter" idx="12"/>
          </p:nvPr>
        </p:nvSpPr>
        <p:spPr/>
        <p:txBody>
          <a:bodyPr/>
          <a:lstStyle/>
          <a:p>
            <a:fld id="{54506538-1C1D-4992-A9C9-6FB8B59F79F0}" type="slidenum">
              <a:rPr lang="en-US" smtClean="0"/>
              <a:pPr/>
              <a:t>‹#›</a:t>
            </a:fld>
            <a:endParaRPr lang="en-US"/>
          </a:p>
        </p:txBody>
      </p:sp>
    </p:spTree>
    <p:extLst>
      <p:ext uri="{BB962C8B-B14F-4D97-AF65-F5344CB8AC3E}">
        <p14:creationId xmlns:p14="http://schemas.microsoft.com/office/powerpoint/2010/main" xmlns="" val="2742777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xmlns="" id="{B5262999-9B32-48DC-A1B0-A137922D7243}"/>
              </a:ext>
            </a:extLst>
          </p:cNvPr>
          <p:cNvGraphicFramePr>
            <a:graphicFrameLocks noChangeAspect="1"/>
          </p:cNvGraphicFramePr>
          <p:nvPr userDrawn="1">
            <p:custDataLst>
              <p:tags r:id="rId14"/>
            </p:custDataLst>
            <p:extLst>
              <p:ext uri="{D42A27DB-BD31-4B8C-83A1-F6EECF244321}">
                <p14:modId xmlns:p14="http://schemas.microsoft.com/office/powerpoint/2010/main" xmlns="" val="1408863919"/>
              </p:ext>
            </p:extLst>
          </p:nvPr>
        </p:nvGraphicFramePr>
        <p:xfrm>
          <a:off x="1588" y="1588"/>
          <a:ext cx="1588" cy="1588"/>
        </p:xfrm>
        <a:graphic>
          <a:graphicData uri="http://schemas.openxmlformats.org/presentationml/2006/ole">
            <p:oleObj spid="_x0000_s1248" name="think-cell Slide" r:id="rId16" imgW="360" imgH="360" progId="">
              <p:embed/>
            </p:oleObj>
          </a:graphicData>
        </a:graphic>
      </p:graphicFrame>
      <p:sp>
        <p:nvSpPr>
          <p:cNvPr id="9" name="Rectangle 8" hidden="1">
            <a:extLst>
              <a:ext uri="{FF2B5EF4-FFF2-40B4-BE49-F238E27FC236}">
                <a16:creationId xmlns:a16="http://schemas.microsoft.com/office/drawing/2014/main" xmlns="" id="{4002DF1A-75C4-4B89-B23E-FAD2B4634D4A}"/>
              </a:ext>
            </a:extLst>
          </p:cNvPr>
          <p:cNvSpPr/>
          <p:nvPr userDrawn="1">
            <p:custDataLst>
              <p:tags r:id="rId15"/>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400" b="0" i="0" baseline="0" dirty="0">
              <a:latin typeface="Calibri Light" panose="020F0302020204030204" pitchFamily="34" charset="0"/>
              <a:ea typeface="+mj-ea"/>
              <a:cs typeface="+mj-cs"/>
              <a:sym typeface="Calibri Light" panose="020F0302020204030204" pitchFamily="34" charset="0"/>
            </a:endParaRPr>
          </a:p>
        </p:txBody>
      </p:sp>
      <p:sp>
        <p:nvSpPr>
          <p:cNvPr id="2" name="Title Placeholder 1">
            <a:extLst>
              <a:ext uri="{FF2B5EF4-FFF2-40B4-BE49-F238E27FC236}">
                <a16:creationId xmlns:a16="http://schemas.microsoft.com/office/drawing/2014/main" xmlns="" id="{5E31E2A6-C601-4E86-A188-91D94A4E27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4328CEE8-13BA-42A0-8E66-55AD852FE9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081BE4D-1E9D-4B3A-9729-6FD2CB0CF1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F9A90F-94A7-498F-AA1B-133AD7D743B6}" type="datetimeFigureOut">
              <a:rPr lang="en-US" smtClean="0"/>
              <a:pPr/>
              <a:t>12/10/2022</a:t>
            </a:fld>
            <a:endParaRPr lang="en-US"/>
          </a:p>
        </p:txBody>
      </p:sp>
      <p:sp>
        <p:nvSpPr>
          <p:cNvPr id="5" name="Footer Placeholder 4">
            <a:extLst>
              <a:ext uri="{FF2B5EF4-FFF2-40B4-BE49-F238E27FC236}">
                <a16:creationId xmlns:a16="http://schemas.microsoft.com/office/drawing/2014/main" xmlns="" id="{1EE3F94F-D55B-41DF-8CCE-0D4B010B9E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2F26B608-1A7D-468C-AB2E-30C44CA348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506538-1C1D-4992-A9C9-6FB8B59F79F0}" type="slidenum">
              <a:rPr lang="en-US" smtClean="0"/>
              <a:pPr/>
              <a:t>‹#›</a:t>
            </a:fld>
            <a:endParaRPr lang="en-US"/>
          </a:p>
        </p:txBody>
      </p:sp>
    </p:spTree>
    <p:extLst>
      <p:ext uri="{BB962C8B-B14F-4D97-AF65-F5344CB8AC3E}">
        <p14:creationId xmlns:p14="http://schemas.microsoft.com/office/powerpoint/2010/main" xmlns="" val="22607500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5" Type="http://schemas.openxmlformats.org/officeDocument/2006/relationships/oleObject" Target="../embeddings/oleObject2.bin"/><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vmlDrawing" Target="../drawings/vmlDrawing11.vml"/><Relationship Id="rId5" Type="http://schemas.openxmlformats.org/officeDocument/2006/relationships/oleObject" Target="../embeddings/oleObject11.bin"/><Relationship Id="rId4"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vmlDrawing" Target="../drawings/vmlDrawing12.vml"/><Relationship Id="rId5" Type="http://schemas.openxmlformats.org/officeDocument/2006/relationships/oleObject" Target="../embeddings/oleObject12.bin"/><Relationship Id="rId4"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vmlDrawing" Target="../drawings/vmlDrawing13.vml"/><Relationship Id="rId4" Type="http://schemas.openxmlformats.org/officeDocument/2006/relationships/oleObject" Target="../embeddings/oleObject13.bin"/></Relationships>
</file>

<file path=ppt/slides/_rels/slide13.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vmlDrawing" Target="../drawings/vmlDrawing14.vml"/><Relationship Id="rId5" Type="http://schemas.openxmlformats.org/officeDocument/2006/relationships/oleObject" Target="../embeddings/oleObject14.bin"/><Relationship Id="rId4"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vmlDrawing" Target="../drawings/vmlDrawing15.vml"/><Relationship Id="rId5" Type="http://schemas.openxmlformats.org/officeDocument/2006/relationships/oleObject" Target="../embeddings/oleObject15.bin"/><Relationship Id="rId4"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vmlDrawing" Target="../drawings/vmlDrawing16.vml"/><Relationship Id="rId6" Type="http://schemas.openxmlformats.org/officeDocument/2006/relationships/image" Target="../media/image3.png"/><Relationship Id="rId5" Type="http://schemas.openxmlformats.org/officeDocument/2006/relationships/oleObject" Target="../embeddings/oleObject16.bin"/><Relationship Id="rId4"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vmlDrawing" Target="../drawings/vmlDrawing17.vml"/><Relationship Id="rId5" Type="http://schemas.openxmlformats.org/officeDocument/2006/relationships/oleObject" Target="../embeddings/oleObject17.bin"/><Relationship Id="rId4"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0.xml"/><Relationship Id="rId1" Type="http://schemas.openxmlformats.org/officeDocument/2006/relationships/vmlDrawing" Target="../drawings/vmlDrawing18.vml"/><Relationship Id="rId4" Type="http://schemas.openxmlformats.org/officeDocument/2006/relationships/oleObject" Target="../embeddings/oleObject18.bin"/></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1.xml"/><Relationship Id="rId1" Type="http://schemas.openxmlformats.org/officeDocument/2006/relationships/vmlDrawing" Target="../drawings/vmlDrawing19.vml"/><Relationship Id="rId4" Type="http://schemas.openxmlformats.org/officeDocument/2006/relationships/oleObject" Target="../embeddings/oleObject19.bin"/></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2.xml"/><Relationship Id="rId1" Type="http://schemas.openxmlformats.org/officeDocument/2006/relationships/vmlDrawing" Target="../drawings/vmlDrawing20.vml"/><Relationship Id="rId4" Type="http://schemas.openxmlformats.org/officeDocument/2006/relationships/oleObject" Target="../embeddings/oleObject20.bin"/></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3.xml"/><Relationship Id="rId1" Type="http://schemas.openxmlformats.org/officeDocument/2006/relationships/vmlDrawing" Target="../drawings/vmlDrawing21.vml"/><Relationship Id="rId4" Type="http://schemas.openxmlformats.org/officeDocument/2006/relationships/oleObject" Target="../embeddings/oleObject21.bin"/></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4.xml"/><Relationship Id="rId1" Type="http://schemas.openxmlformats.org/officeDocument/2006/relationships/vmlDrawing" Target="../drawings/vmlDrawing22.vml"/><Relationship Id="rId4" Type="http://schemas.openxmlformats.org/officeDocument/2006/relationships/oleObject" Target="../embeddings/oleObject22.bin"/></Relationships>
</file>

<file path=ppt/slides/_rels/slide23.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23.vml"/><Relationship Id="rId5" Type="http://schemas.openxmlformats.org/officeDocument/2006/relationships/oleObject" Target="../embeddings/oleObject23.bin"/><Relationship Id="rId4"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vmlDrawing" Target="../drawings/vmlDrawing24.vml"/><Relationship Id="rId5" Type="http://schemas.openxmlformats.org/officeDocument/2006/relationships/oleObject" Target="../embeddings/oleObject24.bin"/><Relationship Id="rId4"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vmlDrawing" Target="../drawings/vmlDrawing25.vml"/><Relationship Id="rId5" Type="http://schemas.openxmlformats.org/officeDocument/2006/relationships/oleObject" Target="../embeddings/oleObject25.bin"/><Relationship Id="rId4"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vmlDrawing" Target="../drawings/vmlDrawing26.vml"/><Relationship Id="rId5" Type="http://schemas.openxmlformats.org/officeDocument/2006/relationships/oleObject" Target="../embeddings/oleObject26.bin"/><Relationship Id="rId4"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vmlDrawing" Target="../drawings/vmlDrawing27.vml"/><Relationship Id="rId5" Type="http://schemas.openxmlformats.org/officeDocument/2006/relationships/oleObject" Target="../embeddings/oleObject27.bin"/><Relationship Id="rId4"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vmlDrawing" Target="../drawings/vmlDrawing28.vml"/><Relationship Id="rId5" Type="http://schemas.openxmlformats.org/officeDocument/2006/relationships/oleObject" Target="../embeddings/oleObject28.bin"/><Relationship Id="rId4"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vmlDrawing" Target="../drawings/vmlDrawing29.vml"/><Relationship Id="rId5" Type="http://schemas.openxmlformats.org/officeDocument/2006/relationships/oleObject" Target="../embeddings/oleObject29.bin"/><Relationship Id="rId4"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vmlDrawing" Target="../drawings/vmlDrawing4.vml"/><Relationship Id="rId4" Type="http://schemas.openxmlformats.org/officeDocument/2006/relationships/oleObject" Target="../embeddings/oleObject4.bin"/></Relationships>
</file>

<file path=ppt/slides/_rels/slide30.xml.rels><?xml version="1.0" encoding="UTF-8" standalone="yes"?>
<Relationships xmlns="http://schemas.openxmlformats.org/package/2006/relationships"><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vmlDrawing" Target="../drawings/vmlDrawing30.vml"/><Relationship Id="rId5" Type="http://schemas.openxmlformats.org/officeDocument/2006/relationships/oleObject" Target="../embeddings/oleObject30.bin"/><Relationship Id="rId4"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vmlDrawing" Target="../drawings/vmlDrawing31.vml"/><Relationship Id="rId5" Type="http://schemas.openxmlformats.org/officeDocument/2006/relationships/oleObject" Target="../embeddings/oleObject31.bin"/><Relationship Id="rId4"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vmlDrawing" Target="../drawings/vmlDrawing32.vml"/><Relationship Id="rId5" Type="http://schemas.openxmlformats.org/officeDocument/2006/relationships/oleObject" Target="../embeddings/oleObject32.bin"/><Relationship Id="rId4"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vmlDrawing" Target="../drawings/vmlDrawing33.vml"/><Relationship Id="rId5" Type="http://schemas.openxmlformats.org/officeDocument/2006/relationships/oleObject" Target="../embeddings/oleObject33.bin"/><Relationship Id="rId4"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vmlDrawing" Target="../drawings/vmlDrawing34.vml"/><Relationship Id="rId5" Type="http://schemas.openxmlformats.org/officeDocument/2006/relationships/oleObject" Target="../embeddings/oleObject34.bin"/><Relationship Id="rId4"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vmlDrawing" Target="../drawings/vmlDrawing35.vml"/><Relationship Id="rId5" Type="http://schemas.openxmlformats.org/officeDocument/2006/relationships/oleObject" Target="../embeddings/oleObject35.bin"/><Relationship Id="rId4"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vmlDrawing" Target="../drawings/vmlDrawing36.vml"/><Relationship Id="rId5" Type="http://schemas.openxmlformats.org/officeDocument/2006/relationships/oleObject" Target="../embeddings/oleObject36.bin"/><Relationship Id="rId4"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tags" Target="../tags/tag64.xml"/><Relationship Id="rId7" Type="http://schemas.openxmlformats.org/officeDocument/2006/relationships/image" Target="../media/image5.png"/><Relationship Id="rId2" Type="http://schemas.openxmlformats.org/officeDocument/2006/relationships/tags" Target="../tags/tag63.xml"/><Relationship Id="rId1" Type="http://schemas.openxmlformats.org/officeDocument/2006/relationships/vmlDrawing" Target="../drawings/vmlDrawing37.vml"/><Relationship Id="rId6" Type="http://schemas.openxmlformats.org/officeDocument/2006/relationships/image" Target="../media/image4.png"/><Relationship Id="rId5" Type="http://schemas.openxmlformats.org/officeDocument/2006/relationships/oleObject" Target="../embeddings/oleObject37.bin"/><Relationship Id="rId4"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tags" Target="../tags/tag66.xml"/><Relationship Id="rId7" Type="http://schemas.openxmlformats.org/officeDocument/2006/relationships/image" Target="../media/image7.png"/><Relationship Id="rId2" Type="http://schemas.openxmlformats.org/officeDocument/2006/relationships/tags" Target="../tags/tag65.xml"/><Relationship Id="rId1" Type="http://schemas.openxmlformats.org/officeDocument/2006/relationships/vmlDrawing" Target="../drawings/vmlDrawing38.vml"/><Relationship Id="rId6" Type="http://schemas.openxmlformats.org/officeDocument/2006/relationships/image" Target="../media/image6.png"/><Relationship Id="rId5" Type="http://schemas.openxmlformats.org/officeDocument/2006/relationships/oleObject" Target="../embeddings/oleObject38.bin"/><Relationship Id="rId4"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vmlDrawing" Target="../drawings/vmlDrawing5.vml"/><Relationship Id="rId5" Type="http://schemas.openxmlformats.org/officeDocument/2006/relationships/oleObject" Target="../embeddings/oleObject5.bin"/><Relationship Id="rId4"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vmlDrawing" Target="../drawings/vmlDrawing39.vml"/><Relationship Id="rId6" Type="http://schemas.openxmlformats.org/officeDocument/2006/relationships/image" Target="../media/image8.png"/><Relationship Id="rId5" Type="http://schemas.openxmlformats.org/officeDocument/2006/relationships/oleObject" Target="../embeddings/oleObject39.bin"/><Relationship Id="rId4"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tags" Target="../tags/tag70.xml"/><Relationship Id="rId7" Type="http://schemas.openxmlformats.org/officeDocument/2006/relationships/image" Target="../media/image10.png"/><Relationship Id="rId2" Type="http://schemas.openxmlformats.org/officeDocument/2006/relationships/tags" Target="../tags/tag69.xml"/><Relationship Id="rId1" Type="http://schemas.openxmlformats.org/officeDocument/2006/relationships/vmlDrawing" Target="../drawings/vmlDrawing40.vml"/><Relationship Id="rId6" Type="http://schemas.openxmlformats.org/officeDocument/2006/relationships/image" Target="../media/image9.png"/><Relationship Id="rId5" Type="http://schemas.openxmlformats.org/officeDocument/2006/relationships/oleObject" Target="../embeddings/oleObject40.bin"/><Relationship Id="rId4"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vmlDrawing" Target="../drawings/vmlDrawing41.vml"/><Relationship Id="rId6" Type="http://schemas.openxmlformats.org/officeDocument/2006/relationships/image" Target="../media/image11.png"/><Relationship Id="rId5" Type="http://schemas.openxmlformats.org/officeDocument/2006/relationships/oleObject" Target="../embeddings/oleObject41.bin"/><Relationship Id="rId4"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tags" Target="../tags/tag74.xml"/><Relationship Id="rId7" Type="http://schemas.openxmlformats.org/officeDocument/2006/relationships/image" Target="../media/image13.png"/><Relationship Id="rId2" Type="http://schemas.openxmlformats.org/officeDocument/2006/relationships/tags" Target="../tags/tag73.xml"/><Relationship Id="rId1" Type="http://schemas.openxmlformats.org/officeDocument/2006/relationships/vmlDrawing" Target="../drawings/vmlDrawing42.vml"/><Relationship Id="rId6" Type="http://schemas.openxmlformats.org/officeDocument/2006/relationships/image" Target="../media/image12.png"/><Relationship Id="rId5" Type="http://schemas.openxmlformats.org/officeDocument/2006/relationships/oleObject" Target="../embeddings/oleObject42.bin"/><Relationship Id="rId4"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vmlDrawing" Target="../drawings/vmlDrawing43.vml"/><Relationship Id="rId6" Type="http://schemas.openxmlformats.org/officeDocument/2006/relationships/image" Target="../media/image14.png"/><Relationship Id="rId5" Type="http://schemas.openxmlformats.org/officeDocument/2006/relationships/oleObject" Target="../embeddings/oleObject43.bin"/><Relationship Id="rId4"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vmlDrawing" Target="../drawings/vmlDrawing44.vml"/><Relationship Id="rId5" Type="http://schemas.openxmlformats.org/officeDocument/2006/relationships/oleObject" Target="../embeddings/oleObject44.bin"/><Relationship Id="rId4"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tags" Target="../tags/tag80.xml"/><Relationship Id="rId7" Type="http://schemas.openxmlformats.org/officeDocument/2006/relationships/image" Target="../media/image16.png"/><Relationship Id="rId2" Type="http://schemas.openxmlformats.org/officeDocument/2006/relationships/tags" Target="../tags/tag79.xml"/><Relationship Id="rId1" Type="http://schemas.openxmlformats.org/officeDocument/2006/relationships/vmlDrawing" Target="../drawings/vmlDrawing45.vml"/><Relationship Id="rId6" Type="http://schemas.openxmlformats.org/officeDocument/2006/relationships/image" Target="../media/image15.png"/><Relationship Id="rId5" Type="http://schemas.openxmlformats.org/officeDocument/2006/relationships/oleObject" Target="../embeddings/oleObject45.bin"/><Relationship Id="rId4" Type="http://schemas.openxmlformats.org/officeDocument/2006/relationships/slideLayout" Target="../slideLayouts/slideLayout2.xml"/><Relationship Id="rId9" Type="http://schemas.openxmlformats.org/officeDocument/2006/relationships/image" Target="../media/image18.png"/></Relationships>
</file>

<file path=ppt/slides/_rels/slide47.xml.rels><?xml version="1.0" encoding="UTF-8" standalone="yes"?>
<Relationships xmlns="http://schemas.openxmlformats.org/package/2006/relationships"><Relationship Id="rId3" Type="http://schemas.openxmlformats.org/officeDocument/2006/relationships/tags" Target="../tags/tag82.xml"/><Relationship Id="rId2" Type="http://schemas.openxmlformats.org/officeDocument/2006/relationships/tags" Target="../tags/tag81.xml"/><Relationship Id="rId1" Type="http://schemas.openxmlformats.org/officeDocument/2006/relationships/vmlDrawing" Target="../drawings/vmlDrawing46.vml"/><Relationship Id="rId5" Type="http://schemas.openxmlformats.org/officeDocument/2006/relationships/oleObject" Target="../embeddings/oleObject46.bin"/><Relationship Id="rId4"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tags" Target="../tags/tag84.xml"/><Relationship Id="rId2" Type="http://schemas.openxmlformats.org/officeDocument/2006/relationships/tags" Target="../tags/tag83.xml"/><Relationship Id="rId1" Type="http://schemas.openxmlformats.org/officeDocument/2006/relationships/vmlDrawing" Target="../drawings/vmlDrawing47.vml"/><Relationship Id="rId5" Type="http://schemas.openxmlformats.org/officeDocument/2006/relationships/oleObject" Target="../embeddings/oleObject47.bin"/><Relationship Id="rId4"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tags" Target="../tags/tag86.xml"/><Relationship Id="rId2" Type="http://schemas.openxmlformats.org/officeDocument/2006/relationships/tags" Target="../tags/tag85.xml"/><Relationship Id="rId1" Type="http://schemas.openxmlformats.org/officeDocument/2006/relationships/vmlDrawing" Target="../drawings/vmlDrawing48.vml"/><Relationship Id="rId5" Type="http://schemas.openxmlformats.org/officeDocument/2006/relationships/oleObject" Target="../embeddings/oleObject48.bin"/><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vmlDrawing" Target="../drawings/vmlDrawing6.vml"/><Relationship Id="rId5" Type="http://schemas.openxmlformats.org/officeDocument/2006/relationships/oleObject" Target="../embeddings/oleObject6.bin"/><Relationship Id="rId4"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7.xml"/><Relationship Id="rId1" Type="http://schemas.openxmlformats.org/officeDocument/2006/relationships/vmlDrawing" Target="../drawings/vmlDrawing49.vml"/><Relationship Id="rId4" Type="http://schemas.openxmlformats.org/officeDocument/2006/relationships/oleObject" Target="../embeddings/oleObject49.bin"/></Relationships>
</file>

<file path=ppt/slides/_rels/slide51.xml.rels><?xml version="1.0" encoding="UTF-8" standalone="yes"?>
<Relationships xmlns="http://schemas.openxmlformats.org/package/2006/relationships"><Relationship Id="rId3" Type="http://schemas.openxmlformats.org/officeDocument/2006/relationships/tags" Target="../tags/tag89.xml"/><Relationship Id="rId2" Type="http://schemas.openxmlformats.org/officeDocument/2006/relationships/tags" Target="../tags/tag88.xml"/><Relationship Id="rId1" Type="http://schemas.openxmlformats.org/officeDocument/2006/relationships/vmlDrawing" Target="../drawings/vmlDrawing50.vml"/><Relationship Id="rId5" Type="http://schemas.openxmlformats.org/officeDocument/2006/relationships/oleObject" Target="../embeddings/oleObject50.bin"/><Relationship Id="rId4"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0.xml"/><Relationship Id="rId1" Type="http://schemas.openxmlformats.org/officeDocument/2006/relationships/vmlDrawing" Target="../drawings/vmlDrawing51.vml"/><Relationship Id="rId4" Type="http://schemas.openxmlformats.org/officeDocument/2006/relationships/oleObject" Target="../embeddings/oleObject51.bin"/></Relationships>
</file>

<file path=ppt/slides/_rels/slide54.xml.rels><?xml version="1.0" encoding="UTF-8" standalone="yes"?>
<Relationships xmlns="http://schemas.openxmlformats.org/package/2006/relationships"><Relationship Id="rId3" Type="http://schemas.openxmlformats.org/officeDocument/2006/relationships/tags" Target="../tags/tag92.xml"/><Relationship Id="rId2" Type="http://schemas.openxmlformats.org/officeDocument/2006/relationships/tags" Target="../tags/tag91.xml"/><Relationship Id="rId1" Type="http://schemas.openxmlformats.org/officeDocument/2006/relationships/vmlDrawing" Target="../drawings/vmlDrawing52.vml"/><Relationship Id="rId5" Type="http://schemas.openxmlformats.org/officeDocument/2006/relationships/oleObject" Target="../embeddings/oleObject52.bin"/><Relationship Id="rId4"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tags" Target="../tags/tag94.xml"/><Relationship Id="rId2" Type="http://schemas.openxmlformats.org/officeDocument/2006/relationships/tags" Target="../tags/tag93.xml"/><Relationship Id="rId1" Type="http://schemas.openxmlformats.org/officeDocument/2006/relationships/vmlDrawing" Target="../drawings/vmlDrawing53.vml"/><Relationship Id="rId5" Type="http://schemas.openxmlformats.org/officeDocument/2006/relationships/oleObject" Target="../embeddings/oleObject53.bin"/><Relationship Id="rId4"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5.xml"/><Relationship Id="rId1" Type="http://schemas.openxmlformats.org/officeDocument/2006/relationships/vmlDrawing" Target="../drawings/vmlDrawing54.vml"/><Relationship Id="rId4" Type="http://schemas.openxmlformats.org/officeDocument/2006/relationships/oleObject" Target="../embeddings/oleObject54.bin"/></Relationships>
</file>

<file path=ppt/slides/_rels/slide58.xml.rels><?xml version="1.0" encoding="UTF-8" standalone="yes"?>
<Relationships xmlns="http://schemas.openxmlformats.org/package/2006/relationships"><Relationship Id="rId3" Type="http://schemas.openxmlformats.org/officeDocument/2006/relationships/tags" Target="../tags/tag97.xml"/><Relationship Id="rId7" Type="http://schemas.openxmlformats.org/officeDocument/2006/relationships/image" Target="../media/image23.png"/><Relationship Id="rId2" Type="http://schemas.openxmlformats.org/officeDocument/2006/relationships/tags" Target="../tags/tag96.xml"/><Relationship Id="rId1" Type="http://schemas.openxmlformats.org/officeDocument/2006/relationships/vmlDrawing" Target="../drawings/vmlDrawing55.vml"/><Relationship Id="rId6" Type="http://schemas.openxmlformats.org/officeDocument/2006/relationships/image" Target="../media/image22.png"/><Relationship Id="rId5" Type="http://schemas.openxmlformats.org/officeDocument/2006/relationships/oleObject" Target="../embeddings/oleObject55.bin"/><Relationship Id="rId4"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tags" Target="../tags/tag99.xml"/><Relationship Id="rId2" Type="http://schemas.openxmlformats.org/officeDocument/2006/relationships/tags" Target="../tags/tag98.xml"/><Relationship Id="rId1" Type="http://schemas.openxmlformats.org/officeDocument/2006/relationships/vmlDrawing" Target="../drawings/vmlDrawing56.vml"/><Relationship Id="rId5" Type="http://schemas.openxmlformats.org/officeDocument/2006/relationships/oleObject" Target="../embeddings/oleObject56.bin"/><Relationship Id="rId4"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vmlDrawing" Target="../drawings/vmlDrawing7.vml"/><Relationship Id="rId4" Type="http://schemas.openxmlformats.org/officeDocument/2006/relationships/oleObject" Target="../embeddings/oleObject7.bin"/></Relationships>
</file>

<file path=ppt/slides/_rels/slide60.xml.rels><?xml version="1.0" encoding="UTF-8" standalone="yes"?>
<Relationships xmlns="http://schemas.openxmlformats.org/package/2006/relationships"><Relationship Id="rId3" Type="http://schemas.openxmlformats.org/officeDocument/2006/relationships/tags" Target="../tags/tag101.xml"/><Relationship Id="rId2" Type="http://schemas.openxmlformats.org/officeDocument/2006/relationships/tags" Target="../tags/tag100.xml"/><Relationship Id="rId1" Type="http://schemas.openxmlformats.org/officeDocument/2006/relationships/vmlDrawing" Target="../drawings/vmlDrawing57.vml"/><Relationship Id="rId6" Type="http://schemas.openxmlformats.org/officeDocument/2006/relationships/image" Target="../media/image24.png"/><Relationship Id="rId5" Type="http://schemas.openxmlformats.org/officeDocument/2006/relationships/oleObject" Target="../embeddings/oleObject57.bin"/><Relationship Id="rId4"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tags" Target="../tags/tag103.xml"/><Relationship Id="rId2" Type="http://schemas.openxmlformats.org/officeDocument/2006/relationships/tags" Target="../tags/tag102.xml"/><Relationship Id="rId1" Type="http://schemas.openxmlformats.org/officeDocument/2006/relationships/vmlDrawing" Target="../drawings/vmlDrawing58.vml"/><Relationship Id="rId5" Type="http://schemas.openxmlformats.org/officeDocument/2006/relationships/oleObject" Target="../embeddings/oleObject58.bin"/><Relationship Id="rId4"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tags" Target="../tags/tag105.xml"/><Relationship Id="rId2" Type="http://schemas.openxmlformats.org/officeDocument/2006/relationships/tags" Target="../tags/tag104.xml"/><Relationship Id="rId1" Type="http://schemas.openxmlformats.org/officeDocument/2006/relationships/vmlDrawing" Target="../drawings/vmlDrawing59.vml"/><Relationship Id="rId5" Type="http://schemas.openxmlformats.org/officeDocument/2006/relationships/oleObject" Target="../embeddings/oleObject59.bin"/><Relationship Id="rId4"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6.xml"/><Relationship Id="rId1" Type="http://schemas.openxmlformats.org/officeDocument/2006/relationships/vmlDrawing" Target="../drawings/vmlDrawing60.vml"/><Relationship Id="rId4" Type="http://schemas.openxmlformats.org/officeDocument/2006/relationships/oleObject" Target="../embeddings/oleObject60.bin"/></Relationships>
</file>

<file path=ppt/slides/_rels/slide65.xml.rels><?xml version="1.0" encoding="UTF-8" standalone="yes"?>
<Relationships xmlns="http://schemas.openxmlformats.org/package/2006/relationships"><Relationship Id="rId3" Type="http://schemas.openxmlformats.org/officeDocument/2006/relationships/tags" Target="../tags/tag108.xml"/><Relationship Id="rId2" Type="http://schemas.openxmlformats.org/officeDocument/2006/relationships/tags" Target="../tags/tag107.xml"/><Relationship Id="rId1" Type="http://schemas.openxmlformats.org/officeDocument/2006/relationships/vmlDrawing" Target="../drawings/vmlDrawing61.vml"/><Relationship Id="rId5" Type="http://schemas.openxmlformats.org/officeDocument/2006/relationships/oleObject" Target="../embeddings/oleObject61.bin"/><Relationship Id="rId4"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tags" Target="../tags/tag110.xml"/><Relationship Id="rId2" Type="http://schemas.openxmlformats.org/officeDocument/2006/relationships/tags" Target="../tags/tag109.xml"/><Relationship Id="rId1" Type="http://schemas.openxmlformats.org/officeDocument/2006/relationships/vmlDrawing" Target="../drawings/vmlDrawing62.vml"/><Relationship Id="rId5" Type="http://schemas.openxmlformats.org/officeDocument/2006/relationships/oleObject" Target="../embeddings/oleObject62.bin"/><Relationship Id="rId4"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tags" Target="../tags/tag112.xml"/><Relationship Id="rId2" Type="http://schemas.openxmlformats.org/officeDocument/2006/relationships/tags" Target="../tags/tag111.xml"/><Relationship Id="rId1" Type="http://schemas.openxmlformats.org/officeDocument/2006/relationships/vmlDrawing" Target="../drawings/vmlDrawing63.vml"/><Relationship Id="rId5" Type="http://schemas.openxmlformats.org/officeDocument/2006/relationships/oleObject" Target="../embeddings/oleObject63.bin"/><Relationship Id="rId4"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3.xml"/><Relationship Id="rId1" Type="http://schemas.openxmlformats.org/officeDocument/2006/relationships/vmlDrawing" Target="../drawings/vmlDrawing64.vml"/><Relationship Id="rId4" Type="http://schemas.openxmlformats.org/officeDocument/2006/relationships/oleObject" Target="../embeddings/oleObject64.bin"/></Relationships>
</file>

<file path=ppt/slides/_rels/slide6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7.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vmlDrawing" Target="../drawings/vmlDrawing8.vml"/><Relationship Id="rId5" Type="http://schemas.openxmlformats.org/officeDocument/2006/relationships/oleObject" Target="../embeddings/oleObject8.bin"/><Relationship Id="rId4"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4.xml"/><Relationship Id="rId1" Type="http://schemas.openxmlformats.org/officeDocument/2006/relationships/vmlDrawing" Target="../drawings/vmlDrawing65.vml"/><Relationship Id="rId5" Type="http://schemas.openxmlformats.org/officeDocument/2006/relationships/image" Target="../media/image30.png"/><Relationship Id="rId4" Type="http://schemas.openxmlformats.org/officeDocument/2006/relationships/oleObject" Target="../embeddings/oleObject65.bin"/></Relationships>
</file>

<file path=ppt/slides/_rels/slide7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tags" Target="../tags/tag116.xml"/><Relationship Id="rId2" Type="http://schemas.openxmlformats.org/officeDocument/2006/relationships/tags" Target="../tags/tag115.xml"/><Relationship Id="rId1" Type="http://schemas.openxmlformats.org/officeDocument/2006/relationships/vmlDrawing" Target="../drawings/vmlDrawing66.vml"/><Relationship Id="rId5" Type="http://schemas.openxmlformats.org/officeDocument/2006/relationships/oleObject" Target="../embeddings/oleObject66.bin"/><Relationship Id="rId4"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tags" Target="../tags/tag118.xml"/><Relationship Id="rId2" Type="http://schemas.openxmlformats.org/officeDocument/2006/relationships/tags" Target="../tags/tag117.xml"/><Relationship Id="rId1" Type="http://schemas.openxmlformats.org/officeDocument/2006/relationships/vmlDrawing" Target="../drawings/vmlDrawing67.vml"/><Relationship Id="rId6" Type="http://schemas.openxmlformats.org/officeDocument/2006/relationships/image" Target="../media/image33.png"/><Relationship Id="rId5" Type="http://schemas.openxmlformats.org/officeDocument/2006/relationships/oleObject" Target="../embeddings/oleObject67.bin"/><Relationship Id="rId4"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tags" Target="../tags/tag120.xml"/><Relationship Id="rId2" Type="http://schemas.openxmlformats.org/officeDocument/2006/relationships/tags" Target="../tags/tag119.xml"/><Relationship Id="rId1" Type="http://schemas.openxmlformats.org/officeDocument/2006/relationships/vmlDrawing" Target="../drawings/vmlDrawing68.vml"/><Relationship Id="rId6" Type="http://schemas.openxmlformats.org/officeDocument/2006/relationships/image" Target="../media/image35.png"/><Relationship Id="rId5" Type="http://schemas.openxmlformats.org/officeDocument/2006/relationships/oleObject" Target="../embeddings/oleObject68.bin"/><Relationship Id="rId4"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tags" Target="../tags/tag122.xml"/><Relationship Id="rId7" Type="http://schemas.openxmlformats.org/officeDocument/2006/relationships/image" Target="../media/image37.png"/><Relationship Id="rId2" Type="http://schemas.openxmlformats.org/officeDocument/2006/relationships/tags" Target="../tags/tag121.xml"/><Relationship Id="rId1" Type="http://schemas.openxmlformats.org/officeDocument/2006/relationships/vmlDrawing" Target="../drawings/vmlDrawing69.vml"/><Relationship Id="rId6" Type="http://schemas.openxmlformats.org/officeDocument/2006/relationships/image" Target="../media/image36.png"/><Relationship Id="rId11" Type="http://schemas.openxmlformats.org/officeDocument/2006/relationships/image" Target="../media/image41.png"/><Relationship Id="rId5" Type="http://schemas.openxmlformats.org/officeDocument/2006/relationships/oleObject" Target="../embeddings/oleObject69.bin"/><Relationship Id="rId10" Type="http://schemas.openxmlformats.org/officeDocument/2006/relationships/image" Target="../media/image40.png"/><Relationship Id="rId4" Type="http://schemas.openxmlformats.org/officeDocument/2006/relationships/slideLayout" Target="../slideLayouts/slideLayout2.xml"/><Relationship Id="rId9" Type="http://schemas.openxmlformats.org/officeDocument/2006/relationships/image" Target="../media/image39.png"/></Relationships>
</file>

<file path=ppt/slides/_rels/slide77.xml.rels><?xml version="1.0" encoding="UTF-8" standalone="yes"?>
<Relationships xmlns="http://schemas.openxmlformats.org/package/2006/relationships"><Relationship Id="rId3" Type="http://schemas.openxmlformats.org/officeDocument/2006/relationships/tags" Target="../tags/tag124.xml"/><Relationship Id="rId2" Type="http://schemas.openxmlformats.org/officeDocument/2006/relationships/tags" Target="../tags/tag123.xml"/><Relationship Id="rId1" Type="http://schemas.openxmlformats.org/officeDocument/2006/relationships/vmlDrawing" Target="../drawings/vmlDrawing70.vml"/><Relationship Id="rId5" Type="http://schemas.openxmlformats.org/officeDocument/2006/relationships/oleObject" Target="../embeddings/oleObject70.bin"/><Relationship Id="rId4"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5.xml"/><Relationship Id="rId1" Type="http://schemas.openxmlformats.org/officeDocument/2006/relationships/vmlDrawing" Target="../drawings/vmlDrawing71.vml"/><Relationship Id="rId4" Type="http://schemas.openxmlformats.org/officeDocument/2006/relationships/oleObject" Target="../embeddings/oleObject71.bin"/></Relationships>
</file>

<file path=ppt/slides/_rels/slide79.xml.rels><?xml version="1.0" encoding="UTF-8" standalone="yes"?>
<Relationships xmlns="http://schemas.openxmlformats.org/package/2006/relationships"><Relationship Id="rId3" Type="http://schemas.openxmlformats.org/officeDocument/2006/relationships/tags" Target="../tags/tag127.xml"/><Relationship Id="rId2" Type="http://schemas.openxmlformats.org/officeDocument/2006/relationships/tags" Target="../tags/tag126.xml"/><Relationship Id="rId1" Type="http://schemas.openxmlformats.org/officeDocument/2006/relationships/vmlDrawing" Target="../drawings/vmlDrawing72.vml"/><Relationship Id="rId5" Type="http://schemas.openxmlformats.org/officeDocument/2006/relationships/oleObject" Target="../embeddings/oleObject72.bin"/><Relationship Id="rId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vmlDrawing" Target="../drawings/vmlDrawing9.vml"/><Relationship Id="rId4" Type="http://schemas.openxmlformats.org/officeDocument/2006/relationships/oleObject" Target="../embeddings/oleObject9.bin"/></Relationships>
</file>

<file path=ppt/slides/_rels/slide80.xml.rels><?xml version="1.0" encoding="UTF-8" standalone="yes"?>
<Relationships xmlns="http://schemas.openxmlformats.org/package/2006/relationships"><Relationship Id="rId3" Type="http://schemas.openxmlformats.org/officeDocument/2006/relationships/tags" Target="../tags/tag129.xml"/><Relationship Id="rId2" Type="http://schemas.openxmlformats.org/officeDocument/2006/relationships/tags" Target="../tags/tag128.xml"/><Relationship Id="rId1" Type="http://schemas.openxmlformats.org/officeDocument/2006/relationships/vmlDrawing" Target="../drawings/vmlDrawing73.vml"/><Relationship Id="rId5" Type="http://schemas.openxmlformats.org/officeDocument/2006/relationships/oleObject" Target="../embeddings/oleObject73.bin"/><Relationship Id="rId4"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tags" Target="../tags/tag131.xml"/><Relationship Id="rId2" Type="http://schemas.openxmlformats.org/officeDocument/2006/relationships/tags" Target="../tags/tag130.xml"/><Relationship Id="rId1" Type="http://schemas.openxmlformats.org/officeDocument/2006/relationships/vmlDrawing" Target="../drawings/vmlDrawing74.vml"/><Relationship Id="rId5" Type="http://schemas.openxmlformats.org/officeDocument/2006/relationships/oleObject" Target="../embeddings/oleObject74.bin"/><Relationship Id="rId4"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tags" Target="../tags/tag133.xml"/><Relationship Id="rId2" Type="http://schemas.openxmlformats.org/officeDocument/2006/relationships/tags" Target="../tags/tag132.xml"/><Relationship Id="rId1" Type="http://schemas.openxmlformats.org/officeDocument/2006/relationships/vmlDrawing" Target="../drawings/vmlDrawing75.vml"/><Relationship Id="rId5" Type="http://schemas.openxmlformats.org/officeDocument/2006/relationships/oleObject" Target="../embeddings/oleObject75.bin"/><Relationship Id="rId4"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tags" Target="../tags/tag135.xml"/><Relationship Id="rId2" Type="http://schemas.openxmlformats.org/officeDocument/2006/relationships/tags" Target="../tags/tag134.xml"/><Relationship Id="rId1" Type="http://schemas.openxmlformats.org/officeDocument/2006/relationships/vmlDrawing" Target="../drawings/vmlDrawing76.vml"/><Relationship Id="rId6" Type="http://schemas.openxmlformats.org/officeDocument/2006/relationships/image" Target="../media/image42.png"/><Relationship Id="rId5" Type="http://schemas.openxmlformats.org/officeDocument/2006/relationships/oleObject" Target="../embeddings/oleObject76.bin"/><Relationship Id="rId4"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6.xml"/><Relationship Id="rId1" Type="http://schemas.openxmlformats.org/officeDocument/2006/relationships/vmlDrawing" Target="../drawings/vmlDrawing77.vml"/><Relationship Id="rId4" Type="http://schemas.openxmlformats.org/officeDocument/2006/relationships/oleObject" Target="../embeddings/oleObject77.bin"/></Relationships>
</file>

<file path=ppt/slides/_rels/slide87.xml.rels><?xml version="1.0" encoding="UTF-8" standalone="yes"?>
<Relationships xmlns="http://schemas.openxmlformats.org/package/2006/relationships"><Relationship Id="rId3" Type="http://schemas.openxmlformats.org/officeDocument/2006/relationships/tags" Target="../tags/tag138.xml"/><Relationship Id="rId2" Type="http://schemas.openxmlformats.org/officeDocument/2006/relationships/tags" Target="../tags/tag137.xml"/><Relationship Id="rId1" Type="http://schemas.openxmlformats.org/officeDocument/2006/relationships/vmlDrawing" Target="../drawings/vmlDrawing78.vml"/><Relationship Id="rId5" Type="http://schemas.openxmlformats.org/officeDocument/2006/relationships/oleObject" Target="../embeddings/oleObject78.bin"/><Relationship Id="rId4"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89.xml.rels><?xml version="1.0" encoding="UTF-8" standalone="yes"?>
<Relationships xmlns="http://schemas.openxmlformats.org/package/2006/relationships"><Relationship Id="rId3" Type="http://schemas.openxmlformats.org/officeDocument/2006/relationships/tags" Target="../tags/tag140.xml"/><Relationship Id="rId2" Type="http://schemas.openxmlformats.org/officeDocument/2006/relationships/tags" Target="../tags/tag139.xml"/><Relationship Id="rId1" Type="http://schemas.openxmlformats.org/officeDocument/2006/relationships/vmlDrawing" Target="../drawings/vmlDrawing79.vml"/><Relationship Id="rId5" Type="http://schemas.openxmlformats.org/officeDocument/2006/relationships/oleObject" Target="../embeddings/oleObject79.bin"/><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vmlDrawing" Target="../drawings/vmlDrawing10.vml"/><Relationship Id="rId4" Type="http://schemas.openxmlformats.org/officeDocument/2006/relationships/oleObject" Target="../embeddings/oleObject10.bin"/></Relationships>
</file>

<file path=ppt/slides/_rels/slide9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1.xml"/><Relationship Id="rId1" Type="http://schemas.openxmlformats.org/officeDocument/2006/relationships/vmlDrawing" Target="../drawings/vmlDrawing80.vml"/><Relationship Id="rId4" Type="http://schemas.openxmlformats.org/officeDocument/2006/relationships/oleObject" Target="../embeddings/oleObject80.bin"/></Relationships>
</file>

<file path=ppt/slides/_rels/slide91.xml.rels><?xml version="1.0" encoding="UTF-8" standalone="yes"?>
<Relationships xmlns="http://schemas.openxmlformats.org/package/2006/relationships"><Relationship Id="rId3" Type="http://schemas.openxmlformats.org/officeDocument/2006/relationships/tags" Target="../tags/tag143.xml"/><Relationship Id="rId2" Type="http://schemas.openxmlformats.org/officeDocument/2006/relationships/tags" Target="../tags/tag142.xml"/><Relationship Id="rId1" Type="http://schemas.openxmlformats.org/officeDocument/2006/relationships/vmlDrawing" Target="../drawings/vmlDrawing81.vml"/><Relationship Id="rId5" Type="http://schemas.openxmlformats.org/officeDocument/2006/relationships/oleObject" Target="../embeddings/oleObject81.bin"/><Relationship Id="rId4"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tags" Target="../tags/tag145.xml"/><Relationship Id="rId2" Type="http://schemas.openxmlformats.org/officeDocument/2006/relationships/tags" Target="../tags/tag144.xml"/><Relationship Id="rId1" Type="http://schemas.openxmlformats.org/officeDocument/2006/relationships/vmlDrawing" Target="../drawings/vmlDrawing82.vml"/><Relationship Id="rId5" Type="http://schemas.openxmlformats.org/officeDocument/2006/relationships/oleObject" Target="../embeddings/oleObject82.bin"/><Relationship Id="rId4"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tags" Target="../tags/tag147.xml"/><Relationship Id="rId2" Type="http://schemas.openxmlformats.org/officeDocument/2006/relationships/tags" Target="../tags/tag146.xml"/><Relationship Id="rId1" Type="http://schemas.openxmlformats.org/officeDocument/2006/relationships/vmlDrawing" Target="../drawings/vmlDrawing83.vml"/><Relationship Id="rId5" Type="http://schemas.openxmlformats.org/officeDocument/2006/relationships/oleObject" Target="../embeddings/oleObject83.bin"/><Relationship Id="rId4"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tags" Target="../tags/tag149.xml"/><Relationship Id="rId2" Type="http://schemas.openxmlformats.org/officeDocument/2006/relationships/tags" Target="../tags/tag148.xml"/><Relationship Id="rId1" Type="http://schemas.openxmlformats.org/officeDocument/2006/relationships/vmlDrawing" Target="../drawings/vmlDrawing84.vml"/><Relationship Id="rId5" Type="http://schemas.openxmlformats.org/officeDocument/2006/relationships/oleObject" Target="../embeddings/oleObject84.bin"/><Relationship Id="rId4"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xmlns="" id="{B5492206-645A-4F60-9CF1-FA47D9DA4926}"/>
              </a:ext>
            </a:extLst>
          </p:cNvPr>
          <p:cNvGraphicFramePr>
            <a:graphicFrameLocks noChangeAspect="1"/>
          </p:cNvGraphicFramePr>
          <p:nvPr>
            <p:custDataLst>
              <p:tags r:id="rId2"/>
            </p:custDataLst>
            <p:extLst>
              <p:ext uri="{D42A27DB-BD31-4B8C-83A1-F6EECF244321}">
                <p14:modId xmlns:p14="http://schemas.microsoft.com/office/powerpoint/2010/main" xmlns="" val="3578220203"/>
              </p:ext>
            </p:extLst>
          </p:nvPr>
        </p:nvGraphicFramePr>
        <p:xfrm>
          <a:off x="1588" y="1588"/>
          <a:ext cx="1588" cy="1588"/>
        </p:xfrm>
        <a:graphic>
          <a:graphicData uri="http://schemas.openxmlformats.org/presentationml/2006/ole">
            <p:oleObj spid="_x0000_s2272" name="think-cell Slide" r:id="rId5" imgW="360" imgH="360" progId="">
              <p:embed/>
            </p:oleObj>
          </a:graphicData>
        </a:graphic>
      </p:graphicFrame>
      <p:sp>
        <p:nvSpPr>
          <p:cNvPr id="6" name="Rectangle 5" hidden="1">
            <a:extLst>
              <a:ext uri="{FF2B5EF4-FFF2-40B4-BE49-F238E27FC236}">
                <a16:creationId xmlns:a16="http://schemas.microsoft.com/office/drawing/2014/main" xmlns="" id="{7ADE39F6-F16E-4A23-BE75-1ADED71F7B2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5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xmlns="" id="{D744DF7A-FFF0-467F-A02B-9E500341B8D2}"/>
              </a:ext>
            </a:extLst>
          </p:cNvPr>
          <p:cNvSpPr>
            <a:spLocks noGrp="1"/>
          </p:cNvSpPr>
          <p:nvPr>
            <p:ph type="ctrTitle"/>
          </p:nvPr>
        </p:nvSpPr>
        <p:spPr>
          <a:xfrm>
            <a:off x="1524000" y="1122363"/>
            <a:ext cx="9144000" cy="973137"/>
          </a:xfrm>
        </p:spPr>
        <p:txBody>
          <a:bodyPr>
            <a:normAutofit fontScale="90000"/>
          </a:bodyPr>
          <a:lstStyle/>
          <a:p>
            <a:r>
              <a:rPr lang="en-US" dirty="0"/>
              <a:t>MySQL is an opensource </a:t>
            </a:r>
            <a:r>
              <a:rPr lang="en-US" b="1" dirty="0"/>
              <a:t>RDBMS</a:t>
            </a:r>
          </a:p>
        </p:txBody>
      </p:sp>
      <p:sp>
        <p:nvSpPr>
          <p:cNvPr id="3" name="Subtitle 2">
            <a:extLst>
              <a:ext uri="{FF2B5EF4-FFF2-40B4-BE49-F238E27FC236}">
                <a16:creationId xmlns:a16="http://schemas.microsoft.com/office/drawing/2014/main" xmlns="" id="{D1143B50-C8B5-47B8-A090-7BE071E36B86}"/>
              </a:ext>
            </a:extLst>
          </p:cNvPr>
          <p:cNvSpPr>
            <a:spLocks noGrp="1"/>
          </p:cNvSpPr>
          <p:nvPr>
            <p:ph type="subTitle" idx="1"/>
          </p:nvPr>
        </p:nvSpPr>
        <p:spPr>
          <a:xfrm>
            <a:off x="1524000" y="2190750"/>
            <a:ext cx="9144000" cy="3067050"/>
          </a:xfrm>
        </p:spPr>
        <p:txBody>
          <a:bodyPr/>
          <a:lstStyle/>
          <a:p>
            <a:r>
              <a:rPr lang="en-US" dirty="0"/>
              <a:t>RDMBS- Relational Database Management </a:t>
            </a:r>
            <a:r>
              <a:rPr lang="en-US" dirty="0" smtClean="0"/>
              <a:t>System</a:t>
            </a:r>
          </a:p>
          <a:p>
            <a:r>
              <a:rPr lang="en-US" dirty="0" smtClean="0"/>
              <a:t>Founder is </a:t>
            </a:r>
          </a:p>
          <a:p>
            <a:r>
              <a:rPr lang="en-US" dirty="0" smtClean="0"/>
              <a:t>My in </a:t>
            </a:r>
            <a:r>
              <a:rPr lang="en-US" dirty="0" err="1" smtClean="0"/>
              <a:t>MySQL</a:t>
            </a:r>
            <a:r>
              <a:rPr lang="en-US" dirty="0" smtClean="0"/>
              <a:t> is daughter name Michal</a:t>
            </a:r>
          </a:p>
          <a:p>
            <a:r>
              <a:rPr lang="en-US" dirty="0" smtClean="0"/>
              <a:t>Open source means free to use</a:t>
            </a:r>
          </a:p>
          <a:p>
            <a:r>
              <a:rPr lang="en-US" dirty="0" smtClean="0"/>
              <a:t>My SQL logo is dolphin name of dolphin is “</a:t>
            </a:r>
            <a:r>
              <a:rPr lang="en-US" dirty="0" err="1" smtClean="0"/>
              <a:t>Sakila</a:t>
            </a:r>
            <a:r>
              <a:rPr lang="en-US" dirty="0" smtClean="0"/>
              <a:t>” </a:t>
            </a:r>
          </a:p>
        </p:txBody>
      </p:sp>
    </p:spTree>
    <p:extLst>
      <p:ext uri="{BB962C8B-B14F-4D97-AF65-F5344CB8AC3E}">
        <p14:creationId xmlns:p14="http://schemas.microsoft.com/office/powerpoint/2010/main" xmlns="" val="4582008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xmlns="" id="{2A75701B-605C-4011-8229-389862D28055}"/>
              </a:ext>
            </a:extLst>
          </p:cNvPr>
          <p:cNvGraphicFramePr>
            <a:graphicFrameLocks noChangeAspect="1"/>
          </p:cNvGraphicFramePr>
          <p:nvPr>
            <p:custDataLst>
              <p:tags r:id="rId2"/>
            </p:custDataLst>
            <p:extLst>
              <p:ext uri="{D42A27DB-BD31-4B8C-83A1-F6EECF244321}">
                <p14:modId xmlns:p14="http://schemas.microsoft.com/office/powerpoint/2010/main" xmlns="" val="882829193"/>
              </p:ext>
            </p:extLst>
          </p:nvPr>
        </p:nvGraphicFramePr>
        <p:xfrm>
          <a:off x="1588" y="1588"/>
          <a:ext cx="1588" cy="1588"/>
        </p:xfrm>
        <a:graphic>
          <a:graphicData uri="http://schemas.openxmlformats.org/presentationml/2006/ole">
            <p:oleObj spid="_x0000_s10462" name="think-cell Slide" r:id="rId5" imgW="360" imgH="360" progId="">
              <p:embed/>
            </p:oleObj>
          </a:graphicData>
        </a:graphic>
      </p:graphicFrame>
      <p:sp>
        <p:nvSpPr>
          <p:cNvPr id="4" name="Rectangle 3" hidden="1">
            <a:extLst>
              <a:ext uri="{FF2B5EF4-FFF2-40B4-BE49-F238E27FC236}">
                <a16:creationId xmlns:a16="http://schemas.microsoft.com/office/drawing/2014/main" xmlns="" id="{3D2FDFD9-9C66-4B0B-BE0C-9A194FC56003}"/>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xmlns="" id="{01DE61CD-2ADF-473B-BA80-0B06F2431222}"/>
              </a:ext>
            </a:extLst>
          </p:cNvPr>
          <p:cNvSpPr>
            <a:spLocks noGrp="1"/>
          </p:cNvSpPr>
          <p:nvPr>
            <p:ph type="title"/>
          </p:nvPr>
        </p:nvSpPr>
        <p:spPr/>
        <p:txBody>
          <a:bodyPr/>
          <a:lstStyle/>
          <a:p>
            <a:r>
              <a:rPr lang="en-US" dirty="0"/>
              <a:t>Select- is used to read data from table</a:t>
            </a:r>
          </a:p>
        </p:txBody>
      </p:sp>
      <p:sp>
        <p:nvSpPr>
          <p:cNvPr id="3" name="Content Placeholder 2">
            <a:extLst>
              <a:ext uri="{FF2B5EF4-FFF2-40B4-BE49-F238E27FC236}">
                <a16:creationId xmlns:a16="http://schemas.microsoft.com/office/drawing/2014/main" xmlns="" id="{FFAEBDC3-7FD3-4DEA-962D-6FB6149BB8A2}"/>
              </a:ext>
            </a:extLst>
          </p:cNvPr>
          <p:cNvSpPr>
            <a:spLocks noGrp="1"/>
          </p:cNvSpPr>
          <p:nvPr>
            <p:ph idx="1"/>
          </p:nvPr>
        </p:nvSpPr>
        <p:spPr/>
        <p:txBody>
          <a:bodyPr/>
          <a:lstStyle/>
          <a:p>
            <a:r>
              <a:rPr lang="en-US" dirty="0"/>
              <a:t>*- all columns</a:t>
            </a:r>
          </a:p>
          <a:p>
            <a:endParaRPr lang="en-US" dirty="0"/>
          </a:p>
          <a:p>
            <a:r>
              <a:rPr lang="en-US" dirty="0"/>
              <a:t>E.g. </a:t>
            </a:r>
          </a:p>
          <a:p>
            <a:pPr marL="0" indent="0">
              <a:buNone/>
            </a:pPr>
            <a:r>
              <a:rPr lang="en-US" dirty="0"/>
              <a:t>Select * from t1</a:t>
            </a:r>
          </a:p>
          <a:p>
            <a:pPr marL="0" indent="0">
              <a:buNone/>
            </a:pPr>
            <a:endParaRPr lang="en-US" dirty="0"/>
          </a:p>
          <a:p>
            <a:pPr marL="0" indent="0">
              <a:buNone/>
            </a:pPr>
            <a:r>
              <a:rPr lang="en-US" dirty="0" smtClean="0"/>
              <a:t>Meaning </a:t>
            </a:r>
            <a:r>
              <a:rPr lang="en-US" dirty="0"/>
              <a:t>get all the columns and all the rows from table </a:t>
            </a:r>
            <a:r>
              <a:rPr lang="en-US" dirty="0" smtClean="0"/>
              <a:t>t1</a:t>
            </a:r>
          </a:p>
          <a:p>
            <a:pPr marL="0" indent="0">
              <a:buNone/>
            </a:pPr>
            <a:r>
              <a:rPr lang="en-US" dirty="0" smtClean="0"/>
              <a:t>--single line comment</a:t>
            </a:r>
          </a:p>
          <a:p>
            <a:pPr marL="0" indent="0">
              <a:buNone/>
            </a:pPr>
            <a:r>
              <a:rPr lang="en-US" dirty="0" smtClean="0"/>
              <a:t>/* multi line comment*/</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xmlns="" val="723422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xmlns="" id="{07D18CB4-749D-4437-853B-5865E4FBC20A}"/>
              </a:ext>
            </a:extLst>
          </p:cNvPr>
          <p:cNvGraphicFramePr>
            <a:graphicFrameLocks noChangeAspect="1"/>
          </p:cNvGraphicFramePr>
          <p:nvPr>
            <p:custDataLst>
              <p:tags r:id="rId2"/>
            </p:custDataLst>
            <p:extLst>
              <p:ext uri="{D42A27DB-BD31-4B8C-83A1-F6EECF244321}">
                <p14:modId xmlns:p14="http://schemas.microsoft.com/office/powerpoint/2010/main" xmlns="" val="3212010204"/>
              </p:ext>
            </p:extLst>
          </p:nvPr>
        </p:nvGraphicFramePr>
        <p:xfrm>
          <a:off x="1588" y="1588"/>
          <a:ext cx="1588" cy="1588"/>
        </p:xfrm>
        <a:graphic>
          <a:graphicData uri="http://schemas.openxmlformats.org/presentationml/2006/ole">
            <p:oleObj spid="_x0000_s11485" name="think-cell Slide" r:id="rId5" imgW="360" imgH="360" progId="">
              <p:embed/>
            </p:oleObj>
          </a:graphicData>
        </a:graphic>
      </p:graphicFrame>
      <p:sp>
        <p:nvSpPr>
          <p:cNvPr id="4" name="Rectangle 3" hidden="1">
            <a:extLst>
              <a:ext uri="{FF2B5EF4-FFF2-40B4-BE49-F238E27FC236}">
                <a16:creationId xmlns:a16="http://schemas.microsoft.com/office/drawing/2014/main" xmlns="" id="{E52931C9-104D-45E9-B6E1-7AAE1D92BF0E}"/>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xmlns="" id="{60B6B6EF-C103-49A1-891A-4BD6DACB4EB0}"/>
              </a:ext>
            </a:extLst>
          </p:cNvPr>
          <p:cNvSpPr>
            <a:spLocks noGrp="1"/>
          </p:cNvSpPr>
          <p:nvPr>
            <p:ph type="title"/>
          </p:nvPr>
        </p:nvSpPr>
        <p:spPr>
          <a:xfrm>
            <a:off x="838200" y="365125"/>
            <a:ext cx="9791700" cy="892175"/>
          </a:xfrm>
        </p:spPr>
        <p:txBody>
          <a:bodyPr/>
          <a:lstStyle/>
          <a:p>
            <a:r>
              <a:rPr lang="en-US" dirty="0"/>
              <a:t>Insert – used to add records to the table</a:t>
            </a:r>
          </a:p>
        </p:txBody>
      </p:sp>
      <p:sp>
        <p:nvSpPr>
          <p:cNvPr id="3" name="Content Placeholder 2">
            <a:extLst>
              <a:ext uri="{FF2B5EF4-FFF2-40B4-BE49-F238E27FC236}">
                <a16:creationId xmlns:a16="http://schemas.microsoft.com/office/drawing/2014/main" xmlns="" id="{AEDF9C52-B6AF-49B0-8C58-A5306A2DE506}"/>
              </a:ext>
            </a:extLst>
          </p:cNvPr>
          <p:cNvSpPr>
            <a:spLocks noGrp="1"/>
          </p:cNvSpPr>
          <p:nvPr>
            <p:ph idx="1"/>
          </p:nvPr>
        </p:nvSpPr>
        <p:spPr>
          <a:xfrm>
            <a:off x="304800" y="1216024"/>
            <a:ext cx="11010900" cy="5394325"/>
          </a:xfrm>
        </p:spPr>
        <p:txBody>
          <a:bodyPr>
            <a:normAutofit lnSpcReduction="10000"/>
          </a:bodyPr>
          <a:lstStyle/>
          <a:p>
            <a:r>
              <a:rPr lang="en-US" dirty="0"/>
              <a:t>Syntax</a:t>
            </a:r>
          </a:p>
          <a:p>
            <a:pPr marL="0" indent="0">
              <a:buNone/>
            </a:pPr>
            <a:r>
              <a:rPr lang="en-US" dirty="0" smtClean="0"/>
              <a:t>Insert </a:t>
            </a:r>
            <a:r>
              <a:rPr lang="en-US" dirty="0"/>
              <a:t>into </a:t>
            </a:r>
            <a:r>
              <a:rPr lang="en-US" dirty="0" err="1"/>
              <a:t>table_name</a:t>
            </a:r>
            <a:r>
              <a:rPr lang="en-US" dirty="0"/>
              <a:t>(c1,c2,c3..) values( give values</a:t>
            </a:r>
            <a:r>
              <a:rPr lang="en-US" dirty="0" smtClean="0"/>
              <a:t>)….</a:t>
            </a:r>
          </a:p>
          <a:p>
            <a:pPr marL="0" indent="0">
              <a:buNone/>
            </a:pPr>
            <a:endParaRPr lang="en-US" dirty="0" smtClean="0"/>
          </a:p>
          <a:p>
            <a:pPr marL="0" indent="0">
              <a:buNone/>
            </a:pPr>
            <a:r>
              <a:rPr lang="en-US" sz="2400" b="1" dirty="0" smtClean="0"/>
              <a:t>Date</a:t>
            </a:r>
            <a:r>
              <a:rPr lang="en-US" sz="2400" dirty="0" smtClean="0"/>
              <a:t> and </a:t>
            </a:r>
            <a:r>
              <a:rPr lang="en-US" sz="2400" b="1" dirty="0" smtClean="0"/>
              <a:t>string</a:t>
            </a:r>
            <a:r>
              <a:rPr lang="en-US" sz="2400" dirty="0" smtClean="0"/>
              <a:t> must be in </a:t>
            </a:r>
            <a:r>
              <a:rPr lang="en-US" sz="2400" b="1" dirty="0" smtClean="0"/>
              <a:t>single quote </a:t>
            </a:r>
            <a:r>
              <a:rPr lang="en-US" sz="2400" dirty="0" smtClean="0"/>
              <a:t>, giving column name is optional but order should be same as column.</a:t>
            </a:r>
          </a:p>
          <a:p>
            <a:pPr marL="0" indent="0">
              <a:buNone/>
            </a:pPr>
            <a:r>
              <a:rPr lang="en-US" sz="2400" dirty="0" smtClean="0"/>
              <a:t>Insert into t1 values  (1, ’a’, ‘2022-02-27’);</a:t>
            </a:r>
          </a:p>
          <a:p>
            <a:pPr marL="0" indent="0">
              <a:buNone/>
            </a:pPr>
            <a:r>
              <a:rPr lang="en-US" sz="2600" dirty="0" smtClean="0"/>
              <a:t>---Multi row command  </a:t>
            </a:r>
          </a:p>
          <a:p>
            <a:pPr marL="0" indent="0">
              <a:buNone/>
            </a:pPr>
            <a:r>
              <a:rPr lang="en-US" sz="2600" dirty="0" smtClean="0"/>
              <a:t>Insert into t1 (c1,c2,c3) values (1, ’a’, ‘2022-02-27’) , (2, ’b’, ‘2022-02-28’);</a:t>
            </a:r>
          </a:p>
          <a:p>
            <a:pPr marL="0" indent="0">
              <a:buNone/>
            </a:pPr>
            <a:r>
              <a:rPr lang="en-US" sz="2600" dirty="0" smtClean="0"/>
              <a:t>----for specific column</a:t>
            </a:r>
          </a:p>
          <a:p>
            <a:pPr marL="0" indent="0">
              <a:buNone/>
            </a:pPr>
            <a:r>
              <a:rPr lang="en-US" sz="2600" dirty="0" smtClean="0"/>
              <a:t>Insert into t1(c1,c2) values(10,’a10’);</a:t>
            </a:r>
          </a:p>
          <a:p>
            <a:pPr marL="0" indent="0">
              <a:buNone/>
            </a:pPr>
            <a:r>
              <a:rPr lang="en-US" dirty="0" smtClean="0"/>
              <a:t>--for c3 null gets inserted – null means value not yet defined ,NULL doesn’t mean blank or 0</a:t>
            </a:r>
          </a:p>
          <a:p>
            <a:pPr marL="0" indent="0">
              <a:buNone/>
            </a:pPr>
            <a:endParaRPr lang="en-US" dirty="0" smtClean="0"/>
          </a:p>
          <a:p>
            <a:pPr marL="0" indent="0">
              <a:buNone/>
            </a:pPr>
            <a:endParaRPr lang="en-US" dirty="0" smtClean="0"/>
          </a:p>
        </p:txBody>
      </p:sp>
    </p:spTree>
    <p:extLst>
      <p:ext uri="{BB962C8B-B14F-4D97-AF65-F5344CB8AC3E}">
        <p14:creationId xmlns:p14="http://schemas.microsoft.com/office/powerpoint/2010/main" xmlns="" val="2273434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FACDED46-00E1-4970-BAC5-44C59545520E}"/>
              </a:ext>
            </a:extLst>
          </p:cNvPr>
          <p:cNvGraphicFramePr>
            <a:graphicFrameLocks noChangeAspect="1"/>
          </p:cNvGraphicFramePr>
          <p:nvPr>
            <p:custDataLst>
              <p:tags r:id="rId2"/>
            </p:custDataLst>
            <p:extLst>
              <p:ext uri="{D42A27DB-BD31-4B8C-83A1-F6EECF244321}">
                <p14:modId xmlns:p14="http://schemas.microsoft.com/office/powerpoint/2010/main" xmlns="" val="2775858188"/>
              </p:ext>
            </p:extLst>
          </p:nvPr>
        </p:nvGraphicFramePr>
        <p:xfrm>
          <a:off x="1588" y="1588"/>
          <a:ext cx="1588" cy="1588"/>
        </p:xfrm>
        <a:graphic>
          <a:graphicData uri="http://schemas.openxmlformats.org/presentationml/2006/ole">
            <p:oleObj spid="_x0000_s12512" name="think-cell Slide" r:id="rId4" imgW="360" imgH="360" progId="">
              <p:embed/>
            </p:oleObj>
          </a:graphicData>
        </a:graphic>
      </p:graphicFrame>
      <p:sp>
        <p:nvSpPr>
          <p:cNvPr id="2" name="Title 1">
            <a:extLst>
              <a:ext uri="{FF2B5EF4-FFF2-40B4-BE49-F238E27FC236}">
                <a16:creationId xmlns:a16="http://schemas.microsoft.com/office/drawing/2014/main" xmlns="" id="{D4AFBE22-C568-4E25-AE3B-CED523DFB70E}"/>
              </a:ext>
            </a:extLst>
          </p:cNvPr>
          <p:cNvSpPr>
            <a:spLocks noGrp="1"/>
          </p:cNvSpPr>
          <p:nvPr>
            <p:ph type="title"/>
          </p:nvPr>
        </p:nvSpPr>
        <p:spPr/>
        <p:txBody>
          <a:bodyPr/>
          <a:lstStyle/>
          <a:p>
            <a:r>
              <a:rPr lang="en-US" dirty="0"/>
              <a:t>Operators	</a:t>
            </a:r>
          </a:p>
        </p:txBody>
      </p:sp>
      <p:sp>
        <p:nvSpPr>
          <p:cNvPr id="3" name="Content Placeholder 2">
            <a:extLst>
              <a:ext uri="{FF2B5EF4-FFF2-40B4-BE49-F238E27FC236}">
                <a16:creationId xmlns:a16="http://schemas.microsoft.com/office/drawing/2014/main" xmlns="" id="{D443122C-3606-4856-92D9-339973E91765}"/>
              </a:ext>
            </a:extLst>
          </p:cNvPr>
          <p:cNvSpPr>
            <a:spLocks noGrp="1"/>
          </p:cNvSpPr>
          <p:nvPr>
            <p:ph idx="1"/>
          </p:nvPr>
        </p:nvSpPr>
        <p:spPr/>
        <p:txBody>
          <a:bodyPr>
            <a:normAutofit fontScale="40000" lnSpcReduction="20000"/>
          </a:bodyPr>
          <a:lstStyle/>
          <a:p>
            <a:pPr lvl="1"/>
            <a:r>
              <a:rPr lang="en-US" sz="3300" dirty="0" smtClean="0"/>
              <a:t>=	--equal to operator we are not assigning the value</a:t>
            </a:r>
            <a:endParaRPr lang="en-US" sz="3300" dirty="0"/>
          </a:p>
          <a:p>
            <a:pPr lvl="1"/>
            <a:r>
              <a:rPr lang="en-US" sz="3300" b="1" dirty="0"/>
              <a:t>!=</a:t>
            </a:r>
            <a:r>
              <a:rPr lang="en-US" sz="3300" dirty="0"/>
              <a:t> or</a:t>
            </a:r>
            <a:r>
              <a:rPr lang="en-US" sz="3300" b="1" dirty="0"/>
              <a:t> </a:t>
            </a:r>
            <a:r>
              <a:rPr lang="en-US" sz="3300" b="1" dirty="0" smtClean="0"/>
              <a:t>&lt;&gt;</a:t>
            </a:r>
            <a:r>
              <a:rPr lang="en-US" sz="3300" dirty="0" smtClean="0"/>
              <a:t>   ----not equal to operator</a:t>
            </a:r>
            <a:endParaRPr lang="en-US" sz="3300" dirty="0"/>
          </a:p>
          <a:p>
            <a:pPr lvl="1"/>
            <a:r>
              <a:rPr lang="en-US" sz="3300" dirty="0"/>
              <a:t>&gt;</a:t>
            </a:r>
          </a:p>
          <a:p>
            <a:pPr lvl="1"/>
            <a:r>
              <a:rPr lang="en-US" sz="3300" dirty="0"/>
              <a:t>&lt;</a:t>
            </a:r>
          </a:p>
          <a:p>
            <a:pPr lvl="1"/>
            <a:r>
              <a:rPr lang="en-US" sz="3300" dirty="0"/>
              <a:t>&gt;=</a:t>
            </a:r>
          </a:p>
          <a:p>
            <a:pPr lvl="1"/>
            <a:r>
              <a:rPr lang="en-US" sz="3300" dirty="0"/>
              <a:t>&lt;=</a:t>
            </a:r>
          </a:p>
          <a:p>
            <a:pPr lvl="1"/>
            <a:r>
              <a:rPr lang="en-US" sz="3300" dirty="0"/>
              <a:t>In </a:t>
            </a:r>
            <a:r>
              <a:rPr lang="en-US" sz="3300" dirty="0" smtClean="0"/>
              <a:t>	----IN Operator lets  </a:t>
            </a:r>
            <a:r>
              <a:rPr lang="en-US" sz="3300" b="1" dirty="0" smtClean="0"/>
              <a:t>YOU CAN PROVIDE LIST OF VALUES </a:t>
            </a:r>
            <a:r>
              <a:rPr lang="en-US" sz="3300" dirty="0" smtClean="0"/>
              <a:t>. Ex :- where c1 in (1,4,5);</a:t>
            </a:r>
            <a:endParaRPr lang="en-US" sz="3300" dirty="0"/>
          </a:p>
          <a:p>
            <a:pPr lvl="1"/>
            <a:r>
              <a:rPr lang="en-US" sz="3300" dirty="0"/>
              <a:t>Not in</a:t>
            </a:r>
          </a:p>
          <a:p>
            <a:pPr lvl="1"/>
            <a:r>
              <a:rPr lang="en-US" sz="3300" dirty="0" smtClean="0"/>
              <a:t>Between	--- </a:t>
            </a:r>
            <a:r>
              <a:rPr lang="en-US" sz="3300" b="1" dirty="0" smtClean="0"/>
              <a:t>get a range of values, </a:t>
            </a:r>
            <a:r>
              <a:rPr lang="en-US" sz="3300" dirty="0" smtClean="0"/>
              <a:t>between include boundary values . Ex: where c1 between 2 and 5</a:t>
            </a:r>
            <a:endParaRPr lang="en-US" sz="3300" dirty="0"/>
          </a:p>
          <a:p>
            <a:pPr lvl="1"/>
            <a:r>
              <a:rPr lang="en-US" sz="3300" dirty="0"/>
              <a:t>Not </a:t>
            </a:r>
            <a:r>
              <a:rPr lang="en-US" sz="3300" dirty="0" smtClean="0"/>
              <a:t>between</a:t>
            </a:r>
            <a:endParaRPr lang="en-US" sz="3300" dirty="0"/>
          </a:p>
          <a:p>
            <a:pPr lvl="1"/>
            <a:r>
              <a:rPr lang="en-US" sz="3300" dirty="0"/>
              <a:t>Is null</a:t>
            </a:r>
          </a:p>
          <a:p>
            <a:pPr lvl="1"/>
            <a:r>
              <a:rPr lang="en-US" sz="3300" dirty="0"/>
              <a:t>Is not null</a:t>
            </a:r>
          </a:p>
          <a:p>
            <a:pPr lvl="1"/>
            <a:r>
              <a:rPr lang="en-US" sz="3300" dirty="0"/>
              <a:t>&gt;any or &gt;all</a:t>
            </a:r>
          </a:p>
          <a:p>
            <a:pPr lvl="1"/>
            <a:r>
              <a:rPr lang="en-US" sz="3300" dirty="0"/>
              <a:t>&lt;any or &lt;all</a:t>
            </a:r>
          </a:p>
          <a:p>
            <a:pPr lvl="1"/>
            <a:r>
              <a:rPr lang="en-US" sz="3300" dirty="0"/>
              <a:t>&lt;= any or &lt;all</a:t>
            </a:r>
          </a:p>
          <a:p>
            <a:pPr lvl="1"/>
            <a:r>
              <a:rPr lang="en-US" sz="3300" dirty="0"/>
              <a:t>&gt;=any or &gt;= all</a:t>
            </a:r>
          </a:p>
          <a:p>
            <a:pPr lvl="1"/>
            <a:r>
              <a:rPr lang="en-US" sz="3300" dirty="0"/>
              <a:t>=any or =all</a:t>
            </a:r>
          </a:p>
          <a:p>
            <a:pPr lvl="1"/>
            <a:r>
              <a:rPr lang="en-US" sz="3300" dirty="0" smtClean="0"/>
              <a:t>Like	------- is used to search values based on a pattern, --two ways to do search like using </a:t>
            </a:r>
            <a:r>
              <a:rPr lang="en-US" sz="3300" b="1" u="sng" dirty="0" smtClean="0"/>
              <a:t>wildcard character -- % and </a:t>
            </a:r>
            <a:r>
              <a:rPr lang="en-US" sz="3300" b="1" dirty="0" smtClean="0"/>
              <a:t>(_ </a:t>
            </a:r>
            <a:r>
              <a:rPr lang="en-US" sz="3300" b="1" dirty="0" err="1" smtClean="0"/>
              <a:t>undersco</a:t>
            </a:r>
            <a:r>
              <a:rPr lang="en-US" sz="3300" b="1" dirty="0" smtClean="0"/>
              <a:t>)</a:t>
            </a:r>
            <a:endParaRPr lang="en-US" sz="3300" b="1" u="sng" dirty="0"/>
          </a:p>
          <a:p>
            <a:pPr lvl="1"/>
            <a:r>
              <a:rPr lang="en-US" sz="3300" dirty="0"/>
              <a:t>Not </a:t>
            </a:r>
            <a:r>
              <a:rPr lang="en-US" sz="3300" dirty="0" smtClean="0"/>
              <a:t>Like	----% means any number of character,--_means exactly 1character</a:t>
            </a:r>
            <a:endParaRPr lang="en-US" sz="3300" dirty="0"/>
          </a:p>
          <a:p>
            <a:endParaRPr lang="en-US" dirty="0"/>
          </a:p>
        </p:txBody>
      </p:sp>
    </p:spTree>
    <p:extLst>
      <p:ext uri="{BB962C8B-B14F-4D97-AF65-F5344CB8AC3E}">
        <p14:creationId xmlns:p14="http://schemas.microsoft.com/office/powerpoint/2010/main" xmlns="" val="1181628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xmlns="" id="{63D7A180-3E2C-4175-9F90-B96197F2348B}"/>
              </a:ext>
            </a:extLst>
          </p:cNvPr>
          <p:cNvGraphicFramePr>
            <a:graphicFrameLocks noChangeAspect="1"/>
          </p:cNvGraphicFramePr>
          <p:nvPr>
            <p:custDataLst>
              <p:tags r:id="rId2"/>
            </p:custDataLst>
            <p:extLst>
              <p:ext uri="{D42A27DB-BD31-4B8C-83A1-F6EECF244321}">
                <p14:modId xmlns:p14="http://schemas.microsoft.com/office/powerpoint/2010/main" xmlns="" val="11154037"/>
              </p:ext>
            </p:extLst>
          </p:nvPr>
        </p:nvGraphicFramePr>
        <p:xfrm>
          <a:off x="1588" y="1588"/>
          <a:ext cx="1588" cy="1588"/>
        </p:xfrm>
        <a:graphic>
          <a:graphicData uri="http://schemas.openxmlformats.org/presentationml/2006/ole">
            <p:oleObj spid="_x0000_s13531" name="think-cell Slide" r:id="rId5" imgW="360" imgH="360" progId="">
              <p:embed/>
            </p:oleObj>
          </a:graphicData>
        </a:graphic>
      </p:graphicFrame>
      <p:sp>
        <p:nvSpPr>
          <p:cNvPr id="4" name="Rectangle 3" hidden="1">
            <a:extLst>
              <a:ext uri="{FF2B5EF4-FFF2-40B4-BE49-F238E27FC236}">
                <a16:creationId xmlns:a16="http://schemas.microsoft.com/office/drawing/2014/main" xmlns="" id="{78F2148C-83DE-4D6A-856B-D682068B280F}"/>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xmlns="" id="{52C4BD9D-E5EE-42F6-A430-AE84813DA1A7}"/>
              </a:ext>
            </a:extLst>
          </p:cNvPr>
          <p:cNvSpPr>
            <a:spLocks noGrp="1"/>
          </p:cNvSpPr>
          <p:nvPr>
            <p:ph type="title"/>
          </p:nvPr>
        </p:nvSpPr>
        <p:spPr/>
        <p:txBody>
          <a:bodyPr/>
          <a:lstStyle/>
          <a:p>
            <a:r>
              <a:rPr lang="en-US" dirty="0"/>
              <a:t>SQL Commands	</a:t>
            </a:r>
          </a:p>
        </p:txBody>
      </p:sp>
      <p:sp>
        <p:nvSpPr>
          <p:cNvPr id="3" name="Content Placeholder 2">
            <a:extLst>
              <a:ext uri="{FF2B5EF4-FFF2-40B4-BE49-F238E27FC236}">
                <a16:creationId xmlns:a16="http://schemas.microsoft.com/office/drawing/2014/main" xmlns="" id="{4543F71B-045B-4F6B-A6C8-F23E61C41725}"/>
              </a:ext>
            </a:extLst>
          </p:cNvPr>
          <p:cNvSpPr>
            <a:spLocks noGrp="1"/>
          </p:cNvSpPr>
          <p:nvPr>
            <p:ph idx="1"/>
          </p:nvPr>
        </p:nvSpPr>
        <p:spPr>
          <a:xfrm>
            <a:off x="232011" y="1705971"/>
            <a:ext cx="11750723" cy="4449170"/>
          </a:xfrm>
        </p:spPr>
        <p:txBody>
          <a:bodyPr>
            <a:normAutofit fontScale="92500" lnSpcReduction="10000"/>
          </a:bodyPr>
          <a:lstStyle/>
          <a:p>
            <a:r>
              <a:rPr lang="en-US" dirty="0"/>
              <a:t>Select- Read Data from Tables</a:t>
            </a:r>
          </a:p>
          <a:p>
            <a:r>
              <a:rPr lang="en-US" dirty="0"/>
              <a:t>Insert – to add new records</a:t>
            </a:r>
          </a:p>
          <a:p>
            <a:r>
              <a:rPr lang="en-US" dirty="0"/>
              <a:t>Update – to edit existing records</a:t>
            </a:r>
          </a:p>
          <a:p>
            <a:r>
              <a:rPr lang="en-US" dirty="0"/>
              <a:t>Delete – to remove existing records from the table</a:t>
            </a:r>
          </a:p>
          <a:p>
            <a:r>
              <a:rPr lang="en-US" dirty="0"/>
              <a:t>Alter table</a:t>
            </a:r>
          </a:p>
          <a:p>
            <a:pPr lvl="1"/>
            <a:r>
              <a:rPr lang="en-US" dirty="0"/>
              <a:t>Add </a:t>
            </a:r>
            <a:r>
              <a:rPr lang="en-US" dirty="0" smtClean="0"/>
              <a:t>columns    </a:t>
            </a:r>
            <a:r>
              <a:rPr lang="en-US" sz="2200" dirty="0" smtClean="0"/>
              <a:t> </a:t>
            </a:r>
            <a:r>
              <a:rPr lang="en-US" sz="2600" dirty="0" smtClean="0"/>
              <a:t>--</a:t>
            </a:r>
            <a:r>
              <a:rPr lang="en-US" sz="2200" dirty="0" smtClean="0"/>
              <a:t>(</a:t>
            </a:r>
            <a:r>
              <a:rPr lang="en-IN" sz="2200" dirty="0" smtClean="0"/>
              <a:t>alter table customers add column </a:t>
            </a:r>
            <a:r>
              <a:rPr lang="en-IN" sz="2200" dirty="0" err="1" smtClean="0"/>
              <a:t>new_column</a:t>
            </a:r>
            <a:r>
              <a:rPr lang="en-IN" sz="2200" dirty="0" smtClean="0"/>
              <a:t> </a:t>
            </a:r>
            <a:r>
              <a:rPr lang="en-IN" sz="2200" dirty="0" err="1" smtClean="0"/>
              <a:t>varchar</a:t>
            </a:r>
            <a:r>
              <a:rPr lang="en-IN" sz="2200" dirty="0" smtClean="0"/>
              <a:t>(100);)</a:t>
            </a:r>
            <a:endParaRPr lang="en-US" dirty="0"/>
          </a:p>
          <a:p>
            <a:pPr lvl="1"/>
            <a:r>
              <a:rPr lang="en-US" dirty="0"/>
              <a:t>Drop </a:t>
            </a:r>
            <a:r>
              <a:rPr lang="en-US" dirty="0" smtClean="0"/>
              <a:t>column    </a:t>
            </a:r>
            <a:r>
              <a:rPr lang="en-US" sz="2600" dirty="0" smtClean="0"/>
              <a:t>--</a:t>
            </a:r>
            <a:r>
              <a:rPr lang="en-US" sz="2200" dirty="0" smtClean="0"/>
              <a:t>(</a:t>
            </a:r>
            <a:r>
              <a:rPr lang="en-IN" sz="2200" dirty="0" smtClean="0"/>
              <a:t>alter table customers drop column </a:t>
            </a:r>
            <a:r>
              <a:rPr lang="en-IN" sz="2200" dirty="0" err="1" smtClean="0"/>
              <a:t>new_column</a:t>
            </a:r>
            <a:r>
              <a:rPr lang="en-IN" sz="2200" dirty="0" smtClean="0"/>
              <a:t>;)</a:t>
            </a:r>
            <a:endParaRPr lang="en-US" dirty="0"/>
          </a:p>
          <a:p>
            <a:pPr lvl="1"/>
            <a:r>
              <a:rPr lang="en-US" dirty="0"/>
              <a:t>Change data </a:t>
            </a:r>
            <a:r>
              <a:rPr lang="en-US" dirty="0" smtClean="0"/>
              <a:t>type –</a:t>
            </a:r>
            <a:r>
              <a:rPr lang="en-US" sz="2600" dirty="0" smtClean="0"/>
              <a:t>(</a:t>
            </a:r>
            <a:r>
              <a:rPr lang="en-IN" sz="2200" dirty="0" smtClean="0"/>
              <a:t>alter table customers modify column c1 </a:t>
            </a:r>
            <a:r>
              <a:rPr lang="en-IN" sz="2200" dirty="0" err="1" smtClean="0"/>
              <a:t>int</a:t>
            </a:r>
            <a:r>
              <a:rPr lang="en-IN" sz="2200" dirty="0" smtClean="0"/>
              <a:t> , modify column c2 </a:t>
            </a:r>
            <a:r>
              <a:rPr lang="en-IN" sz="2200" dirty="0" err="1" smtClean="0"/>
              <a:t>varchar</a:t>
            </a:r>
            <a:r>
              <a:rPr lang="en-IN" sz="2200" dirty="0" smtClean="0"/>
              <a:t>(20);</a:t>
            </a:r>
            <a:r>
              <a:rPr lang="en-IN" sz="1700" dirty="0" smtClean="0"/>
              <a:t>  </a:t>
            </a:r>
            <a:r>
              <a:rPr lang="en-IN" sz="1900" dirty="0" smtClean="0"/>
              <a:t>)</a:t>
            </a:r>
            <a:endParaRPr lang="en-US" dirty="0"/>
          </a:p>
          <a:p>
            <a:pPr lvl="1"/>
            <a:r>
              <a:rPr lang="en-US" dirty="0"/>
              <a:t>Change null to not null or vice versa</a:t>
            </a:r>
          </a:p>
          <a:p>
            <a:pPr lvl="1"/>
            <a:r>
              <a:rPr lang="en-US" dirty="0"/>
              <a:t>Add default value</a:t>
            </a:r>
          </a:p>
          <a:p>
            <a:pPr lvl="1"/>
            <a:r>
              <a:rPr lang="en-US" dirty="0"/>
              <a:t>Rename Table</a:t>
            </a:r>
            <a:r>
              <a:rPr lang="en-US" sz="2200" dirty="0"/>
              <a:t> </a:t>
            </a:r>
            <a:r>
              <a:rPr lang="en-US" sz="2200" dirty="0" smtClean="0"/>
              <a:t>----(</a:t>
            </a:r>
            <a:r>
              <a:rPr lang="en-IN" sz="2200" dirty="0" smtClean="0"/>
              <a:t>alter table customers rename to </a:t>
            </a:r>
            <a:r>
              <a:rPr lang="en-IN" sz="2200" dirty="0" err="1" smtClean="0"/>
              <a:t>customer_new</a:t>
            </a:r>
            <a:r>
              <a:rPr lang="en-IN" sz="2200" dirty="0" smtClean="0"/>
              <a:t>;)</a:t>
            </a:r>
            <a:endParaRPr lang="en-US" dirty="0"/>
          </a:p>
        </p:txBody>
      </p:sp>
    </p:spTree>
    <p:extLst>
      <p:ext uri="{BB962C8B-B14F-4D97-AF65-F5344CB8AC3E}">
        <p14:creationId xmlns:p14="http://schemas.microsoft.com/office/powerpoint/2010/main" xmlns="" val="2072412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D461D886-C5FB-40CE-B1CF-454E3C96FF7C}"/>
              </a:ext>
            </a:extLst>
          </p:cNvPr>
          <p:cNvGraphicFramePr>
            <a:graphicFrameLocks noChangeAspect="1"/>
          </p:cNvGraphicFramePr>
          <p:nvPr>
            <p:custDataLst>
              <p:tags r:id="rId2"/>
            </p:custDataLst>
            <p:extLst>
              <p:ext uri="{D42A27DB-BD31-4B8C-83A1-F6EECF244321}">
                <p14:modId xmlns:p14="http://schemas.microsoft.com/office/powerpoint/2010/main" xmlns="" val="3369804134"/>
              </p:ext>
            </p:extLst>
          </p:nvPr>
        </p:nvGraphicFramePr>
        <p:xfrm>
          <a:off x="1588" y="1588"/>
          <a:ext cx="1588" cy="1588"/>
        </p:xfrm>
        <a:graphic>
          <a:graphicData uri="http://schemas.openxmlformats.org/presentationml/2006/ole">
            <p:oleObj spid="_x0000_s14556" name="think-cell Slide" r:id="rId5" imgW="360" imgH="360" progId="">
              <p:embed/>
            </p:oleObj>
          </a:graphicData>
        </a:graphic>
      </p:graphicFrame>
      <p:sp>
        <p:nvSpPr>
          <p:cNvPr id="5" name="Rectangle 4" hidden="1">
            <a:extLst>
              <a:ext uri="{FF2B5EF4-FFF2-40B4-BE49-F238E27FC236}">
                <a16:creationId xmlns:a16="http://schemas.microsoft.com/office/drawing/2014/main" xmlns="" id="{C59FF4B5-3F42-4C04-8CF5-2748C20EC864}"/>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xmlns="" id="{6C22CA5E-6AD8-432A-A4CE-F4B48D77B56B}"/>
              </a:ext>
            </a:extLst>
          </p:cNvPr>
          <p:cNvSpPr>
            <a:spLocks noGrp="1"/>
          </p:cNvSpPr>
          <p:nvPr>
            <p:ph type="title"/>
          </p:nvPr>
        </p:nvSpPr>
        <p:spPr/>
        <p:txBody>
          <a:bodyPr/>
          <a:lstStyle/>
          <a:p>
            <a:r>
              <a:rPr lang="en-US" dirty="0"/>
              <a:t>Constraints	- </a:t>
            </a:r>
            <a:r>
              <a:rPr lang="en-US" sz="3600" dirty="0"/>
              <a:t>some sort of restrictions- are used to enforce integrity of the </a:t>
            </a:r>
            <a:r>
              <a:rPr lang="en-US" sz="3600" dirty="0" smtClean="0"/>
              <a:t>data </a:t>
            </a:r>
            <a:r>
              <a:rPr lang="en-US" sz="2400" dirty="0" smtClean="0"/>
              <a:t>(6 Constraints)</a:t>
            </a:r>
            <a:endParaRPr lang="en-US" dirty="0"/>
          </a:p>
        </p:txBody>
      </p:sp>
      <p:sp>
        <p:nvSpPr>
          <p:cNvPr id="3" name="Content Placeholder 2">
            <a:extLst>
              <a:ext uri="{FF2B5EF4-FFF2-40B4-BE49-F238E27FC236}">
                <a16:creationId xmlns:a16="http://schemas.microsoft.com/office/drawing/2014/main" xmlns="" id="{CA82E331-8A23-47AB-90CB-9F6991C34A8C}"/>
              </a:ext>
            </a:extLst>
          </p:cNvPr>
          <p:cNvSpPr>
            <a:spLocks noGrp="1"/>
          </p:cNvSpPr>
          <p:nvPr>
            <p:ph idx="1"/>
          </p:nvPr>
        </p:nvSpPr>
        <p:spPr>
          <a:xfrm>
            <a:off x="838200" y="1825625"/>
            <a:ext cx="11087100" cy="4708526"/>
          </a:xfrm>
        </p:spPr>
        <p:txBody>
          <a:bodyPr>
            <a:normAutofit fontScale="70000" lnSpcReduction="20000"/>
          </a:bodyPr>
          <a:lstStyle/>
          <a:p>
            <a:r>
              <a:rPr lang="en-US" dirty="0"/>
              <a:t>Unique Key- means only unique value are allowed (no duplicates) but can have null values. </a:t>
            </a:r>
            <a:r>
              <a:rPr lang="en-US" u="sng" dirty="0"/>
              <a:t>One table can have </a:t>
            </a:r>
            <a:r>
              <a:rPr lang="en-US" b="1" u="sng" dirty="0"/>
              <a:t>more than </a:t>
            </a:r>
            <a:r>
              <a:rPr lang="en-US" b="1" u="sng" dirty="0" smtClean="0"/>
              <a:t>one </a:t>
            </a:r>
            <a:r>
              <a:rPr lang="en-US" b="1" u="sng" dirty="0"/>
              <a:t>unique key</a:t>
            </a:r>
          </a:p>
          <a:p>
            <a:r>
              <a:rPr lang="en-US" dirty="0"/>
              <a:t>Primary Key- allows only unique values. Null value is not allowed Unique + Not Null. </a:t>
            </a:r>
            <a:r>
              <a:rPr lang="en-US" u="sng" dirty="0"/>
              <a:t>One table can have only 1 Primary </a:t>
            </a:r>
            <a:r>
              <a:rPr lang="en-US" u="sng" dirty="0" smtClean="0"/>
              <a:t>key or composite pk.</a:t>
            </a:r>
            <a:endParaRPr lang="en-US" u="sng" dirty="0"/>
          </a:p>
          <a:p>
            <a:r>
              <a:rPr lang="en-US" dirty="0"/>
              <a:t>Not Null – will not allow null values</a:t>
            </a:r>
          </a:p>
          <a:p>
            <a:r>
              <a:rPr lang="en-US" dirty="0"/>
              <a:t>Check Constraint-define what range of values will be allowed/not allowed </a:t>
            </a:r>
            <a:r>
              <a:rPr lang="en-US" b="1" dirty="0"/>
              <a:t>for a </a:t>
            </a:r>
            <a:r>
              <a:rPr lang="en-US" b="1" dirty="0" smtClean="0"/>
              <a:t>column</a:t>
            </a:r>
          </a:p>
          <a:p>
            <a:pPr>
              <a:buNone/>
            </a:pPr>
            <a:r>
              <a:rPr lang="en-US" dirty="0" smtClean="0"/>
              <a:t> 		Create table </a:t>
            </a:r>
            <a:r>
              <a:rPr lang="en-US" dirty="0" err="1" smtClean="0"/>
              <a:t>t_cc</a:t>
            </a:r>
            <a:r>
              <a:rPr lang="en-US" dirty="0" smtClean="0"/>
              <a:t> (id </a:t>
            </a:r>
            <a:r>
              <a:rPr lang="en-US" dirty="0" err="1" smtClean="0"/>
              <a:t>int</a:t>
            </a:r>
            <a:r>
              <a:rPr lang="en-US" dirty="0" smtClean="0"/>
              <a:t>, salary </a:t>
            </a:r>
            <a:r>
              <a:rPr lang="en-US" dirty="0" err="1" smtClean="0"/>
              <a:t>int</a:t>
            </a:r>
            <a:r>
              <a:rPr lang="en-US" dirty="0" smtClean="0"/>
              <a:t> check(salary&gt;0);  or  check(gender in (‘M’ , ’F’);</a:t>
            </a:r>
          </a:p>
          <a:p>
            <a:r>
              <a:rPr lang="en-US" b="1" u="sng" dirty="0" smtClean="0"/>
              <a:t>Foreign </a:t>
            </a:r>
            <a:r>
              <a:rPr lang="en-US" b="1" u="sng" dirty="0"/>
              <a:t>Key- Parent Child Relationship – Referential Integrity Constraints</a:t>
            </a:r>
          </a:p>
          <a:p>
            <a:pPr lvl="1"/>
            <a:r>
              <a:rPr lang="en-US" dirty="0"/>
              <a:t>A </a:t>
            </a:r>
            <a:r>
              <a:rPr lang="en-US" b="1" dirty="0"/>
              <a:t>value is allowed in the child table only if the value is present in the parent </a:t>
            </a:r>
            <a:r>
              <a:rPr lang="en-US" b="1" dirty="0" smtClean="0"/>
              <a:t>  table</a:t>
            </a:r>
            <a:endParaRPr lang="en-US" b="1" dirty="0"/>
          </a:p>
          <a:p>
            <a:pPr lvl="1"/>
            <a:r>
              <a:rPr lang="en-US" dirty="0"/>
              <a:t>Column of the </a:t>
            </a:r>
            <a:r>
              <a:rPr lang="en-US" b="1" dirty="0"/>
              <a:t>parent table</a:t>
            </a:r>
            <a:r>
              <a:rPr lang="en-US" dirty="0"/>
              <a:t> </a:t>
            </a:r>
            <a:r>
              <a:rPr lang="en-US" b="1" dirty="0"/>
              <a:t>which is being referred should be defined as Primary or Unique Key</a:t>
            </a:r>
          </a:p>
          <a:p>
            <a:pPr lvl="1"/>
            <a:r>
              <a:rPr lang="en-US" b="1" dirty="0"/>
              <a:t>Child table can have a null value in the foreign key column irrespective of whether parent table column is defined as Primary or Unique </a:t>
            </a:r>
            <a:r>
              <a:rPr lang="en-US" b="1" dirty="0" smtClean="0"/>
              <a:t>Key</a:t>
            </a:r>
          </a:p>
          <a:p>
            <a:pPr lvl="1">
              <a:buNone/>
            </a:pPr>
            <a:r>
              <a:rPr lang="en-US" dirty="0" smtClean="0"/>
              <a:t>Create table </a:t>
            </a:r>
            <a:r>
              <a:rPr lang="en-US" dirty="0" err="1" smtClean="0"/>
              <a:t>t_parent</a:t>
            </a:r>
            <a:r>
              <a:rPr lang="en-US" dirty="0" smtClean="0"/>
              <a:t>(</a:t>
            </a:r>
            <a:r>
              <a:rPr lang="en-US" dirty="0" err="1" smtClean="0"/>
              <a:t>deptid</a:t>
            </a:r>
            <a:r>
              <a:rPr lang="en-US" dirty="0" smtClean="0"/>
              <a:t> </a:t>
            </a:r>
            <a:r>
              <a:rPr lang="en-US" dirty="0" err="1" smtClean="0"/>
              <a:t>int</a:t>
            </a:r>
            <a:r>
              <a:rPr lang="en-US" dirty="0" smtClean="0"/>
              <a:t> primary </a:t>
            </a:r>
            <a:r>
              <a:rPr lang="en-US" dirty="0" err="1" smtClean="0"/>
              <a:t>key,deptname</a:t>
            </a:r>
            <a:r>
              <a:rPr lang="en-US" dirty="0" smtClean="0"/>
              <a:t> </a:t>
            </a:r>
            <a:r>
              <a:rPr lang="en-US" dirty="0" err="1" smtClean="0"/>
              <a:t>varchar</a:t>
            </a:r>
            <a:r>
              <a:rPr lang="en-US" dirty="0" smtClean="0"/>
              <a:t>(100));</a:t>
            </a:r>
          </a:p>
          <a:p>
            <a:pPr lvl="1">
              <a:buNone/>
            </a:pPr>
            <a:r>
              <a:rPr lang="en-US" dirty="0" smtClean="0"/>
              <a:t>Create table </a:t>
            </a:r>
            <a:r>
              <a:rPr lang="en-US" dirty="0" err="1" smtClean="0"/>
              <a:t>t_child</a:t>
            </a:r>
            <a:r>
              <a:rPr lang="en-US" dirty="0" smtClean="0"/>
              <a:t> (</a:t>
            </a:r>
            <a:r>
              <a:rPr lang="en-US" dirty="0" err="1" smtClean="0"/>
              <a:t>eid</a:t>
            </a:r>
            <a:r>
              <a:rPr lang="en-US" dirty="0" smtClean="0"/>
              <a:t> </a:t>
            </a:r>
            <a:r>
              <a:rPr lang="en-US" dirty="0" err="1" smtClean="0"/>
              <a:t>int</a:t>
            </a:r>
            <a:r>
              <a:rPr lang="en-US" dirty="0" smtClean="0"/>
              <a:t> , </a:t>
            </a:r>
            <a:r>
              <a:rPr lang="en-US" dirty="0" err="1" smtClean="0"/>
              <a:t>ename</a:t>
            </a:r>
            <a:r>
              <a:rPr lang="en-US" dirty="0" smtClean="0"/>
              <a:t> </a:t>
            </a:r>
            <a:r>
              <a:rPr lang="en-US" dirty="0" err="1" smtClean="0"/>
              <a:t>varchar</a:t>
            </a:r>
            <a:r>
              <a:rPr lang="en-US" dirty="0" smtClean="0"/>
              <a:t>(100) , </a:t>
            </a:r>
            <a:r>
              <a:rPr lang="en-US" dirty="0" err="1" smtClean="0"/>
              <a:t>deptid</a:t>
            </a:r>
            <a:r>
              <a:rPr lang="en-US" dirty="0" smtClean="0"/>
              <a:t> </a:t>
            </a:r>
            <a:r>
              <a:rPr lang="en-US" dirty="0" err="1" smtClean="0"/>
              <a:t>int</a:t>
            </a:r>
            <a:r>
              <a:rPr lang="en-US" dirty="0" smtClean="0"/>
              <a:t>, foreign key </a:t>
            </a:r>
            <a:r>
              <a:rPr lang="en-US" dirty="0" err="1" smtClean="0"/>
              <a:t>deptid</a:t>
            </a:r>
            <a:r>
              <a:rPr lang="en-US" dirty="0" smtClean="0"/>
              <a:t> references  </a:t>
            </a:r>
            <a:r>
              <a:rPr lang="en-US" dirty="0" err="1" smtClean="0"/>
              <a:t>t_parent</a:t>
            </a:r>
            <a:r>
              <a:rPr lang="en-US" dirty="0" smtClean="0"/>
              <a:t>(</a:t>
            </a:r>
            <a:r>
              <a:rPr lang="en-US" dirty="0" err="1" smtClean="0"/>
              <a:t>deptid</a:t>
            </a:r>
            <a:r>
              <a:rPr lang="en-US" dirty="0" smtClean="0"/>
              <a:t>)); </a:t>
            </a:r>
            <a:endParaRPr lang="en-US" dirty="0"/>
          </a:p>
          <a:p>
            <a:r>
              <a:rPr lang="en-US" b="1" dirty="0"/>
              <a:t>Default</a:t>
            </a:r>
            <a:r>
              <a:rPr lang="en-US" dirty="0"/>
              <a:t>- defines what value column value will take </a:t>
            </a:r>
            <a:r>
              <a:rPr lang="en-US" b="1" dirty="0"/>
              <a:t>if explicit value for the column is not provided </a:t>
            </a:r>
            <a:r>
              <a:rPr lang="en-US" dirty="0"/>
              <a:t>while inserting the </a:t>
            </a:r>
            <a:r>
              <a:rPr lang="en-US" dirty="0" smtClean="0"/>
              <a:t>data, null is default values.  Ex: create table </a:t>
            </a:r>
            <a:r>
              <a:rPr lang="en-US" dirty="0" err="1" smtClean="0"/>
              <a:t>t_def</a:t>
            </a:r>
            <a:r>
              <a:rPr lang="en-US" dirty="0" smtClean="0"/>
              <a:t>(id </a:t>
            </a:r>
            <a:r>
              <a:rPr lang="en-US" dirty="0" err="1" smtClean="0"/>
              <a:t>int</a:t>
            </a:r>
            <a:r>
              <a:rPr lang="en-US" dirty="0" smtClean="0"/>
              <a:t>, salary </a:t>
            </a:r>
            <a:r>
              <a:rPr lang="en-US" dirty="0" err="1" smtClean="0"/>
              <a:t>int</a:t>
            </a:r>
            <a:r>
              <a:rPr lang="en-US" dirty="0" smtClean="0"/>
              <a:t> default 1000);</a:t>
            </a:r>
          </a:p>
          <a:p>
            <a:endParaRPr lang="en-US" dirty="0"/>
          </a:p>
        </p:txBody>
      </p:sp>
    </p:spTree>
    <p:extLst>
      <p:ext uri="{BB962C8B-B14F-4D97-AF65-F5344CB8AC3E}">
        <p14:creationId xmlns:p14="http://schemas.microsoft.com/office/powerpoint/2010/main" xmlns="" val="799251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xmlns="" id="{064B1B85-C94C-4526-BDD3-55ACE1CAB140}"/>
              </a:ext>
            </a:extLst>
          </p:cNvPr>
          <p:cNvGraphicFramePr>
            <a:graphicFrameLocks noGrp="1"/>
          </p:cNvGraphicFramePr>
          <p:nvPr>
            <p:ph idx="1"/>
            <p:extLst>
              <p:ext uri="{D42A27DB-BD31-4B8C-83A1-F6EECF244321}">
                <p14:modId xmlns:p14="http://schemas.microsoft.com/office/powerpoint/2010/main" xmlns="" val="1032458434"/>
              </p:ext>
            </p:extLst>
          </p:nvPr>
        </p:nvGraphicFramePr>
        <p:xfrm>
          <a:off x="838203" y="4930775"/>
          <a:ext cx="10515597" cy="128016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xmlns="" val="3611502468"/>
                    </a:ext>
                  </a:extLst>
                </a:gridCol>
                <a:gridCol w="3505199">
                  <a:extLst>
                    <a:ext uri="{9D8B030D-6E8A-4147-A177-3AD203B41FA5}">
                      <a16:colId xmlns:a16="http://schemas.microsoft.com/office/drawing/2014/main" xmlns="" val="3732393011"/>
                    </a:ext>
                  </a:extLst>
                </a:gridCol>
                <a:gridCol w="3505199">
                  <a:extLst>
                    <a:ext uri="{9D8B030D-6E8A-4147-A177-3AD203B41FA5}">
                      <a16:colId xmlns:a16="http://schemas.microsoft.com/office/drawing/2014/main" xmlns="" val="4137969992"/>
                    </a:ext>
                  </a:extLst>
                </a:gridCol>
              </a:tblGrid>
              <a:tr h="370840">
                <a:tc>
                  <a:txBody>
                    <a:bodyPr/>
                    <a:lstStyle/>
                    <a:p>
                      <a:r>
                        <a:rPr lang="en-US" dirty="0"/>
                        <a:t>EID</a:t>
                      </a:r>
                    </a:p>
                  </a:txBody>
                  <a:tcPr/>
                </a:tc>
                <a:tc>
                  <a:txBody>
                    <a:bodyPr/>
                    <a:lstStyle/>
                    <a:p>
                      <a:r>
                        <a:rPr lang="en-US" dirty="0" err="1"/>
                        <a:t>Ename</a:t>
                      </a:r>
                      <a:endParaRPr lang="en-US" dirty="0"/>
                    </a:p>
                  </a:txBody>
                  <a:tcPr/>
                </a:tc>
                <a:tc>
                  <a:txBody>
                    <a:bodyPr/>
                    <a:lstStyle/>
                    <a:p>
                      <a:r>
                        <a:rPr lang="en-US" dirty="0" err="1"/>
                        <a:t>Deptid</a:t>
                      </a:r>
                      <a:endParaRPr lang="en-US" dirty="0"/>
                    </a:p>
                    <a:p>
                      <a:endParaRPr lang="en-US" dirty="0"/>
                    </a:p>
                  </a:txBody>
                  <a:tcPr/>
                </a:tc>
                <a:extLst>
                  <a:ext uri="{0D108BD9-81ED-4DB2-BD59-A6C34878D82A}">
                    <a16:rowId xmlns:a16="http://schemas.microsoft.com/office/drawing/2014/main" xmlns="" val="727992857"/>
                  </a:ext>
                </a:extLst>
              </a:tr>
              <a:tr h="370840">
                <a:tc>
                  <a:txBody>
                    <a:bodyPr/>
                    <a:lstStyle/>
                    <a:p>
                      <a:r>
                        <a:rPr lang="en-US" dirty="0"/>
                        <a:t>1</a:t>
                      </a:r>
                    </a:p>
                  </a:txBody>
                  <a:tcPr/>
                </a:tc>
                <a:tc>
                  <a:txBody>
                    <a:bodyPr/>
                    <a:lstStyle/>
                    <a:p>
                      <a:r>
                        <a:rPr lang="en-US" dirty="0"/>
                        <a:t>A</a:t>
                      </a:r>
                    </a:p>
                  </a:txBody>
                  <a:tcPr/>
                </a:tc>
                <a:tc>
                  <a:txBody>
                    <a:bodyPr/>
                    <a:lstStyle/>
                    <a:p>
                      <a:r>
                        <a:rPr lang="en-US" dirty="0"/>
                        <a:t>3</a:t>
                      </a:r>
                    </a:p>
                    <a:p>
                      <a:endParaRPr lang="en-US" dirty="0"/>
                    </a:p>
                  </a:txBody>
                  <a:tcPr/>
                </a:tc>
                <a:extLst>
                  <a:ext uri="{0D108BD9-81ED-4DB2-BD59-A6C34878D82A}">
                    <a16:rowId xmlns:a16="http://schemas.microsoft.com/office/drawing/2014/main" xmlns="" val="2273273227"/>
                  </a:ext>
                </a:extLst>
              </a:tr>
            </a:tbl>
          </a:graphicData>
        </a:graphic>
      </p:graphicFrame>
      <p:graphicFrame>
        <p:nvGraphicFramePr>
          <p:cNvPr id="6" name="Table 6">
            <a:extLst>
              <a:ext uri="{FF2B5EF4-FFF2-40B4-BE49-F238E27FC236}">
                <a16:creationId xmlns:a16="http://schemas.microsoft.com/office/drawing/2014/main" xmlns="" id="{633F6301-EDCC-4A03-9766-E4F5EA848119}"/>
              </a:ext>
            </a:extLst>
          </p:cNvPr>
          <p:cNvGraphicFramePr>
            <a:graphicFrameLocks noGrp="1"/>
          </p:cNvGraphicFramePr>
          <p:nvPr>
            <p:extLst>
              <p:ext uri="{D42A27DB-BD31-4B8C-83A1-F6EECF244321}">
                <p14:modId xmlns:p14="http://schemas.microsoft.com/office/powerpoint/2010/main" xmlns="" val="566037549"/>
              </p:ext>
            </p:extLst>
          </p:nvPr>
        </p:nvGraphicFramePr>
        <p:xfrm>
          <a:off x="1374775" y="2557991"/>
          <a:ext cx="8128000" cy="11125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xmlns="" val="1038889599"/>
                    </a:ext>
                  </a:extLst>
                </a:gridCol>
                <a:gridCol w="4064000">
                  <a:extLst>
                    <a:ext uri="{9D8B030D-6E8A-4147-A177-3AD203B41FA5}">
                      <a16:colId xmlns:a16="http://schemas.microsoft.com/office/drawing/2014/main" xmlns="" val="3045069212"/>
                    </a:ext>
                  </a:extLst>
                </a:gridCol>
              </a:tblGrid>
              <a:tr h="370840">
                <a:tc>
                  <a:txBody>
                    <a:bodyPr/>
                    <a:lstStyle/>
                    <a:p>
                      <a:r>
                        <a:rPr lang="en-US" dirty="0" err="1"/>
                        <a:t>Deptid</a:t>
                      </a:r>
                      <a:r>
                        <a:rPr lang="en-US" dirty="0"/>
                        <a:t>(PK or UK)</a:t>
                      </a:r>
                    </a:p>
                  </a:txBody>
                  <a:tcPr/>
                </a:tc>
                <a:tc>
                  <a:txBody>
                    <a:bodyPr/>
                    <a:lstStyle/>
                    <a:p>
                      <a:r>
                        <a:rPr lang="en-US" dirty="0" err="1"/>
                        <a:t>Deptname</a:t>
                      </a:r>
                      <a:endParaRPr lang="en-US" dirty="0"/>
                    </a:p>
                  </a:txBody>
                  <a:tcPr/>
                </a:tc>
                <a:extLst>
                  <a:ext uri="{0D108BD9-81ED-4DB2-BD59-A6C34878D82A}">
                    <a16:rowId xmlns:a16="http://schemas.microsoft.com/office/drawing/2014/main" xmlns="" val="3017286"/>
                  </a:ext>
                </a:extLst>
              </a:tr>
              <a:tr h="370840">
                <a:tc>
                  <a:txBody>
                    <a:bodyPr/>
                    <a:lstStyle/>
                    <a:p>
                      <a:r>
                        <a:rPr lang="en-US" dirty="0"/>
                        <a:t>1</a:t>
                      </a:r>
                    </a:p>
                  </a:txBody>
                  <a:tcPr/>
                </a:tc>
                <a:tc>
                  <a:txBody>
                    <a:bodyPr/>
                    <a:lstStyle/>
                    <a:p>
                      <a:r>
                        <a:rPr lang="en-US" dirty="0"/>
                        <a:t>HR</a:t>
                      </a:r>
                    </a:p>
                  </a:txBody>
                  <a:tcPr/>
                </a:tc>
                <a:extLst>
                  <a:ext uri="{0D108BD9-81ED-4DB2-BD59-A6C34878D82A}">
                    <a16:rowId xmlns:a16="http://schemas.microsoft.com/office/drawing/2014/main" xmlns="" val="656261653"/>
                  </a:ext>
                </a:extLst>
              </a:tr>
              <a:tr h="370840">
                <a:tc>
                  <a:txBody>
                    <a:bodyPr/>
                    <a:lstStyle/>
                    <a:p>
                      <a:r>
                        <a:rPr lang="en-US" dirty="0"/>
                        <a:t>2</a:t>
                      </a:r>
                    </a:p>
                  </a:txBody>
                  <a:tcPr/>
                </a:tc>
                <a:tc>
                  <a:txBody>
                    <a:bodyPr/>
                    <a:lstStyle/>
                    <a:p>
                      <a:r>
                        <a:rPr lang="en-US" dirty="0"/>
                        <a:t>IT</a:t>
                      </a:r>
                    </a:p>
                  </a:txBody>
                  <a:tcPr/>
                </a:tc>
                <a:extLst>
                  <a:ext uri="{0D108BD9-81ED-4DB2-BD59-A6C34878D82A}">
                    <a16:rowId xmlns:a16="http://schemas.microsoft.com/office/drawing/2014/main" xmlns="" val="3610080915"/>
                  </a:ext>
                </a:extLst>
              </a:tr>
            </a:tbl>
          </a:graphicData>
        </a:graphic>
      </p:graphicFrame>
      <p:sp>
        <p:nvSpPr>
          <p:cNvPr id="5" name="TextBox 4"/>
          <p:cNvSpPr txBox="1"/>
          <p:nvPr/>
        </p:nvSpPr>
        <p:spPr>
          <a:xfrm>
            <a:off x="800100" y="419100"/>
            <a:ext cx="10923327" cy="1477328"/>
          </a:xfrm>
          <a:prstGeom prst="rect">
            <a:avLst/>
          </a:prstGeom>
          <a:noFill/>
        </p:spPr>
        <p:txBody>
          <a:bodyPr wrap="square" rtlCol="0">
            <a:spAutoFit/>
          </a:bodyPr>
          <a:lstStyle/>
          <a:p>
            <a:r>
              <a:rPr lang="en-US" dirty="0" smtClean="0"/>
              <a:t>--Composite foreign key</a:t>
            </a:r>
          </a:p>
          <a:p>
            <a:r>
              <a:rPr lang="en-US" dirty="0" smtClean="0"/>
              <a:t>--for composite foreign key you need first create a table with either a composite unique or primary key</a:t>
            </a:r>
          </a:p>
          <a:p>
            <a:endParaRPr lang="en-US" dirty="0" smtClean="0"/>
          </a:p>
          <a:p>
            <a:r>
              <a:rPr lang="en-US" dirty="0" smtClean="0"/>
              <a:t>Create table </a:t>
            </a:r>
            <a:r>
              <a:rPr lang="en-US" dirty="0" err="1" smtClean="0"/>
              <a:t>t_parent_comp</a:t>
            </a:r>
            <a:r>
              <a:rPr lang="en-US" dirty="0" smtClean="0"/>
              <a:t>(c1 </a:t>
            </a:r>
            <a:r>
              <a:rPr lang="en-US" dirty="0" err="1" smtClean="0"/>
              <a:t>int</a:t>
            </a:r>
            <a:r>
              <a:rPr lang="en-US" dirty="0" smtClean="0"/>
              <a:t> .c2 int,c3 </a:t>
            </a:r>
            <a:r>
              <a:rPr lang="en-US" dirty="0" err="1" smtClean="0"/>
              <a:t>varchar</a:t>
            </a:r>
            <a:r>
              <a:rPr lang="en-US" dirty="0" smtClean="0"/>
              <a:t>(100),unique(c1,c2);</a:t>
            </a:r>
          </a:p>
          <a:p>
            <a:r>
              <a:rPr lang="en-US" dirty="0" smtClean="0"/>
              <a:t>Create table </a:t>
            </a:r>
            <a:r>
              <a:rPr lang="en-US" dirty="0" err="1" smtClean="0"/>
              <a:t>t_child_comp</a:t>
            </a:r>
            <a:r>
              <a:rPr lang="en-US" dirty="0" smtClean="0"/>
              <a:t>(c1 </a:t>
            </a:r>
            <a:r>
              <a:rPr lang="en-US" dirty="0" err="1" smtClean="0"/>
              <a:t>int</a:t>
            </a:r>
            <a:r>
              <a:rPr lang="en-US" dirty="0" smtClean="0"/>
              <a:t> , c2 </a:t>
            </a:r>
            <a:r>
              <a:rPr lang="en-US" dirty="0" err="1" smtClean="0"/>
              <a:t>int</a:t>
            </a:r>
            <a:r>
              <a:rPr lang="en-US" dirty="0" smtClean="0"/>
              <a:t>, c4 </a:t>
            </a:r>
            <a:r>
              <a:rPr lang="en-US" dirty="0" err="1" smtClean="0"/>
              <a:t>varchar</a:t>
            </a:r>
            <a:r>
              <a:rPr lang="en-US" dirty="0" smtClean="0"/>
              <a:t>(100), </a:t>
            </a:r>
            <a:r>
              <a:rPr lang="en-US" b="1" dirty="0" smtClean="0"/>
              <a:t>foreign key(c1,c2) references </a:t>
            </a:r>
            <a:r>
              <a:rPr lang="en-US" b="1" dirty="0" err="1" smtClean="0"/>
              <a:t>t_parent_comp</a:t>
            </a:r>
            <a:r>
              <a:rPr lang="en-US" b="1" dirty="0" smtClean="0"/>
              <a:t>(c1,c2</a:t>
            </a:r>
            <a:r>
              <a:rPr lang="en-US" dirty="0" smtClean="0"/>
              <a:t>);</a:t>
            </a:r>
          </a:p>
        </p:txBody>
      </p:sp>
    </p:spTree>
    <p:extLst>
      <p:ext uri="{BB962C8B-B14F-4D97-AF65-F5344CB8AC3E}">
        <p14:creationId xmlns:p14="http://schemas.microsoft.com/office/powerpoint/2010/main" xmlns="" val="4151662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xmlns="" id="{AF2AF903-F83F-42B4-A974-A57FC8FF8449}"/>
              </a:ext>
            </a:extLst>
          </p:cNvPr>
          <p:cNvGraphicFramePr>
            <a:graphicFrameLocks noChangeAspect="1"/>
          </p:cNvGraphicFramePr>
          <p:nvPr>
            <p:custDataLst>
              <p:tags r:id="rId2"/>
            </p:custDataLst>
            <p:extLst>
              <p:ext uri="{D42A27DB-BD31-4B8C-83A1-F6EECF244321}">
                <p14:modId xmlns:p14="http://schemas.microsoft.com/office/powerpoint/2010/main" xmlns="" val="1537229765"/>
              </p:ext>
            </p:extLst>
          </p:nvPr>
        </p:nvGraphicFramePr>
        <p:xfrm>
          <a:off x="1588" y="1588"/>
          <a:ext cx="1588" cy="1588"/>
        </p:xfrm>
        <a:graphic>
          <a:graphicData uri="http://schemas.openxmlformats.org/presentationml/2006/ole">
            <p:oleObj spid="_x0000_s15573" name="think-cell Slide" r:id="rId5" imgW="360" imgH="360" progId="">
              <p:embed/>
            </p:oleObj>
          </a:graphicData>
        </a:graphic>
      </p:graphicFrame>
      <p:sp>
        <p:nvSpPr>
          <p:cNvPr id="4" name="Rectangle 3" hidden="1">
            <a:extLst>
              <a:ext uri="{FF2B5EF4-FFF2-40B4-BE49-F238E27FC236}">
                <a16:creationId xmlns:a16="http://schemas.microsoft.com/office/drawing/2014/main" xmlns="" id="{A9AB38C6-8DE3-44B5-A354-43B004AC633B}"/>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xmlns="" id="{B001662B-6CEE-4C75-A8E5-367A84E7DCC6}"/>
              </a:ext>
            </a:extLst>
          </p:cNvPr>
          <p:cNvSpPr>
            <a:spLocks noGrp="1"/>
          </p:cNvSpPr>
          <p:nvPr>
            <p:ph type="title"/>
          </p:nvPr>
        </p:nvSpPr>
        <p:spPr>
          <a:xfrm>
            <a:off x="0" y="0"/>
            <a:ext cx="10450286" cy="1306286"/>
          </a:xfrm>
        </p:spPr>
        <p:txBody>
          <a:bodyPr>
            <a:normAutofit/>
          </a:bodyPr>
          <a:lstStyle/>
          <a:p>
            <a:r>
              <a:rPr lang="en-US" dirty="0"/>
              <a:t>SQL – Structured Query </a:t>
            </a:r>
            <a:r>
              <a:rPr lang="en-US" dirty="0" smtClean="0"/>
              <a:t>Language</a:t>
            </a:r>
            <a:br>
              <a:rPr lang="en-US" dirty="0" smtClean="0"/>
            </a:br>
            <a:r>
              <a:rPr lang="en-US" dirty="0" smtClean="0"/>
              <a:t>--</a:t>
            </a:r>
            <a:r>
              <a:rPr lang="en-US" sz="3200" dirty="0" smtClean="0"/>
              <a:t>5 types of command</a:t>
            </a:r>
            <a:endParaRPr lang="en-US" dirty="0"/>
          </a:p>
        </p:txBody>
      </p:sp>
      <p:sp>
        <p:nvSpPr>
          <p:cNvPr id="3" name="Content Placeholder 2">
            <a:extLst>
              <a:ext uri="{FF2B5EF4-FFF2-40B4-BE49-F238E27FC236}">
                <a16:creationId xmlns:a16="http://schemas.microsoft.com/office/drawing/2014/main" xmlns="" id="{BB7D5793-F3AB-43F9-BE4A-27B6B2E6ECE3}"/>
              </a:ext>
            </a:extLst>
          </p:cNvPr>
          <p:cNvSpPr>
            <a:spLocks noGrp="1"/>
          </p:cNvSpPr>
          <p:nvPr>
            <p:ph idx="1"/>
          </p:nvPr>
        </p:nvSpPr>
        <p:spPr>
          <a:xfrm>
            <a:off x="511629" y="1436915"/>
            <a:ext cx="4408714" cy="5159828"/>
          </a:xfrm>
        </p:spPr>
        <p:txBody>
          <a:bodyPr>
            <a:normAutofit fontScale="70000" lnSpcReduction="20000"/>
          </a:bodyPr>
          <a:lstStyle/>
          <a:p>
            <a:r>
              <a:rPr lang="en-US" dirty="0"/>
              <a:t>DDL- Data Definition Language	</a:t>
            </a:r>
          </a:p>
          <a:p>
            <a:pPr lvl="1"/>
            <a:r>
              <a:rPr lang="en-US" dirty="0"/>
              <a:t>Create table </a:t>
            </a:r>
          </a:p>
          <a:p>
            <a:pPr lvl="1"/>
            <a:r>
              <a:rPr lang="en-US" dirty="0"/>
              <a:t>Alter Table </a:t>
            </a:r>
          </a:p>
          <a:p>
            <a:pPr lvl="1"/>
            <a:r>
              <a:rPr lang="en-US" dirty="0"/>
              <a:t>Drop Table</a:t>
            </a:r>
          </a:p>
          <a:p>
            <a:r>
              <a:rPr lang="en-US" dirty="0"/>
              <a:t>DML- Data Manipulation Language</a:t>
            </a:r>
          </a:p>
          <a:p>
            <a:pPr lvl="1"/>
            <a:r>
              <a:rPr lang="en-US" dirty="0"/>
              <a:t>Insert </a:t>
            </a:r>
          </a:p>
          <a:p>
            <a:pPr lvl="1"/>
            <a:r>
              <a:rPr lang="en-US" dirty="0"/>
              <a:t>Delete</a:t>
            </a:r>
          </a:p>
          <a:p>
            <a:pPr lvl="1"/>
            <a:r>
              <a:rPr lang="en-US" dirty="0"/>
              <a:t>Update</a:t>
            </a:r>
          </a:p>
          <a:p>
            <a:pPr lvl="1"/>
            <a:r>
              <a:rPr lang="en-US" dirty="0"/>
              <a:t>Merge- combination of update/Delete/Insert</a:t>
            </a:r>
          </a:p>
          <a:p>
            <a:r>
              <a:rPr lang="en-US" b="1" dirty="0"/>
              <a:t>DCL- Data Control Language</a:t>
            </a:r>
          </a:p>
          <a:p>
            <a:pPr lvl="1"/>
            <a:r>
              <a:rPr lang="en-US" b="1" dirty="0"/>
              <a:t>Grant</a:t>
            </a:r>
          </a:p>
          <a:p>
            <a:pPr lvl="1"/>
            <a:r>
              <a:rPr lang="en-US" b="1" dirty="0"/>
              <a:t>Revoke</a:t>
            </a:r>
          </a:p>
          <a:p>
            <a:r>
              <a:rPr lang="en-US" b="1" dirty="0"/>
              <a:t>TCL- Transaction Control Language</a:t>
            </a:r>
          </a:p>
          <a:p>
            <a:pPr lvl="1"/>
            <a:r>
              <a:rPr lang="en-US" dirty="0" smtClean="0"/>
              <a:t>Commit	--to execute the changes</a:t>
            </a:r>
            <a:endParaRPr lang="en-US" dirty="0"/>
          </a:p>
          <a:p>
            <a:pPr lvl="1"/>
            <a:r>
              <a:rPr lang="en-US" dirty="0" smtClean="0"/>
              <a:t>Rollback 	--Undo the changes</a:t>
            </a:r>
            <a:endParaRPr lang="en-US" dirty="0"/>
          </a:p>
          <a:p>
            <a:r>
              <a:rPr lang="en-US" dirty="0"/>
              <a:t>DRL- Data Read Language</a:t>
            </a:r>
          </a:p>
          <a:p>
            <a:pPr lvl="1"/>
            <a:r>
              <a:rPr lang="en-US" dirty="0"/>
              <a:t>Select- use to read data </a:t>
            </a:r>
          </a:p>
        </p:txBody>
      </p:sp>
      <p:pic>
        <p:nvPicPr>
          <p:cNvPr id="15576" name="Picture 216"/>
          <p:cNvPicPr>
            <a:picLocks noChangeAspect="1" noChangeArrowheads="1"/>
          </p:cNvPicPr>
          <p:nvPr/>
        </p:nvPicPr>
        <p:blipFill>
          <a:blip r:embed="rId6"/>
          <a:srcRect/>
          <a:stretch>
            <a:fillRect/>
          </a:stretch>
        </p:blipFill>
        <p:spPr bwMode="auto">
          <a:xfrm>
            <a:off x="5163231" y="2316616"/>
            <a:ext cx="5787798" cy="3276823"/>
          </a:xfrm>
          <a:prstGeom prst="rect">
            <a:avLst/>
          </a:prstGeom>
          <a:noFill/>
          <a:ln w="9525">
            <a:noFill/>
            <a:miter lim="800000"/>
            <a:headEnd/>
            <a:tailEnd/>
          </a:ln>
          <a:effectLst/>
        </p:spPr>
      </p:pic>
    </p:spTree>
    <p:extLst>
      <p:ext uri="{BB962C8B-B14F-4D97-AF65-F5344CB8AC3E}">
        <p14:creationId xmlns:p14="http://schemas.microsoft.com/office/powerpoint/2010/main" xmlns="" val="23396046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xmlns="" id="{79531B6A-8ACE-40B3-9FD5-6DA2F664320A}"/>
              </a:ext>
            </a:extLst>
          </p:cNvPr>
          <p:cNvGraphicFramePr>
            <a:graphicFrameLocks noChangeAspect="1"/>
          </p:cNvGraphicFramePr>
          <p:nvPr>
            <p:custDataLst>
              <p:tags r:id="rId2"/>
            </p:custDataLst>
            <p:extLst>
              <p:ext uri="{D42A27DB-BD31-4B8C-83A1-F6EECF244321}">
                <p14:modId xmlns:p14="http://schemas.microsoft.com/office/powerpoint/2010/main" xmlns="" val="3146442658"/>
              </p:ext>
            </p:extLst>
          </p:nvPr>
        </p:nvGraphicFramePr>
        <p:xfrm>
          <a:off x="1588" y="1588"/>
          <a:ext cx="1588" cy="1588"/>
        </p:xfrm>
        <a:graphic>
          <a:graphicData uri="http://schemas.openxmlformats.org/presentationml/2006/ole">
            <p:oleObj spid="_x0000_s19661" name="think-cell Slide" r:id="rId5" imgW="360" imgH="360" progId="">
              <p:embed/>
            </p:oleObj>
          </a:graphicData>
        </a:graphic>
      </p:graphicFrame>
      <p:sp>
        <p:nvSpPr>
          <p:cNvPr id="4" name="Rectangle 3" hidden="1">
            <a:extLst>
              <a:ext uri="{FF2B5EF4-FFF2-40B4-BE49-F238E27FC236}">
                <a16:creationId xmlns:a16="http://schemas.microsoft.com/office/drawing/2014/main" xmlns="" id="{5EC6C349-6B59-412E-A68A-29E2A6ACA04B}"/>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xmlns="" id="{AFFD4261-688A-482F-8DC8-5C6BC86E3836}"/>
              </a:ext>
            </a:extLst>
          </p:cNvPr>
          <p:cNvSpPr>
            <a:spLocks noGrp="1"/>
          </p:cNvSpPr>
          <p:nvPr>
            <p:ph type="title"/>
          </p:nvPr>
        </p:nvSpPr>
        <p:spPr/>
        <p:txBody>
          <a:bodyPr/>
          <a:lstStyle/>
          <a:p>
            <a:r>
              <a:rPr lang="en-US" dirty="0"/>
              <a:t>Joins- Joins are used to retrieve columns from multiple tables in the same query</a:t>
            </a:r>
          </a:p>
        </p:txBody>
      </p:sp>
      <p:sp>
        <p:nvSpPr>
          <p:cNvPr id="3" name="Content Placeholder 2">
            <a:extLst>
              <a:ext uri="{FF2B5EF4-FFF2-40B4-BE49-F238E27FC236}">
                <a16:creationId xmlns:a16="http://schemas.microsoft.com/office/drawing/2014/main" xmlns="" id="{F67B9DA7-3DEB-4A7D-B445-27704D5048F0}"/>
              </a:ext>
            </a:extLst>
          </p:cNvPr>
          <p:cNvSpPr>
            <a:spLocks noGrp="1"/>
          </p:cNvSpPr>
          <p:nvPr>
            <p:ph idx="1"/>
          </p:nvPr>
        </p:nvSpPr>
        <p:spPr/>
        <p:txBody>
          <a:bodyPr/>
          <a:lstStyle/>
          <a:p>
            <a:r>
              <a:rPr lang="en-US" b="1" dirty="0"/>
              <a:t>Cross </a:t>
            </a:r>
            <a:r>
              <a:rPr lang="en-US" b="1" dirty="0" smtClean="0"/>
              <a:t>Join – </a:t>
            </a:r>
            <a:r>
              <a:rPr lang="en-US" sz="1600" dirty="0" smtClean="0"/>
              <a:t>Return maximum number of rows Cartesian product</a:t>
            </a:r>
            <a:endParaRPr lang="en-US" dirty="0"/>
          </a:p>
          <a:p>
            <a:r>
              <a:rPr lang="en-US" dirty="0" err="1"/>
              <a:t>Equi</a:t>
            </a:r>
            <a:r>
              <a:rPr lang="en-US" dirty="0"/>
              <a:t> Joins</a:t>
            </a:r>
          </a:p>
          <a:p>
            <a:pPr lvl="1"/>
            <a:r>
              <a:rPr lang="en-US" dirty="0"/>
              <a:t>Inner Join</a:t>
            </a:r>
          </a:p>
          <a:p>
            <a:pPr lvl="1"/>
            <a:r>
              <a:rPr lang="en-US" dirty="0"/>
              <a:t>Outer Joins</a:t>
            </a:r>
          </a:p>
          <a:p>
            <a:pPr lvl="2"/>
            <a:r>
              <a:rPr lang="en-US" dirty="0"/>
              <a:t>Left Outer Join</a:t>
            </a:r>
          </a:p>
          <a:p>
            <a:pPr lvl="2"/>
            <a:r>
              <a:rPr lang="en-US" dirty="0"/>
              <a:t>Right Outer Join</a:t>
            </a:r>
          </a:p>
          <a:p>
            <a:pPr lvl="2"/>
            <a:r>
              <a:rPr lang="en-US" dirty="0"/>
              <a:t>Full Outer Join</a:t>
            </a:r>
          </a:p>
          <a:p>
            <a:r>
              <a:rPr lang="en-US" dirty="0"/>
              <a:t>Non-</a:t>
            </a:r>
            <a:r>
              <a:rPr lang="en-US" dirty="0" err="1"/>
              <a:t>Equi</a:t>
            </a:r>
            <a:r>
              <a:rPr lang="en-US" dirty="0"/>
              <a:t> Joins</a:t>
            </a:r>
          </a:p>
        </p:txBody>
      </p:sp>
    </p:spTree>
    <p:extLst>
      <p:ext uri="{BB962C8B-B14F-4D97-AF65-F5344CB8AC3E}">
        <p14:creationId xmlns:p14="http://schemas.microsoft.com/office/powerpoint/2010/main" xmlns="" val="9967099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xmlns="" id="{4867C39C-64E7-48C9-89BF-0A481F02A2E5}"/>
              </a:ext>
            </a:extLst>
          </p:cNvPr>
          <p:cNvGraphicFramePr>
            <a:graphicFrameLocks noChangeAspect="1"/>
          </p:cNvGraphicFramePr>
          <p:nvPr>
            <p:custDataLst>
              <p:tags r:id="rId2"/>
            </p:custDataLst>
            <p:extLst>
              <p:ext uri="{D42A27DB-BD31-4B8C-83A1-F6EECF244321}">
                <p14:modId xmlns:p14="http://schemas.microsoft.com/office/powerpoint/2010/main" xmlns="" val="1946134627"/>
              </p:ext>
            </p:extLst>
          </p:nvPr>
        </p:nvGraphicFramePr>
        <p:xfrm>
          <a:off x="1588" y="1588"/>
          <a:ext cx="1588" cy="1588"/>
        </p:xfrm>
        <a:graphic>
          <a:graphicData uri="http://schemas.openxmlformats.org/presentationml/2006/ole">
            <p:oleObj spid="_x0000_s20686" name="think-cell Slide" r:id="rId4" imgW="360" imgH="360" progId="">
              <p:embed/>
            </p:oleObj>
          </a:graphicData>
        </a:graphic>
      </p:graphicFrame>
      <p:graphicFrame>
        <p:nvGraphicFramePr>
          <p:cNvPr id="4" name="Table 4">
            <a:extLst>
              <a:ext uri="{FF2B5EF4-FFF2-40B4-BE49-F238E27FC236}">
                <a16:creationId xmlns:a16="http://schemas.microsoft.com/office/drawing/2014/main" xmlns="" id="{D786DFF3-AD67-4DC2-A407-28226105645B}"/>
              </a:ext>
            </a:extLst>
          </p:cNvPr>
          <p:cNvGraphicFramePr>
            <a:graphicFrameLocks noGrp="1"/>
          </p:cNvGraphicFramePr>
          <p:nvPr>
            <p:ph idx="1"/>
            <p:extLst>
              <p:ext uri="{D42A27DB-BD31-4B8C-83A1-F6EECF244321}">
                <p14:modId xmlns:p14="http://schemas.microsoft.com/office/powerpoint/2010/main" xmlns="" val="1241240902"/>
              </p:ext>
            </p:extLst>
          </p:nvPr>
        </p:nvGraphicFramePr>
        <p:xfrm>
          <a:off x="838200" y="749300"/>
          <a:ext cx="3924300" cy="2670176"/>
        </p:xfrm>
        <a:graphic>
          <a:graphicData uri="http://schemas.openxmlformats.org/drawingml/2006/table">
            <a:tbl>
              <a:tblPr firstRow="1" bandRow="1">
                <a:tableStyleId>{5C22544A-7EE6-4342-B048-85BDC9FD1C3A}</a:tableStyleId>
              </a:tblPr>
              <a:tblGrid>
                <a:gridCol w="1962150">
                  <a:extLst>
                    <a:ext uri="{9D8B030D-6E8A-4147-A177-3AD203B41FA5}">
                      <a16:colId xmlns:a16="http://schemas.microsoft.com/office/drawing/2014/main" xmlns="" val="4019573275"/>
                    </a:ext>
                  </a:extLst>
                </a:gridCol>
                <a:gridCol w="1962150">
                  <a:extLst>
                    <a:ext uri="{9D8B030D-6E8A-4147-A177-3AD203B41FA5}">
                      <a16:colId xmlns:a16="http://schemas.microsoft.com/office/drawing/2014/main" xmlns="" val="2615740788"/>
                    </a:ext>
                  </a:extLst>
                </a:gridCol>
              </a:tblGrid>
              <a:tr h="667544">
                <a:tc>
                  <a:txBody>
                    <a:bodyPr/>
                    <a:lstStyle/>
                    <a:p>
                      <a:r>
                        <a:rPr lang="en-US" dirty="0"/>
                        <a:t>C1</a:t>
                      </a:r>
                    </a:p>
                  </a:txBody>
                  <a:tcPr/>
                </a:tc>
                <a:tc>
                  <a:txBody>
                    <a:bodyPr/>
                    <a:lstStyle/>
                    <a:p>
                      <a:r>
                        <a:rPr lang="en-US" dirty="0"/>
                        <a:t>C2</a:t>
                      </a:r>
                    </a:p>
                  </a:txBody>
                  <a:tcPr/>
                </a:tc>
                <a:extLst>
                  <a:ext uri="{0D108BD9-81ED-4DB2-BD59-A6C34878D82A}">
                    <a16:rowId xmlns:a16="http://schemas.microsoft.com/office/drawing/2014/main" xmlns="" val="4206505055"/>
                  </a:ext>
                </a:extLst>
              </a:tr>
              <a:tr h="667544">
                <a:tc>
                  <a:txBody>
                    <a:bodyPr/>
                    <a:lstStyle/>
                    <a:p>
                      <a:r>
                        <a:rPr lang="en-US" dirty="0"/>
                        <a:t>1</a:t>
                      </a:r>
                    </a:p>
                  </a:txBody>
                  <a:tcPr/>
                </a:tc>
                <a:tc>
                  <a:txBody>
                    <a:bodyPr/>
                    <a:lstStyle/>
                    <a:p>
                      <a:r>
                        <a:rPr lang="en-US" dirty="0"/>
                        <a:t>A</a:t>
                      </a:r>
                    </a:p>
                  </a:txBody>
                  <a:tcPr/>
                </a:tc>
                <a:extLst>
                  <a:ext uri="{0D108BD9-81ED-4DB2-BD59-A6C34878D82A}">
                    <a16:rowId xmlns:a16="http://schemas.microsoft.com/office/drawing/2014/main" xmlns="" val="3963259713"/>
                  </a:ext>
                </a:extLst>
              </a:tr>
              <a:tr h="667544">
                <a:tc>
                  <a:txBody>
                    <a:bodyPr/>
                    <a:lstStyle/>
                    <a:p>
                      <a:r>
                        <a:rPr lang="en-US" dirty="0"/>
                        <a:t>2</a:t>
                      </a:r>
                    </a:p>
                  </a:txBody>
                  <a:tcPr/>
                </a:tc>
                <a:tc>
                  <a:txBody>
                    <a:bodyPr/>
                    <a:lstStyle/>
                    <a:p>
                      <a:r>
                        <a:rPr lang="en-US" dirty="0"/>
                        <a:t>B</a:t>
                      </a:r>
                    </a:p>
                  </a:txBody>
                  <a:tcPr/>
                </a:tc>
                <a:extLst>
                  <a:ext uri="{0D108BD9-81ED-4DB2-BD59-A6C34878D82A}">
                    <a16:rowId xmlns:a16="http://schemas.microsoft.com/office/drawing/2014/main" xmlns="" val="1187912437"/>
                  </a:ext>
                </a:extLst>
              </a:tr>
              <a:tr h="667544">
                <a:tc>
                  <a:txBody>
                    <a:bodyPr/>
                    <a:lstStyle/>
                    <a:p>
                      <a:r>
                        <a:rPr lang="en-US" dirty="0"/>
                        <a:t>3</a:t>
                      </a:r>
                    </a:p>
                  </a:txBody>
                  <a:tcPr/>
                </a:tc>
                <a:tc>
                  <a:txBody>
                    <a:bodyPr/>
                    <a:lstStyle/>
                    <a:p>
                      <a:r>
                        <a:rPr lang="en-US" dirty="0"/>
                        <a:t>c</a:t>
                      </a:r>
                    </a:p>
                  </a:txBody>
                  <a:tcPr/>
                </a:tc>
                <a:extLst>
                  <a:ext uri="{0D108BD9-81ED-4DB2-BD59-A6C34878D82A}">
                    <a16:rowId xmlns:a16="http://schemas.microsoft.com/office/drawing/2014/main" xmlns="" val="2794737301"/>
                  </a:ext>
                </a:extLst>
              </a:tr>
            </a:tbl>
          </a:graphicData>
        </a:graphic>
      </p:graphicFrame>
      <p:sp>
        <p:nvSpPr>
          <p:cNvPr id="7" name="Oval 6">
            <a:extLst>
              <a:ext uri="{FF2B5EF4-FFF2-40B4-BE49-F238E27FC236}">
                <a16:creationId xmlns:a16="http://schemas.microsoft.com/office/drawing/2014/main" xmlns="" id="{5FB8913D-764B-4F6D-946E-5DBA50209204}"/>
              </a:ext>
            </a:extLst>
          </p:cNvPr>
          <p:cNvSpPr/>
          <p:nvPr/>
        </p:nvSpPr>
        <p:spPr>
          <a:xfrm>
            <a:off x="1857375" y="161924"/>
            <a:ext cx="1485900" cy="511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graphicFrame>
        <p:nvGraphicFramePr>
          <p:cNvPr id="8" name="Table 4">
            <a:extLst>
              <a:ext uri="{FF2B5EF4-FFF2-40B4-BE49-F238E27FC236}">
                <a16:creationId xmlns:a16="http://schemas.microsoft.com/office/drawing/2014/main" xmlns="" id="{832377A3-50EF-4D39-9931-ED712F690685}"/>
              </a:ext>
            </a:extLst>
          </p:cNvPr>
          <p:cNvGraphicFramePr>
            <a:graphicFrameLocks/>
          </p:cNvGraphicFramePr>
          <p:nvPr>
            <p:extLst>
              <p:ext uri="{D42A27DB-BD31-4B8C-83A1-F6EECF244321}">
                <p14:modId xmlns:p14="http://schemas.microsoft.com/office/powerpoint/2010/main" xmlns="" val="234914850"/>
              </p:ext>
            </p:extLst>
          </p:nvPr>
        </p:nvGraphicFramePr>
        <p:xfrm>
          <a:off x="5600700" y="673100"/>
          <a:ext cx="3829050" cy="2746376"/>
        </p:xfrm>
        <a:graphic>
          <a:graphicData uri="http://schemas.openxmlformats.org/drawingml/2006/table">
            <a:tbl>
              <a:tblPr firstRow="1" bandRow="1">
                <a:tableStyleId>{5C22544A-7EE6-4342-B048-85BDC9FD1C3A}</a:tableStyleId>
              </a:tblPr>
              <a:tblGrid>
                <a:gridCol w="1914525">
                  <a:extLst>
                    <a:ext uri="{9D8B030D-6E8A-4147-A177-3AD203B41FA5}">
                      <a16:colId xmlns:a16="http://schemas.microsoft.com/office/drawing/2014/main" xmlns="" val="4019573275"/>
                    </a:ext>
                  </a:extLst>
                </a:gridCol>
                <a:gridCol w="1914525">
                  <a:extLst>
                    <a:ext uri="{9D8B030D-6E8A-4147-A177-3AD203B41FA5}">
                      <a16:colId xmlns:a16="http://schemas.microsoft.com/office/drawing/2014/main" xmlns="" val="2615740788"/>
                    </a:ext>
                  </a:extLst>
                </a:gridCol>
              </a:tblGrid>
              <a:tr h="686594">
                <a:tc>
                  <a:txBody>
                    <a:bodyPr/>
                    <a:lstStyle/>
                    <a:p>
                      <a:r>
                        <a:rPr lang="en-US" dirty="0"/>
                        <a:t>C1</a:t>
                      </a:r>
                    </a:p>
                  </a:txBody>
                  <a:tcPr/>
                </a:tc>
                <a:tc>
                  <a:txBody>
                    <a:bodyPr/>
                    <a:lstStyle/>
                    <a:p>
                      <a:r>
                        <a:rPr lang="en-US" dirty="0"/>
                        <a:t>c3</a:t>
                      </a:r>
                    </a:p>
                  </a:txBody>
                  <a:tcPr/>
                </a:tc>
                <a:extLst>
                  <a:ext uri="{0D108BD9-81ED-4DB2-BD59-A6C34878D82A}">
                    <a16:rowId xmlns:a16="http://schemas.microsoft.com/office/drawing/2014/main" xmlns="" val="4206505055"/>
                  </a:ext>
                </a:extLst>
              </a:tr>
              <a:tr h="686594">
                <a:tc>
                  <a:txBody>
                    <a:bodyPr/>
                    <a:lstStyle/>
                    <a:p>
                      <a:r>
                        <a:rPr lang="en-US" dirty="0"/>
                        <a:t>3</a:t>
                      </a:r>
                    </a:p>
                  </a:txBody>
                  <a:tcPr/>
                </a:tc>
                <a:tc>
                  <a:txBody>
                    <a:bodyPr/>
                    <a:lstStyle/>
                    <a:p>
                      <a:r>
                        <a:rPr lang="en-US" dirty="0"/>
                        <a:t>X</a:t>
                      </a:r>
                    </a:p>
                  </a:txBody>
                  <a:tcPr/>
                </a:tc>
                <a:extLst>
                  <a:ext uri="{0D108BD9-81ED-4DB2-BD59-A6C34878D82A}">
                    <a16:rowId xmlns:a16="http://schemas.microsoft.com/office/drawing/2014/main" xmlns="" val="3963259713"/>
                  </a:ext>
                </a:extLst>
              </a:tr>
              <a:tr h="686594">
                <a:tc>
                  <a:txBody>
                    <a:bodyPr/>
                    <a:lstStyle/>
                    <a:p>
                      <a:r>
                        <a:rPr lang="en-US" dirty="0"/>
                        <a:t>4</a:t>
                      </a:r>
                    </a:p>
                  </a:txBody>
                  <a:tcPr/>
                </a:tc>
                <a:tc>
                  <a:txBody>
                    <a:bodyPr/>
                    <a:lstStyle/>
                    <a:p>
                      <a:r>
                        <a:rPr lang="en-US" dirty="0"/>
                        <a:t>Y</a:t>
                      </a:r>
                    </a:p>
                  </a:txBody>
                  <a:tcPr/>
                </a:tc>
                <a:extLst>
                  <a:ext uri="{0D108BD9-81ED-4DB2-BD59-A6C34878D82A}">
                    <a16:rowId xmlns:a16="http://schemas.microsoft.com/office/drawing/2014/main" xmlns="" val="1187912437"/>
                  </a:ext>
                </a:extLst>
              </a:tr>
              <a:tr h="686594">
                <a:tc>
                  <a:txBody>
                    <a:bodyPr/>
                    <a:lstStyle/>
                    <a:p>
                      <a:r>
                        <a:rPr lang="en-US" dirty="0"/>
                        <a:t>5</a:t>
                      </a:r>
                    </a:p>
                  </a:txBody>
                  <a:tcPr/>
                </a:tc>
                <a:tc>
                  <a:txBody>
                    <a:bodyPr/>
                    <a:lstStyle/>
                    <a:p>
                      <a:r>
                        <a:rPr lang="en-US" dirty="0"/>
                        <a:t>z</a:t>
                      </a:r>
                    </a:p>
                  </a:txBody>
                  <a:tcPr/>
                </a:tc>
                <a:extLst>
                  <a:ext uri="{0D108BD9-81ED-4DB2-BD59-A6C34878D82A}">
                    <a16:rowId xmlns:a16="http://schemas.microsoft.com/office/drawing/2014/main" xmlns="" val="2794737301"/>
                  </a:ext>
                </a:extLst>
              </a:tr>
            </a:tbl>
          </a:graphicData>
        </a:graphic>
      </p:graphicFrame>
      <p:sp>
        <p:nvSpPr>
          <p:cNvPr id="9" name="Oval 8">
            <a:extLst>
              <a:ext uri="{FF2B5EF4-FFF2-40B4-BE49-F238E27FC236}">
                <a16:creationId xmlns:a16="http://schemas.microsoft.com/office/drawing/2014/main" xmlns="" id="{937E1D56-1FFD-492E-9924-AE22B4C651F0}"/>
              </a:ext>
            </a:extLst>
          </p:cNvPr>
          <p:cNvSpPr/>
          <p:nvPr/>
        </p:nvSpPr>
        <p:spPr>
          <a:xfrm>
            <a:off x="6638925" y="142874"/>
            <a:ext cx="1485900" cy="511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10" name="TextBox 9">
            <a:extLst>
              <a:ext uri="{FF2B5EF4-FFF2-40B4-BE49-F238E27FC236}">
                <a16:creationId xmlns:a16="http://schemas.microsoft.com/office/drawing/2014/main" xmlns="" id="{8E21040B-2375-4954-B804-97D33CF82811}"/>
              </a:ext>
            </a:extLst>
          </p:cNvPr>
          <p:cNvSpPr txBox="1"/>
          <p:nvPr/>
        </p:nvSpPr>
        <p:spPr>
          <a:xfrm>
            <a:off x="590550" y="4019550"/>
            <a:ext cx="10829925" cy="2575798"/>
          </a:xfrm>
          <a:prstGeom prst="rect">
            <a:avLst/>
          </a:prstGeom>
          <a:noFill/>
        </p:spPr>
        <p:txBody>
          <a:bodyPr wrap="square" rtlCol="0">
            <a:spAutoFit/>
          </a:bodyPr>
          <a:lstStyle/>
          <a:p>
            <a:r>
              <a:rPr lang="en-US" b="1" dirty="0"/>
              <a:t>Cross Join- The tables are joined without any condition </a:t>
            </a:r>
            <a:r>
              <a:rPr lang="en-US" dirty="0"/>
              <a:t>which means every row of 1 table will be joined with every other row of the second table</a:t>
            </a:r>
          </a:p>
          <a:p>
            <a:endParaRPr lang="en-US" dirty="0"/>
          </a:p>
          <a:p>
            <a:r>
              <a:rPr lang="en-US" dirty="0"/>
              <a:t>If T1 has X and T2 has Y rows then T1 cross join with T2 will give you </a:t>
            </a:r>
            <a:r>
              <a:rPr lang="en-US" b="1" dirty="0"/>
              <a:t>X multiplied by </a:t>
            </a:r>
            <a:r>
              <a:rPr lang="en-US" b="1" dirty="0" smtClean="0"/>
              <a:t>Y</a:t>
            </a:r>
          </a:p>
          <a:p>
            <a:endParaRPr lang="en-US" b="1" dirty="0" smtClean="0"/>
          </a:p>
          <a:p>
            <a:r>
              <a:rPr lang="en-US" dirty="0" smtClean="0"/>
              <a:t>Return maximum </a:t>
            </a:r>
            <a:r>
              <a:rPr lang="en-US" b="1" dirty="0" smtClean="0"/>
              <a:t>number of rows as it is </a:t>
            </a:r>
            <a:r>
              <a:rPr lang="en-US" dirty="0" smtClean="0"/>
              <a:t>Cartesian product 3*3=9 rows</a:t>
            </a:r>
          </a:p>
          <a:p>
            <a:r>
              <a:rPr lang="en-US" dirty="0" err="1" smtClean="0"/>
              <a:t>Ansi</a:t>
            </a:r>
            <a:r>
              <a:rPr lang="en-US" dirty="0" smtClean="0"/>
              <a:t> /new Syntax:-  select * from t1 cross join t2’</a:t>
            </a:r>
          </a:p>
          <a:p>
            <a:endParaRPr lang="en-US" dirty="0" smtClean="0"/>
          </a:p>
          <a:p>
            <a:r>
              <a:rPr lang="en-US" dirty="0" smtClean="0"/>
              <a:t>Old Syntax:- select * from t1 , t2;</a:t>
            </a:r>
            <a:endParaRPr lang="en-US" dirty="0"/>
          </a:p>
        </p:txBody>
      </p:sp>
    </p:spTree>
    <p:extLst>
      <p:ext uri="{BB962C8B-B14F-4D97-AF65-F5344CB8AC3E}">
        <p14:creationId xmlns:p14="http://schemas.microsoft.com/office/powerpoint/2010/main" xmlns="" val="42179214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xmlns="" id="{4867C39C-64E7-48C9-89BF-0A481F02A2E5}"/>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p:oleObj spid="_x0000_s21709" name="think-cell Slide" r:id="rId4" imgW="360" imgH="360" progId="">
              <p:embed/>
            </p:oleObj>
          </a:graphicData>
        </a:graphic>
      </p:graphicFrame>
      <p:graphicFrame>
        <p:nvGraphicFramePr>
          <p:cNvPr id="4" name="Table 4">
            <a:extLst>
              <a:ext uri="{FF2B5EF4-FFF2-40B4-BE49-F238E27FC236}">
                <a16:creationId xmlns:a16="http://schemas.microsoft.com/office/drawing/2014/main" xmlns="" id="{D786DFF3-AD67-4DC2-A407-28226105645B}"/>
              </a:ext>
            </a:extLst>
          </p:cNvPr>
          <p:cNvGraphicFramePr>
            <a:graphicFrameLocks noGrp="1"/>
          </p:cNvGraphicFramePr>
          <p:nvPr>
            <p:ph idx="1"/>
          </p:nvPr>
        </p:nvGraphicFramePr>
        <p:xfrm>
          <a:off x="838200" y="749300"/>
          <a:ext cx="3924300" cy="2670176"/>
        </p:xfrm>
        <a:graphic>
          <a:graphicData uri="http://schemas.openxmlformats.org/drawingml/2006/table">
            <a:tbl>
              <a:tblPr firstRow="1" bandRow="1">
                <a:tableStyleId>{5C22544A-7EE6-4342-B048-85BDC9FD1C3A}</a:tableStyleId>
              </a:tblPr>
              <a:tblGrid>
                <a:gridCol w="1962150">
                  <a:extLst>
                    <a:ext uri="{9D8B030D-6E8A-4147-A177-3AD203B41FA5}">
                      <a16:colId xmlns:a16="http://schemas.microsoft.com/office/drawing/2014/main" xmlns="" val="4019573275"/>
                    </a:ext>
                  </a:extLst>
                </a:gridCol>
                <a:gridCol w="1962150">
                  <a:extLst>
                    <a:ext uri="{9D8B030D-6E8A-4147-A177-3AD203B41FA5}">
                      <a16:colId xmlns:a16="http://schemas.microsoft.com/office/drawing/2014/main" xmlns="" val="2615740788"/>
                    </a:ext>
                  </a:extLst>
                </a:gridCol>
              </a:tblGrid>
              <a:tr h="667544">
                <a:tc>
                  <a:txBody>
                    <a:bodyPr/>
                    <a:lstStyle/>
                    <a:p>
                      <a:r>
                        <a:rPr lang="en-US" dirty="0"/>
                        <a:t>C1</a:t>
                      </a:r>
                    </a:p>
                  </a:txBody>
                  <a:tcPr/>
                </a:tc>
                <a:tc>
                  <a:txBody>
                    <a:bodyPr/>
                    <a:lstStyle/>
                    <a:p>
                      <a:r>
                        <a:rPr lang="en-US" dirty="0"/>
                        <a:t>C2</a:t>
                      </a:r>
                    </a:p>
                  </a:txBody>
                  <a:tcPr/>
                </a:tc>
                <a:extLst>
                  <a:ext uri="{0D108BD9-81ED-4DB2-BD59-A6C34878D82A}">
                    <a16:rowId xmlns:a16="http://schemas.microsoft.com/office/drawing/2014/main" xmlns="" val="4206505055"/>
                  </a:ext>
                </a:extLst>
              </a:tr>
              <a:tr h="667544">
                <a:tc>
                  <a:txBody>
                    <a:bodyPr/>
                    <a:lstStyle/>
                    <a:p>
                      <a:r>
                        <a:rPr lang="en-US" dirty="0"/>
                        <a:t>1</a:t>
                      </a:r>
                    </a:p>
                  </a:txBody>
                  <a:tcPr/>
                </a:tc>
                <a:tc>
                  <a:txBody>
                    <a:bodyPr/>
                    <a:lstStyle/>
                    <a:p>
                      <a:r>
                        <a:rPr lang="en-US" dirty="0"/>
                        <a:t>A</a:t>
                      </a:r>
                    </a:p>
                  </a:txBody>
                  <a:tcPr/>
                </a:tc>
                <a:extLst>
                  <a:ext uri="{0D108BD9-81ED-4DB2-BD59-A6C34878D82A}">
                    <a16:rowId xmlns:a16="http://schemas.microsoft.com/office/drawing/2014/main" xmlns="" val="3963259713"/>
                  </a:ext>
                </a:extLst>
              </a:tr>
              <a:tr h="667544">
                <a:tc>
                  <a:txBody>
                    <a:bodyPr/>
                    <a:lstStyle/>
                    <a:p>
                      <a:r>
                        <a:rPr lang="en-US" dirty="0"/>
                        <a:t>2</a:t>
                      </a:r>
                    </a:p>
                  </a:txBody>
                  <a:tcPr/>
                </a:tc>
                <a:tc>
                  <a:txBody>
                    <a:bodyPr/>
                    <a:lstStyle/>
                    <a:p>
                      <a:r>
                        <a:rPr lang="en-US" dirty="0"/>
                        <a:t>B</a:t>
                      </a:r>
                    </a:p>
                  </a:txBody>
                  <a:tcPr/>
                </a:tc>
                <a:extLst>
                  <a:ext uri="{0D108BD9-81ED-4DB2-BD59-A6C34878D82A}">
                    <a16:rowId xmlns:a16="http://schemas.microsoft.com/office/drawing/2014/main" xmlns="" val="1187912437"/>
                  </a:ext>
                </a:extLst>
              </a:tr>
              <a:tr h="667544">
                <a:tc>
                  <a:txBody>
                    <a:bodyPr/>
                    <a:lstStyle/>
                    <a:p>
                      <a:r>
                        <a:rPr lang="en-US" dirty="0"/>
                        <a:t>3</a:t>
                      </a:r>
                    </a:p>
                  </a:txBody>
                  <a:tcPr/>
                </a:tc>
                <a:tc>
                  <a:txBody>
                    <a:bodyPr/>
                    <a:lstStyle/>
                    <a:p>
                      <a:r>
                        <a:rPr lang="en-US" dirty="0"/>
                        <a:t>c</a:t>
                      </a:r>
                    </a:p>
                  </a:txBody>
                  <a:tcPr/>
                </a:tc>
                <a:extLst>
                  <a:ext uri="{0D108BD9-81ED-4DB2-BD59-A6C34878D82A}">
                    <a16:rowId xmlns:a16="http://schemas.microsoft.com/office/drawing/2014/main" xmlns="" val="2794737301"/>
                  </a:ext>
                </a:extLst>
              </a:tr>
            </a:tbl>
          </a:graphicData>
        </a:graphic>
      </p:graphicFrame>
      <p:sp>
        <p:nvSpPr>
          <p:cNvPr id="7" name="Oval 6">
            <a:extLst>
              <a:ext uri="{FF2B5EF4-FFF2-40B4-BE49-F238E27FC236}">
                <a16:creationId xmlns:a16="http://schemas.microsoft.com/office/drawing/2014/main" xmlns="" id="{5FB8913D-764B-4F6D-946E-5DBA50209204}"/>
              </a:ext>
            </a:extLst>
          </p:cNvPr>
          <p:cNvSpPr/>
          <p:nvPr/>
        </p:nvSpPr>
        <p:spPr>
          <a:xfrm>
            <a:off x="1857375" y="161924"/>
            <a:ext cx="1485900" cy="511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graphicFrame>
        <p:nvGraphicFramePr>
          <p:cNvPr id="8" name="Table 4">
            <a:extLst>
              <a:ext uri="{FF2B5EF4-FFF2-40B4-BE49-F238E27FC236}">
                <a16:creationId xmlns:a16="http://schemas.microsoft.com/office/drawing/2014/main" xmlns="" id="{832377A3-50EF-4D39-9931-ED712F690685}"/>
              </a:ext>
            </a:extLst>
          </p:cNvPr>
          <p:cNvGraphicFramePr>
            <a:graphicFrameLocks/>
          </p:cNvGraphicFramePr>
          <p:nvPr/>
        </p:nvGraphicFramePr>
        <p:xfrm>
          <a:off x="5600700" y="673100"/>
          <a:ext cx="3829050" cy="2746376"/>
        </p:xfrm>
        <a:graphic>
          <a:graphicData uri="http://schemas.openxmlformats.org/drawingml/2006/table">
            <a:tbl>
              <a:tblPr firstRow="1" bandRow="1">
                <a:tableStyleId>{5C22544A-7EE6-4342-B048-85BDC9FD1C3A}</a:tableStyleId>
              </a:tblPr>
              <a:tblGrid>
                <a:gridCol w="1914525">
                  <a:extLst>
                    <a:ext uri="{9D8B030D-6E8A-4147-A177-3AD203B41FA5}">
                      <a16:colId xmlns:a16="http://schemas.microsoft.com/office/drawing/2014/main" xmlns="" val="4019573275"/>
                    </a:ext>
                  </a:extLst>
                </a:gridCol>
                <a:gridCol w="1914525">
                  <a:extLst>
                    <a:ext uri="{9D8B030D-6E8A-4147-A177-3AD203B41FA5}">
                      <a16:colId xmlns:a16="http://schemas.microsoft.com/office/drawing/2014/main" xmlns="" val="2615740788"/>
                    </a:ext>
                  </a:extLst>
                </a:gridCol>
              </a:tblGrid>
              <a:tr h="686594">
                <a:tc>
                  <a:txBody>
                    <a:bodyPr/>
                    <a:lstStyle/>
                    <a:p>
                      <a:r>
                        <a:rPr lang="en-US" dirty="0"/>
                        <a:t>C1</a:t>
                      </a:r>
                    </a:p>
                  </a:txBody>
                  <a:tcPr/>
                </a:tc>
                <a:tc>
                  <a:txBody>
                    <a:bodyPr/>
                    <a:lstStyle/>
                    <a:p>
                      <a:r>
                        <a:rPr lang="en-US" dirty="0"/>
                        <a:t>c3</a:t>
                      </a:r>
                    </a:p>
                  </a:txBody>
                  <a:tcPr/>
                </a:tc>
                <a:extLst>
                  <a:ext uri="{0D108BD9-81ED-4DB2-BD59-A6C34878D82A}">
                    <a16:rowId xmlns:a16="http://schemas.microsoft.com/office/drawing/2014/main" xmlns="" val="4206505055"/>
                  </a:ext>
                </a:extLst>
              </a:tr>
              <a:tr h="686594">
                <a:tc>
                  <a:txBody>
                    <a:bodyPr/>
                    <a:lstStyle/>
                    <a:p>
                      <a:r>
                        <a:rPr lang="en-US" dirty="0"/>
                        <a:t>3</a:t>
                      </a:r>
                    </a:p>
                  </a:txBody>
                  <a:tcPr/>
                </a:tc>
                <a:tc>
                  <a:txBody>
                    <a:bodyPr/>
                    <a:lstStyle/>
                    <a:p>
                      <a:r>
                        <a:rPr lang="en-US" dirty="0"/>
                        <a:t>X</a:t>
                      </a:r>
                    </a:p>
                  </a:txBody>
                  <a:tcPr/>
                </a:tc>
                <a:extLst>
                  <a:ext uri="{0D108BD9-81ED-4DB2-BD59-A6C34878D82A}">
                    <a16:rowId xmlns:a16="http://schemas.microsoft.com/office/drawing/2014/main" xmlns="" val="3963259713"/>
                  </a:ext>
                </a:extLst>
              </a:tr>
              <a:tr h="686594">
                <a:tc>
                  <a:txBody>
                    <a:bodyPr/>
                    <a:lstStyle/>
                    <a:p>
                      <a:r>
                        <a:rPr lang="en-US" dirty="0"/>
                        <a:t>4</a:t>
                      </a:r>
                    </a:p>
                  </a:txBody>
                  <a:tcPr/>
                </a:tc>
                <a:tc>
                  <a:txBody>
                    <a:bodyPr/>
                    <a:lstStyle/>
                    <a:p>
                      <a:r>
                        <a:rPr lang="en-US" dirty="0"/>
                        <a:t>Y</a:t>
                      </a:r>
                    </a:p>
                  </a:txBody>
                  <a:tcPr/>
                </a:tc>
                <a:extLst>
                  <a:ext uri="{0D108BD9-81ED-4DB2-BD59-A6C34878D82A}">
                    <a16:rowId xmlns:a16="http://schemas.microsoft.com/office/drawing/2014/main" xmlns="" val="1187912437"/>
                  </a:ext>
                </a:extLst>
              </a:tr>
              <a:tr h="686594">
                <a:tc>
                  <a:txBody>
                    <a:bodyPr/>
                    <a:lstStyle/>
                    <a:p>
                      <a:r>
                        <a:rPr lang="en-US" dirty="0"/>
                        <a:t>5</a:t>
                      </a:r>
                    </a:p>
                  </a:txBody>
                  <a:tcPr/>
                </a:tc>
                <a:tc>
                  <a:txBody>
                    <a:bodyPr/>
                    <a:lstStyle/>
                    <a:p>
                      <a:r>
                        <a:rPr lang="en-US" dirty="0"/>
                        <a:t>z</a:t>
                      </a:r>
                    </a:p>
                  </a:txBody>
                  <a:tcPr/>
                </a:tc>
                <a:extLst>
                  <a:ext uri="{0D108BD9-81ED-4DB2-BD59-A6C34878D82A}">
                    <a16:rowId xmlns:a16="http://schemas.microsoft.com/office/drawing/2014/main" xmlns="" val="2794737301"/>
                  </a:ext>
                </a:extLst>
              </a:tr>
            </a:tbl>
          </a:graphicData>
        </a:graphic>
      </p:graphicFrame>
      <p:sp>
        <p:nvSpPr>
          <p:cNvPr id="9" name="Oval 8">
            <a:extLst>
              <a:ext uri="{FF2B5EF4-FFF2-40B4-BE49-F238E27FC236}">
                <a16:creationId xmlns:a16="http://schemas.microsoft.com/office/drawing/2014/main" xmlns="" id="{937E1D56-1FFD-492E-9924-AE22B4C651F0}"/>
              </a:ext>
            </a:extLst>
          </p:cNvPr>
          <p:cNvSpPr/>
          <p:nvPr/>
        </p:nvSpPr>
        <p:spPr>
          <a:xfrm>
            <a:off x="6638925" y="142874"/>
            <a:ext cx="1485900" cy="511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10" name="TextBox 9">
            <a:extLst>
              <a:ext uri="{FF2B5EF4-FFF2-40B4-BE49-F238E27FC236}">
                <a16:creationId xmlns:a16="http://schemas.microsoft.com/office/drawing/2014/main" xmlns="" id="{8E21040B-2375-4954-B804-97D33CF82811}"/>
              </a:ext>
            </a:extLst>
          </p:cNvPr>
          <p:cNvSpPr txBox="1"/>
          <p:nvPr/>
        </p:nvSpPr>
        <p:spPr>
          <a:xfrm>
            <a:off x="590550" y="4200525"/>
            <a:ext cx="10829925" cy="2339102"/>
          </a:xfrm>
          <a:prstGeom prst="rect">
            <a:avLst/>
          </a:prstGeom>
          <a:noFill/>
        </p:spPr>
        <p:txBody>
          <a:bodyPr wrap="square" rtlCol="0">
            <a:spAutoFit/>
          </a:bodyPr>
          <a:lstStyle/>
          <a:p>
            <a:r>
              <a:rPr lang="en-US" sz="2000" b="1" dirty="0"/>
              <a:t>Inner Join- </a:t>
            </a:r>
            <a:r>
              <a:rPr lang="en-US" dirty="0"/>
              <a:t>In Inner Join we join the two tables based on some equality condition</a:t>
            </a:r>
            <a:r>
              <a:rPr lang="en-US" b="1" dirty="0"/>
              <a:t>. Inner join returns only those rows which satisfy matching </a:t>
            </a:r>
            <a:r>
              <a:rPr lang="en-US" b="1" dirty="0" smtClean="0"/>
              <a:t>conditions.</a:t>
            </a:r>
            <a:endParaRPr lang="en-US" b="1" dirty="0"/>
          </a:p>
          <a:p>
            <a:endParaRPr lang="en-US" dirty="0"/>
          </a:p>
          <a:p>
            <a:r>
              <a:rPr lang="en-US" dirty="0"/>
              <a:t>-Equality </a:t>
            </a:r>
            <a:r>
              <a:rPr lang="en-US" dirty="0" smtClean="0"/>
              <a:t>Condition-T1.c1=T2.c1</a:t>
            </a:r>
          </a:p>
          <a:p>
            <a:r>
              <a:rPr lang="en-US" dirty="0" err="1" smtClean="0"/>
              <a:t>Ansi</a:t>
            </a:r>
            <a:r>
              <a:rPr lang="en-US" dirty="0" smtClean="0"/>
              <a:t> / New Syntax ::  select * from t1 inner join t2 on t1.c1=t2.c1;</a:t>
            </a:r>
          </a:p>
          <a:p>
            <a:endParaRPr lang="en-US" dirty="0" smtClean="0"/>
          </a:p>
          <a:p>
            <a:r>
              <a:rPr lang="en-US" dirty="0" smtClean="0"/>
              <a:t>Old  Syntax:: select * from t1 ,t2 where t1.c1=2.c1;</a:t>
            </a:r>
          </a:p>
          <a:p>
            <a:endParaRPr lang="en-US" dirty="0"/>
          </a:p>
        </p:txBody>
      </p:sp>
    </p:spTree>
    <p:extLst>
      <p:ext uri="{BB962C8B-B14F-4D97-AF65-F5344CB8AC3E}">
        <p14:creationId xmlns:p14="http://schemas.microsoft.com/office/powerpoint/2010/main" xmlns="" val="3504458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C7C83929-7AEE-4934-8BB2-9BE717BFEC26}"/>
              </a:ext>
            </a:extLst>
          </p:cNvPr>
          <p:cNvGraphicFramePr>
            <a:graphicFrameLocks noChangeAspect="1"/>
          </p:cNvGraphicFramePr>
          <p:nvPr>
            <p:custDataLst>
              <p:tags r:id="rId2"/>
            </p:custDataLst>
            <p:extLst>
              <p:ext uri="{D42A27DB-BD31-4B8C-83A1-F6EECF244321}">
                <p14:modId xmlns:p14="http://schemas.microsoft.com/office/powerpoint/2010/main" xmlns="" val="3388581647"/>
              </p:ext>
            </p:extLst>
          </p:nvPr>
        </p:nvGraphicFramePr>
        <p:xfrm>
          <a:off x="1588" y="1588"/>
          <a:ext cx="1588" cy="1588"/>
        </p:xfrm>
        <a:graphic>
          <a:graphicData uri="http://schemas.openxmlformats.org/presentationml/2006/ole">
            <p:oleObj spid="_x0000_s3296" name="think-cell Slide" r:id="rId4" imgW="360" imgH="360" progId="">
              <p:embed/>
            </p:oleObj>
          </a:graphicData>
        </a:graphic>
      </p:graphicFrame>
      <p:sp>
        <p:nvSpPr>
          <p:cNvPr id="2" name="Title 1">
            <a:extLst>
              <a:ext uri="{FF2B5EF4-FFF2-40B4-BE49-F238E27FC236}">
                <a16:creationId xmlns:a16="http://schemas.microsoft.com/office/drawing/2014/main" xmlns="" id="{D9B3C2F6-4416-4F1F-B0F0-50614D0EEF2E}"/>
              </a:ext>
            </a:extLst>
          </p:cNvPr>
          <p:cNvSpPr>
            <a:spLocks noGrp="1"/>
          </p:cNvSpPr>
          <p:nvPr>
            <p:ph type="title"/>
          </p:nvPr>
        </p:nvSpPr>
        <p:spPr/>
        <p:txBody>
          <a:bodyPr/>
          <a:lstStyle/>
          <a:p>
            <a:r>
              <a:rPr lang="en-US" dirty="0"/>
              <a:t>Terminologies</a:t>
            </a:r>
          </a:p>
        </p:txBody>
      </p:sp>
      <p:sp>
        <p:nvSpPr>
          <p:cNvPr id="3" name="Content Placeholder 2">
            <a:extLst>
              <a:ext uri="{FF2B5EF4-FFF2-40B4-BE49-F238E27FC236}">
                <a16:creationId xmlns:a16="http://schemas.microsoft.com/office/drawing/2014/main" xmlns="" id="{9C6BC91D-41CA-4964-9777-102B4F5CBE28}"/>
              </a:ext>
            </a:extLst>
          </p:cNvPr>
          <p:cNvSpPr>
            <a:spLocks noGrp="1"/>
          </p:cNvSpPr>
          <p:nvPr>
            <p:ph idx="1"/>
          </p:nvPr>
        </p:nvSpPr>
        <p:spPr/>
        <p:txBody>
          <a:bodyPr/>
          <a:lstStyle/>
          <a:p>
            <a:r>
              <a:rPr lang="en-US" dirty="0"/>
              <a:t>Data – Any information or facts</a:t>
            </a:r>
          </a:p>
          <a:p>
            <a:r>
              <a:rPr lang="en-US" dirty="0"/>
              <a:t>Database- Collection of Data</a:t>
            </a:r>
          </a:p>
          <a:p>
            <a:r>
              <a:rPr lang="en-US" dirty="0"/>
              <a:t>Database Management System (DBMS)- it is a </a:t>
            </a:r>
            <a:r>
              <a:rPr lang="en-US" b="1" dirty="0"/>
              <a:t>software</a:t>
            </a:r>
            <a:r>
              <a:rPr lang="en-US" dirty="0"/>
              <a:t> to manage data for e.g. </a:t>
            </a:r>
            <a:r>
              <a:rPr lang="en-US" sz="3600" b="1" dirty="0" smtClean="0"/>
              <a:t>Excel, </a:t>
            </a:r>
            <a:r>
              <a:rPr lang="en-US" sz="2000" dirty="0" smtClean="0"/>
              <a:t>here you cannot define the relationship.</a:t>
            </a:r>
            <a:endParaRPr lang="en-US" dirty="0"/>
          </a:p>
          <a:p>
            <a:r>
              <a:rPr lang="en-US" dirty="0"/>
              <a:t>RDBMS- Relational Database Management System – It is a DBMS on which you can </a:t>
            </a:r>
            <a:r>
              <a:rPr lang="en-US" b="1" dirty="0"/>
              <a:t>define </a:t>
            </a:r>
            <a:r>
              <a:rPr lang="en-US" b="1" dirty="0" smtClean="0"/>
              <a:t>Relationship.</a:t>
            </a:r>
            <a:endParaRPr lang="en-US" b="1" dirty="0"/>
          </a:p>
        </p:txBody>
      </p:sp>
    </p:spTree>
    <p:extLst>
      <p:ext uri="{BB962C8B-B14F-4D97-AF65-F5344CB8AC3E}">
        <p14:creationId xmlns:p14="http://schemas.microsoft.com/office/powerpoint/2010/main" xmlns="" val="22324772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xmlns="" id="{4867C39C-64E7-48C9-89BF-0A481F02A2E5}"/>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p:oleObj spid="_x0000_s22733" name="think-cell Slide" r:id="rId4" imgW="360" imgH="360" progId="">
              <p:embed/>
            </p:oleObj>
          </a:graphicData>
        </a:graphic>
      </p:graphicFrame>
      <p:graphicFrame>
        <p:nvGraphicFramePr>
          <p:cNvPr id="4" name="Table 4">
            <a:extLst>
              <a:ext uri="{FF2B5EF4-FFF2-40B4-BE49-F238E27FC236}">
                <a16:creationId xmlns:a16="http://schemas.microsoft.com/office/drawing/2014/main" xmlns="" id="{D786DFF3-AD67-4DC2-A407-28226105645B}"/>
              </a:ext>
            </a:extLst>
          </p:cNvPr>
          <p:cNvGraphicFramePr>
            <a:graphicFrameLocks noGrp="1"/>
          </p:cNvGraphicFramePr>
          <p:nvPr>
            <p:ph idx="1"/>
            <p:extLst>
              <p:ext uri="{D42A27DB-BD31-4B8C-83A1-F6EECF244321}">
                <p14:modId xmlns:p14="http://schemas.microsoft.com/office/powerpoint/2010/main" xmlns="" val="246468920"/>
              </p:ext>
            </p:extLst>
          </p:nvPr>
        </p:nvGraphicFramePr>
        <p:xfrm>
          <a:off x="838200" y="749300"/>
          <a:ext cx="3924300" cy="2443957"/>
        </p:xfrm>
        <a:graphic>
          <a:graphicData uri="http://schemas.openxmlformats.org/drawingml/2006/table">
            <a:tbl>
              <a:tblPr firstRow="1" bandRow="1">
                <a:tableStyleId>{5C22544A-7EE6-4342-B048-85BDC9FD1C3A}</a:tableStyleId>
              </a:tblPr>
              <a:tblGrid>
                <a:gridCol w="1962150">
                  <a:extLst>
                    <a:ext uri="{9D8B030D-6E8A-4147-A177-3AD203B41FA5}">
                      <a16:colId xmlns:a16="http://schemas.microsoft.com/office/drawing/2014/main" xmlns="" val="4019573275"/>
                    </a:ext>
                  </a:extLst>
                </a:gridCol>
                <a:gridCol w="1962150">
                  <a:extLst>
                    <a:ext uri="{9D8B030D-6E8A-4147-A177-3AD203B41FA5}">
                      <a16:colId xmlns:a16="http://schemas.microsoft.com/office/drawing/2014/main" xmlns="" val="2615740788"/>
                    </a:ext>
                  </a:extLst>
                </a:gridCol>
              </a:tblGrid>
              <a:tr h="441325">
                <a:tc>
                  <a:txBody>
                    <a:bodyPr/>
                    <a:lstStyle/>
                    <a:p>
                      <a:r>
                        <a:rPr lang="en-US" dirty="0"/>
                        <a:t>C1</a:t>
                      </a:r>
                    </a:p>
                  </a:txBody>
                  <a:tcPr/>
                </a:tc>
                <a:tc>
                  <a:txBody>
                    <a:bodyPr/>
                    <a:lstStyle/>
                    <a:p>
                      <a:r>
                        <a:rPr lang="en-US" dirty="0"/>
                        <a:t>C2</a:t>
                      </a:r>
                    </a:p>
                  </a:txBody>
                  <a:tcPr/>
                </a:tc>
                <a:extLst>
                  <a:ext uri="{0D108BD9-81ED-4DB2-BD59-A6C34878D82A}">
                    <a16:rowId xmlns:a16="http://schemas.microsoft.com/office/drawing/2014/main" xmlns="" val="4206505055"/>
                  </a:ext>
                </a:extLst>
              </a:tr>
              <a:tr h="667544">
                <a:tc>
                  <a:txBody>
                    <a:bodyPr/>
                    <a:lstStyle/>
                    <a:p>
                      <a:r>
                        <a:rPr lang="en-US" dirty="0"/>
                        <a:t>1</a:t>
                      </a:r>
                    </a:p>
                  </a:txBody>
                  <a:tcPr/>
                </a:tc>
                <a:tc>
                  <a:txBody>
                    <a:bodyPr/>
                    <a:lstStyle/>
                    <a:p>
                      <a:r>
                        <a:rPr lang="en-US" dirty="0"/>
                        <a:t>A</a:t>
                      </a:r>
                    </a:p>
                  </a:txBody>
                  <a:tcPr/>
                </a:tc>
                <a:extLst>
                  <a:ext uri="{0D108BD9-81ED-4DB2-BD59-A6C34878D82A}">
                    <a16:rowId xmlns:a16="http://schemas.microsoft.com/office/drawing/2014/main" xmlns="" val="3963259713"/>
                  </a:ext>
                </a:extLst>
              </a:tr>
              <a:tr h="667544">
                <a:tc>
                  <a:txBody>
                    <a:bodyPr/>
                    <a:lstStyle/>
                    <a:p>
                      <a:r>
                        <a:rPr lang="en-US" dirty="0"/>
                        <a:t>2</a:t>
                      </a:r>
                    </a:p>
                  </a:txBody>
                  <a:tcPr/>
                </a:tc>
                <a:tc>
                  <a:txBody>
                    <a:bodyPr/>
                    <a:lstStyle/>
                    <a:p>
                      <a:r>
                        <a:rPr lang="en-US" dirty="0"/>
                        <a:t>B</a:t>
                      </a:r>
                    </a:p>
                  </a:txBody>
                  <a:tcPr/>
                </a:tc>
                <a:extLst>
                  <a:ext uri="{0D108BD9-81ED-4DB2-BD59-A6C34878D82A}">
                    <a16:rowId xmlns:a16="http://schemas.microsoft.com/office/drawing/2014/main" xmlns="" val="1187912437"/>
                  </a:ext>
                </a:extLst>
              </a:tr>
              <a:tr h="667544">
                <a:tc>
                  <a:txBody>
                    <a:bodyPr/>
                    <a:lstStyle/>
                    <a:p>
                      <a:r>
                        <a:rPr lang="en-US" dirty="0">
                          <a:highlight>
                            <a:srgbClr val="FFFF00"/>
                          </a:highlight>
                        </a:rPr>
                        <a:t>3</a:t>
                      </a:r>
                    </a:p>
                  </a:txBody>
                  <a:tcPr/>
                </a:tc>
                <a:tc>
                  <a:txBody>
                    <a:bodyPr/>
                    <a:lstStyle/>
                    <a:p>
                      <a:r>
                        <a:rPr lang="en-US" dirty="0">
                          <a:highlight>
                            <a:srgbClr val="FFFF00"/>
                          </a:highlight>
                        </a:rPr>
                        <a:t>c</a:t>
                      </a:r>
                    </a:p>
                  </a:txBody>
                  <a:tcPr/>
                </a:tc>
                <a:extLst>
                  <a:ext uri="{0D108BD9-81ED-4DB2-BD59-A6C34878D82A}">
                    <a16:rowId xmlns:a16="http://schemas.microsoft.com/office/drawing/2014/main" xmlns="" val="2794737301"/>
                  </a:ext>
                </a:extLst>
              </a:tr>
            </a:tbl>
          </a:graphicData>
        </a:graphic>
      </p:graphicFrame>
      <p:sp>
        <p:nvSpPr>
          <p:cNvPr id="7" name="Oval 6">
            <a:extLst>
              <a:ext uri="{FF2B5EF4-FFF2-40B4-BE49-F238E27FC236}">
                <a16:creationId xmlns:a16="http://schemas.microsoft.com/office/drawing/2014/main" xmlns="" id="{5FB8913D-764B-4F6D-946E-5DBA50209204}"/>
              </a:ext>
            </a:extLst>
          </p:cNvPr>
          <p:cNvSpPr/>
          <p:nvPr/>
        </p:nvSpPr>
        <p:spPr>
          <a:xfrm>
            <a:off x="1857375" y="161924"/>
            <a:ext cx="1485900" cy="511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graphicFrame>
        <p:nvGraphicFramePr>
          <p:cNvPr id="8" name="Table 4">
            <a:extLst>
              <a:ext uri="{FF2B5EF4-FFF2-40B4-BE49-F238E27FC236}">
                <a16:creationId xmlns:a16="http://schemas.microsoft.com/office/drawing/2014/main" xmlns="" id="{832377A3-50EF-4D39-9931-ED712F690685}"/>
              </a:ext>
            </a:extLst>
          </p:cNvPr>
          <p:cNvGraphicFramePr>
            <a:graphicFrameLocks/>
          </p:cNvGraphicFramePr>
          <p:nvPr/>
        </p:nvGraphicFramePr>
        <p:xfrm>
          <a:off x="5600700" y="673100"/>
          <a:ext cx="3829050" cy="2746376"/>
        </p:xfrm>
        <a:graphic>
          <a:graphicData uri="http://schemas.openxmlformats.org/drawingml/2006/table">
            <a:tbl>
              <a:tblPr firstRow="1" bandRow="1">
                <a:tableStyleId>{5C22544A-7EE6-4342-B048-85BDC9FD1C3A}</a:tableStyleId>
              </a:tblPr>
              <a:tblGrid>
                <a:gridCol w="1914525">
                  <a:extLst>
                    <a:ext uri="{9D8B030D-6E8A-4147-A177-3AD203B41FA5}">
                      <a16:colId xmlns:a16="http://schemas.microsoft.com/office/drawing/2014/main" xmlns="" val="4019573275"/>
                    </a:ext>
                  </a:extLst>
                </a:gridCol>
                <a:gridCol w="1914525">
                  <a:extLst>
                    <a:ext uri="{9D8B030D-6E8A-4147-A177-3AD203B41FA5}">
                      <a16:colId xmlns:a16="http://schemas.microsoft.com/office/drawing/2014/main" xmlns="" val="2615740788"/>
                    </a:ext>
                  </a:extLst>
                </a:gridCol>
              </a:tblGrid>
              <a:tr h="686594">
                <a:tc>
                  <a:txBody>
                    <a:bodyPr/>
                    <a:lstStyle/>
                    <a:p>
                      <a:r>
                        <a:rPr lang="en-US" dirty="0"/>
                        <a:t>C1</a:t>
                      </a:r>
                    </a:p>
                  </a:txBody>
                  <a:tcPr/>
                </a:tc>
                <a:tc>
                  <a:txBody>
                    <a:bodyPr/>
                    <a:lstStyle/>
                    <a:p>
                      <a:r>
                        <a:rPr lang="en-US" dirty="0"/>
                        <a:t>c3</a:t>
                      </a:r>
                    </a:p>
                  </a:txBody>
                  <a:tcPr/>
                </a:tc>
                <a:extLst>
                  <a:ext uri="{0D108BD9-81ED-4DB2-BD59-A6C34878D82A}">
                    <a16:rowId xmlns:a16="http://schemas.microsoft.com/office/drawing/2014/main" xmlns="" val="4206505055"/>
                  </a:ext>
                </a:extLst>
              </a:tr>
              <a:tr h="686594">
                <a:tc>
                  <a:txBody>
                    <a:bodyPr/>
                    <a:lstStyle/>
                    <a:p>
                      <a:r>
                        <a:rPr lang="en-US" dirty="0"/>
                        <a:t>3</a:t>
                      </a:r>
                    </a:p>
                  </a:txBody>
                  <a:tcPr/>
                </a:tc>
                <a:tc>
                  <a:txBody>
                    <a:bodyPr/>
                    <a:lstStyle/>
                    <a:p>
                      <a:r>
                        <a:rPr lang="en-US" dirty="0"/>
                        <a:t>X</a:t>
                      </a:r>
                    </a:p>
                  </a:txBody>
                  <a:tcPr/>
                </a:tc>
                <a:extLst>
                  <a:ext uri="{0D108BD9-81ED-4DB2-BD59-A6C34878D82A}">
                    <a16:rowId xmlns:a16="http://schemas.microsoft.com/office/drawing/2014/main" xmlns="" val="3963259713"/>
                  </a:ext>
                </a:extLst>
              </a:tr>
              <a:tr h="686594">
                <a:tc>
                  <a:txBody>
                    <a:bodyPr/>
                    <a:lstStyle/>
                    <a:p>
                      <a:r>
                        <a:rPr lang="en-US" dirty="0"/>
                        <a:t>4</a:t>
                      </a:r>
                    </a:p>
                  </a:txBody>
                  <a:tcPr/>
                </a:tc>
                <a:tc>
                  <a:txBody>
                    <a:bodyPr/>
                    <a:lstStyle/>
                    <a:p>
                      <a:r>
                        <a:rPr lang="en-US" dirty="0"/>
                        <a:t>Y</a:t>
                      </a:r>
                    </a:p>
                  </a:txBody>
                  <a:tcPr/>
                </a:tc>
                <a:extLst>
                  <a:ext uri="{0D108BD9-81ED-4DB2-BD59-A6C34878D82A}">
                    <a16:rowId xmlns:a16="http://schemas.microsoft.com/office/drawing/2014/main" xmlns="" val="1187912437"/>
                  </a:ext>
                </a:extLst>
              </a:tr>
              <a:tr h="686594">
                <a:tc>
                  <a:txBody>
                    <a:bodyPr/>
                    <a:lstStyle/>
                    <a:p>
                      <a:r>
                        <a:rPr lang="en-US" dirty="0"/>
                        <a:t>5</a:t>
                      </a:r>
                    </a:p>
                  </a:txBody>
                  <a:tcPr/>
                </a:tc>
                <a:tc>
                  <a:txBody>
                    <a:bodyPr/>
                    <a:lstStyle/>
                    <a:p>
                      <a:r>
                        <a:rPr lang="en-US" dirty="0"/>
                        <a:t>z</a:t>
                      </a:r>
                    </a:p>
                  </a:txBody>
                  <a:tcPr/>
                </a:tc>
                <a:extLst>
                  <a:ext uri="{0D108BD9-81ED-4DB2-BD59-A6C34878D82A}">
                    <a16:rowId xmlns:a16="http://schemas.microsoft.com/office/drawing/2014/main" xmlns="" val="2794737301"/>
                  </a:ext>
                </a:extLst>
              </a:tr>
            </a:tbl>
          </a:graphicData>
        </a:graphic>
      </p:graphicFrame>
      <p:sp>
        <p:nvSpPr>
          <p:cNvPr id="9" name="Oval 8">
            <a:extLst>
              <a:ext uri="{FF2B5EF4-FFF2-40B4-BE49-F238E27FC236}">
                <a16:creationId xmlns:a16="http://schemas.microsoft.com/office/drawing/2014/main" xmlns="" id="{937E1D56-1FFD-492E-9924-AE22B4C651F0}"/>
              </a:ext>
            </a:extLst>
          </p:cNvPr>
          <p:cNvSpPr/>
          <p:nvPr/>
        </p:nvSpPr>
        <p:spPr>
          <a:xfrm>
            <a:off x="6638925" y="142874"/>
            <a:ext cx="1485900" cy="511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10" name="TextBox 9">
            <a:extLst>
              <a:ext uri="{FF2B5EF4-FFF2-40B4-BE49-F238E27FC236}">
                <a16:creationId xmlns:a16="http://schemas.microsoft.com/office/drawing/2014/main" xmlns="" id="{8E21040B-2375-4954-B804-97D33CF82811}"/>
              </a:ext>
            </a:extLst>
          </p:cNvPr>
          <p:cNvSpPr txBox="1"/>
          <p:nvPr/>
        </p:nvSpPr>
        <p:spPr>
          <a:xfrm>
            <a:off x="590550" y="4200525"/>
            <a:ext cx="10829925" cy="2339102"/>
          </a:xfrm>
          <a:prstGeom prst="rect">
            <a:avLst/>
          </a:prstGeom>
          <a:noFill/>
        </p:spPr>
        <p:txBody>
          <a:bodyPr wrap="square" rtlCol="0">
            <a:spAutoFit/>
          </a:bodyPr>
          <a:lstStyle/>
          <a:p>
            <a:r>
              <a:rPr lang="en-US" sz="2000" b="1" dirty="0"/>
              <a:t>Left Outer Join- </a:t>
            </a:r>
            <a:r>
              <a:rPr lang="en-US" dirty="0"/>
              <a:t>In Left Outer Join we join the two tables based on some </a:t>
            </a:r>
            <a:r>
              <a:rPr lang="en-US" b="1" dirty="0"/>
              <a:t>equality condition. Left Outer join returns matching rows and also left over rows from the left table</a:t>
            </a:r>
          </a:p>
          <a:p>
            <a:endParaRPr lang="en-US" dirty="0"/>
          </a:p>
          <a:p>
            <a:r>
              <a:rPr lang="en-US" dirty="0"/>
              <a:t>Select  * from </a:t>
            </a:r>
          </a:p>
          <a:p>
            <a:r>
              <a:rPr lang="en-US" b="1" dirty="0"/>
              <a:t>T1 Left Join </a:t>
            </a:r>
            <a:r>
              <a:rPr lang="en-US" b="1" dirty="0" smtClean="0"/>
              <a:t>T2    – </a:t>
            </a:r>
            <a:r>
              <a:rPr lang="en-US" b="1" dirty="0"/>
              <a:t>Left Table T1 and Right Table T2</a:t>
            </a:r>
          </a:p>
          <a:p>
            <a:r>
              <a:rPr lang="en-US" dirty="0"/>
              <a:t>On</a:t>
            </a:r>
          </a:p>
          <a:p>
            <a:r>
              <a:rPr lang="en-US" dirty="0" smtClean="0"/>
              <a:t>T1.c1=T2.c1;</a:t>
            </a:r>
            <a:endParaRPr lang="en-US" dirty="0"/>
          </a:p>
          <a:p>
            <a:r>
              <a:rPr lang="en-US" dirty="0" smtClean="0"/>
              <a:t>-</a:t>
            </a:r>
            <a:r>
              <a:rPr lang="en-US" dirty="0"/>
              <a:t>Equality Condition-T1.c1=T2.c1</a:t>
            </a:r>
          </a:p>
        </p:txBody>
      </p:sp>
    </p:spTree>
    <p:extLst>
      <p:ext uri="{BB962C8B-B14F-4D97-AF65-F5344CB8AC3E}">
        <p14:creationId xmlns:p14="http://schemas.microsoft.com/office/powerpoint/2010/main" xmlns="" val="8585431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xmlns="" id="{4867C39C-64E7-48C9-89BF-0A481F02A2E5}"/>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p:oleObj spid="_x0000_s23756" name="think-cell Slide" r:id="rId4" imgW="360" imgH="360" progId="">
              <p:embed/>
            </p:oleObj>
          </a:graphicData>
        </a:graphic>
      </p:graphicFrame>
      <p:graphicFrame>
        <p:nvGraphicFramePr>
          <p:cNvPr id="4" name="Table 4">
            <a:extLst>
              <a:ext uri="{FF2B5EF4-FFF2-40B4-BE49-F238E27FC236}">
                <a16:creationId xmlns:a16="http://schemas.microsoft.com/office/drawing/2014/main" xmlns="" id="{D786DFF3-AD67-4DC2-A407-28226105645B}"/>
              </a:ext>
            </a:extLst>
          </p:cNvPr>
          <p:cNvGraphicFramePr>
            <a:graphicFrameLocks noGrp="1"/>
          </p:cNvGraphicFramePr>
          <p:nvPr>
            <p:ph idx="1"/>
          </p:nvPr>
        </p:nvGraphicFramePr>
        <p:xfrm>
          <a:off x="838200" y="749300"/>
          <a:ext cx="3924300" cy="2670176"/>
        </p:xfrm>
        <a:graphic>
          <a:graphicData uri="http://schemas.openxmlformats.org/drawingml/2006/table">
            <a:tbl>
              <a:tblPr firstRow="1" bandRow="1">
                <a:tableStyleId>{5C22544A-7EE6-4342-B048-85BDC9FD1C3A}</a:tableStyleId>
              </a:tblPr>
              <a:tblGrid>
                <a:gridCol w="1962150">
                  <a:extLst>
                    <a:ext uri="{9D8B030D-6E8A-4147-A177-3AD203B41FA5}">
                      <a16:colId xmlns:a16="http://schemas.microsoft.com/office/drawing/2014/main" xmlns="" val="4019573275"/>
                    </a:ext>
                  </a:extLst>
                </a:gridCol>
                <a:gridCol w="1962150">
                  <a:extLst>
                    <a:ext uri="{9D8B030D-6E8A-4147-A177-3AD203B41FA5}">
                      <a16:colId xmlns:a16="http://schemas.microsoft.com/office/drawing/2014/main" xmlns="" val="2615740788"/>
                    </a:ext>
                  </a:extLst>
                </a:gridCol>
              </a:tblGrid>
              <a:tr h="667544">
                <a:tc>
                  <a:txBody>
                    <a:bodyPr/>
                    <a:lstStyle/>
                    <a:p>
                      <a:r>
                        <a:rPr lang="en-US" dirty="0"/>
                        <a:t>C1</a:t>
                      </a:r>
                    </a:p>
                  </a:txBody>
                  <a:tcPr/>
                </a:tc>
                <a:tc>
                  <a:txBody>
                    <a:bodyPr/>
                    <a:lstStyle/>
                    <a:p>
                      <a:r>
                        <a:rPr lang="en-US" dirty="0"/>
                        <a:t>C2</a:t>
                      </a:r>
                    </a:p>
                  </a:txBody>
                  <a:tcPr/>
                </a:tc>
                <a:extLst>
                  <a:ext uri="{0D108BD9-81ED-4DB2-BD59-A6C34878D82A}">
                    <a16:rowId xmlns:a16="http://schemas.microsoft.com/office/drawing/2014/main" xmlns="" val="4206505055"/>
                  </a:ext>
                </a:extLst>
              </a:tr>
              <a:tr h="667544">
                <a:tc>
                  <a:txBody>
                    <a:bodyPr/>
                    <a:lstStyle/>
                    <a:p>
                      <a:r>
                        <a:rPr lang="en-US" dirty="0"/>
                        <a:t>1</a:t>
                      </a:r>
                    </a:p>
                  </a:txBody>
                  <a:tcPr/>
                </a:tc>
                <a:tc>
                  <a:txBody>
                    <a:bodyPr/>
                    <a:lstStyle/>
                    <a:p>
                      <a:r>
                        <a:rPr lang="en-US" dirty="0"/>
                        <a:t>A</a:t>
                      </a:r>
                    </a:p>
                  </a:txBody>
                  <a:tcPr/>
                </a:tc>
                <a:extLst>
                  <a:ext uri="{0D108BD9-81ED-4DB2-BD59-A6C34878D82A}">
                    <a16:rowId xmlns:a16="http://schemas.microsoft.com/office/drawing/2014/main" xmlns="" val="3963259713"/>
                  </a:ext>
                </a:extLst>
              </a:tr>
              <a:tr h="667544">
                <a:tc>
                  <a:txBody>
                    <a:bodyPr/>
                    <a:lstStyle/>
                    <a:p>
                      <a:r>
                        <a:rPr lang="en-US" dirty="0"/>
                        <a:t>2</a:t>
                      </a:r>
                    </a:p>
                  </a:txBody>
                  <a:tcPr/>
                </a:tc>
                <a:tc>
                  <a:txBody>
                    <a:bodyPr/>
                    <a:lstStyle/>
                    <a:p>
                      <a:r>
                        <a:rPr lang="en-US" dirty="0"/>
                        <a:t>B</a:t>
                      </a:r>
                    </a:p>
                  </a:txBody>
                  <a:tcPr/>
                </a:tc>
                <a:extLst>
                  <a:ext uri="{0D108BD9-81ED-4DB2-BD59-A6C34878D82A}">
                    <a16:rowId xmlns:a16="http://schemas.microsoft.com/office/drawing/2014/main" xmlns="" val="1187912437"/>
                  </a:ext>
                </a:extLst>
              </a:tr>
              <a:tr h="667544">
                <a:tc>
                  <a:txBody>
                    <a:bodyPr/>
                    <a:lstStyle/>
                    <a:p>
                      <a:r>
                        <a:rPr lang="en-US" dirty="0">
                          <a:highlight>
                            <a:srgbClr val="FFFF00"/>
                          </a:highlight>
                        </a:rPr>
                        <a:t>3</a:t>
                      </a:r>
                    </a:p>
                  </a:txBody>
                  <a:tcPr/>
                </a:tc>
                <a:tc>
                  <a:txBody>
                    <a:bodyPr/>
                    <a:lstStyle/>
                    <a:p>
                      <a:r>
                        <a:rPr lang="en-US" dirty="0">
                          <a:highlight>
                            <a:srgbClr val="FFFF00"/>
                          </a:highlight>
                        </a:rPr>
                        <a:t>c</a:t>
                      </a:r>
                    </a:p>
                  </a:txBody>
                  <a:tcPr/>
                </a:tc>
                <a:extLst>
                  <a:ext uri="{0D108BD9-81ED-4DB2-BD59-A6C34878D82A}">
                    <a16:rowId xmlns:a16="http://schemas.microsoft.com/office/drawing/2014/main" xmlns="" val="2794737301"/>
                  </a:ext>
                </a:extLst>
              </a:tr>
            </a:tbl>
          </a:graphicData>
        </a:graphic>
      </p:graphicFrame>
      <p:sp>
        <p:nvSpPr>
          <p:cNvPr id="7" name="Oval 6">
            <a:extLst>
              <a:ext uri="{FF2B5EF4-FFF2-40B4-BE49-F238E27FC236}">
                <a16:creationId xmlns:a16="http://schemas.microsoft.com/office/drawing/2014/main" xmlns="" id="{5FB8913D-764B-4F6D-946E-5DBA50209204}"/>
              </a:ext>
            </a:extLst>
          </p:cNvPr>
          <p:cNvSpPr/>
          <p:nvPr/>
        </p:nvSpPr>
        <p:spPr>
          <a:xfrm>
            <a:off x="1857375" y="161924"/>
            <a:ext cx="1485900" cy="511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graphicFrame>
        <p:nvGraphicFramePr>
          <p:cNvPr id="8" name="Table 4">
            <a:extLst>
              <a:ext uri="{FF2B5EF4-FFF2-40B4-BE49-F238E27FC236}">
                <a16:creationId xmlns:a16="http://schemas.microsoft.com/office/drawing/2014/main" xmlns="" id="{832377A3-50EF-4D39-9931-ED712F690685}"/>
              </a:ext>
            </a:extLst>
          </p:cNvPr>
          <p:cNvGraphicFramePr>
            <a:graphicFrameLocks/>
          </p:cNvGraphicFramePr>
          <p:nvPr/>
        </p:nvGraphicFramePr>
        <p:xfrm>
          <a:off x="5600700" y="673100"/>
          <a:ext cx="3829050" cy="2746376"/>
        </p:xfrm>
        <a:graphic>
          <a:graphicData uri="http://schemas.openxmlformats.org/drawingml/2006/table">
            <a:tbl>
              <a:tblPr firstRow="1" bandRow="1">
                <a:tableStyleId>{5C22544A-7EE6-4342-B048-85BDC9FD1C3A}</a:tableStyleId>
              </a:tblPr>
              <a:tblGrid>
                <a:gridCol w="1914525">
                  <a:extLst>
                    <a:ext uri="{9D8B030D-6E8A-4147-A177-3AD203B41FA5}">
                      <a16:colId xmlns:a16="http://schemas.microsoft.com/office/drawing/2014/main" xmlns="" val="4019573275"/>
                    </a:ext>
                  </a:extLst>
                </a:gridCol>
                <a:gridCol w="1914525">
                  <a:extLst>
                    <a:ext uri="{9D8B030D-6E8A-4147-A177-3AD203B41FA5}">
                      <a16:colId xmlns:a16="http://schemas.microsoft.com/office/drawing/2014/main" xmlns="" val="2615740788"/>
                    </a:ext>
                  </a:extLst>
                </a:gridCol>
              </a:tblGrid>
              <a:tr h="686594">
                <a:tc>
                  <a:txBody>
                    <a:bodyPr/>
                    <a:lstStyle/>
                    <a:p>
                      <a:r>
                        <a:rPr lang="en-US" dirty="0"/>
                        <a:t>C1</a:t>
                      </a:r>
                    </a:p>
                  </a:txBody>
                  <a:tcPr/>
                </a:tc>
                <a:tc>
                  <a:txBody>
                    <a:bodyPr/>
                    <a:lstStyle/>
                    <a:p>
                      <a:r>
                        <a:rPr lang="en-US" dirty="0"/>
                        <a:t>c3</a:t>
                      </a:r>
                    </a:p>
                  </a:txBody>
                  <a:tcPr/>
                </a:tc>
                <a:extLst>
                  <a:ext uri="{0D108BD9-81ED-4DB2-BD59-A6C34878D82A}">
                    <a16:rowId xmlns:a16="http://schemas.microsoft.com/office/drawing/2014/main" xmlns="" val="4206505055"/>
                  </a:ext>
                </a:extLst>
              </a:tr>
              <a:tr h="686594">
                <a:tc>
                  <a:txBody>
                    <a:bodyPr/>
                    <a:lstStyle/>
                    <a:p>
                      <a:r>
                        <a:rPr lang="en-US" dirty="0"/>
                        <a:t>3</a:t>
                      </a:r>
                    </a:p>
                  </a:txBody>
                  <a:tcPr/>
                </a:tc>
                <a:tc>
                  <a:txBody>
                    <a:bodyPr/>
                    <a:lstStyle/>
                    <a:p>
                      <a:r>
                        <a:rPr lang="en-US" dirty="0"/>
                        <a:t>X</a:t>
                      </a:r>
                    </a:p>
                  </a:txBody>
                  <a:tcPr/>
                </a:tc>
                <a:extLst>
                  <a:ext uri="{0D108BD9-81ED-4DB2-BD59-A6C34878D82A}">
                    <a16:rowId xmlns:a16="http://schemas.microsoft.com/office/drawing/2014/main" xmlns="" val="3963259713"/>
                  </a:ext>
                </a:extLst>
              </a:tr>
              <a:tr h="686594">
                <a:tc>
                  <a:txBody>
                    <a:bodyPr/>
                    <a:lstStyle/>
                    <a:p>
                      <a:r>
                        <a:rPr lang="en-US" dirty="0"/>
                        <a:t>4</a:t>
                      </a:r>
                    </a:p>
                  </a:txBody>
                  <a:tcPr/>
                </a:tc>
                <a:tc>
                  <a:txBody>
                    <a:bodyPr/>
                    <a:lstStyle/>
                    <a:p>
                      <a:r>
                        <a:rPr lang="en-US" dirty="0"/>
                        <a:t>Y</a:t>
                      </a:r>
                    </a:p>
                  </a:txBody>
                  <a:tcPr/>
                </a:tc>
                <a:extLst>
                  <a:ext uri="{0D108BD9-81ED-4DB2-BD59-A6C34878D82A}">
                    <a16:rowId xmlns:a16="http://schemas.microsoft.com/office/drawing/2014/main" xmlns="" val="1187912437"/>
                  </a:ext>
                </a:extLst>
              </a:tr>
              <a:tr h="686594">
                <a:tc>
                  <a:txBody>
                    <a:bodyPr/>
                    <a:lstStyle/>
                    <a:p>
                      <a:r>
                        <a:rPr lang="en-US" dirty="0"/>
                        <a:t>5</a:t>
                      </a:r>
                    </a:p>
                  </a:txBody>
                  <a:tcPr/>
                </a:tc>
                <a:tc>
                  <a:txBody>
                    <a:bodyPr/>
                    <a:lstStyle/>
                    <a:p>
                      <a:r>
                        <a:rPr lang="en-US" dirty="0"/>
                        <a:t>z</a:t>
                      </a:r>
                    </a:p>
                  </a:txBody>
                  <a:tcPr/>
                </a:tc>
                <a:extLst>
                  <a:ext uri="{0D108BD9-81ED-4DB2-BD59-A6C34878D82A}">
                    <a16:rowId xmlns:a16="http://schemas.microsoft.com/office/drawing/2014/main" xmlns="" val="2794737301"/>
                  </a:ext>
                </a:extLst>
              </a:tr>
            </a:tbl>
          </a:graphicData>
        </a:graphic>
      </p:graphicFrame>
      <p:sp>
        <p:nvSpPr>
          <p:cNvPr id="9" name="Oval 8">
            <a:extLst>
              <a:ext uri="{FF2B5EF4-FFF2-40B4-BE49-F238E27FC236}">
                <a16:creationId xmlns:a16="http://schemas.microsoft.com/office/drawing/2014/main" xmlns="" id="{937E1D56-1FFD-492E-9924-AE22B4C651F0}"/>
              </a:ext>
            </a:extLst>
          </p:cNvPr>
          <p:cNvSpPr/>
          <p:nvPr/>
        </p:nvSpPr>
        <p:spPr>
          <a:xfrm>
            <a:off x="6638925" y="142874"/>
            <a:ext cx="1485900" cy="511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10" name="TextBox 9">
            <a:extLst>
              <a:ext uri="{FF2B5EF4-FFF2-40B4-BE49-F238E27FC236}">
                <a16:creationId xmlns:a16="http://schemas.microsoft.com/office/drawing/2014/main" xmlns="" id="{8E21040B-2375-4954-B804-97D33CF82811}"/>
              </a:ext>
            </a:extLst>
          </p:cNvPr>
          <p:cNvSpPr txBox="1"/>
          <p:nvPr/>
        </p:nvSpPr>
        <p:spPr>
          <a:xfrm>
            <a:off x="590550" y="4200525"/>
            <a:ext cx="10829925" cy="2585323"/>
          </a:xfrm>
          <a:prstGeom prst="rect">
            <a:avLst/>
          </a:prstGeom>
          <a:noFill/>
        </p:spPr>
        <p:txBody>
          <a:bodyPr wrap="square" rtlCol="0">
            <a:spAutoFit/>
          </a:bodyPr>
          <a:lstStyle/>
          <a:p>
            <a:r>
              <a:rPr lang="en-US" b="1" dirty="0"/>
              <a:t>Right Outer Join- </a:t>
            </a:r>
            <a:r>
              <a:rPr lang="en-US" dirty="0"/>
              <a:t>In Right Outer Join we join the two tables based on some </a:t>
            </a:r>
            <a:r>
              <a:rPr lang="en-US" b="1" dirty="0"/>
              <a:t>equality condition. Right Outer join returns matching rows and also left over rows from the Right table</a:t>
            </a:r>
          </a:p>
          <a:p>
            <a:endParaRPr lang="en-US" dirty="0"/>
          </a:p>
          <a:p>
            <a:r>
              <a:rPr lang="en-US" dirty="0"/>
              <a:t>Select  * from </a:t>
            </a:r>
          </a:p>
          <a:p>
            <a:r>
              <a:rPr lang="en-US" b="1" dirty="0"/>
              <a:t>T1 Right Join T2– Left Table T1 and Right Table T2</a:t>
            </a:r>
          </a:p>
          <a:p>
            <a:r>
              <a:rPr lang="en-US" dirty="0"/>
              <a:t>On</a:t>
            </a:r>
          </a:p>
          <a:p>
            <a:r>
              <a:rPr lang="en-US" dirty="0"/>
              <a:t>T1.c1=T2.c1</a:t>
            </a:r>
          </a:p>
          <a:p>
            <a:endParaRPr lang="en-US" dirty="0"/>
          </a:p>
          <a:p>
            <a:r>
              <a:rPr lang="en-US" dirty="0" smtClean="0"/>
              <a:t>-</a:t>
            </a:r>
            <a:r>
              <a:rPr lang="en-US" dirty="0"/>
              <a:t>Equality Condition-T1.c1=T2.c1</a:t>
            </a:r>
          </a:p>
        </p:txBody>
      </p:sp>
    </p:spTree>
    <p:extLst>
      <p:ext uri="{BB962C8B-B14F-4D97-AF65-F5344CB8AC3E}">
        <p14:creationId xmlns:p14="http://schemas.microsoft.com/office/powerpoint/2010/main" xmlns="" val="22023272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xmlns="" id="{4867C39C-64E7-48C9-89BF-0A481F02A2E5}"/>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p:oleObj spid="_x0000_s24780" name="think-cell Slide" r:id="rId4" imgW="360" imgH="360" progId="">
              <p:embed/>
            </p:oleObj>
          </a:graphicData>
        </a:graphic>
      </p:graphicFrame>
      <p:graphicFrame>
        <p:nvGraphicFramePr>
          <p:cNvPr id="4" name="Table 4">
            <a:extLst>
              <a:ext uri="{FF2B5EF4-FFF2-40B4-BE49-F238E27FC236}">
                <a16:creationId xmlns:a16="http://schemas.microsoft.com/office/drawing/2014/main" xmlns="" id="{D786DFF3-AD67-4DC2-A407-28226105645B}"/>
              </a:ext>
            </a:extLst>
          </p:cNvPr>
          <p:cNvGraphicFramePr>
            <a:graphicFrameLocks noGrp="1"/>
          </p:cNvGraphicFramePr>
          <p:nvPr>
            <p:ph idx="1"/>
          </p:nvPr>
        </p:nvGraphicFramePr>
        <p:xfrm>
          <a:off x="838200" y="749300"/>
          <a:ext cx="3924300" cy="2670176"/>
        </p:xfrm>
        <a:graphic>
          <a:graphicData uri="http://schemas.openxmlformats.org/drawingml/2006/table">
            <a:tbl>
              <a:tblPr firstRow="1" bandRow="1">
                <a:tableStyleId>{5C22544A-7EE6-4342-B048-85BDC9FD1C3A}</a:tableStyleId>
              </a:tblPr>
              <a:tblGrid>
                <a:gridCol w="1962150">
                  <a:extLst>
                    <a:ext uri="{9D8B030D-6E8A-4147-A177-3AD203B41FA5}">
                      <a16:colId xmlns:a16="http://schemas.microsoft.com/office/drawing/2014/main" xmlns="" val="4019573275"/>
                    </a:ext>
                  </a:extLst>
                </a:gridCol>
                <a:gridCol w="1962150">
                  <a:extLst>
                    <a:ext uri="{9D8B030D-6E8A-4147-A177-3AD203B41FA5}">
                      <a16:colId xmlns:a16="http://schemas.microsoft.com/office/drawing/2014/main" xmlns="" val="2615740788"/>
                    </a:ext>
                  </a:extLst>
                </a:gridCol>
              </a:tblGrid>
              <a:tr h="667544">
                <a:tc>
                  <a:txBody>
                    <a:bodyPr/>
                    <a:lstStyle/>
                    <a:p>
                      <a:r>
                        <a:rPr lang="en-US" dirty="0"/>
                        <a:t>C1</a:t>
                      </a:r>
                    </a:p>
                  </a:txBody>
                  <a:tcPr/>
                </a:tc>
                <a:tc>
                  <a:txBody>
                    <a:bodyPr/>
                    <a:lstStyle/>
                    <a:p>
                      <a:r>
                        <a:rPr lang="en-US" dirty="0"/>
                        <a:t>C2</a:t>
                      </a:r>
                    </a:p>
                  </a:txBody>
                  <a:tcPr/>
                </a:tc>
                <a:extLst>
                  <a:ext uri="{0D108BD9-81ED-4DB2-BD59-A6C34878D82A}">
                    <a16:rowId xmlns:a16="http://schemas.microsoft.com/office/drawing/2014/main" xmlns="" val="4206505055"/>
                  </a:ext>
                </a:extLst>
              </a:tr>
              <a:tr h="667544">
                <a:tc>
                  <a:txBody>
                    <a:bodyPr/>
                    <a:lstStyle/>
                    <a:p>
                      <a:r>
                        <a:rPr lang="en-US" dirty="0"/>
                        <a:t>1</a:t>
                      </a:r>
                    </a:p>
                  </a:txBody>
                  <a:tcPr/>
                </a:tc>
                <a:tc>
                  <a:txBody>
                    <a:bodyPr/>
                    <a:lstStyle/>
                    <a:p>
                      <a:r>
                        <a:rPr lang="en-US" dirty="0"/>
                        <a:t>A</a:t>
                      </a:r>
                    </a:p>
                  </a:txBody>
                  <a:tcPr/>
                </a:tc>
                <a:extLst>
                  <a:ext uri="{0D108BD9-81ED-4DB2-BD59-A6C34878D82A}">
                    <a16:rowId xmlns:a16="http://schemas.microsoft.com/office/drawing/2014/main" xmlns="" val="3963259713"/>
                  </a:ext>
                </a:extLst>
              </a:tr>
              <a:tr h="667544">
                <a:tc>
                  <a:txBody>
                    <a:bodyPr/>
                    <a:lstStyle/>
                    <a:p>
                      <a:r>
                        <a:rPr lang="en-US" dirty="0"/>
                        <a:t>2</a:t>
                      </a:r>
                    </a:p>
                  </a:txBody>
                  <a:tcPr/>
                </a:tc>
                <a:tc>
                  <a:txBody>
                    <a:bodyPr/>
                    <a:lstStyle/>
                    <a:p>
                      <a:r>
                        <a:rPr lang="en-US" dirty="0"/>
                        <a:t>B</a:t>
                      </a:r>
                    </a:p>
                  </a:txBody>
                  <a:tcPr/>
                </a:tc>
                <a:extLst>
                  <a:ext uri="{0D108BD9-81ED-4DB2-BD59-A6C34878D82A}">
                    <a16:rowId xmlns:a16="http://schemas.microsoft.com/office/drawing/2014/main" xmlns="" val="1187912437"/>
                  </a:ext>
                </a:extLst>
              </a:tr>
              <a:tr h="667544">
                <a:tc>
                  <a:txBody>
                    <a:bodyPr/>
                    <a:lstStyle/>
                    <a:p>
                      <a:r>
                        <a:rPr lang="en-US" dirty="0">
                          <a:highlight>
                            <a:srgbClr val="FFFF00"/>
                          </a:highlight>
                        </a:rPr>
                        <a:t>3</a:t>
                      </a:r>
                    </a:p>
                  </a:txBody>
                  <a:tcPr/>
                </a:tc>
                <a:tc>
                  <a:txBody>
                    <a:bodyPr/>
                    <a:lstStyle/>
                    <a:p>
                      <a:r>
                        <a:rPr lang="en-US" dirty="0">
                          <a:highlight>
                            <a:srgbClr val="FFFF00"/>
                          </a:highlight>
                        </a:rPr>
                        <a:t>c</a:t>
                      </a:r>
                    </a:p>
                  </a:txBody>
                  <a:tcPr/>
                </a:tc>
                <a:extLst>
                  <a:ext uri="{0D108BD9-81ED-4DB2-BD59-A6C34878D82A}">
                    <a16:rowId xmlns:a16="http://schemas.microsoft.com/office/drawing/2014/main" xmlns="" val="2794737301"/>
                  </a:ext>
                </a:extLst>
              </a:tr>
            </a:tbl>
          </a:graphicData>
        </a:graphic>
      </p:graphicFrame>
      <p:sp>
        <p:nvSpPr>
          <p:cNvPr id="7" name="Oval 6">
            <a:extLst>
              <a:ext uri="{FF2B5EF4-FFF2-40B4-BE49-F238E27FC236}">
                <a16:creationId xmlns:a16="http://schemas.microsoft.com/office/drawing/2014/main" xmlns="" id="{5FB8913D-764B-4F6D-946E-5DBA50209204}"/>
              </a:ext>
            </a:extLst>
          </p:cNvPr>
          <p:cNvSpPr/>
          <p:nvPr/>
        </p:nvSpPr>
        <p:spPr>
          <a:xfrm>
            <a:off x="1857375" y="161924"/>
            <a:ext cx="1485900" cy="511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graphicFrame>
        <p:nvGraphicFramePr>
          <p:cNvPr id="8" name="Table 4">
            <a:extLst>
              <a:ext uri="{FF2B5EF4-FFF2-40B4-BE49-F238E27FC236}">
                <a16:creationId xmlns:a16="http://schemas.microsoft.com/office/drawing/2014/main" xmlns="" id="{832377A3-50EF-4D39-9931-ED712F690685}"/>
              </a:ext>
            </a:extLst>
          </p:cNvPr>
          <p:cNvGraphicFramePr>
            <a:graphicFrameLocks/>
          </p:cNvGraphicFramePr>
          <p:nvPr/>
        </p:nvGraphicFramePr>
        <p:xfrm>
          <a:off x="5600700" y="673100"/>
          <a:ext cx="3829050" cy="2746376"/>
        </p:xfrm>
        <a:graphic>
          <a:graphicData uri="http://schemas.openxmlformats.org/drawingml/2006/table">
            <a:tbl>
              <a:tblPr firstRow="1" bandRow="1">
                <a:tableStyleId>{5C22544A-7EE6-4342-B048-85BDC9FD1C3A}</a:tableStyleId>
              </a:tblPr>
              <a:tblGrid>
                <a:gridCol w="1914525">
                  <a:extLst>
                    <a:ext uri="{9D8B030D-6E8A-4147-A177-3AD203B41FA5}">
                      <a16:colId xmlns:a16="http://schemas.microsoft.com/office/drawing/2014/main" xmlns="" val="4019573275"/>
                    </a:ext>
                  </a:extLst>
                </a:gridCol>
                <a:gridCol w="1914525">
                  <a:extLst>
                    <a:ext uri="{9D8B030D-6E8A-4147-A177-3AD203B41FA5}">
                      <a16:colId xmlns:a16="http://schemas.microsoft.com/office/drawing/2014/main" xmlns="" val="2615740788"/>
                    </a:ext>
                  </a:extLst>
                </a:gridCol>
              </a:tblGrid>
              <a:tr h="686594">
                <a:tc>
                  <a:txBody>
                    <a:bodyPr/>
                    <a:lstStyle/>
                    <a:p>
                      <a:r>
                        <a:rPr lang="en-US" dirty="0"/>
                        <a:t>C1</a:t>
                      </a:r>
                    </a:p>
                  </a:txBody>
                  <a:tcPr/>
                </a:tc>
                <a:tc>
                  <a:txBody>
                    <a:bodyPr/>
                    <a:lstStyle/>
                    <a:p>
                      <a:r>
                        <a:rPr lang="en-US" dirty="0"/>
                        <a:t>c3</a:t>
                      </a:r>
                    </a:p>
                  </a:txBody>
                  <a:tcPr/>
                </a:tc>
                <a:extLst>
                  <a:ext uri="{0D108BD9-81ED-4DB2-BD59-A6C34878D82A}">
                    <a16:rowId xmlns:a16="http://schemas.microsoft.com/office/drawing/2014/main" xmlns="" val="4206505055"/>
                  </a:ext>
                </a:extLst>
              </a:tr>
              <a:tr h="686594">
                <a:tc>
                  <a:txBody>
                    <a:bodyPr/>
                    <a:lstStyle/>
                    <a:p>
                      <a:r>
                        <a:rPr lang="en-US" dirty="0"/>
                        <a:t>3</a:t>
                      </a:r>
                    </a:p>
                  </a:txBody>
                  <a:tcPr/>
                </a:tc>
                <a:tc>
                  <a:txBody>
                    <a:bodyPr/>
                    <a:lstStyle/>
                    <a:p>
                      <a:r>
                        <a:rPr lang="en-US" dirty="0"/>
                        <a:t>X</a:t>
                      </a:r>
                    </a:p>
                  </a:txBody>
                  <a:tcPr/>
                </a:tc>
                <a:extLst>
                  <a:ext uri="{0D108BD9-81ED-4DB2-BD59-A6C34878D82A}">
                    <a16:rowId xmlns:a16="http://schemas.microsoft.com/office/drawing/2014/main" xmlns="" val="3963259713"/>
                  </a:ext>
                </a:extLst>
              </a:tr>
              <a:tr h="686594">
                <a:tc>
                  <a:txBody>
                    <a:bodyPr/>
                    <a:lstStyle/>
                    <a:p>
                      <a:r>
                        <a:rPr lang="en-US" dirty="0"/>
                        <a:t>4</a:t>
                      </a:r>
                    </a:p>
                  </a:txBody>
                  <a:tcPr/>
                </a:tc>
                <a:tc>
                  <a:txBody>
                    <a:bodyPr/>
                    <a:lstStyle/>
                    <a:p>
                      <a:r>
                        <a:rPr lang="en-US" dirty="0"/>
                        <a:t>Y</a:t>
                      </a:r>
                    </a:p>
                  </a:txBody>
                  <a:tcPr/>
                </a:tc>
                <a:extLst>
                  <a:ext uri="{0D108BD9-81ED-4DB2-BD59-A6C34878D82A}">
                    <a16:rowId xmlns:a16="http://schemas.microsoft.com/office/drawing/2014/main" xmlns="" val="1187912437"/>
                  </a:ext>
                </a:extLst>
              </a:tr>
              <a:tr h="686594">
                <a:tc>
                  <a:txBody>
                    <a:bodyPr/>
                    <a:lstStyle/>
                    <a:p>
                      <a:r>
                        <a:rPr lang="en-US" dirty="0"/>
                        <a:t>5</a:t>
                      </a:r>
                    </a:p>
                  </a:txBody>
                  <a:tcPr/>
                </a:tc>
                <a:tc>
                  <a:txBody>
                    <a:bodyPr/>
                    <a:lstStyle/>
                    <a:p>
                      <a:r>
                        <a:rPr lang="en-US" dirty="0"/>
                        <a:t>z</a:t>
                      </a:r>
                    </a:p>
                  </a:txBody>
                  <a:tcPr/>
                </a:tc>
                <a:extLst>
                  <a:ext uri="{0D108BD9-81ED-4DB2-BD59-A6C34878D82A}">
                    <a16:rowId xmlns:a16="http://schemas.microsoft.com/office/drawing/2014/main" xmlns="" val="2794737301"/>
                  </a:ext>
                </a:extLst>
              </a:tr>
            </a:tbl>
          </a:graphicData>
        </a:graphic>
      </p:graphicFrame>
      <p:sp>
        <p:nvSpPr>
          <p:cNvPr id="9" name="Oval 8">
            <a:extLst>
              <a:ext uri="{FF2B5EF4-FFF2-40B4-BE49-F238E27FC236}">
                <a16:creationId xmlns:a16="http://schemas.microsoft.com/office/drawing/2014/main" xmlns="" id="{937E1D56-1FFD-492E-9924-AE22B4C651F0}"/>
              </a:ext>
            </a:extLst>
          </p:cNvPr>
          <p:cNvSpPr/>
          <p:nvPr/>
        </p:nvSpPr>
        <p:spPr>
          <a:xfrm>
            <a:off x="6638925" y="142874"/>
            <a:ext cx="1485900" cy="511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10" name="TextBox 9">
            <a:extLst>
              <a:ext uri="{FF2B5EF4-FFF2-40B4-BE49-F238E27FC236}">
                <a16:creationId xmlns:a16="http://schemas.microsoft.com/office/drawing/2014/main" xmlns="" id="{8E21040B-2375-4954-B804-97D33CF82811}"/>
              </a:ext>
            </a:extLst>
          </p:cNvPr>
          <p:cNvSpPr txBox="1"/>
          <p:nvPr/>
        </p:nvSpPr>
        <p:spPr>
          <a:xfrm>
            <a:off x="590550" y="4200525"/>
            <a:ext cx="10829925" cy="2308324"/>
          </a:xfrm>
          <a:prstGeom prst="rect">
            <a:avLst/>
          </a:prstGeom>
          <a:noFill/>
        </p:spPr>
        <p:txBody>
          <a:bodyPr wrap="square" rtlCol="0">
            <a:spAutoFit/>
          </a:bodyPr>
          <a:lstStyle/>
          <a:p>
            <a:r>
              <a:rPr lang="en-US" b="1" dirty="0"/>
              <a:t>Full Outer Join- </a:t>
            </a:r>
            <a:r>
              <a:rPr lang="en-US" dirty="0"/>
              <a:t>In full Outer Join we join the two tables based on some </a:t>
            </a:r>
            <a:r>
              <a:rPr lang="en-US" b="1" dirty="0"/>
              <a:t>equality condition. Full Outer join returns matching rows and also left over rows from both the Right table and left table</a:t>
            </a:r>
          </a:p>
          <a:p>
            <a:r>
              <a:rPr lang="en-US" b="1" dirty="0"/>
              <a:t>Not Supported in </a:t>
            </a:r>
            <a:r>
              <a:rPr lang="en-US" b="1" dirty="0" err="1" smtClean="0"/>
              <a:t>MySQL</a:t>
            </a:r>
            <a:r>
              <a:rPr lang="en-US" b="1" dirty="0" smtClean="0"/>
              <a:t> but there is workaround </a:t>
            </a:r>
            <a:endParaRPr lang="en-US" b="1" dirty="0"/>
          </a:p>
          <a:p>
            <a:r>
              <a:rPr lang="en-US" dirty="0"/>
              <a:t>Select  * from </a:t>
            </a:r>
          </a:p>
          <a:p>
            <a:r>
              <a:rPr lang="en-US" b="1" dirty="0"/>
              <a:t>T1 Full Join T2– Left Table T1 and Right Table T2</a:t>
            </a:r>
          </a:p>
          <a:p>
            <a:r>
              <a:rPr lang="en-US" dirty="0"/>
              <a:t>On</a:t>
            </a:r>
          </a:p>
          <a:p>
            <a:r>
              <a:rPr lang="en-US" dirty="0"/>
              <a:t>T1.c1=T2.c1</a:t>
            </a:r>
          </a:p>
          <a:p>
            <a:r>
              <a:rPr lang="en-US" dirty="0" smtClean="0"/>
              <a:t>--Equality </a:t>
            </a:r>
            <a:r>
              <a:rPr lang="en-US" dirty="0"/>
              <a:t>Condition-T1.c1=T2.c1</a:t>
            </a:r>
          </a:p>
        </p:txBody>
      </p:sp>
      <p:sp>
        <p:nvSpPr>
          <p:cNvPr id="11" name="TextBox 10"/>
          <p:cNvSpPr txBox="1"/>
          <p:nvPr/>
        </p:nvSpPr>
        <p:spPr>
          <a:xfrm>
            <a:off x="6400800" y="5105400"/>
            <a:ext cx="4102983" cy="1477328"/>
          </a:xfrm>
          <a:prstGeom prst="rect">
            <a:avLst/>
          </a:prstGeom>
          <a:noFill/>
        </p:spPr>
        <p:txBody>
          <a:bodyPr wrap="none" rtlCol="0">
            <a:spAutoFit/>
          </a:bodyPr>
          <a:lstStyle/>
          <a:p>
            <a:r>
              <a:rPr lang="en-US" b="1" dirty="0" smtClean="0"/>
              <a:t>Workaround of full join in My SQL</a:t>
            </a:r>
            <a:endParaRPr lang="en-US" dirty="0" smtClean="0"/>
          </a:p>
          <a:p>
            <a:endParaRPr lang="en-US" dirty="0" smtClean="0"/>
          </a:p>
          <a:p>
            <a:r>
              <a:rPr lang="en-US" dirty="0" smtClean="0"/>
              <a:t>Select * from t1 left join t2 on t1.c1=t2.c1</a:t>
            </a:r>
          </a:p>
          <a:p>
            <a:r>
              <a:rPr lang="en-US" dirty="0" smtClean="0"/>
              <a:t>Union</a:t>
            </a:r>
          </a:p>
          <a:p>
            <a:r>
              <a:rPr lang="en-US" dirty="0" smtClean="0"/>
              <a:t>Select *from t1 right join t2 on t1.c=t2.c1;</a:t>
            </a:r>
            <a:endParaRPr lang="en-IN" dirty="0"/>
          </a:p>
        </p:txBody>
      </p:sp>
    </p:spTree>
    <p:extLst>
      <p:ext uri="{BB962C8B-B14F-4D97-AF65-F5344CB8AC3E}">
        <p14:creationId xmlns:p14="http://schemas.microsoft.com/office/powerpoint/2010/main" xmlns="" val="13179834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xmlns="" id="{443A767B-AADE-458C-B382-0153FCD86D8C}"/>
              </a:ext>
            </a:extLst>
          </p:cNvPr>
          <p:cNvGraphicFramePr>
            <a:graphicFrameLocks noChangeAspect="1"/>
          </p:cNvGraphicFramePr>
          <p:nvPr>
            <p:custDataLst>
              <p:tags r:id="rId2"/>
            </p:custDataLst>
            <p:extLst>
              <p:ext uri="{D42A27DB-BD31-4B8C-83A1-F6EECF244321}">
                <p14:modId xmlns:p14="http://schemas.microsoft.com/office/powerpoint/2010/main" xmlns="" val="3066101775"/>
              </p:ext>
            </p:extLst>
          </p:nvPr>
        </p:nvGraphicFramePr>
        <p:xfrm>
          <a:off x="1588" y="1588"/>
          <a:ext cx="1588" cy="1588"/>
        </p:xfrm>
        <a:graphic>
          <a:graphicData uri="http://schemas.openxmlformats.org/presentationml/2006/ole">
            <p:oleObj spid="_x0000_s25800" name="think-cell Slide" r:id="rId5" imgW="360" imgH="360" progId="">
              <p:embed/>
            </p:oleObj>
          </a:graphicData>
        </a:graphic>
      </p:graphicFrame>
      <p:sp>
        <p:nvSpPr>
          <p:cNvPr id="4" name="Rectangle 3" hidden="1">
            <a:extLst>
              <a:ext uri="{FF2B5EF4-FFF2-40B4-BE49-F238E27FC236}">
                <a16:creationId xmlns:a16="http://schemas.microsoft.com/office/drawing/2014/main" xmlns="" id="{DAD7CCC9-2401-465E-8C7E-5912614A6A9B}"/>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xmlns="" id="{8823642B-5507-450F-B7C2-1E25B6B6E20F}"/>
              </a:ext>
            </a:extLst>
          </p:cNvPr>
          <p:cNvSpPr>
            <a:spLocks noGrp="1"/>
          </p:cNvSpPr>
          <p:nvPr>
            <p:ph type="title"/>
          </p:nvPr>
        </p:nvSpPr>
        <p:spPr/>
        <p:txBody>
          <a:bodyPr/>
          <a:lstStyle/>
          <a:p>
            <a:r>
              <a:rPr lang="en-US" dirty="0"/>
              <a:t>Set Operators</a:t>
            </a:r>
          </a:p>
        </p:txBody>
      </p:sp>
      <p:sp>
        <p:nvSpPr>
          <p:cNvPr id="3" name="Content Placeholder 2">
            <a:extLst>
              <a:ext uri="{FF2B5EF4-FFF2-40B4-BE49-F238E27FC236}">
                <a16:creationId xmlns:a16="http://schemas.microsoft.com/office/drawing/2014/main" xmlns="" id="{704BF4A5-E649-4BB6-9E08-EEFC09C06B84}"/>
              </a:ext>
            </a:extLst>
          </p:cNvPr>
          <p:cNvSpPr>
            <a:spLocks noGrp="1"/>
          </p:cNvSpPr>
          <p:nvPr>
            <p:ph idx="1"/>
          </p:nvPr>
        </p:nvSpPr>
        <p:spPr/>
        <p:txBody>
          <a:bodyPr>
            <a:normAutofit lnSpcReduction="10000"/>
          </a:bodyPr>
          <a:lstStyle/>
          <a:p>
            <a:r>
              <a:rPr lang="en-US" dirty="0"/>
              <a:t>Union</a:t>
            </a:r>
          </a:p>
          <a:p>
            <a:r>
              <a:rPr lang="en-US" dirty="0"/>
              <a:t>Union all</a:t>
            </a:r>
          </a:p>
          <a:p>
            <a:r>
              <a:rPr lang="en-US" dirty="0"/>
              <a:t>Intersect- Not supported in MySQL</a:t>
            </a:r>
          </a:p>
          <a:p>
            <a:r>
              <a:rPr lang="en-US" dirty="0"/>
              <a:t>Minus/Except– Not Supported in MySQL</a:t>
            </a:r>
          </a:p>
          <a:p>
            <a:endParaRPr lang="en-US" dirty="0" smtClean="0"/>
          </a:p>
          <a:p>
            <a:pPr>
              <a:buNone/>
            </a:pPr>
            <a:r>
              <a:rPr lang="en-US" dirty="0" smtClean="0"/>
              <a:t>--Work around for Intersect </a:t>
            </a:r>
          </a:p>
          <a:p>
            <a:pPr>
              <a:buNone/>
            </a:pPr>
            <a:r>
              <a:rPr lang="en-US" dirty="0" smtClean="0"/>
              <a:t>Select * from t1 where c1 in (select c2 from t2)</a:t>
            </a:r>
          </a:p>
          <a:p>
            <a:pPr>
              <a:buNone/>
            </a:pPr>
            <a:r>
              <a:rPr lang="en-US" dirty="0" smtClean="0"/>
              <a:t>--Work around for minus/except</a:t>
            </a:r>
          </a:p>
          <a:p>
            <a:pPr>
              <a:buNone/>
            </a:pPr>
            <a:r>
              <a:rPr lang="en-US" dirty="0" smtClean="0"/>
              <a:t>Select *from t1 where c1 not in (select c1 from t2)</a:t>
            </a:r>
            <a:endParaRPr lang="en-US" dirty="0"/>
          </a:p>
        </p:txBody>
      </p:sp>
    </p:spTree>
    <p:extLst>
      <p:ext uri="{BB962C8B-B14F-4D97-AF65-F5344CB8AC3E}">
        <p14:creationId xmlns:p14="http://schemas.microsoft.com/office/powerpoint/2010/main" xmlns="" val="13115684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xmlns="" id="{63499483-287F-4058-95F2-1C8E04C0DA1C}"/>
              </a:ext>
            </a:extLst>
          </p:cNvPr>
          <p:cNvGraphicFramePr>
            <a:graphicFrameLocks noChangeAspect="1"/>
          </p:cNvGraphicFramePr>
          <p:nvPr>
            <p:custDataLst>
              <p:tags r:id="rId2"/>
            </p:custDataLst>
            <p:extLst>
              <p:ext uri="{D42A27DB-BD31-4B8C-83A1-F6EECF244321}">
                <p14:modId xmlns:p14="http://schemas.microsoft.com/office/powerpoint/2010/main" xmlns="" val="4167643855"/>
              </p:ext>
            </p:extLst>
          </p:nvPr>
        </p:nvGraphicFramePr>
        <p:xfrm>
          <a:off x="1588" y="1588"/>
          <a:ext cx="1588" cy="1588"/>
        </p:xfrm>
        <a:graphic>
          <a:graphicData uri="http://schemas.openxmlformats.org/presentationml/2006/ole">
            <p:oleObj spid="_x0000_s26824" name="think-cell Slide" r:id="rId5" imgW="360" imgH="360" progId="">
              <p:embed/>
            </p:oleObj>
          </a:graphicData>
        </a:graphic>
      </p:graphicFrame>
      <p:sp>
        <p:nvSpPr>
          <p:cNvPr id="4" name="Rectangle 3" hidden="1">
            <a:extLst>
              <a:ext uri="{FF2B5EF4-FFF2-40B4-BE49-F238E27FC236}">
                <a16:creationId xmlns:a16="http://schemas.microsoft.com/office/drawing/2014/main" xmlns="" id="{9304424F-8CBC-464C-A9B9-D744F1C3EB34}"/>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0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xmlns="" id="{CE9B0A60-ACF6-4B82-976B-4769E124FE63}"/>
              </a:ext>
            </a:extLst>
          </p:cNvPr>
          <p:cNvSpPr>
            <a:spLocks noGrp="1"/>
          </p:cNvSpPr>
          <p:nvPr>
            <p:ph type="title"/>
          </p:nvPr>
        </p:nvSpPr>
        <p:spPr/>
        <p:txBody>
          <a:bodyPr>
            <a:noAutofit/>
          </a:bodyPr>
          <a:lstStyle/>
          <a:p>
            <a:r>
              <a:rPr lang="en-US" sz="3600" dirty="0" smtClean="0"/>
              <a:t>Two Sets A and B</a:t>
            </a:r>
            <a:br>
              <a:rPr lang="en-US" sz="3600" dirty="0" smtClean="0"/>
            </a:br>
            <a:r>
              <a:rPr lang="en-US" sz="3600" dirty="0" smtClean="0"/>
              <a:t>A={1,2,3}</a:t>
            </a:r>
            <a:br>
              <a:rPr lang="en-US" sz="3600" dirty="0" smtClean="0"/>
            </a:br>
            <a:r>
              <a:rPr lang="en-US" sz="3600" dirty="0" smtClean="0"/>
              <a:t>B={3,4,5}</a:t>
            </a:r>
            <a:endParaRPr lang="en-US" sz="3600" dirty="0"/>
          </a:p>
        </p:txBody>
      </p:sp>
      <p:sp>
        <p:nvSpPr>
          <p:cNvPr id="3" name="Content Placeholder 2">
            <a:extLst>
              <a:ext uri="{FF2B5EF4-FFF2-40B4-BE49-F238E27FC236}">
                <a16:creationId xmlns:a16="http://schemas.microsoft.com/office/drawing/2014/main" xmlns="" id="{E34CE267-7C33-49E5-9BE3-901ED4BDCCB6}"/>
              </a:ext>
            </a:extLst>
          </p:cNvPr>
          <p:cNvSpPr>
            <a:spLocks noGrp="1"/>
          </p:cNvSpPr>
          <p:nvPr>
            <p:ph idx="1"/>
          </p:nvPr>
        </p:nvSpPr>
        <p:spPr/>
        <p:txBody>
          <a:bodyPr>
            <a:normAutofit/>
          </a:bodyPr>
          <a:lstStyle/>
          <a:p>
            <a:r>
              <a:rPr lang="en-US" sz="2400" dirty="0"/>
              <a:t>A Union B= {1,2,3,4,5}– Need to perform sort to remove duplicates</a:t>
            </a:r>
          </a:p>
          <a:p>
            <a:r>
              <a:rPr lang="en-US" sz="2400" dirty="0"/>
              <a:t>B Union A= {3,4,5,1,2} – Need to perform sort to remove duplicates</a:t>
            </a:r>
          </a:p>
          <a:p>
            <a:r>
              <a:rPr lang="en-US" sz="2400" dirty="0"/>
              <a:t>A Union All B={1,2,3,3,4,5}- Doesn’t remove duplicates so no sort is required</a:t>
            </a:r>
          </a:p>
          <a:p>
            <a:r>
              <a:rPr lang="en-US" sz="2400" dirty="0"/>
              <a:t>B Union All A={3,4,5,1,2,3}-- Doesn’t remove duplicates so no sort is required</a:t>
            </a:r>
          </a:p>
          <a:p>
            <a:r>
              <a:rPr lang="en-US" sz="2400" dirty="0"/>
              <a:t>A Intersect B={3}– just the common elements</a:t>
            </a:r>
          </a:p>
          <a:p>
            <a:r>
              <a:rPr lang="en-US" sz="2400" dirty="0"/>
              <a:t>B Intersect A={3} – just the common elements</a:t>
            </a:r>
          </a:p>
          <a:p>
            <a:r>
              <a:rPr lang="en-US" sz="2400" dirty="0"/>
              <a:t>A minus B={1,2}– Elements of A which are not in B</a:t>
            </a:r>
          </a:p>
          <a:p>
            <a:r>
              <a:rPr lang="en-US" sz="2400" dirty="0"/>
              <a:t>B Minus A= {4,5}- Elements of B which are not in A</a:t>
            </a:r>
          </a:p>
        </p:txBody>
      </p:sp>
    </p:spTree>
    <p:extLst>
      <p:ext uri="{BB962C8B-B14F-4D97-AF65-F5344CB8AC3E}">
        <p14:creationId xmlns:p14="http://schemas.microsoft.com/office/powerpoint/2010/main" xmlns="" val="23567299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834D7631-BD46-430A-8F87-0CBEC643A68C}"/>
              </a:ext>
            </a:extLst>
          </p:cNvPr>
          <p:cNvGraphicFramePr>
            <a:graphicFrameLocks noChangeAspect="1"/>
          </p:cNvGraphicFramePr>
          <p:nvPr>
            <p:custDataLst>
              <p:tags r:id="rId2"/>
            </p:custDataLst>
            <p:extLst>
              <p:ext uri="{D42A27DB-BD31-4B8C-83A1-F6EECF244321}">
                <p14:modId xmlns:p14="http://schemas.microsoft.com/office/powerpoint/2010/main" xmlns="" val="476413386"/>
              </p:ext>
            </p:extLst>
          </p:nvPr>
        </p:nvGraphicFramePr>
        <p:xfrm>
          <a:off x="1588" y="1588"/>
          <a:ext cx="1588" cy="1588"/>
        </p:xfrm>
        <a:graphic>
          <a:graphicData uri="http://schemas.openxmlformats.org/presentationml/2006/ole">
            <p:oleObj spid="_x0000_s27845" name="think-cell Slide" r:id="rId5" imgW="360" imgH="360" progId="">
              <p:embed/>
            </p:oleObj>
          </a:graphicData>
        </a:graphic>
      </p:graphicFrame>
      <p:sp>
        <p:nvSpPr>
          <p:cNvPr id="5" name="Rectangle 4" hidden="1">
            <a:extLst>
              <a:ext uri="{FF2B5EF4-FFF2-40B4-BE49-F238E27FC236}">
                <a16:creationId xmlns:a16="http://schemas.microsoft.com/office/drawing/2014/main" xmlns="" id="{F756F54F-A29A-4400-B2D4-93E0AE31C4D9}"/>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xmlns="" id="{0F6343E8-11E3-4177-B8B8-0AD04270F76D}"/>
              </a:ext>
            </a:extLst>
          </p:cNvPr>
          <p:cNvSpPr>
            <a:spLocks noGrp="1"/>
          </p:cNvSpPr>
          <p:nvPr>
            <p:ph type="title"/>
          </p:nvPr>
        </p:nvSpPr>
        <p:spPr/>
        <p:txBody>
          <a:bodyPr/>
          <a:lstStyle/>
          <a:p>
            <a:r>
              <a:rPr lang="en-US" dirty="0"/>
              <a:t>Pre-requisites for using Set Operators</a:t>
            </a:r>
          </a:p>
        </p:txBody>
      </p:sp>
      <p:sp>
        <p:nvSpPr>
          <p:cNvPr id="3" name="Content Placeholder 2">
            <a:extLst>
              <a:ext uri="{FF2B5EF4-FFF2-40B4-BE49-F238E27FC236}">
                <a16:creationId xmlns:a16="http://schemas.microsoft.com/office/drawing/2014/main" xmlns="" id="{BF618881-C934-466A-A672-E55F8251B1D8}"/>
              </a:ext>
            </a:extLst>
          </p:cNvPr>
          <p:cNvSpPr>
            <a:spLocks noGrp="1"/>
          </p:cNvSpPr>
          <p:nvPr>
            <p:ph idx="1"/>
          </p:nvPr>
        </p:nvSpPr>
        <p:spPr/>
        <p:txBody>
          <a:bodyPr/>
          <a:lstStyle/>
          <a:p>
            <a:r>
              <a:rPr lang="en-US" b="1" dirty="0"/>
              <a:t>Both the queries should have same number of columns</a:t>
            </a:r>
          </a:p>
          <a:p>
            <a:r>
              <a:rPr lang="en-US" dirty="0"/>
              <a:t>Corresponding </a:t>
            </a:r>
            <a:r>
              <a:rPr lang="en-US" b="1" dirty="0"/>
              <a:t>data types of the columns in both the queries </a:t>
            </a:r>
            <a:r>
              <a:rPr lang="en-US" dirty="0"/>
              <a:t>should be </a:t>
            </a:r>
            <a:r>
              <a:rPr lang="en-US" dirty="0" smtClean="0"/>
              <a:t>same/compatible</a:t>
            </a:r>
          </a:p>
          <a:p>
            <a:endParaRPr lang="en-US" dirty="0" smtClean="0"/>
          </a:p>
          <a:p>
            <a:r>
              <a:rPr lang="en-US" dirty="0" smtClean="0"/>
              <a:t>Select * from a </a:t>
            </a:r>
          </a:p>
          <a:p>
            <a:pPr>
              <a:buNone/>
            </a:pPr>
            <a:r>
              <a:rPr lang="en-US" dirty="0" smtClean="0"/>
              <a:t>Union  /union all /intersect/except</a:t>
            </a:r>
          </a:p>
          <a:p>
            <a:pPr>
              <a:buNone/>
            </a:pPr>
            <a:r>
              <a:rPr lang="en-US" dirty="0" smtClean="0"/>
              <a:t>Select * from b;</a:t>
            </a:r>
            <a:endParaRPr lang="en-US" dirty="0"/>
          </a:p>
        </p:txBody>
      </p:sp>
    </p:spTree>
    <p:extLst>
      <p:ext uri="{BB962C8B-B14F-4D97-AF65-F5344CB8AC3E}">
        <p14:creationId xmlns:p14="http://schemas.microsoft.com/office/powerpoint/2010/main" xmlns="" val="30103121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xmlns="" id="{B3E5D574-E869-4522-BD5E-BC1BD6D31AB9}"/>
              </a:ext>
            </a:extLst>
          </p:cNvPr>
          <p:cNvGraphicFramePr>
            <a:graphicFrameLocks noChangeAspect="1"/>
          </p:cNvGraphicFramePr>
          <p:nvPr>
            <p:custDataLst>
              <p:tags r:id="rId2"/>
            </p:custDataLst>
            <p:extLst>
              <p:ext uri="{D42A27DB-BD31-4B8C-83A1-F6EECF244321}">
                <p14:modId xmlns:p14="http://schemas.microsoft.com/office/powerpoint/2010/main" xmlns="" val="2020039770"/>
              </p:ext>
            </p:extLst>
          </p:nvPr>
        </p:nvGraphicFramePr>
        <p:xfrm>
          <a:off x="1588" y="1588"/>
          <a:ext cx="1588" cy="1588"/>
        </p:xfrm>
        <a:graphic>
          <a:graphicData uri="http://schemas.openxmlformats.org/presentationml/2006/ole">
            <p:oleObj spid="_x0000_s28868" name="think-cell Slide" r:id="rId5" imgW="360" imgH="360" progId="">
              <p:embed/>
            </p:oleObj>
          </a:graphicData>
        </a:graphic>
      </p:graphicFrame>
      <p:sp>
        <p:nvSpPr>
          <p:cNvPr id="4" name="Rectangle 3" hidden="1">
            <a:extLst>
              <a:ext uri="{FF2B5EF4-FFF2-40B4-BE49-F238E27FC236}">
                <a16:creationId xmlns:a16="http://schemas.microsoft.com/office/drawing/2014/main" xmlns="" id="{FEAA452D-C045-4795-8DBA-4183B51934CC}"/>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0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xmlns="" id="{14E2B2B4-84B3-4682-894E-EE052E531FFA}"/>
              </a:ext>
            </a:extLst>
          </p:cNvPr>
          <p:cNvSpPr>
            <a:spLocks noGrp="1"/>
          </p:cNvSpPr>
          <p:nvPr>
            <p:ph type="title"/>
          </p:nvPr>
        </p:nvSpPr>
        <p:spPr>
          <a:xfrm>
            <a:off x="767179" y="1119727"/>
            <a:ext cx="10965642" cy="2027234"/>
          </a:xfrm>
        </p:spPr>
        <p:txBody>
          <a:bodyPr vert="horz">
            <a:normAutofit fontScale="90000"/>
          </a:bodyPr>
          <a:lstStyle/>
          <a:p>
            <a:r>
              <a:rPr lang="en-US" sz="5400" b="1" dirty="0"/>
              <a:t>Sub Queries- </a:t>
            </a:r>
            <a:r>
              <a:rPr lang="en-US" b="1" dirty="0"/>
              <a:t>When we use a </a:t>
            </a:r>
            <a:r>
              <a:rPr lang="en-US" b="1" u="sng" dirty="0"/>
              <a:t>query instead of a value</a:t>
            </a:r>
            <a:r>
              <a:rPr lang="en-US" b="1" dirty="0"/>
              <a:t> in the </a:t>
            </a:r>
            <a:r>
              <a:rPr lang="en-US" b="1" u="sng" dirty="0"/>
              <a:t>main query </a:t>
            </a:r>
            <a:r>
              <a:rPr lang="en-US" b="1" dirty="0"/>
              <a:t>then it is called as a </a:t>
            </a:r>
            <a:r>
              <a:rPr lang="en-US" b="1" dirty="0" smtClean="0"/>
              <a:t>sub-query.</a:t>
            </a:r>
            <a:endParaRPr lang="en-US" b="1" dirty="0"/>
          </a:p>
        </p:txBody>
      </p:sp>
      <p:sp>
        <p:nvSpPr>
          <p:cNvPr id="3" name="Content Placeholder 2">
            <a:extLst>
              <a:ext uri="{FF2B5EF4-FFF2-40B4-BE49-F238E27FC236}">
                <a16:creationId xmlns:a16="http://schemas.microsoft.com/office/drawing/2014/main" xmlns="" id="{67FB2A5F-7FDB-4640-BC20-833C7437407E}"/>
              </a:ext>
            </a:extLst>
          </p:cNvPr>
          <p:cNvSpPr>
            <a:spLocks noGrp="1"/>
          </p:cNvSpPr>
          <p:nvPr>
            <p:ph idx="1"/>
          </p:nvPr>
        </p:nvSpPr>
        <p:spPr>
          <a:xfrm>
            <a:off x="386080" y="3252366"/>
            <a:ext cx="9753600" cy="1786993"/>
          </a:xfrm>
        </p:spPr>
        <p:txBody>
          <a:bodyPr/>
          <a:lstStyle/>
          <a:p>
            <a:r>
              <a:rPr lang="en-US" dirty="0" err="1"/>
              <a:t>E.g</a:t>
            </a:r>
            <a:endParaRPr lang="en-US" dirty="0"/>
          </a:p>
          <a:p>
            <a:r>
              <a:rPr lang="en-US" dirty="0"/>
              <a:t> select * from t1  where c1 in (select c1 from t2);</a:t>
            </a:r>
          </a:p>
        </p:txBody>
      </p:sp>
    </p:spTree>
    <p:extLst>
      <p:ext uri="{BB962C8B-B14F-4D97-AF65-F5344CB8AC3E}">
        <p14:creationId xmlns:p14="http://schemas.microsoft.com/office/powerpoint/2010/main" xmlns="" val="29173469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xmlns="" id="{9C93AD5E-E61A-46C0-9BC5-CE6F1089E4EE}"/>
              </a:ext>
            </a:extLst>
          </p:cNvPr>
          <p:cNvGraphicFramePr>
            <a:graphicFrameLocks noChangeAspect="1"/>
          </p:cNvGraphicFramePr>
          <p:nvPr>
            <p:custDataLst>
              <p:tags r:id="rId2"/>
            </p:custDataLst>
            <p:extLst>
              <p:ext uri="{D42A27DB-BD31-4B8C-83A1-F6EECF244321}">
                <p14:modId xmlns:p14="http://schemas.microsoft.com/office/powerpoint/2010/main" xmlns="" val="633838944"/>
              </p:ext>
            </p:extLst>
          </p:nvPr>
        </p:nvGraphicFramePr>
        <p:xfrm>
          <a:off x="1588" y="1588"/>
          <a:ext cx="1588" cy="1588"/>
        </p:xfrm>
        <a:graphic>
          <a:graphicData uri="http://schemas.openxmlformats.org/presentationml/2006/ole">
            <p:oleObj spid="_x0000_s18639" name="think-cell Slide" r:id="rId5" imgW="360" imgH="360" progId="">
              <p:embed/>
            </p:oleObj>
          </a:graphicData>
        </a:graphic>
      </p:graphicFrame>
      <p:sp>
        <p:nvSpPr>
          <p:cNvPr id="4" name="Rectangle 3" hidden="1">
            <a:extLst>
              <a:ext uri="{FF2B5EF4-FFF2-40B4-BE49-F238E27FC236}">
                <a16:creationId xmlns:a16="http://schemas.microsoft.com/office/drawing/2014/main" xmlns="" id="{928FFE0A-6192-4C92-AEB5-4338CC2FA329}"/>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xmlns="" id="{796FCE10-486D-44C2-9DDC-1BA04A173D14}"/>
              </a:ext>
            </a:extLst>
          </p:cNvPr>
          <p:cNvSpPr>
            <a:spLocks noGrp="1"/>
          </p:cNvSpPr>
          <p:nvPr>
            <p:ph type="title"/>
          </p:nvPr>
        </p:nvSpPr>
        <p:spPr/>
        <p:txBody>
          <a:bodyPr/>
          <a:lstStyle/>
          <a:p>
            <a:r>
              <a:rPr lang="en-US" dirty="0"/>
              <a:t>Aggregate Functions	</a:t>
            </a:r>
          </a:p>
        </p:txBody>
      </p:sp>
      <p:sp>
        <p:nvSpPr>
          <p:cNvPr id="3" name="Content Placeholder 2">
            <a:extLst>
              <a:ext uri="{FF2B5EF4-FFF2-40B4-BE49-F238E27FC236}">
                <a16:creationId xmlns:a16="http://schemas.microsoft.com/office/drawing/2014/main" xmlns="" id="{68359823-34E2-44BC-A5D3-4C32A219070B}"/>
              </a:ext>
            </a:extLst>
          </p:cNvPr>
          <p:cNvSpPr>
            <a:spLocks noGrp="1"/>
          </p:cNvSpPr>
          <p:nvPr>
            <p:ph idx="1"/>
          </p:nvPr>
        </p:nvSpPr>
        <p:spPr/>
        <p:txBody>
          <a:bodyPr/>
          <a:lstStyle/>
          <a:p>
            <a:r>
              <a:rPr lang="en-US" dirty="0"/>
              <a:t>Count- works on all data types</a:t>
            </a:r>
          </a:p>
          <a:p>
            <a:pPr lvl="1"/>
            <a:r>
              <a:rPr lang="en-US" dirty="0"/>
              <a:t>Count(*)/count(1) will count number of records in the table</a:t>
            </a:r>
          </a:p>
          <a:p>
            <a:pPr lvl="1"/>
            <a:r>
              <a:rPr lang="en-US" b="1" dirty="0"/>
              <a:t>Count(</a:t>
            </a:r>
            <a:r>
              <a:rPr lang="en-US" b="1" dirty="0" err="1"/>
              <a:t>col_name</a:t>
            </a:r>
            <a:r>
              <a:rPr lang="en-US" b="1" dirty="0"/>
              <a:t>) will count the </a:t>
            </a:r>
            <a:r>
              <a:rPr lang="en-US" b="1" dirty="0" smtClean="0"/>
              <a:t>number </a:t>
            </a:r>
            <a:r>
              <a:rPr lang="en-US" b="1" dirty="0"/>
              <a:t>of not null values </a:t>
            </a:r>
            <a:r>
              <a:rPr lang="en-US" dirty="0"/>
              <a:t>in the column of that table</a:t>
            </a:r>
          </a:p>
          <a:p>
            <a:r>
              <a:rPr lang="en-US" dirty="0"/>
              <a:t>Sum- Works only with </a:t>
            </a:r>
            <a:r>
              <a:rPr lang="en-US" b="1" dirty="0"/>
              <a:t>numeric</a:t>
            </a:r>
            <a:r>
              <a:rPr lang="en-US" dirty="0"/>
              <a:t> data types</a:t>
            </a:r>
          </a:p>
          <a:p>
            <a:r>
              <a:rPr lang="en-US" dirty="0"/>
              <a:t>Max- works with all data types</a:t>
            </a:r>
          </a:p>
          <a:p>
            <a:r>
              <a:rPr lang="en-US" dirty="0"/>
              <a:t>Min- works with all data types</a:t>
            </a:r>
          </a:p>
          <a:p>
            <a:r>
              <a:rPr lang="en-US" dirty="0"/>
              <a:t>Avg- only </a:t>
            </a:r>
            <a:r>
              <a:rPr lang="en-US" b="1" dirty="0"/>
              <a:t>numeric</a:t>
            </a:r>
            <a:r>
              <a:rPr lang="en-US" dirty="0"/>
              <a:t> fields</a:t>
            </a:r>
          </a:p>
        </p:txBody>
      </p:sp>
    </p:spTree>
    <p:extLst>
      <p:ext uri="{BB962C8B-B14F-4D97-AF65-F5344CB8AC3E}">
        <p14:creationId xmlns:p14="http://schemas.microsoft.com/office/powerpoint/2010/main" xmlns="" val="18775348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xmlns="" id="{BBAE4A97-5235-4E0E-85D0-B82027D1A330}"/>
              </a:ext>
            </a:extLst>
          </p:cNvPr>
          <p:cNvGraphicFramePr>
            <a:graphicFrameLocks noChangeAspect="1"/>
          </p:cNvGraphicFramePr>
          <p:nvPr>
            <p:custDataLst>
              <p:tags r:id="rId2"/>
            </p:custDataLst>
            <p:extLst>
              <p:ext uri="{D42A27DB-BD31-4B8C-83A1-F6EECF244321}">
                <p14:modId xmlns:p14="http://schemas.microsoft.com/office/powerpoint/2010/main" xmlns="" val="314780392"/>
              </p:ext>
            </p:extLst>
          </p:nvPr>
        </p:nvGraphicFramePr>
        <p:xfrm>
          <a:off x="1588" y="1588"/>
          <a:ext cx="1588" cy="1588"/>
        </p:xfrm>
        <a:graphic>
          <a:graphicData uri="http://schemas.openxmlformats.org/presentationml/2006/ole">
            <p:oleObj spid="_x0000_s29891" name="think-cell Slide" r:id="rId5" imgW="360" imgH="360" progId="">
              <p:embed/>
            </p:oleObj>
          </a:graphicData>
        </a:graphic>
      </p:graphicFrame>
      <p:sp>
        <p:nvSpPr>
          <p:cNvPr id="4" name="Rectangle 3" hidden="1">
            <a:extLst>
              <a:ext uri="{FF2B5EF4-FFF2-40B4-BE49-F238E27FC236}">
                <a16:creationId xmlns:a16="http://schemas.microsoft.com/office/drawing/2014/main" xmlns="" id="{70AD1F66-FEF7-41E2-9BCB-758BA47D29A9}"/>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xmlns="" id="{4FF7EEF4-CC6E-4714-9DEC-D185DDCECBCA}"/>
              </a:ext>
            </a:extLst>
          </p:cNvPr>
          <p:cNvSpPr>
            <a:spLocks noGrp="1"/>
          </p:cNvSpPr>
          <p:nvPr>
            <p:ph type="title"/>
          </p:nvPr>
        </p:nvSpPr>
        <p:spPr/>
        <p:txBody>
          <a:bodyPr/>
          <a:lstStyle/>
          <a:p>
            <a:r>
              <a:rPr lang="en-US" b="1" dirty="0"/>
              <a:t>Group by Clause is used to perform aggregation based on some columns</a:t>
            </a:r>
          </a:p>
        </p:txBody>
      </p:sp>
      <p:sp>
        <p:nvSpPr>
          <p:cNvPr id="3" name="Content Placeholder 2">
            <a:extLst>
              <a:ext uri="{FF2B5EF4-FFF2-40B4-BE49-F238E27FC236}">
                <a16:creationId xmlns:a16="http://schemas.microsoft.com/office/drawing/2014/main" xmlns="" id="{A792AC5B-6345-4B12-8CE0-94E3106CD3F5}"/>
              </a:ext>
            </a:extLst>
          </p:cNvPr>
          <p:cNvSpPr>
            <a:spLocks noGrp="1"/>
          </p:cNvSpPr>
          <p:nvPr>
            <p:ph idx="1"/>
          </p:nvPr>
        </p:nvSpPr>
        <p:spPr/>
        <p:txBody>
          <a:bodyPr>
            <a:normAutofit fontScale="92500" lnSpcReduction="20000"/>
          </a:bodyPr>
          <a:lstStyle/>
          <a:p>
            <a:r>
              <a:rPr lang="en-US" dirty="0"/>
              <a:t>Select sum(salary) from emp;</a:t>
            </a:r>
          </a:p>
          <a:p>
            <a:endParaRPr lang="en-US" dirty="0"/>
          </a:p>
          <a:p>
            <a:r>
              <a:rPr lang="en-US" dirty="0"/>
              <a:t>Select </a:t>
            </a:r>
            <a:r>
              <a:rPr lang="en-US" dirty="0" err="1"/>
              <a:t>ename,deptname</a:t>
            </a:r>
            <a:r>
              <a:rPr lang="en-US" dirty="0"/>
              <a:t>, salary from emp join dept on </a:t>
            </a:r>
            <a:r>
              <a:rPr lang="en-US" dirty="0" err="1"/>
              <a:t>emp.deptid</a:t>
            </a:r>
            <a:r>
              <a:rPr lang="en-US" dirty="0"/>
              <a:t>=</a:t>
            </a:r>
            <a:r>
              <a:rPr lang="en-US" dirty="0" err="1"/>
              <a:t>dept.deptid</a:t>
            </a:r>
            <a:endParaRPr lang="en-US" dirty="0"/>
          </a:p>
          <a:p>
            <a:endParaRPr lang="en-US" dirty="0"/>
          </a:p>
          <a:p>
            <a:r>
              <a:rPr lang="en-US" dirty="0"/>
              <a:t>Select </a:t>
            </a:r>
            <a:r>
              <a:rPr lang="en-US" dirty="0" err="1"/>
              <a:t>deptname</a:t>
            </a:r>
            <a:r>
              <a:rPr lang="en-US" dirty="0"/>
              <a:t>, sum(salary) from emp join dept on </a:t>
            </a:r>
            <a:r>
              <a:rPr lang="en-US" dirty="0" err="1"/>
              <a:t>emp.deptid</a:t>
            </a:r>
            <a:r>
              <a:rPr lang="en-US" dirty="0"/>
              <a:t>=</a:t>
            </a:r>
            <a:r>
              <a:rPr lang="en-US" dirty="0" err="1"/>
              <a:t>dept.deptid</a:t>
            </a:r>
            <a:endParaRPr lang="en-US" dirty="0"/>
          </a:p>
          <a:p>
            <a:pPr marL="0" indent="0">
              <a:buNone/>
            </a:pPr>
            <a:r>
              <a:rPr lang="en-US" dirty="0"/>
              <a:t>  group by </a:t>
            </a:r>
            <a:r>
              <a:rPr lang="en-US" dirty="0" err="1"/>
              <a:t>deptname</a:t>
            </a:r>
            <a:r>
              <a:rPr lang="en-US" dirty="0"/>
              <a:t>;</a:t>
            </a:r>
          </a:p>
          <a:p>
            <a:r>
              <a:rPr lang="en-US" dirty="0"/>
              <a:t>Select </a:t>
            </a:r>
            <a:r>
              <a:rPr lang="en-US" dirty="0" err="1"/>
              <a:t>deptname,count</a:t>
            </a:r>
            <a:r>
              <a:rPr lang="en-US" dirty="0"/>
              <a:t>(</a:t>
            </a:r>
            <a:r>
              <a:rPr lang="en-US" dirty="0" err="1"/>
              <a:t>eid</a:t>
            </a:r>
            <a:r>
              <a:rPr lang="en-US" dirty="0"/>
              <a:t>) from emp join dept on </a:t>
            </a:r>
            <a:r>
              <a:rPr lang="en-US" dirty="0" err="1"/>
              <a:t>emp.deptid</a:t>
            </a:r>
            <a:r>
              <a:rPr lang="en-US" dirty="0"/>
              <a:t>=</a:t>
            </a:r>
            <a:r>
              <a:rPr lang="en-US" dirty="0" err="1"/>
              <a:t>dept.deptid</a:t>
            </a:r>
            <a:endParaRPr lang="en-US" dirty="0"/>
          </a:p>
          <a:p>
            <a:pPr marL="0" indent="0">
              <a:buNone/>
            </a:pPr>
            <a:r>
              <a:rPr lang="en-US" dirty="0"/>
              <a:t>  group by </a:t>
            </a:r>
            <a:r>
              <a:rPr lang="en-US" dirty="0" err="1"/>
              <a:t>deptname</a:t>
            </a:r>
            <a:r>
              <a:rPr lang="en-US" dirty="0"/>
              <a:t>;</a:t>
            </a:r>
          </a:p>
          <a:p>
            <a:pPr marL="0" indent="0">
              <a:buNone/>
            </a:pPr>
            <a:endParaRPr lang="en-US" dirty="0"/>
          </a:p>
          <a:p>
            <a:endParaRPr lang="en-US" dirty="0"/>
          </a:p>
        </p:txBody>
      </p:sp>
    </p:spTree>
    <p:extLst>
      <p:ext uri="{BB962C8B-B14F-4D97-AF65-F5344CB8AC3E}">
        <p14:creationId xmlns:p14="http://schemas.microsoft.com/office/powerpoint/2010/main" xmlns="" val="6954300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7441F883-4A3F-46E7-B87E-362DF3D89588}"/>
              </a:ext>
            </a:extLst>
          </p:cNvPr>
          <p:cNvGraphicFramePr>
            <a:graphicFrameLocks noChangeAspect="1"/>
          </p:cNvGraphicFramePr>
          <p:nvPr>
            <p:custDataLst>
              <p:tags r:id="rId2"/>
            </p:custDataLst>
            <p:extLst>
              <p:ext uri="{D42A27DB-BD31-4B8C-83A1-F6EECF244321}">
                <p14:modId xmlns:p14="http://schemas.microsoft.com/office/powerpoint/2010/main" xmlns="" val="2153549136"/>
              </p:ext>
            </p:extLst>
          </p:nvPr>
        </p:nvGraphicFramePr>
        <p:xfrm>
          <a:off x="1588" y="1588"/>
          <a:ext cx="1588" cy="1588"/>
        </p:xfrm>
        <a:graphic>
          <a:graphicData uri="http://schemas.openxmlformats.org/presentationml/2006/ole">
            <p:oleObj spid="_x0000_s30914" name="think-cell Slide" r:id="rId5" imgW="360" imgH="360" progId="">
              <p:embed/>
            </p:oleObj>
          </a:graphicData>
        </a:graphic>
      </p:graphicFrame>
      <p:sp>
        <p:nvSpPr>
          <p:cNvPr id="5" name="Rectangle 4" hidden="1">
            <a:extLst>
              <a:ext uri="{FF2B5EF4-FFF2-40B4-BE49-F238E27FC236}">
                <a16:creationId xmlns:a16="http://schemas.microsoft.com/office/drawing/2014/main" xmlns="" id="{F37C4E24-A378-4BC1-8BE0-056A8CFF65D7}"/>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xmlns="" id="{1D5AF3E5-3DE4-490C-8F3F-662AB9F51CE0}"/>
              </a:ext>
            </a:extLst>
          </p:cNvPr>
          <p:cNvSpPr>
            <a:spLocks noGrp="1"/>
          </p:cNvSpPr>
          <p:nvPr>
            <p:ph type="title"/>
          </p:nvPr>
        </p:nvSpPr>
        <p:spPr/>
        <p:txBody>
          <a:bodyPr/>
          <a:lstStyle/>
          <a:p>
            <a:r>
              <a:rPr lang="en-US" b="1" dirty="0"/>
              <a:t>Having Clause is used to apply filter on aggregate columns</a:t>
            </a:r>
          </a:p>
        </p:txBody>
      </p:sp>
      <p:sp>
        <p:nvSpPr>
          <p:cNvPr id="3" name="Content Placeholder 2">
            <a:extLst>
              <a:ext uri="{FF2B5EF4-FFF2-40B4-BE49-F238E27FC236}">
                <a16:creationId xmlns:a16="http://schemas.microsoft.com/office/drawing/2014/main" xmlns="" id="{0D0B186A-9FAA-4D45-B1E1-444BD91F1185}"/>
              </a:ext>
            </a:extLst>
          </p:cNvPr>
          <p:cNvSpPr>
            <a:spLocks noGrp="1"/>
          </p:cNvSpPr>
          <p:nvPr>
            <p:ph idx="1"/>
          </p:nvPr>
        </p:nvSpPr>
        <p:spPr/>
        <p:txBody>
          <a:bodyPr>
            <a:normAutofit/>
          </a:bodyPr>
          <a:lstStyle/>
          <a:p>
            <a:r>
              <a:rPr lang="en-US" dirty="0"/>
              <a:t>Select </a:t>
            </a:r>
            <a:r>
              <a:rPr lang="en-US" dirty="0" err="1"/>
              <a:t>deptname</a:t>
            </a:r>
            <a:r>
              <a:rPr lang="en-US" dirty="0"/>
              <a:t>, sum(salary) from emp join dept on </a:t>
            </a:r>
            <a:r>
              <a:rPr lang="en-US" dirty="0" err="1"/>
              <a:t>emp.deptid</a:t>
            </a:r>
            <a:r>
              <a:rPr lang="en-US" dirty="0"/>
              <a:t>=</a:t>
            </a:r>
            <a:r>
              <a:rPr lang="en-US" dirty="0" err="1"/>
              <a:t>dept.deptid</a:t>
            </a:r>
            <a:endParaRPr lang="en-US" dirty="0"/>
          </a:p>
          <a:p>
            <a:pPr marL="0" indent="0">
              <a:buNone/>
            </a:pPr>
            <a:r>
              <a:rPr lang="en-US" dirty="0"/>
              <a:t>  group by </a:t>
            </a:r>
            <a:r>
              <a:rPr lang="en-US" dirty="0" err="1"/>
              <a:t>deptname</a:t>
            </a:r>
            <a:r>
              <a:rPr lang="en-US" dirty="0"/>
              <a:t> having sum(salary)&gt;50000;</a:t>
            </a:r>
          </a:p>
          <a:p>
            <a:pPr marL="0" indent="0">
              <a:buNone/>
            </a:pPr>
            <a:endParaRPr lang="en-US" dirty="0"/>
          </a:p>
          <a:p>
            <a:pPr marL="0" indent="0">
              <a:buNone/>
            </a:pPr>
            <a:r>
              <a:rPr lang="en-US" b="1" dirty="0"/>
              <a:t>Having clause can only be used if you have group by </a:t>
            </a:r>
            <a:r>
              <a:rPr lang="en-US" b="1" dirty="0" smtClean="0"/>
              <a:t>clause and </a:t>
            </a:r>
            <a:r>
              <a:rPr lang="en-US" dirty="0" smtClean="0"/>
              <a:t>come after group by clause.</a:t>
            </a:r>
            <a:endParaRPr lang="en-US" dirty="0"/>
          </a:p>
        </p:txBody>
      </p:sp>
    </p:spTree>
    <p:extLst>
      <p:ext uri="{BB962C8B-B14F-4D97-AF65-F5344CB8AC3E}">
        <p14:creationId xmlns:p14="http://schemas.microsoft.com/office/powerpoint/2010/main" xmlns="" val="1287714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xmlns="" id="{BC9F2503-4567-4CAE-A94B-F089747D037D}"/>
              </a:ext>
            </a:extLst>
          </p:cNvPr>
          <p:cNvGraphicFramePr>
            <a:graphicFrameLocks noChangeAspect="1"/>
          </p:cNvGraphicFramePr>
          <p:nvPr>
            <p:custDataLst>
              <p:tags r:id="rId2"/>
            </p:custDataLst>
            <p:extLst>
              <p:ext uri="{D42A27DB-BD31-4B8C-83A1-F6EECF244321}">
                <p14:modId xmlns:p14="http://schemas.microsoft.com/office/powerpoint/2010/main" xmlns="" val="1659166083"/>
              </p:ext>
            </p:extLst>
          </p:nvPr>
        </p:nvGraphicFramePr>
        <p:xfrm>
          <a:off x="1588" y="1588"/>
          <a:ext cx="1588" cy="1588"/>
        </p:xfrm>
        <a:graphic>
          <a:graphicData uri="http://schemas.openxmlformats.org/presentationml/2006/ole">
            <p:oleObj spid="_x0000_s89116" name="think-cell Slide" r:id="rId4" imgW="360" imgH="360" progId="">
              <p:embed/>
            </p:oleObj>
          </a:graphicData>
        </a:graphic>
      </p:graphicFrame>
      <p:sp>
        <p:nvSpPr>
          <p:cNvPr id="4" name="Rectangle 3">
            <a:extLst>
              <a:ext uri="{FF2B5EF4-FFF2-40B4-BE49-F238E27FC236}">
                <a16:creationId xmlns:a16="http://schemas.microsoft.com/office/drawing/2014/main" xmlns="" id="{CA3502A9-7CE4-4722-9B89-C9A504B66770}"/>
              </a:ext>
            </a:extLst>
          </p:cNvPr>
          <p:cNvSpPr/>
          <p:nvPr/>
        </p:nvSpPr>
        <p:spPr>
          <a:xfrm>
            <a:off x="1733550" y="2505075"/>
            <a:ext cx="1600200" cy="1914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EMP</a:t>
            </a:r>
          </a:p>
          <a:p>
            <a:pPr algn="ctr"/>
            <a:r>
              <a:rPr lang="en-US" dirty="0"/>
              <a:t>EID</a:t>
            </a:r>
          </a:p>
          <a:p>
            <a:pPr algn="ctr"/>
            <a:r>
              <a:rPr lang="en-US" dirty="0"/>
              <a:t>ENAME</a:t>
            </a:r>
          </a:p>
          <a:p>
            <a:pPr algn="ctr"/>
            <a:r>
              <a:rPr lang="en-US" dirty="0"/>
              <a:t>Salary</a:t>
            </a:r>
          </a:p>
          <a:p>
            <a:pPr algn="ctr"/>
            <a:r>
              <a:rPr lang="en-US" dirty="0"/>
              <a:t>DEPTID</a:t>
            </a:r>
          </a:p>
        </p:txBody>
      </p:sp>
      <p:sp>
        <p:nvSpPr>
          <p:cNvPr id="5" name="Rectangle 4">
            <a:extLst>
              <a:ext uri="{FF2B5EF4-FFF2-40B4-BE49-F238E27FC236}">
                <a16:creationId xmlns:a16="http://schemas.microsoft.com/office/drawing/2014/main" xmlns="" id="{6FA221EA-CA3F-429E-8715-EB64A0E9746D}"/>
              </a:ext>
            </a:extLst>
          </p:cNvPr>
          <p:cNvSpPr/>
          <p:nvPr/>
        </p:nvSpPr>
        <p:spPr>
          <a:xfrm>
            <a:off x="7258052" y="2471737"/>
            <a:ext cx="1617934" cy="1942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Dept</a:t>
            </a:r>
          </a:p>
          <a:p>
            <a:pPr algn="ctr"/>
            <a:r>
              <a:rPr lang="en-US" dirty="0" err="1"/>
              <a:t>Deptid</a:t>
            </a:r>
            <a:endParaRPr lang="en-US" dirty="0"/>
          </a:p>
          <a:p>
            <a:pPr algn="ctr"/>
            <a:r>
              <a:rPr lang="en-US" dirty="0" err="1"/>
              <a:t>DeptName</a:t>
            </a:r>
            <a:endParaRPr lang="en-US" dirty="0"/>
          </a:p>
          <a:p>
            <a:pPr algn="ctr"/>
            <a:r>
              <a:rPr lang="en-US" dirty="0" err="1"/>
              <a:t>DeptLocation</a:t>
            </a:r>
            <a:endParaRPr lang="en-US" dirty="0"/>
          </a:p>
        </p:txBody>
      </p:sp>
      <p:cxnSp>
        <p:nvCxnSpPr>
          <p:cNvPr id="7" name="Straight Arrow Connector 6">
            <a:extLst>
              <a:ext uri="{FF2B5EF4-FFF2-40B4-BE49-F238E27FC236}">
                <a16:creationId xmlns:a16="http://schemas.microsoft.com/office/drawing/2014/main" xmlns="" id="{01975F19-C56F-4B7C-A9A7-4B890168C8BA}"/>
              </a:ext>
            </a:extLst>
          </p:cNvPr>
          <p:cNvCxnSpPr/>
          <p:nvPr/>
        </p:nvCxnSpPr>
        <p:spPr>
          <a:xfrm>
            <a:off x="3419475" y="3428999"/>
            <a:ext cx="36290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xmlns="" id="{EFC2BEE6-ECFC-48CD-ADAF-12FC1A0ABF74}"/>
              </a:ext>
            </a:extLst>
          </p:cNvPr>
          <p:cNvSpPr/>
          <p:nvPr/>
        </p:nvSpPr>
        <p:spPr>
          <a:xfrm>
            <a:off x="2009775" y="1609725"/>
            <a:ext cx="1323975"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Table 1</a:t>
            </a:r>
          </a:p>
        </p:txBody>
      </p:sp>
      <p:sp>
        <p:nvSpPr>
          <p:cNvPr id="9" name="Rectangle: Rounded Corners 8">
            <a:extLst>
              <a:ext uri="{FF2B5EF4-FFF2-40B4-BE49-F238E27FC236}">
                <a16:creationId xmlns:a16="http://schemas.microsoft.com/office/drawing/2014/main" xmlns="" id="{97C239DB-89D7-48E3-812F-7562E31B1CF1}"/>
              </a:ext>
            </a:extLst>
          </p:cNvPr>
          <p:cNvSpPr/>
          <p:nvPr/>
        </p:nvSpPr>
        <p:spPr>
          <a:xfrm>
            <a:off x="7429502" y="1539081"/>
            <a:ext cx="1323975"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Table 2</a:t>
            </a:r>
          </a:p>
        </p:txBody>
      </p:sp>
      <p:sp>
        <p:nvSpPr>
          <p:cNvPr id="10" name="TextBox 9"/>
          <p:cNvSpPr txBox="1"/>
          <p:nvPr/>
        </p:nvSpPr>
        <p:spPr>
          <a:xfrm>
            <a:off x="2207172" y="4792717"/>
            <a:ext cx="8997640" cy="646331"/>
          </a:xfrm>
          <a:prstGeom prst="rect">
            <a:avLst/>
          </a:prstGeom>
          <a:noFill/>
        </p:spPr>
        <p:txBody>
          <a:bodyPr wrap="square" rtlCol="0">
            <a:spAutoFit/>
          </a:bodyPr>
          <a:lstStyle/>
          <a:p>
            <a:r>
              <a:rPr lang="en-US" dirty="0" smtClean="0"/>
              <a:t>Relationship can be with one or more column ,here it will not allow you to enter record in </a:t>
            </a:r>
            <a:r>
              <a:rPr lang="en-US" dirty="0" err="1" smtClean="0"/>
              <a:t>emp</a:t>
            </a:r>
            <a:r>
              <a:rPr lang="en-US" dirty="0" smtClean="0"/>
              <a:t> table if  </a:t>
            </a:r>
            <a:r>
              <a:rPr lang="en-US" dirty="0" err="1" smtClean="0"/>
              <a:t>depid</a:t>
            </a:r>
            <a:r>
              <a:rPr lang="en-US" dirty="0" smtClean="0"/>
              <a:t> not present in Dept table</a:t>
            </a:r>
            <a:endParaRPr lang="en-IN" dirty="0"/>
          </a:p>
        </p:txBody>
      </p:sp>
    </p:spTree>
    <p:extLst>
      <p:ext uri="{BB962C8B-B14F-4D97-AF65-F5344CB8AC3E}">
        <p14:creationId xmlns:p14="http://schemas.microsoft.com/office/powerpoint/2010/main" xmlns="" val="15347052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xmlns="" id="{7D980A25-1221-4100-9128-E18246F4B687}"/>
              </a:ext>
            </a:extLst>
          </p:cNvPr>
          <p:cNvGraphicFramePr>
            <a:graphicFrameLocks noChangeAspect="1"/>
          </p:cNvGraphicFramePr>
          <p:nvPr>
            <p:custDataLst>
              <p:tags r:id="rId2"/>
            </p:custDataLst>
            <p:extLst>
              <p:ext uri="{D42A27DB-BD31-4B8C-83A1-F6EECF244321}">
                <p14:modId xmlns:p14="http://schemas.microsoft.com/office/powerpoint/2010/main" xmlns="" val="1670081292"/>
              </p:ext>
            </p:extLst>
          </p:nvPr>
        </p:nvGraphicFramePr>
        <p:xfrm>
          <a:off x="1588" y="1588"/>
          <a:ext cx="1588" cy="1588"/>
        </p:xfrm>
        <a:graphic>
          <a:graphicData uri="http://schemas.openxmlformats.org/presentationml/2006/ole">
            <p:oleObj spid="_x0000_s31936" name="think-cell Slide" r:id="rId5" imgW="360" imgH="360" progId="">
              <p:embed/>
            </p:oleObj>
          </a:graphicData>
        </a:graphic>
      </p:graphicFrame>
      <p:sp>
        <p:nvSpPr>
          <p:cNvPr id="4" name="Rectangle 3" hidden="1">
            <a:extLst>
              <a:ext uri="{FF2B5EF4-FFF2-40B4-BE49-F238E27FC236}">
                <a16:creationId xmlns:a16="http://schemas.microsoft.com/office/drawing/2014/main" xmlns="" id="{F9DC6757-F000-43A7-B804-5FD3E4778CFF}"/>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0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xmlns="" id="{1CBD1E1E-EE45-4DA3-B1CC-C6A4FFD15BEE}"/>
              </a:ext>
            </a:extLst>
          </p:cNvPr>
          <p:cNvSpPr>
            <a:spLocks noGrp="1"/>
          </p:cNvSpPr>
          <p:nvPr>
            <p:ph type="title"/>
          </p:nvPr>
        </p:nvSpPr>
        <p:spPr>
          <a:xfrm>
            <a:off x="838200" y="304800"/>
            <a:ext cx="10515600" cy="2600960"/>
          </a:xfrm>
        </p:spPr>
        <p:txBody>
          <a:bodyPr>
            <a:normAutofit fontScale="90000"/>
          </a:bodyPr>
          <a:lstStyle/>
          <a:p>
            <a:r>
              <a:rPr lang="en-US" b="1" dirty="0" smtClean="0"/>
              <a:t/>
            </a:r>
            <a:br>
              <a:rPr lang="en-US" b="1" dirty="0" smtClean="0"/>
            </a:br>
            <a:r>
              <a:rPr lang="en-US" b="1" dirty="0" smtClean="0"/>
              <a:t>Order </a:t>
            </a:r>
            <a:r>
              <a:rPr lang="en-US" b="1" dirty="0"/>
              <a:t>by Clause- </a:t>
            </a:r>
            <a:r>
              <a:rPr lang="en-US" dirty="0"/>
              <a:t>sort the output in either descending or ascending order	</a:t>
            </a:r>
            <a:br>
              <a:rPr lang="en-US" dirty="0"/>
            </a:br>
            <a:r>
              <a:rPr lang="en-US" b="1" dirty="0"/>
              <a:t>Order by is always the last clause in the query. </a:t>
            </a:r>
            <a:r>
              <a:rPr lang="en-US" b="1" dirty="0" smtClean="0"/>
              <a:t/>
            </a:r>
            <a:br>
              <a:rPr lang="en-US" b="1" dirty="0" smtClean="0"/>
            </a:br>
            <a:r>
              <a:rPr lang="en-US" b="1" dirty="0" smtClean="0"/>
              <a:t>Only </a:t>
            </a:r>
            <a:r>
              <a:rPr lang="en-US" b="1" dirty="0"/>
              <a:t>limit clause can come after </a:t>
            </a:r>
            <a:r>
              <a:rPr lang="en-US" dirty="0"/>
              <a:t>order by clause</a:t>
            </a:r>
            <a:br>
              <a:rPr lang="en-US" dirty="0"/>
            </a:br>
            <a:r>
              <a:rPr lang="en-US" dirty="0"/>
              <a:t>	</a:t>
            </a:r>
          </a:p>
        </p:txBody>
      </p:sp>
      <p:sp>
        <p:nvSpPr>
          <p:cNvPr id="3" name="Content Placeholder 2">
            <a:extLst>
              <a:ext uri="{FF2B5EF4-FFF2-40B4-BE49-F238E27FC236}">
                <a16:creationId xmlns:a16="http://schemas.microsoft.com/office/drawing/2014/main" xmlns="" id="{7CAF6221-D3D8-4E08-BA7B-B0FBB452D017}"/>
              </a:ext>
            </a:extLst>
          </p:cNvPr>
          <p:cNvSpPr>
            <a:spLocks noGrp="1"/>
          </p:cNvSpPr>
          <p:nvPr>
            <p:ph idx="1"/>
          </p:nvPr>
        </p:nvSpPr>
        <p:spPr>
          <a:xfrm>
            <a:off x="838200" y="3171825"/>
            <a:ext cx="10515600" cy="3005138"/>
          </a:xfrm>
        </p:spPr>
        <p:txBody>
          <a:bodyPr>
            <a:normAutofit fontScale="77500" lnSpcReduction="20000"/>
          </a:bodyPr>
          <a:lstStyle/>
          <a:p>
            <a:r>
              <a:rPr lang="en-US" dirty="0"/>
              <a:t>Select </a:t>
            </a:r>
            <a:r>
              <a:rPr lang="en-US" dirty="0" err="1"/>
              <a:t>deptname,ename,salary</a:t>
            </a:r>
            <a:r>
              <a:rPr lang="en-US" dirty="0"/>
              <a:t> from emp join dept</a:t>
            </a:r>
          </a:p>
          <a:p>
            <a:pPr marL="0" indent="0">
              <a:buNone/>
            </a:pPr>
            <a:r>
              <a:rPr lang="en-US" dirty="0"/>
              <a:t>On </a:t>
            </a:r>
            <a:r>
              <a:rPr lang="en-US" dirty="0" err="1"/>
              <a:t>emp.deptid</a:t>
            </a:r>
            <a:r>
              <a:rPr lang="en-US" dirty="0"/>
              <a:t>=</a:t>
            </a:r>
            <a:r>
              <a:rPr lang="en-US" dirty="0" err="1"/>
              <a:t>dept.deptid</a:t>
            </a:r>
            <a:endParaRPr lang="en-US" dirty="0"/>
          </a:p>
          <a:p>
            <a:pPr marL="0" indent="0">
              <a:buNone/>
            </a:pPr>
            <a:r>
              <a:rPr lang="en-US" dirty="0"/>
              <a:t>Order by </a:t>
            </a:r>
            <a:r>
              <a:rPr lang="en-US" dirty="0" err="1"/>
              <a:t>deptname</a:t>
            </a:r>
            <a:r>
              <a:rPr lang="en-US" dirty="0"/>
              <a:t> ,salary </a:t>
            </a:r>
            <a:r>
              <a:rPr lang="en-US" dirty="0" err="1"/>
              <a:t>desc</a:t>
            </a:r>
            <a:r>
              <a:rPr lang="en-US" dirty="0" smtClean="0"/>
              <a:t>; or Order by salary </a:t>
            </a:r>
            <a:r>
              <a:rPr lang="en-US" dirty="0" err="1" smtClean="0"/>
              <a:t>desc</a:t>
            </a:r>
            <a:r>
              <a:rPr lang="en-US" dirty="0" smtClean="0"/>
              <a:t>;</a:t>
            </a:r>
          </a:p>
          <a:p>
            <a:pPr marL="0" indent="0">
              <a:buNone/>
            </a:pPr>
            <a:endParaRPr lang="en-US" dirty="0"/>
          </a:p>
          <a:p>
            <a:pPr marL="0" indent="0">
              <a:buNone/>
            </a:pPr>
            <a:endParaRPr lang="en-US" dirty="0"/>
          </a:p>
          <a:p>
            <a:r>
              <a:rPr lang="en-US" dirty="0"/>
              <a:t>Select </a:t>
            </a:r>
            <a:r>
              <a:rPr lang="en-US" dirty="0" err="1"/>
              <a:t>deptname,ename,salary</a:t>
            </a:r>
            <a:r>
              <a:rPr lang="en-US" dirty="0"/>
              <a:t> from emp join dept</a:t>
            </a:r>
          </a:p>
          <a:p>
            <a:pPr marL="0" indent="0">
              <a:buNone/>
            </a:pPr>
            <a:r>
              <a:rPr lang="en-US" dirty="0"/>
              <a:t>On </a:t>
            </a:r>
            <a:r>
              <a:rPr lang="en-US" dirty="0" err="1"/>
              <a:t>emp.deptid</a:t>
            </a:r>
            <a:r>
              <a:rPr lang="en-US" dirty="0"/>
              <a:t>=</a:t>
            </a:r>
            <a:r>
              <a:rPr lang="en-US" dirty="0" err="1"/>
              <a:t>dept.deptid</a:t>
            </a:r>
            <a:endParaRPr lang="en-US" dirty="0"/>
          </a:p>
          <a:p>
            <a:pPr marL="0" indent="0">
              <a:buNone/>
            </a:pPr>
            <a:r>
              <a:rPr lang="en-US" dirty="0" smtClean="0"/>
              <a:t>Order by </a:t>
            </a:r>
            <a:r>
              <a:rPr lang="en-US" dirty="0" err="1" smtClean="0"/>
              <a:t>deptname</a:t>
            </a:r>
            <a:r>
              <a:rPr lang="en-US" dirty="0" smtClean="0"/>
              <a:t>  </a:t>
            </a:r>
            <a:r>
              <a:rPr lang="en-US" dirty="0" err="1" smtClean="0"/>
              <a:t>asc,salary</a:t>
            </a:r>
            <a:r>
              <a:rPr lang="en-US" dirty="0" smtClean="0"/>
              <a:t> </a:t>
            </a:r>
            <a:r>
              <a:rPr lang="en-US" dirty="0" err="1" smtClean="0"/>
              <a:t>desc</a:t>
            </a:r>
            <a:r>
              <a:rPr lang="en-US" dirty="0" smtClean="0"/>
              <a:t>;</a:t>
            </a:r>
            <a:endParaRPr lang="en-US" dirty="0"/>
          </a:p>
        </p:txBody>
      </p:sp>
    </p:spTree>
    <p:extLst>
      <p:ext uri="{BB962C8B-B14F-4D97-AF65-F5344CB8AC3E}">
        <p14:creationId xmlns:p14="http://schemas.microsoft.com/office/powerpoint/2010/main" xmlns="" val="42329193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xmlns="" id="{CF3517F8-9103-457E-A853-FE8CC13A2F0B}"/>
              </a:ext>
            </a:extLst>
          </p:cNvPr>
          <p:cNvGraphicFramePr>
            <a:graphicFrameLocks noChangeAspect="1"/>
          </p:cNvGraphicFramePr>
          <p:nvPr>
            <p:custDataLst>
              <p:tags r:id="rId2"/>
            </p:custDataLst>
            <p:extLst>
              <p:ext uri="{D42A27DB-BD31-4B8C-83A1-F6EECF244321}">
                <p14:modId xmlns:p14="http://schemas.microsoft.com/office/powerpoint/2010/main" xmlns="" val="2097259326"/>
              </p:ext>
            </p:extLst>
          </p:nvPr>
        </p:nvGraphicFramePr>
        <p:xfrm>
          <a:off x="1588" y="1588"/>
          <a:ext cx="1588" cy="1588"/>
        </p:xfrm>
        <a:graphic>
          <a:graphicData uri="http://schemas.openxmlformats.org/presentationml/2006/ole">
            <p:oleObj spid="_x0000_s52353" name="think-cell Slide" r:id="rId5" imgW="360" imgH="360" progId="">
              <p:embed/>
            </p:oleObj>
          </a:graphicData>
        </a:graphic>
      </p:graphicFrame>
      <p:sp>
        <p:nvSpPr>
          <p:cNvPr id="4" name="Rectangle 3" hidden="1">
            <a:extLst>
              <a:ext uri="{FF2B5EF4-FFF2-40B4-BE49-F238E27FC236}">
                <a16:creationId xmlns:a16="http://schemas.microsoft.com/office/drawing/2014/main" xmlns="" id="{70C80F37-7AA2-4E1F-95A4-9A2869FA4D95}"/>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xmlns="" id="{98A442C0-44A4-42B1-97A4-466EF21C9E41}"/>
              </a:ext>
            </a:extLst>
          </p:cNvPr>
          <p:cNvSpPr>
            <a:spLocks noGrp="1"/>
          </p:cNvSpPr>
          <p:nvPr>
            <p:ph type="title"/>
          </p:nvPr>
        </p:nvSpPr>
        <p:spPr/>
        <p:txBody>
          <a:bodyPr/>
          <a:lstStyle/>
          <a:p>
            <a:r>
              <a:rPr lang="en-US" dirty="0"/>
              <a:t>Where vs Having</a:t>
            </a:r>
          </a:p>
        </p:txBody>
      </p:sp>
      <p:sp>
        <p:nvSpPr>
          <p:cNvPr id="3" name="Content Placeholder 2">
            <a:extLst>
              <a:ext uri="{FF2B5EF4-FFF2-40B4-BE49-F238E27FC236}">
                <a16:creationId xmlns:a16="http://schemas.microsoft.com/office/drawing/2014/main" xmlns="" id="{C143E79A-5C3B-4F5C-94A3-A83A086927FB}"/>
              </a:ext>
            </a:extLst>
          </p:cNvPr>
          <p:cNvSpPr>
            <a:spLocks noGrp="1"/>
          </p:cNvSpPr>
          <p:nvPr>
            <p:ph idx="1"/>
          </p:nvPr>
        </p:nvSpPr>
        <p:spPr/>
        <p:txBody>
          <a:bodyPr/>
          <a:lstStyle/>
          <a:p>
            <a:r>
              <a:rPr lang="en-US" b="1" dirty="0"/>
              <a:t>Where clause is used to apply filters on non-aggregate columns </a:t>
            </a:r>
            <a:r>
              <a:rPr lang="en-US" dirty="0"/>
              <a:t>(table columns) and </a:t>
            </a:r>
            <a:r>
              <a:rPr lang="en-US" b="1" dirty="0"/>
              <a:t>Having is used to apply filters on aggregate </a:t>
            </a:r>
            <a:r>
              <a:rPr lang="en-US" dirty="0"/>
              <a:t>columns(</a:t>
            </a:r>
            <a:r>
              <a:rPr lang="en-US" dirty="0" err="1"/>
              <a:t>sum,max,min</a:t>
            </a:r>
            <a:r>
              <a:rPr lang="en-US" dirty="0"/>
              <a:t> avg etc.)</a:t>
            </a:r>
          </a:p>
          <a:p>
            <a:r>
              <a:rPr lang="en-US" dirty="0"/>
              <a:t>Where clause can be used without group by clause but </a:t>
            </a:r>
            <a:r>
              <a:rPr lang="en-US" b="1" dirty="0"/>
              <a:t>having clause can be used only with group by clause</a:t>
            </a:r>
          </a:p>
          <a:p>
            <a:pPr>
              <a:buNone/>
            </a:pPr>
            <a:endParaRPr lang="en-US" dirty="0"/>
          </a:p>
          <a:p>
            <a:r>
              <a:rPr lang="en-US" b="1" dirty="0"/>
              <a:t>On Clause </a:t>
            </a:r>
            <a:r>
              <a:rPr lang="en-US" dirty="0"/>
              <a:t>is used to specify the joining condition when you use inner or outer join in the </a:t>
            </a:r>
            <a:r>
              <a:rPr lang="en-US" dirty="0" err="1"/>
              <a:t>ansi</a:t>
            </a:r>
            <a:r>
              <a:rPr lang="en-US" dirty="0"/>
              <a:t> syntax of joins</a:t>
            </a:r>
          </a:p>
        </p:txBody>
      </p:sp>
    </p:spTree>
    <p:extLst>
      <p:ext uri="{BB962C8B-B14F-4D97-AF65-F5344CB8AC3E}">
        <p14:creationId xmlns:p14="http://schemas.microsoft.com/office/powerpoint/2010/main" xmlns="" val="4313870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xmlns="" id="{54FC51CC-D269-40E3-B015-B760AEEB0329}"/>
              </a:ext>
            </a:extLst>
          </p:cNvPr>
          <p:cNvGraphicFramePr>
            <a:graphicFrameLocks noChangeAspect="1"/>
          </p:cNvGraphicFramePr>
          <p:nvPr>
            <p:custDataLst>
              <p:tags r:id="rId2"/>
            </p:custDataLst>
            <p:extLst>
              <p:ext uri="{D42A27DB-BD31-4B8C-83A1-F6EECF244321}">
                <p14:modId xmlns:p14="http://schemas.microsoft.com/office/powerpoint/2010/main" xmlns="" val="482224002"/>
              </p:ext>
            </p:extLst>
          </p:nvPr>
        </p:nvGraphicFramePr>
        <p:xfrm>
          <a:off x="1588" y="1588"/>
          <a:ext cx="1588" cy="1588"/>
        </p:xfrm>
        <a:graphic>
          <a:graphicData uri="http://schemas.openxmlformats.org/presentationml/2006/ole">
            <p:oleObj spid="_x0000_s32957" name="think-cell Slide" r:id="rId5" imgW="360" imgH="360" progId="">
              <p:embed/>
            </p:oleObj>
          </a:graphicData>
        </a:graphic>
      </p:graphicFrame>
      <p:sp>
        <p:nvSpPr>
          <p:cNvPr id="4" name="Rectangle 3" hidden="1">
            <a:extLst>
              <a:ext uri="{FF2B5EF4-FFF2-40B4-BE49-F238E27FC236}">
                <a16:creationId xmlns:a16="http://schemas.microsoft.com/office/drawing/2014/main" xmlns="" id="{B2372ACA-F212-4727-AA90-4625A0D034D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xmlns="" id="{2FF801E4-E9DA-4589-9385-76693A45B12F}"/>
              </a:ext>
            </a:extLst>
          </p:cNvPr>
          <p:cNvSpPr>
            <a:spLocks noGrp="1"/>
          </p:cNvSpPr>
          <p:nvPr>
            <p:ph type="title"/>
          </p:nvPr>
        </p:nvSpPr>
        <p:spPr/>
        <p:txBody>
          <a:bodyPr/>
          <a:lstStyle/>
          <a:p>
            <a:r>
              <a:rPr lang="en-US" dirty="0"/>
              <a:t>Column Alias and Table Alias</a:t>
            </a:r>
          </a:p>
        </p:txBody>
      </p:sp>
      <p:sp>
        <p:nvSpPr>
          <p:cNvPr id="3" name="Content Placeholder 2">
            <a:extLst>
              <a:ext uri="{FF2B5EF4-FFF2-40B4-BE49-F238E27FC236}">
                <a16:creationId xmlns:a16="http://schemas.microsoft.com/office/drawing/2014/main" xmlns="" id="{2C5043A4-4B30-4CD5-A5EC-D39D0EF64126}"/>
              </a:ext>
            </a:extLst>
          </p:cNvPr>
          <p:cNvSpPr>
            <a:spLocks noGrp="1"/>
          </p:cNvSpPr>
          <p:nvPr>
            <p:ph idx="1"/>
          </p:nvPr>
        </p:nvSpPr>
        <p:spPr/>
        <p:txBody>
          <a:bodyPr>
            <a:normAutofit fontScale="62500" lnSpcReduction="20000"/>
          </a:bodyPr>
          <a:lstStyle/>
          <a:p>
            <a:r>
              <a:rPr lang="en-US" b="1" dirty="0"/>
              <a:t>Column Alias is name given to the column in the query output</a:t>
            </a:r>
          </a:p>
          <a:p>
            <a:endParaRPr lang="en-US" dirty="0"/>
          </a:p>
          <a:p>
            <a:pPr marL="0" indent="0">
              <a:buNone/>
            </a:pPr>
            <a:r>
              <a:rPr lang="en-US" dirty="0"/>
              <a:t>Select </a:t>
            </a:r>
            <a:r>
              <a:rPr lang="en-US" dirty="0" err="1"/>
              <a:t>ename</a:t>
            </a:r>
            <a:r>
              <a:rPr lang="en-US" dirty="0"/>
              <a:t> as </a:t>
            </a:r>
            <a:r>
              <a:rPr lang="en-US" dirty="0" err="1"/>
              <a:t>EmployeeName,salary</a:t>
            </a:r>
            <a:r>
              <a:rPr lang="en-US" dirty="0"/>
              <a:t> as </a:t>
            </a:r>
            <a:r>
              <a:rPr lang="en-US" dirty="0" err="1"/>
              <a:t>EmployeeSalary</a:t>
            </a:r>
            <a:r>
              <a:rPr lang="en-US" dirty="0"/>
              <a:t> from emp;</a:t>
            </a:r>
          </a:p>
          <a:p>
            <a:pPr marL="0" indent="0">
              <a:buNone/>
            </a:pPr>
            <a:endParaRPr lang="en-US" dirty="0"/>
          </a:p>
          <a:p>
            <a:pPr marL="0" indent="0">
              <a:buNone/>
            </a:pPr>
            <a:r>
              <a:rPr lang="en-US" dirty="0"/>
              <a:t>Select </a:t>
            </a:r>
            <a:r>
              <a:rPr lang="en-US" dirty="0" err="1"/>
              <a:t>ename</a:t>
            </a:r>
            <a:r>
              <a:rPr lang="en-US" dirty="0"/>
              <a:t>  </a:t>
            </a:r>
            <a:r>
              <a:rPr lang="en-US" dirty="0" err="1"/>
              <a:t>EmployeeName,salary</a:t>
            </a:r>
            <a:r>
              <a:rPr lang="en-US" dirty="0"/>
              <a:t>  </a:t>
            </a:r>
            <a:r>
              <a:rPr lang="en-US" dirty="0" err="1"/>
              <a:t>EmployeeSalary</a:t>
            </a:r>
            <a:r>
              <a:rPr lang="en-US" dirty="0"/>
              <a:t> from emp;</a:t>
            </a:r>
          </a:p>
          <a:p>
            <a:pPr marL="0" indent="0">
              <a:buNone/>
            </a:pPr>
            <a:endParaRPr lang="en-US" dirty="0"/>
          </a:p>
          <a:p>
            <a:pPr marL="0" indent="0">
              <a:buNone/>
            </a:pPr>
            <a:r>
              <a:rPr lang="en-US" dirty="0" smtClean="0"/>
              <a:t>It is only valid with the query.</a:t>
            </a:r>
            <a:endParaRPr lang="en-US" dirty="0"/>
          </a:p>
          <a:p>
            <a:pPr marL="0" indent="0">
              <a:buNone/>
            </a:pPr>
            <a:r>
              <a:rPr lang="en-US" b="1" dirty="0"/>
              <a:t>Table Alias is used to give some name to your tables just for query purpose</a:t>
            </a:r>
          </a:p>
          <a:p>
            <a:pPr marL="0" indent="0">
              <a:buNone/>
            </a:pPr>
            <a:endParaRPr lang="en-US" dirty="0"/>
          </a:p>
          <a:p>
            <a:pPr marL="0" indent="0">
              <a:buNone/>
            </a:pPr>
            <a:r>
              <a:rPr lang="en-US" dirty="0"/>
              <a:t>Select </a:t>
            </a:r>
            <a:r>
              <a:rPr lang="en-US" dirty="0" err="1"/>
              <a:t>ename,deptname,salary</a:t>
            </a:r>
            <a:endParaRPr lang="en-US" dirty="0"/>
          </a:p>
          <a:p>
            <a:pPr marL="0" indent="0">
              <a:buNone/>
            </a:pPr>
            <a:r>
              <a:rPr lang="en-US" dirty="0"/>
              <a:t>From emp e join dept d</a:t>
            </a:r>
          </a:p>
          <a:p>
            <a:pPr marL="0" indent="0">
              <a:buNone/>
            </a:pPr>
            <a:r>
              <a:rPr lang="en-US" dirty="0"/>
              <a:t>On</a:t>
            </a:r>
          </a:p>
          <a:p>
            <a:pPr marL="0" indent="0">
              <a:buNone/>
            </a:pPr>
            <a:r>
              <a:rPr lang="en-US" dirty="0" err="1"/>
              <a:t>e.deptid</a:t>
            </a:r>
            <a:r>
              <a:rPr lang="en-US" dirty="0"/>
              <a:t>=</a:t>
            </a:r>
            <a:r>
              <a:rPr lang="en-US" dirty="0" err="1"/>
              <a:t>d.deptid</a:t>
            </a:r>
            <a:r>
              <a:rPr lang="en-US" dirty="0"/>
              <a:t>;</a:t>
            </a:r>
          </a:p>
        </p:txBody>
      </p:sp>
    </p:spTree>
    <p:extLst>
      <p:ext uri="{BB962C8B-B14F-4D97-AF65-F5344CB8AC3E}">
        <p14:creationId xmlns:p14="http://schemas.microsoft.com/office/powerpoint/2010/main" xmlns="" val="12263615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xmlns="" id="{B4278B45-72B2-4DF9-AA3D-C6929E928D24}"/>
              </a:ext>
            </a:extLst>
          </p:cNvPr>
          <p:cNvGraphicFramePr>
            <a:graphicFrameLocks noChangeAspect="1"/>
          </p:cNvGraphicFramePr>
          <p:nvPr>
            <p:custDataLst>
              <p:tags r:id="rId2"/>
            </p:custDataLst>
            <p:extLst>
              <p:ext uri="{D42A27DB-BD31-4B8C-83A1-F6EECF244321}">
                <p14:modId xmlns:p14="http://schemas.microsoft.com/office/powerpoint/2010/main" xmlns="" val="487625510"/>
              </p:ext>
            </p:extLst>
          </p:nvPr>
        </p:nvGraphicFramePr>
        <p:xfrm>
          <a:off x="1588" y="1588"/>
          <a:ext cx="1588" cy="1588"/>
        </p:xfrm>
        <a:graphic>
          <a:graphicData uri="http://schemas.openxmlformats.org/presentationml/2006/ole">
            <p:oleObj spid="_x0000_s35000" name="think-cell Slide" r:id="rId5" imgW="360" imgH="360" progId="">
              <p:embed/>
            </p:oleObj>
          </a:graphicData>
        </a:graphic>
      </p:graphicFrame>
      <p:sp>
        <p:nvSpPr>
          <p:cNvPr id="4" name="Rectangle 3" hidden="1">
            <a:extLst>
              <a:ext uri="{FF2B5EF4-FFF2-40B4-BE49-F238E27FC236}">
                <a16:creationId xmlns:a16="http://schemas.microsoft.com/office/drawing/2014/main" xmlns="" id="{8236D301-B80F-47E3-91D1-E636C4B4CC3E}"/>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xmlns="" id="{04E6C099-1580-4274-A490-4FFCEDF55F35}"/>
              </a:ext>
            </a:extLst>
          </p:cNvPr>
          <p:cNvSpPr>
            <a:spLocks noGrp="1"/>
          </p:cNvSpPr>
          <p:nvPr>
            <p:ph type="title"/>
          </p:nvPr>
        </p:nvSpPr>
        <p:spPr/>
        <p:txBody>
          <a:bodyPr/>
          <a:lstStyle/>
          <a:p>
            <a:r>
              <a:rPr lang="en-US" dirty="0"/>
              <a:t>Limit and Offset</a:t>
            </a:r>
          </a:p>
        </p:txBody>
      </p:sp>
      <p:sp>
        <p:nvSpPr>
          <p:cNvPr id="3" name="Content Placeholder 2">
            <a:extLst>
              <a:ext uri="{FF2B5EF4-FFF2-40B4-BE49-F238E27FC236}">
                <a16:creationId xmlns:a16="http://schemas.microsoft.com/office/drawing/2014/main" xmlns="" id="{713B59C2-E187-4416-9289-903D4AC136D0}"/>
              </a:ext>
            </a:extLst>
          </p:cNvPr>
          <p:cNvSpPr>
            <a:spLocks noGrp="1"/>
          </p:cNvSpPr>
          <p:nvPr>
            <p:ph idx="1"/>
          </p:nvPr>
        </p:nvSpPr>
        <p:spPr/>
        <p:txBody>
          <a:bodyPr/>
          <a:lstStyle/>
          <a:p>
            <a:r>
              <a:rPr lang="en-US" dirty="0"/>
              <a:t>Select </a:t>
            </a:r>
            <a:r>
              <a:rPr lang="en-US" dirty="0" err="1"/>
              <a:t>ename,salary</a:t>
            </a:r>
            <a:r>
              <a:rPr lang="en-US" dirty="0"/>
              <a:t> from emp order by salary desc limit 5</a:t>
            </a:r>
            <a:r>
              <a:rPr lang="en-US" dirty="0" smtClean="0"/>
              <a:t>;</a:t>
            </a:r>
          </a:p>
          <a:p>
            <a:pPr>
              <a:buNone/>
            </a:pPr>
            <a:r>
              <a:rPr lang="en-US" dirty="0" smtClean="0"/>
              <a:t>   ---first 5 rows</a:t>
            </a:r>
            <a:endParaRPr lang="en-US" dirty="0"/>
          </a:p>
          <a:p>
            <a:r>
              <a:rPr lang="en-US" dirty="0"/>
              <a:t>Select </a:t>
            </a:r>
            <a:r>
              <a:rPr lang="en-US" dirty="0" err="1"/>
              <a:t>ename,salary</a:t>
            </a:r>
            <a:r>
              <a:rPr lang="en-US" dirty="0"/>
              <a:t> from emp order by salary desc limit 5 offset 1;</a:t>
            </a:r>
          </a:p>
          <a:p>
            <a:pPr>
              <a:buNone/>
            </a:pPr>
            <a:r>
              <a:rPr lang="en-US" dirty="0" smtClean="0"/>
              <a:t>   --give me first 5 rows after skipping 1 row</a:t>
            </a:r>
          </a:p>
          <a:p>
            <a:pPr>
              <a:buNone/>
            </a:pPr>
            <a:endParaRPr lang="en-US" dirty="0" smtClean="0"/>
          </a:p>
          <a:p>
            <a:pPr>
              <a:buNone/>
            </a:pPr>
            <a:endParaRPr lang="en-US" dirty="0"/>
          </a:p>
        </p:txBody>
      </p:sp>
    </p:spTree>
    <p:extLst>
      <p:ext uri="{BB962C8B-B14F-4D97-AF65-F5344CB8AC3E}">
        <p14:creationId xmlns:p14="http://schemas.microsoft.com/office/powerpoint/2010/main" xmlns="" val="18223638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xmlns="" id="{A26BCF8C-6D99-4937-B77D-97B20DF68579}"/>
              </a:ext>
            </a:extLst>
          </p:cNvPr>
          <p:cNvGraphicFramePr>
            <a:graphicFrameLocks noChangeAspect="1"/>
          </p:cNvGraphicFramePr>
          <p:nvPr>
            <p:custDataLst>
              <p:tags r:id="rId2"/>
            </p:custDataLst>
            <p:extLst>
              <p:ext uri="{D42A27DB-BD31-4B8C-83A1-F6EECF244321}">
                <p14:modId xmlns:p14="http://schemas.microsoft.com/office/powerpoint/2010/main" xmlns="" val="2336658829"/>
              </p:ext>
            </p:extLst>
          </p:nvPr>
        </p:nvGraphicFramePr>
        <p:xfrm>
          <a:off x="1588" y="1588"/>
          <a:ext cx="1588" cy="1588"/>
        </p:xfrm>
        <a:graphic>
          <a:graphicData uri="http://schemas.openxmlformats.org/presentationml/2006/ole">
            <p:oleObj spid="_x0000_s36022" name="think-cell Slide" r:id="rId5" imgW="360" imgH="360" progId="">
              <p:embed/>
            </p:oleObj>
          </a:graphicData>
        </a:graphic>
      </p:graphicFrame>
      <p:sp>
        <p:nvSpPr>
          <p:cNvPr id="4" name="Rectangle 3" hidden="1">
            <a:extLst>
              <a:ext uri="{FF2B5EF4-FFF2-40B4-BE49-F238E27FC236}">
                <a16:creationId xmlns:a16="http://schemas.microsoft.com/office/drawing/2014/main" xmlns="" id="{5C50F299-F8B0-4001-999B-5AF27E11FFF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xmlns="" id="{96457ECD-6641-487B-B579-74DFA1208059}"/>
              </a:ext>
            </a:extLst>
          </p:cNvPr>
          <p:cNvSpPr>
            <a:spLocks noGrp="1"/>
          </p:cNvSpPr>
          <p:nvPr>
            <p:ph type="title"/>
          </p:nvPr>
        </p:nvSpPr>
        <p:spPr/>
        <p:txBody>
          <a:bodyPr/>
          <a:lstStyle/>
          <a:p>
            <a:r>
              <a:rPr lang="en-US" dirty="0" err="1"/>
              <a:t>InLine</a:t>
            </a:r>
            <a:r>
              <a:rPr lang="en-US" dirty="0"/>
              <a:t> Views	</a:t>
            </a:r>
          </a:p>
        </p:txBody>
      </p:sp>
      <p:sp>
        <p:nvSpPr>
          <p:cNvPr id="3" name="Content Placeholder 2">
            <a:extLst>
              <a:ext uri="{FF2B5EF4-FFF2-40B4-BE49-F238E27FC236}">
                <a16:creationId xmlns:a16="http://schemas.microsoft.com/office/drawing/2014/main" xmlns="" id="{44A30B0B-0699-40B0-A27E-992E6D817940}"/>
              </a:ext>
            </a:extLst>
          </p:cNvPr>
          <p:cNvSpPr>
            <a:spLocks noGrp="1"/>
          </p:cNvSpPr>
          <p:nvPr>
            <p:ph idx="1"/>
          </p:nvPr>
        </p:nvSpPr>
        <p:spPr/>
        <p:txBody>
          <a:bodyPr/>
          <a:lstStyle/>
          <a:p>
            <a:r>
              <a:rPr lang="en-US" dirty="0"/>
              <a:t>When you </a:t>
            </a:r>
            <a:r>
              <a:rPr lang="en-US" b="1" dirty="0"/>
              <a:t>write a query instead of a table name in the from clause</a:t>
            </a:r>
          </a:p>
          <a:p>
            <a:r>
              <a:rPr lang="en-US" b="1" dirty="0"/>
              <a:t>Giving a </a:t>
            </a:r>
            <a:r>
              <a:rPr lang="en-US" b="1" u="sng" dirty="0"/>
              <a:t>table alias </a:t>
            </a:r>
            <a:r>
              <a:rPr lang="en-US" b="1" dirty="0"/>
              <a:t>for the query is </a:t>
            </a:r>
            <a:r>
              <a:rPr lang="en-US" b="1" u="sng" dirty="0"/>
              <a:t>mandatory</a:t>
            </a:r>
          </a:p>
          <a:p>
            <a:r>
              <a:rPr lang="en-US" dirty="0"/>
              <a:t>E.g.</a:t>
            </a:r>
          </a:p>
          <a:p>
            <a:endParaRPr lang="en-US" dirty="0"/>
          </a:p>
          <a:p>
            <a:pPr marL="0" indent="0">
              <a:buNone/>
            </a:pPr>
            <a:r>
              <a:rPr lang="en-US" dirty="0"/>
              <a:t> select * from (Select </a:t>
            </a:r>
            <a:r>
              <a:rPr lang="en-US" dirty="0" err="1"/>
              <a:t>ename,salary</a:t>
            </a:r>
            <a:r>
              <a:rPr lang="en-US" dirty="0"/>
              <a:t> from emp order by salary desc limit 5 ) </a:t>
            </a:r>
            <a:r>
              <a:rPr lang="en-US" b="1" dirty="0"/>
              <a:t>as t</a:t>
            </a:r>
            <a:r>
              <a:rPr lang="en-US" dirty="0"/>
              <a:t> order by salary;</a:t>
            </a:r>
          </a:p>
        </p:txBody>
      </p:sp>
    </p:spTree>
    <p:extLst>
      <p:ext uri="{BB962C8B-B14F-4D97-AF65-F5344CB8AC3E}">
        <p14:creationId xmlns:p14="http://schemas.microsoft.com/office/powerpoint/2010/main" xmlns="" val="5219248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xmlns="" id="{62F5726A-E3C5-48CC-BF03-D3B9C715071F}"/>
              </a:ext>
            </a:extLst>
          </p:cNvPr>
          <p:cNvGraphicFramePr>
            <a:graphicFrameLocks noChangeAspect="1"/>
          </p:cNvGraphicFramePr>
          <p:nvPr>
            <p:custDataLst>
              <p:tags r:id="rId2"/>
            </p:custDataLst>
            <p:extLst>
              <p:ext uri="{D42A27DB-BD31-4B8C-83A1-F6EECF244321}">
                <p14:modId xmlns:p14="http://schemas.microsoft.com/office/powerpoint/2010/main" xmlns="" val="227005034"/>
              </p:ext>
            </p:extLst>
          </p:nvPr>
        </p:nvGraphicFramePr>
        <p:xfrm>
          <a:off x="1588" y="1588"/>
          <a:ext cx="1588" cy="1588"/>
        </p:xfrm>
        <a:graphic>
          <a:graphicData uri="http://schemas.openxmlformats.org/presentationml/2006/ole">
            <p:oleObj spid="_x0000_s33977" name="think-cell Slide" r:id="rId5" imgW="360" imgH="360" progId="">
              <p:embed/>
            </p:oleObj>
          </a:graphicData>
        </a:graphic>
      </p:graphicFrame>
      <p:sp>
        <p:nvSpPr>
          <p:cNvPr id="4" name="Rectangle 3" hidden="1">
            <a:extLst>
              <a:ext uri="{FF2B5EF4-FFF2-40B4-BE49-F238E27FC236}">
                <a16:creationId xmlns:a16="http://schemas.microsoft.com/office/drawing/2014/main" xmlns="" id="{366988DC-7BE0-41C5-A131-56F2A3328650}"/>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xmlns="" id="{C79B9911-E048-40AD-998B-3648E4681A23}"/>
              </a:ext>
            </a:extLst>
          </p:cNvPr>
          <p:cNvSpPr>
            <a:spLocks noGrp="1"/>
          </p:cNvSpPr>
          <p:nvPr>
            <p:ph type="title"/>
          </p:nvPr>
        </p:nvSpPr>
        <p:spPr/>
        <p:txBody>
          <a:bodyPr/>
          <a:lstStyle/>
          <a:p>
            <a:r>
              <a:rPr lang="en-US" dirty="0"/>
              <a:t>Select Query Syntax	</a:t>
            </a:r>
          </a:p>
        </p:txBody>
      </p:sp>
      <p:sp>
        <p:nvSpPr>
          <p:cNvPr id="3" name="Content Placeholder 2">
            <a:extLst>
              <a:ext uri="{FF2B5EF4-FFF2-40B4-BE49-F238E27FC236}">
                <a16:creationId xmlns:a16="http://schemas.microsoft.com/office/drawing/2014/main" xmlns="" id="{751E2DD1-6FC7-4D36-92EE-F43333C421EE}"/>
              </a:ext>
            </a:extLst>
          </p:cNvPr>
          <p:cNvSpPr>
            <a:spLocks noGrp="1"/>
          </p:cNvSpPr>
          <p:nvPr>
            <p:ph idx="1"/>
          </p:nvPr>
        </p:nvSpPr>
        <p:spPr/>
        <p:txBody>
          <a:bodyPr>
            <a:normAutofit fontScale="77500" lnSpcReduction="20000"/>
          </a:bodyPr>
          <a:lstStyle/>
          <a:p>
            <a:r>
              <a:rPr lang="en-US" dirty="0"/>
              <a:t>Select Column List(c1,c2…)</a:t>
            </a:r>
          </a:p>
          <a:p>
            <a:pPr marL="0" indent="0">
              <a:buNone/>
            </a:pPr>
            <a:r>
              <a:rPr lang="en-US" dirty="0"/>
              <a:t>From</a:t>
            </a:r>
          </a:p>
          <a:p>
            <a:pPr marL="0" indent="0">
              <a:buNone/>
            </a:pPr>
            <a:r>
              <a:rPr lang="en-US" dirty="0" err="1"/>
              <a:t>Table_List</a:t>
            </a:r>
            <a:r>
              <a:rPr lang="en-US" dirty="0"/>
              <a:t> (t1,t2,t3)</a:t>
            </a:r>
          </a:p>
          <a:p>
            <a:pPr marL="0" indent="0">
              <a:buNone/>
            </a:pPr>
            <a:r>
              <a:rPr lang="en-US" dirty="0"/>
              <a:t>On </a:t>
            </a:r>
          </a:p>
          <a:p>
            <a:pPr marL="0" indent="0">
              <a:buNone/>
            </a:pPr>
            <a:endParaRPr lang="en-US" dirty="0"/>
          </a:p>
          <a:p>
            <a:pPr marL="0" indent="0">
              <a:buNone/>
            </a:pPr>
            <a:r>
              <a:rPr lang="en-US" dirty="0"/>
              <a:t>Where</a:t>
            </a:r>
          </a:p>
          <a:p>
            <a:pPr marL="0" indent="0">
              <a:buNone/>
            </a:pPr>
            <a:endParaRPr lang="en-US" dirty="0"/>
          </a:p>
          <a:p>
            <a:pPr marL="0" indent="0">
              <a:buNone/>
            </a:pPr>
            <a:r>
              <a:rPr lang="en-US" dirty="0"/>
              <a:t>Group by Clause</a:t>
            </a:r>
          </a:p>
          <a:p>
            <a:pPr marL="0" indent="0">
              <a:buNone/>
            </a:pPr>
            <a:r>
              <a:rPr lang="en-US" dirty="0"/>
              <a:t>Having Clause</a:t>
            </a:r>
          </a:p>
          <a:p>
            <a:pPr marL="0" indent="0">
              <a:buNone/>
            </a:pPr>
            <a:r>
              <a:rPr lang="en-US" dirty="0"/>
              <a:t>Order by </a:t>
            </a:r>
          </a:p>
          <a:p>
            <a:pPr marL="0" indent="0">
              <a:buNone/>
            </a:pPr>
            <a:r>
              <a:rPr lang="en-US" dirty="0"/>
              <a:t>Limit </a:t>
            </a:r>
          </a:p>
          <a:p>
            <a:pPr marL="0" indent="0">
              <a:buNone/>
            </a:pPr>
            <a:r>
              <a:rPr lang="en-US" dirty="0"/>
              <a:t>offset</a:t>
            </a:r>
          </a:p>
        </p:txBody>
      </p:sp>
      <p:sp>
        <p:nvSpPr>
          <p:cNvPr id="7" name="TextBox 6"/>
          <p:cNvSpPr txBox="1"/>
          <p:nvPr/>
        </p:nvSpPr>
        <p:spPr>
          <a:xfrm>
            <a:off x="5953760" y="3291840"/>
            <a:ext cx="3766993" cy="646331"/>
          </a:xfrm>
          <a:prstGeom prst="rect">
            <a:avLst/>
          </a:prstGeom>
          <a:noFill/>
        </p:spPr>
        <p:txBody>
          <a:bodyPr wrap="none" rtlCol="0">
            <a:spAutoFit/>
          </a:bodyPr>
          <a:lstStyle/>
          <a:p>
            <a:r>
              <a:rPr lang="en-US" dirty="0" smtClean="0"/>
              <a:t>Query has to follows some syntax you </a:t>
            </a:r>
          </a:p>
          <a:p>
            <a:r>
              <a:rPr lang="en-US" dirty="0" smtClean="0"/>
              <a:t>cannot change the order</a:t>
            </a:r>
            <a:endParaRPr lang="en-IN" dirty="0"/>
          </a:p>
        </p:txBody>
      </p:sp>
    </p:spTree>
    <p:extLst>
      <p:ext uri="{BB962C8B-B14F-4D97-AF65-F5344CB8AC3E}">
        <p14:creationId xmlns:p14="http://schemas.microsoft.com/office/powerpoint/2010/main" xmlns="" val="23057522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29726B-3990-468A-A801-74C7BB77450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801C2CC6-C168-4FD7-B654-01E51E963BCB}"/>
              </a:ext>
            </a:extLst>
          </p:cNvPr>
          <p:cNvSpPr>
            <a:spLocks noGrp="1"/>
          </p:cNvSpPr>
          <p:nvPr>
            <p:ph idx="1"/>
          </p:nvPr>
        </p:nvSpPr>
        <p:spPr/>
        <p:txBody>
          <a:bodyPr/>
          <a:lstStyle/>
          <a:p>
            <a:r>
              <a:rPr lang="en-US" dirty="0"/>
              <a:t>Start transaction</a:t>
            </a:r>
          </a:p>
          <a:p>
            <a:pPr lvl="1"/>
            <a:r>
              <a:rPr lang="en-US" dirty="0"/>
              <a:t>Update</a:t>
            </a:r>
          </a:p>
          <a:p>
            <a:pPr lvl="1"/>
            <a:r>
              <a:rPr lang="en-US" dirty="0"/>
              <a:t>Delete</a:t>
            </a:r>
          </a:p>
          <a:p>
            <a:pPr lvl="1"/>
            <a:r>
              <a:rPr lang="en-US" dirty="0"/>
              <a:t>Insert</a:t>
            </a:r>
          </a:p>
          <a:p>
            <a:pPr lvl="1"/>
            <a:r>
              <a:rPr lang="en-US" dirty="0"/>
              <a:t>Update</a:t>
            </a:r>
          </a:p>
          <a:p>
            <a:pPr lvl="1"/>
            <a:r>
              <a:rPr lang="en-US" dirty="0"/>
              <a:t>..</a:t>
            </a:r>
          </a:p>
          <a:p>
            <a:pPr lvl="1"/>
            <a:r>
              <a:rPr lang="en-US" dirty="0"/>
              <a:t>….</a:t>
            </a:r>
          </a:p>
          <a:p>
            <a:pPr lvl="1"/>
            <a:r>
              <a:rPr lang="en-US" dirty="0"/>
              <a:t>Rollback</a:t>
            </a:r>
          </a:p>
        </p:txBody>
      </p:sp>
      <p:sp>
        <p:nvSpPr>
          <p:cNvPr id="4" name="Arrow: Curved Right 3">
            <a:extLst>
              <a:ext uri="{FF2B5EF4-FFF2-40B4-BE49-F238E27FC236}">
                <a16:creationId xmlns:a16="http://schemas.microsoft.com/office/drawing/2014/main" xmlns="" id="{4015C345-E76F-4BCA-8658-200AB8E0790D}"/>
              </a:ext>
            </a:extLst>
          </p:cNvPr>
          <p:cNvSpPr/>
          <p:nvPr/>
        </p:nvSpPr>
        <p:spPr>
          <a:xfrm rot="10578113">
            <a:off x="3457575" y="1923033"/>
            <a:ext cx="2095500" cy="271462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xmlns="" val="11672242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2825A78F-34FD-40A0-AE95-0DF8065113C8}"/>
              </a:ext>
            </a:extLst>
          </p:cNvPr>
          <p:cNvGraphicFramePr>
            <a:graphicFrameLocks noChangeAspect="1"/>
          </p:cNvGraphicFramePr>
          <p:nvPr>
            <p:custDataLst>
              <p:tags r:id="rId2"/>
            </p:custDataLst>
            <p:extLst>
              <p:ext uri="{D42A27DB-BD31-4B8C-83A1-F6EECF244321}">
                <p14:modId xmlns:p14="http://schemas.microsoft.com/office/powerpoint/2010/main" xmlns="" val="1398100090"/>
              </p:ext>
            </p:extLst>
          </p:nvPr>
        </p:nvGraphicFramePr>
        <p:xfrm>
          <a:off x="1588" y="1588"/>
          <a:ext cx="1588" cy="1588"/>
        </p:xfrm>
        <a:graphic>
          <a:graphicData uri="http://schemas.openxmlformats.org/presentationml/2006/ole">
            <p:oleObj spid="_x0000_s39087" name="think-cell Slide" r:id="rId5" imgW="360" imgH="360" progId="">
              <p:embed/>
            </p:oleObj>
          </a:graphicData>
        </a:graphic>
      </p:graphicFrame>
      <p:sp>
        <p:nvSpPr>
          <p:cNvPr id="5" name="Rectangle 4" hidden="1">
            <a:extLst>
              <a:ext uri="{FF2B5EF4-FFF2-40B4-BE49-F238E27FC236}">
                <a16:creationId xmlns:a16="http://schemas.microsoft.com/office/drawing/2014/main" xmlns="" id="{F2AA9058-CB3D-441F-B9B2-4D7F3AF1C2F2}"/>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xmlns="" id="{9132A843-E186-4C37-8D3D-36630950C348}"/>
              </a:ext>
            </a:extLst>
          </p:cNvPr>
          <p:cNvSpPr>
            <a:spLocks noGrp="1"/>
          </p:cNvSpPr>
          <p:nvPr>
            <p:ph type="title"/>
          </p:nvPr>
        </p:nvSpPr>
        <p:spPr/>
        <p:txBody>
          <a:bodyPr/>
          <a:lstStyle/>
          <a:p>
            <a:r>
              <a:rPr lang="en-US" dirty="0"/>
              <a:t>Select Query execution steps</a:t>
            </a:r>
          </a:p>
        </p:txBody>
      </p:sp>
      <p:sp>
        <p:nvSpPr>
          <p:cNvPr id="3" name="Content Placeholder 2">
            <a:extLst>
              <a:ext uri="{FF2B5EF4-FFF2-40B4-BE49-F238E27FC236}">
                <a16:creationId xmlns:a16="http://schemas.microsoft.com/office/drawing/2014/main" xmlns="" id="{ABBA55E6-8642-4575-83FB-9E63A6E4A170}"/>
              </a:ext>
            </a:extLst>
          </p:cNvPr>
          <p:cNvSpPr>
            <a:spLocks noGrp="1"/>
          </p:cNvSpPr>
          <p:nvPr>
            <p:ph idx="1"/>
          </p:nvPr>
        </p:nvSpPr>
        <p:spPr/>
        <p:txBody>
          <a:bodyPr/>
          <a:lstStyle/>
          <a:p>
            <a:r>
              <a:rPr lang="en-US" dirty="0"/>
              <a:t>Joins or where clause will be applied</a:t>
            </a:r>
          </a:p>
          <a:p>
            <a:pPr lvl="1"/>
            <a:r>
              <a:rPr lang="en-US" dirty="0"/>
              <a:t>If you have multiple conditions in where clause then depending the condition it will be applied</a:t>
            </a:r>
          </a:p>
          <a:p>
            <a:r>
              <a:rPr lang="en-US" dirty="0"/>
              <a:t>Group by clause</a:t>
            </a:r>
          </a:p>
          <a:p>
            <a:r>
              <a:rPr lang="en-US" dirty="0"/>
              <a:t>Aggregation will be performed (sum, max, min etc.)</a:t>
            </a:r>
          </a:p>
          <a:p>
            <a:r>
              <a:rPr lang="en-US" dirty="0"/>
              <a:t>Having clause application</a:t>
            </a:r>
          </a:p>
          <a:p>
            <a:r>
              <a:rPr lang="en-US" dirty="0"/>
              <a:t>Order by clause </a:t>
            </a:r>
          </a:p>
          <a:p>
            <a:r>
              <a:rPr lang="en-US" dirty="0"/>
              <a:t>Limit and offset</a:t>
            </a:r>
          </a:p>
          <a:p>
            <a:pPr marL="457200" lvl="1" indent="0">
              <a:buNone/>
            </a:pPr>
            <a:endParaRPr lang="en-US" dirty="0"/>
          </a:p>
          <a:p>
            <a:pPr lvl="1"/>
            <a:endParaRPr lang="en-US" dirty="0"/>
          </a:p>
        </p:txBody>
      </p:sp>
    </p:spTree>
    <p:extLst>
      <p:ext uri="{BB962C8B-B14F-4D97-AF65-F5344CB8AC3E}">
        <p14:creationId xmlns:p14="http://schemas.microsoft.com/office/powerpoint/2010/main" xmlns="" val="23420981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xmlns="" id="{CC05B56D-E54F-41D4-8893-69F38DCE63D1}"/>
              </a:ext>
            </a:extLst>
          </p:cNvPr>
          <p:cNvGraphicFramePr>
            <a:graphicFrameLocks noChangeAspect="1"/>
          </p:cNvGraphicFramePr>
          <p:nvPr>
            <p:custDataLst>
              <p:tags r:id="rId2"/>
            </p:custDataLst>
            <p:extLst>
              <p:ext uri="{D42A27DB-BD31-4B8C-83A1-F6EECF244321}">
                <p14:modId xmlns:p14="http://schemas.microsoft.com/office/powerpoint/2010/main" xmlns="" val="2762629853"/>
              </p:ext>
            </p:extLst>
          </p:nvPr>
        </p:nvGraphicFramePr>
        <p:xfrm>
          <a:off x="1588" y="1588"/>
          <a:ext cx="1588" cy="1588"/>
        </p:xfrm>
        <a:graphic>
          <a:graphicData uri="http://schemas.openxmlformats.org/presentationml/2006/ole">
            <p:oleObj spid="_x0000_s40108" name="think-cell Slide" r:id="rId5" imgW="360" imgH="360" progId="">
              <p:embed/>
            </p:oleObj>
          </a:graphicData>
        </a:graphic>
      </p:graphicFrame>
      <p:sp>
        <p:nvSpPr>
          <p:cNvPr id="4" name="Rectangle 3" hidden="1">
            <a:extLst>
              <a:ext uri="{FF2B5EF4-FFF2-40B4-BE49-F238E27FC236}">
                <a16:creationId xmlns:a16="http://schemas.microsoft.com/office/drawing/2014/main" xmlns="" id="{92CF5A74-43D7-402A-882B-5C34144C6CE8}"/>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xmlns="" id="{E393CB60-560B-4DA4-88C9-BF18DACFC302}"/>
              </a:ext>
            </a:extLst>
          </p:cNvPr>
          <p:cNvSpPr>
            <a:spLocks noGrp="1"/>
          </p:cNvSpPr>
          <p:nvPr>
            <p:ph type="title"/>
          </p:nvPr>
        </p:nvSpPr>
        <p:spPr/>
        <p:txBody>
          <a:bodyPr/>
          <a:lstStyle/>
          <a:p>
            <a:r>
              <a:rPr lang="en-US" dirty="0"/>
              <a:t>Self Join</a:t>
            </a:r>
          </a:p>
        </p:txBody>
      </p:sp>
      <p:sp>
        <p:nvSpPr>
          <p:cNvPr id="3" name="Content Placeholder 2">
            <a:extLst>
              <a:ext uri="{FF2B5EF4-FFF2-40B4-BE49-F238E27FC236}">
                <a16:creationId xmlns:a16="http://schemas.microsoft.com/office/drawing/2014/main" xmlns="" id="{F46ADCCF-34A7-473E-9518-668AFEB9E7F3}"/>
              </a:ext>
            </a:extLst>
          </p:cNvPr>
          <p:cNvSpPr>
            <a:spLocks noGrp="1"/>
          </p:cNvSpPr>
          <p:nvPr>
            <p:ph idx="1"/>
          </p:nvPr>
        </p:nvSpPr>
        <p:spPr>
          <a:xfrm>
            <a:off x="838200" y="1520825"/>
            <a:ext cx="10500360" cy="1547495"/>
          </a:xfrm>
        </p:spPr>
        <p:txBody>
          <a:bodyPr/>
          <a:lstStyle/>
          <a:p>
            <a:r>
              <a:rPr lang="en-US" dirty="0"/>
              <a:t>In self join a table is joined with </a:t>
            </a:r>
            <a:r>
              <a:rPr lang="en-US" dirty="0" smtClean="0"/>
              <a:t>itself</a:t>
            </a:r>
          </a:p>
          <a:p>
            <a:pPr>
              <a:buNone/>
            </a:pPr>
            <a:r>
              <a:rPr lang="en-US" dirty="0" smtClean="0"/>
              <a:t>   --joining same table calling one table as e and another table as m</a:t>
            </a:r>
            <a:endParaRPr lang="en-US" dirty="0"/>
          </a:p>
        </p:txBody>
      </p:sp>
      <p:pic>
        <p:nvPicPr>
          <p:cNvPr id="40109" name="Picture 173"/>
          <p:cNvPicPr>
            <a:picLocks noChangeAspect="1" noChangeArrowheads="1"/>
          </p:cNvPicPr>
          <p:nvPr/>
        </p:nvPicPr>
        <p:blipFill>
          <a:blip r:embed="rId6"/>
          <a:srcRect/>
          <a:stretch>
            <a:fillRect/>
          </a:stretch>
        </p:blipFill>
        <p:spPr bwMode="auto">
          <a:xfrm>
            <a:off x="943929" y="2613025"/>
            <a:ext cx="5477192" cy="3580902"/>
          </a:xfrm>
          <a:prstGeom prst="rect">
            <a:avLst/>
          </a:prstGeom>
          <a:noFill/>
          <a:ln w="9525">
            <a:noFill/>
            <a:miter lim="800000"/>
            <a:headEnd/>
            <a:tailEnd/>
          </a:ln>
          <a:effectLst/>
        </p:spPr>
      </p:pic>
      <p:pic>
        <p:nvPicPr>
          <p:cNvPr id="40110" name="Picture 174"/>
          <p:cNvPicPr>
            <a:picLocks noChangeAspect="1" noChangeArrowheads="1"/>
          </p:cNvPicPr>
          <p:nvPr/>
        </p:nvPicPr>
        <p:blipFill>
          <a:blip r:embed="rId7"/>
          <a:srcRect/>
          <a:stretch>
            <a:fillRect/>
          </a:stretch>
        </p:blipFill>
        <p:spPr bwMode="auto">
          <a:xfrm>
            <a:off x="4841558" y="4618038"/>
            <a:ext cx="6799415" cy="1152842"/>
          </a:xfrm>
          <a:prstGeom prst="rect">
            <a:avLst/>
          </a:prstGeom>
          <a:noFill/>
          <a:ln w="9525">
            <a:noFill/>
            <a:miter lim="800000"/>
            <a:headEnd/>
            <a:tailEnd/>
          </a:ln>
          <a:effectLst/>
        </p:spPr>
      </p:pic>
    </p:spTree>
    <p:extLst>
      <p:ext uri="{BB962C8B-B14F-4D97-AF65-F5344CB8AC3E}">
        <p14:creationId xmlns:p14="http://schemas.microsoft.com/office/powerpoint/2010/main" xmlns="" val="2064110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xmlns="" id="{CC05B56D-E54F-41D4-8893-69F38DCE63D1}"/>
              </a:ext>
            </a:extLst>
          </p:cNvPr>
          <p:cNvGraphicFramePr>
            <a:graphicFrameLocks noChangeAspect="1"/>
          </p:cNvGraphicFramePr>
          <p:nvPr>
            <p:custDataLst>
              <p:tags r:id="rId2"/>
            </p:custDataLst>
            <p:extLst>
              <p:ext uri="{D42A27DB-BD31-4B8C-83A1-F6EECF244321}">
                <p14:modId xmlns:p14="http://schemas.microsoft.com/office/powerpoint/2010/main" xmlns="" val="1706359591"/>
              </p:ext>
            </p:extLst>
          </p:nvPr>
        </p:nvGraphicFramePr>
        <p:xfrm>
          <a:off x="1588" y="1588"/>
          <a:ext cx="1588" cy="1588"/>
        </p:xfrm>
        <a:graphic>
          <a:graphicData uri="http://schemas.openxmlformats.org/presentationml/2006/ole">
            <p:oleObj spid="_x0000_s41130" name="think-cell Slide" r:id="rId5" imgW="360" imgH="360" progId="">
              <p:embed/>
            </p:oleObj>
          </a:graphicData>
        </a:graphic>
      </p:graphicFrame>
      <p:sp>
        <p:nvSpPr>
          <p:cNvPr id="4" name="Rectangle 3" hidden="1">
            <a:extLst>
              <a:ext uri="{FF2B5EF4-FFF2-40B4-BE49-F238E27FC236}">
                <a16:creationId xmlns:a16="http://schemas.microsoft.com/office/drawing/2014/main" xmlns="" id="{92CF5A74-43D7-402A-882B-5C34144C6CE8}"/>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xmlns="" id="{E393CB60-560B-4DA4-88C9-BF18DACFC302}"/>
              </a:ext>
            </a:extLst>
          </p:cNvPr>
          <p:cNvSpPr>
            <a:spLocks noGrp="1"/>
          </p:cNvSpPr>
          <p:nvPr>
            <p:ph type="title"/>
          </p:nvPr>
        </p:nvSpPr>
        <p:spPr/>
        <p:txBody>
          <a:bodyPr/>
          <a:lstStyle/>
          <a:p>
            <a:r>
              <a:rPr lang="en-US" dirty="0"/>
              <a:t>Case Statements- they are like switch statements</a:t>
            </a:r>
          </a:p>
        </p:txBody>
      </p:sp>
      <p:sp>
        <p:nvSpPr>
          <p:cNvPr id="3" name="Content Placeholder 2">
            <a:extLst>
              <a:ext uri="{FF2B5EF4-FFF2-40B4-BE49-F238E27FC236}">
                <a16:creationId xmlns:a16="http://schemas.microsoft.com/office/drawing/2014/main" xmlns="" id="{F46ADCCF-34A7-473E-9518-668AFEB9E7F3}"/>
              </a:ext>
            </a:extLst>
          </p:cNvPr>
          <p:cNvSpPr>
            <a:spLocks noGrp="1"/>
          </p:cNvSpPr>
          <p:nvPr>
            <p:ph idx="1"/>
          </p:nvPr>
        </p:nvSpPr>
        <p:spPr>
          <a:xfrm>
            <a:off x="838200" y="1825624"/>
            <a:ext cx="4180840" cy="4371975"/>
          </a:xfrm>
        </p:spPr>
        <p:txBody>
          <a:bodyPr>
            <a:normAutofit lnSpcReduction="10000"/>
          </a:bodyPr>
          <a:lstStyle/>
          <a:p>
            <a:r>
              <a:rPr lang="en-US" dirty="0"/>
              <a:t>Case when cond1 then ..</a:t>
            </a:r>
          </a:p>
          <a:p>
            <a:r>
              <a:rPr lang="en-US" dirty="0"/>
              <a:t>When cond2 then </a:t>
            </a:r>
            <a:r>
              <a:rPr lang="en-US" dirty="0" smtClean="0"/>
              <a:t>..</a:t>
            </a:r>
            <a:endParaRPr lang="en-US" dirty="0"/>
          </a:p>
          <a:p>
            <a:pPr marL="0" indent="0">
              <a:buNone/>
            </a:pPr>
            <a:r>
              <a:rPr lang="en-US" dirty="0" smtClean="0"/>
              <a:t>…</a:t>
            </a:r>
            <a:endParaRPr lang="en-US" dirty="0"/>
          </a:p>
          <a:p>
            <a:pPr marL="0" indent="0">
              <a:buNone/>
            </a:pPr>
            <a:r>
              <a:rPr lang="en-US" dirty="0"/>
              <a:t>Else </a:t>
            </a:r>
          </a:p>
          <a:p>
            <a:pPr marL="0" indent="0">
              <a:buNone/>
            </a:pPr>
            <a:endParaRPr lang="en-US" dirty="0" smtClean="0"/>
          </a:p>
          <a:p>
            <a:pPr marL="0" indent="0">
              <a:buNone/>
            </a:pPr>
            <a:r>
              <a:rPr lang="en-US" dirty="0" smtClean="0"/>
              <a:t>End</a:t>
            </a:r>
          </a:p>
          <a:p>
            <a:pPr marL="0" indent="0">
              <a:buNone/>
            </a:pPr>
            <a:r>
              <a:rPr lang="en-US" dirty="0" smtClean="0"/>
              <a:t>It goes to second </a:t>
            </a:r>
            <a:r>
              <a:rPr lang="en-US" dirty="0" err="1" smtClean="0"/>
              <a:t>cond^n</a:t>
            </a:r>
            <a:endParaRPr lang="en-US" dirty="0" smtClean="0"/>
          </a:p>
          <a:p>
            <a:pPr marL="0" indent="0">
              <a:buNone/>
            </a:pPr>
            <a:r>
              <a:rPr lang="en-US" dirty="0" smtClean="0"/>
              <a:t>Only if above </a:t>
            </a:r>
            <a:r>
              <a:rPr lang="en-US" dirty="0" err="1" smtClean="0"/>
              <a:t>cond^n</a:t>
            </a:r>
            <a:r>
              <a:rPr lang="en-US" dirty="0" smtClean="0"/>
              <a:t> not satisfied .</a:t>
            </a:r>
          </a:p>
          <a:p>
            <a:pPr marL="0" indent="0">
              <a:buNone/>
            </a:pPr>
            <a:endParaRPr lang="en-US" dirty="0" smtClean="0"/>
          </a:p>
          <a:p>
            <a:pPr marL="0" indent="0">
              <a:buNone/>
            </a:pPr>
            <a:endParaRPr lang="en-US" dirty="0"/>
          </a:p>
        </p:txBody>
      </p:sp>
      <p:pic>
        <p:nvPicPr>
          <p:cNvPr id="41132" name="Picture 172"/>
          <p:cNvPicPr>
            <a:picLocks noChangeAspect="1" noChangeArrowheads="1"/>
          </p:cNvPicPr>
          <p:nvPr/>
        </p:nvPicPr>
        <p:blipFill>
          <a:blip r:embed="rId6"/>
          <a:srcRect/>
          <a:stretch>
            <a:fillRect/>
          </a:stretch>
        </p:blipFill>
        <p:spPr bwMode="auto">
          <a:xfrm>
            <a:off x="6180014" y="2395348"/>
            <a:ext cx="5371147" cy="4270347"/>
          </a:xfrm>
          <a:prstGeom prst="rect">
            <a:avLst/>
          </a:prstGeom>
          <a:noFill/>
          <a:ln w="9525">
            <a:noFill/>
            <a:miter lim="800000"/>
            <a:headEnd/>
            <a:tailEnd/>
          </a:ln>
          <a:effectLst/>
        </p:spPr>
      </p:pic>
      <p:pic>
        <p:nvPicPr>
          <p:cNvPr id="41133" name="Picture 173"/>
          <p:cNvPicPr>
            <a:picLocks noChangeAspect="1" noChangeArrowheads="1"/>
          </p:cNvPicPr>
          <p:nvPr/>
        </p:nvPicPr>
        <p:blipFill>
          <a:blip r:embed="rId7"/>
          <a:srcRect/>
          <a:stretch>
            <a:fillRect/>
          </a:stretch>
        </p:blipFill>
        <p:spPr bwMode="auto">
          <a:xfrm>
            <a:off x="4746836" y="1141005"/>
            <a:ext cx="7281391" cy="1089342"/>
          </a:xfrm>
          <a:prstGeom prst="rect">
            <a:avLst/>
          </a:prstGeom>
          <a:noFill/>
          <a:ln w="9525">
            <a:noFill/>
            <a:miter lim="800000"/>
            <a:headEnd/>
            <a:tailEnd/>
          </a:ln>
          <a:effectLst/>
        </p:spPr>
      </p:pic>
    </p:spTree>
    <p:extLst>
      <p:ext uri="{BB962C8B-B14F-4D97-AF65-F5344CB8AC3E}">
        <p14:creationId xmlns:p14="http://schemas.microsoft.com/office/powerpoint/2010/main" xmlns="" val="2662985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B5603556-9F28-4FB2-AA69-FC9F5C47F0E0}"/>
              </a:ext>
            </a:extLst>
          </p:cNvPr>
          <p:cNvGraphicFramePr>
            <a:graphicFrameLocks noChangeAspect="1"/>
          </p:cNvGraphicFramePr>
          <p:nvPr>
            <p:custDataLst>
              <p:tags r:id="rId2"/>
            </p:custDataLst>
            <p:extLst>
              <p:ext uri="{D42A27DB-BD31-4B8C-83A1-F6EECF244321}">
                <p14:modId xmlns:p14="http://schemas.microsoft.com/office/powerpoint/2010/main" xmlns="" val="2722849608"/>
              </p:ext>
            </p:extLst>
          </p:nvPr>
        </p:nvGraphicFramePr>
        <p:xfrm>
          <a:off x="1588" y="1588"/>
          <a:ext cx="1588" cy="1588"/>
        </p:xfrm>
        <a:graphic>
          <a:graphicData uri="http://schemas.openxmlformats.org/presentationml/2006/ole">
            <p:oleObj spid="_x0000_s4320" name="think-cell Slide" r:id="rId5" imgW="360" imgH="360" progId="">
              <p:embed/>
            </p:oleObj>
          </a:graphicData>
        </a:graphic>
      </p:graphicFrame>
      <p:sp>
        <p:nvSpPr>
          <p:cNvPr id="5" name="Rectangle 4" hidden="1">
            <a:extLst>
              <a:ext uri="{FF2B5EF4-FFF2-40B4-BE49-F238E27FC236}">
                <a16:creationId xmlns:a16="http://schemas.microsoft.com/office/drawing/2014/main" xmlns="" id="{4930C0AD-FDA3-4E99-9E58-042C9449EC67}"/>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xmlns="" id="{E341C828-21A4-4488-8D30-E82377DE74B1}"/>
              </a:ext>
            </a:extLst>
          </p:cNvPr>
          <p:cNvSpPr>
            <a:spLocks noGrp="1"/>
          </p:cNvSpPr>
          <p:nvPr>
            <p:ph type="title"/>
          </p:nvPr>
        </p:nvSpPr>
        <p:spPr/>
        <p:txBody>
          <a:bodyPr vert="horz"/>
          <a:lstStyle/>
          <a:p>
            <a:r>
              <a:rPr lang="en-US" dirty="0"/>
              <a:t>Table – Entity- any real world object</a:t>
            </a:r>
          </a:p>
        </p:txBody>
      </p:sp>
      <p:sp>
        <p:nvSpPr>
          <p:cNvPr id="3" name="Content Placeholder 2">
            <a:extLst>
              <a:ext uri="{FF2B5EF4-FFF2-40B4-BE49-F238E27FC236}">
                <a16:creationId xmlns:a16="http://schemas.microsoft.com/office/drawing/2014/main" xmlns="" id="{5454EA96-BF4C-4D7A-BE9B-01896BF690A8}"/>
              </a:ext>
            </a:extLst>
          </p:cNvPr>
          <p:cNvSpPr>
            <a:spLocks noGrp="1"/>
          </p:cNvSpPr>
          <p:nvPr>
            <p:ph idx="1"/>
          </p:nvPr>
        </p:nvSpPr>
        <p:spPr/>
        <p:txBody>
          <a:bodyPr/>
          <a:lstStyle/>
          <a:p>
            <a:r>
              <a:rPr lang="en-US" dirty="0"/>
              <a:t>A set of rows(tuples/records) and columns(fields/attributes</a:t>
            </a:r>
            <a:r>
              <a:rPr lang="en-US" dirty="0" smtClean="0"/>
              <a:t>)</a:t>
            </a:r>
          </a:p>
          <a:p>
            <a:r>
              <a:rPr lang="en-US" dirty="0" smtClean="0"/>
              <a:t>Table called as entity</a:t>
            </a:r>
            <a:endParaRPr lang="en-US" dirty="0"/>
          </a:p>
        </p:txBody>
      </p:sp>
      <p:graphicFrame>
        <p:nvGraphicFramePr>
          <p:cNvPr id="6" name="Table 6">
            <a:extLst>
              <a:ext uri="{FF2B5EF4-FFF2-40B4-BE49-F238E27FC236}">
                <a16:creationId xmlns:a16="http://schemas.microsoft.com/office/drawing/2014/main" xmlns="" id="{A0C89175-B58A-406D-AFB3-512541147381}"/>
              </a:ext>
            </a:extLst>
          </p:cNvPr>
          <p:cNvGraphicFramePr>
            <a:graphicFrameLocks noGrp="1"/>
          </p:cNvGraphicFramePr>
          <p:nvPr>
            <p:extLst>
              <p:ext uri="{D42A27DB-BD31-4B8C-83A1-F6EECF244321}">
                <p14:modId xmlns:p14="http://schemas.microsoft.com/office/powerpoint/2010/main" xmlns="" val="426568140"/>
              </p:ext>
            </p:extLst>
          </p:nvPr>
        </p:nvGraphicFramePr>
        <p:xfrm>
          <a:off x="1365250" y="3074194"/>
          <a:ext cx="8127999" cy="18542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xmlns="" val="2942134884"/>
                    </a:ext>
                  </a:extLst>
                </a:gridCol>
                <a:gridCol w="2709333">
                  <a:extLst>
                    <a:ext uri="{9D8B030D-6E8A-4147-A177-3AD203B41FA5}">
                      <a16:colId xmlns:a16="http://schemas.microsoft.com/office/drawing/2014/main" xmlns="" val="155323317"/>
                    </a:ext>
                  </a:extLst>
                </a:gridCol>
                <a:gridCol w="2709333">
                  <a:extLst>
                    <a:ext uri="{9D8B030D-6E8A-4147-A177-3AD203B41FA5}">
                      <a16:colId xmlns:a16="http://schemas.microsoft.com/office/drawing/2014/main" xmlns="" val="778892373"/>
                    </a:ext>
                  </a:extLst>
                </a:gridCol>
              </a:tblGrid>
              <a:tr h="370840">
                <a:tc>
                  <a:txBody>
                    <a:bodyPr/>
                    <a:lstStyle/>
                    <a:p>
                      <a:r>
                        <a:rPr lang="en-US" dirty="0"/>
                        <a:t>EID</a:t>
                      </a:r>
                    </a:p>
                  </a:txBody>
                  <a:tcPr/>
                </a:tc>
                <a:tc>
                  <a:txBody>
                    <a:bodyPr/>
                    <a:lstStyle/>
                    <a:p>
                      <a:r>
                        <a:rPr lang="en-US" dirty="0" err="1"/>
                        <a:t>Ename</a:t>
                      </a:r>
                      <a:endParaRPr lang="en-US" dirty="0"/>
                    </a:p>
                  </a:txBody>
                  <a:tcPr/>
                </a:tc>
                <a:tc>
                  <a:txBody>
                    <a:bodyPr/>
                    <a:lstStyle/>
                    <a:p>
                      <a:r>
                        <a:rPr lang="en-US" dirty="0"/>
                        <a:t>Salary</a:t>
                      </a:r>
                    </a:p>
                  </a:txBody>
                  <a:tcPr/>
                </a:tc>
                <a:extLst>
                  <a:ext uri="{0D108BD9-81ED-4DB2-BD59-A6C34878D82A}">
                    <a16:rowId xmlns:a16="http://schemas.microsoft.com/office/drawing/2014/main" xmlns="" val="2330331543"/>
                  </a:ext>
                </a:extLst>
              </a:tr>
              <a:tr h="370840">
                <a:tc>
                  <a:txBody>
                    <a:bodyPr/>
                    <a:lstStyle/>
                    <a:p>
                      <a:r>
                        <a:rPr lang="en-US" dirty="0"/>
                        <a:t>1</a:t>
                      </a:r>
                    </a:p>
                  </a:txBody>
                  <a:tcPr/>
                </a:tc>
                <a:tc>
                  <a:txBody>
                    <a:bodyPr/>
                    <a:lstStyle/>
                    <a:p>
                      <a:r>
                        <a:rPr lang="en-US" dirty="0"/>
                        <a:t>A</a:t>
                      </a:r>
                    </a:p>
                  </a:txBody>
                  <a:tcPr/>
                </a:tc>
                <a:tc>
                  <a:txBody>
                    <a:bodyPr/>
                    <a:lstStyle/>
                    <a:p>
                      <a:r>
                        <a:rPr lang="en-US" dirty="0"/>
                        <a:t>100</a:t>
                      </a:r>
                    </a:p>
                  </a:txBody>
                  <a:tcPr/>
                </a:tc>
                <a:extLst>
                  <a:ext uri="{0D108BD9-81ED-4DB2-BD59-A6C34878D82A}">
                    <a16:rowId xmlns:a16="http://schemas.microsoft.com/office/drawing/2014/main" xmlns="" val="1724724892"/>
                  </a:ext>
                </a:extLst>
              </a:tr>
              <a:tr h="370840">
                <a:tc>
                  <a:txBody>
                    <a:bodyPr/>
                    <a:lstStyle/>
                    <a:p>
                      <a:r>
                        <a:rPr lang="en-US" dirty="0"/>
                        <a:t>2</a:t>
                      </a:r>
                    </a:p>
                  </a:txBody>
                  <a:tcPr/>
                </a:tc>
                <a:tc>
                  <a:txBody>
                    <a:bodyPr/>
                    <a:lstStyle/>
                    <a:p>
                      <a:r>
                        <a:rPr lang="en-US" dirty="0"/>
                        <a:t>B</a:t>
                      </a:r>
                    </a:p>
                  </a:txBody>
                  <a:tcPr/>
                </a:tc>
                <a:tc>
                  <a:txBody>
                    <a:bodyPr/>
                    <a:lstStyle/>
                    <a:p>
                      <a:r>
                        <a:rPr lang="en-US" dirty="0"/>
                        <a:t>200</a:t>
                      </a:r>
                    </a:p>
                  </a:txBody>
                  <a:tcPr/>
                </a:tc>
                <a:extLst>
                  <a:ext uri="{0D108BD9-81ED-4DB2-BD59-A6C34878D82A}">
                    <a16:rowId xmlns:a16="http://schemas.microsoft.com/office/drawing/2014/main" xmlns="" val="280952935"/>
                  </a:ext>
                </a:extLst>
              </a:tr>
              <a:tr h="370840">
                <a:tc>
                  <a:txBody>
                    <a:bodyPr/>
                    <a:lstStyle/>
                    <a:p>
                      <a:r>
                        <a:rPr lang="en-US" dirty="0"/>
                        <a:t>3</a:t>
                      </a:r>
                    </a:p>
                  </a:txBody>
                  <a:tcPr/>
                </a:tc>
                <a:tc>
                  <a:txBody>
                    <a:bodyPr/>
                    <a:lstStyle/>
                    <a:p>
                      <a:r>
                        <a:rPr lang="en-US" dirty="0"/>
                        <a:t>C</a:t>
                      </a:r>
                    </a:p>
                  </a:txBody>
                  <a:tcPr/>
                </a:tc>
                <a:tc>
                  <a:txBody>
                    <a:bodyPr/>
                    <a:lstStyle/>
                    <a:p>
                      <a:r>
                        <a:rPr lang="en-US" dirty="0"/>
                        <a:t>300</a:t>
                      </a:r>
                    </a:p>
                  </a:txBody>
                  <a:tcPr/>
                </a:tc>
                <a:extLst>
                  <a:ext uri="{0D108BD9-81ED-4DB2-BD59-A6C34878D82A}">
                    <a16:rowId xmlns:a16="http://schemas.microsoft.com/office/drawing/2014/main" xmlns="" val="1578927734"/>
                  </a:ext>
                </a:extLst>
              </a:tr>
              <a:tr h="370840">
                <a:tc>
                  <a:txBody>
                    <a:bodyPr/>
                    <a:lstStyle/>
                    <a:p>
                      <a:r>
                        <a:rPr lang="en-US" dirty="0"/>
                        <a:t>4</a:t>
                      </a:r>
                    </a:p>
                  </a:txBody>
                  <a:tcPr/>
                </a:tc>
                <a:tc>
                  <a:txBody>
                    <a:bodyPr/>
                    <a:lstStyle/>
                    <a:p>
                      <a:r>
                        <a:rPr lang="en-US" dirty="0"/>
                        <a:t>D</a:t>
                      </a:r>
                    </a:p>
                  </a:txBody>
                  <a:tcPr/>
                </a:tc>
                <a:tc>
                  <a:txBody>
                    <a:bodyPr/>
                    <a:lstStyle/>
                    <a:p>
                      <a:r>
                        <a:rPr lang="en-US" dirty="0"/>
                        <a:t>400</a:t>
                      </a:r>
                    </a:p>
                  </a:txBody>
                  <a:tcPr/>
                </a:tc>
                <a:extLst>
                  <a:ext uri="{0D108BD9-81ED-4DB2-BD59-A6C34878D82A}">
                    <a16:rowId xmlns:a16="http://schemas.microsoft.com/office/drawing/2014/main" xmlns="" val="2569075173"/>
                  </a:ext>
                </a:extLst>
              </a:tr>
            </a:tbl>
          </a:graphicData>
        </a:graphic>
      </p:graphicFrame>
    </p:spTree>
    <p:extLst>
      <p:ext uri="{BB962C8B-B14F-4D97-AF65-F5344CB8AC3E}">
        <p14:creationId xmlns:p14="http://schemas.microsoft.com/office/powerpoint/2010/main" xmlns="" val="968247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8E5225B8-1C47-4626-AB9D-36DC1075FBF6}"/>
              </a:ext>
            </a:extLst>
          </p:cNvPr>
          <p:cNvGraphicFramePr>
            <a:graphicFrameLocks noChangeAspect="1"/>
          </p:cNvGraphicFramePr>
          <p:nvPr>
            <p:custDataLst>
              <p:tags r:id="rId2"/>
            </p:custDataLst>
            <p:extLst>
              <p:ext uri="{D42A27DB-BD31-4B8C-83A1-F6EECF244321}">
                <p14:modId xmlns:p14="http://schemas.microsoft.com/office/powerpoint/2010/main" xmlns="" val="3255872805"/>
              </p:ext>
            </p:extLst>
          </p:nvPr>
        </p:nvGraphicFramePr>
        <p:xfrm>
          <a:off x="1588" y="1588"/>
          <a:ext cx="1588" cy="1588"/>
        </p:xfrm>
        <a:graphic>
          <a:graphicData uri="http://schemas.openxmlformats.org/presentationml/2006/ole">
            <p:oleObj spid="_x0000_s37041" name="think-cell Slide" r:id="rId5" imgW="360" imgH="360" progId="">
              <p:embed/>
            </p:oleObj>
          </a:graphicData>
        </a:graphic>
      </p:graphicFrame>
      <p:sp>
        <p:nvSpPr>
          <p:cNvPr id="5" name="Rectangle 4" hidden="1">
            <a:extLst>
              <a:ext uri="{FF2B5EF4-FFF2-40B4-BE49-F238E27FC236}">
                <a16:creationId xmlns:a16="http://schemas.microsoft.com/office/drawing/2014/main" xmlns="" id="{D15517B7-3BB7-4076-97D9-CB67F38F96B5}"/>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xmlns="" id="{B5EB7739-4167-4F47-875C-6F86BA3B3234}"/>
              </a:ext>
            </a:extLst>
          </p:cNvPr>
          <p:cNvSpPr>
            <a:spLocks noGrp="1"/>
          </p:cNvSpPr>
          <p:nvPr>
            <p:ph type="title"/>
          </p:nvPr>
        </p:nvSpPr>
        <p:spPr/>
        <p:txBody>
          <a:bodyPr>
            <a:normAutofit fontScale="90000"/>
          </a:bodyPr>
          <a:lstStyle/>
          <a:p>
            <a:r>
              <a:rPr lang="en-US" sz="6000" b="1" u="sng" dirty="0"/>
              <a:t>Views</a:t>
            </a:r>
            <a:r>
              <a:rPr lang="en-US" b="1" dirty="0"/>
              <a:t>-</a:t>
            </a:r>
            <a:r>
              <a:rPr lang="en-US" dirty="0"/>
              <a:t> </a:t>
            </a:r>
            <a:r>
              <a:rPr lang="en-US" b="1" dirty="0"/>
              <a:t>a logical object , </a:t>
            </a:r>
            <a:r>
              <a:rPr lang="en-US" u="sng" dirty="0"/>
              <a:t>a saved query </a:t>
            </a:r>
            <a:r>
              <a:rPr lang="en-US" b="1" dirty="0"/>
              <a:t>, </a:t>
            </a:r>
            <a:r>
              <a:rPr lang="en-US" b="1" u="sng" dirty="0"/>
              <a:t>a virtual  table</a:t>
            </a:r>
          </a:p>
        </p:txBody>
      </p:sp>
      <p:sp>
        <p:nvSpPr>
          <p:cNvPr id="3" name="Content Placeholder 2">
            <a:extLst>
              <a:ext uri="{FF2B5EF4-FFF2-40B4-BE49-F238E27FC236}">
                <a16:creationId xmlns:a16="http://schemas.microsoft.com/office/drawing/2014/main" xmlns="" id="{DB8D1E4E-08B7-4D99-B781-55C670EF96EE}"/>
              </a:ext>
            </a:extLst>
          </p:cNvPr>
          <p:cNvSpPr>
            <a:spLocks noGrp="1"/>
          </p:cNvSpPr>
          <p:nvPr>
            <p:ph idx="1"/>
          </p:nvPr>
        </p:nvSpPr>
        <p:spPr>
          <a:xfrm>
            <a:off x="838200" y="1825625"/>
            <a:ext cx="10401300" cy="2784475"/>
          </a:xfrm>
        </p:spPr>
        <p:txBody>
          <a:bodyPr>
            <a:normAutofit fontScale="92500" lnSpcReduction="20000"/>
          </a:bodyPr>
          <a:lstStyle/>
          <a:p>
            <a:r>
              <a:rPr lang="en-US" dirty="0"/>
              <a:t>Doesn’t store data in it</a:t>
            </a:r>
          </a:p>
          <a:p>
            <a:r>
              <a:rPr lang="en-US" dirty="0"/>
              <a:t>Views doesn’t occupy space for data</a:t>
            </a:r>
          </a:p>
          <a:p>
            <a:r>
              <a:rPr lang="en-US" dirty="0"/>
              <a:t>Advantages</a:t>
            </a:r>
          </a:p>
          <a:p>
            <a:pPr lvl="1"/>
            <a:r>
              <a:rPr lang="en-US" b="1" dirty="0"/>
              <a:t>Security- Hide specific columns or rows</a:t>
            </a:r>
          </a:p>
          <a:p>
            <a:pPr lvl="1"/>
            <a:r>
              <a:rPr lang="en-US" b="1" dirty="0"/>
              <a:t>Reusability- Once a view is created you can reuse </a:t>
            </a:r>
            <a:r>
              <a:rPr lang="en-US" b="1" dirty="0" smtClean="0"/>
              <a:t>it</a:t>
            </a:r>
          </a:p>
          <a:p>
            <a:pPr lvl="1"/>
            <a:endParaRPr lang="en-US" b="1" dirty="0" smtClean="0"/>
          </a:p>
          <a:p>
            <a:pPr lvl="1">
              <a:buNone/>
            </a:pPr>
            <a:r>
              <a:rPr lang="en-US" dirty="0" smtClean="0"/>
              <a:t>Remember view is not storing any data every time you run view it is fetching data from each table.</a:t>
            </a:r>
            <a:endParaRPr lang="en-US" dirty="0"/>
          </a:p>
          <a:p>
            <a:pPr lvl="1"/>
            <a:endParaRPr lang="en-US" dirty="0"/>
          </a:p>
          <a:p>
            <a:pPr marL="457200" lvl="1" indent="0">
              <a:buNone/>
            </a:pPr>
            <a:endParaRPr lang="en-US" dirty="0"/>
          </a:p>
        </p:txBody>
      </p:sp>
      <p:pic>
        <p:nvPicPr>
          <p:cNvPr id="37042" name="Picture 178"/>
          <p:cNvPicPr>
            <a:picLocks noChangeAspect="1" noChangeArrowheads="1"/>
          </p:cNvPicPr>
          <p:nvPr/>
        </p:nvPicPr>
        <p:blipFill>
          <a:blip r:embed="rId6"/>
          <a:srcRect/>
          <a:stretch>
            <a:fillRect/>
          </a:stretch>
        </p:blipFill>
        <p:spPr bwMode="auto">
          <a:xfrm>
            <a:off x="928688" y="4410074"/>
            <a:ext cx="5903427" cy="1971675"/>
          </a:xfrm>
          <a:prstGeom prst="rect">
            <a:avLst/>
          </a:prstGeom>
          <a:noFill/>
          <a:ln w="9525">
            <a:noFill/>
            <a:miter lim="800000"/>
            <a:headEnd/>
            <a:tailEnd/>
          </a:ln>
          <a:effectLst/>
        </p:spPr>
      </p:pic>
    </p:spTree>
    <p:extLst>
      <p:ext uri="{BB962C8B-B14F-4D97-AF65-F5344CB8AC3E}">
        <p14:creationId xmlns:p14="http://schemas.microsoft.com/office/powerpoint/2010/main" xmlns="" val="15516808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xmlns="" id="{60D5F012-AECB-4386-AA37-09B7DEAC6040}"/>
              </a:ext>
            </a:extLst>
          </p:cNvPr>
          <p:cNvGraphicFramePr>
            <a:graphicFrameLocks noChangeAspect="1"/>
          </p:cNvGraphicFramePr>
          <p:nvPr>
            <p:custDataLst>
              <p:tags r:id="rId2"/>
            </p:custDataLst>
            <p:extLst>
              <p:ext uri="{D42A27DB-BD31-4B8C-83A1-F6EECF244321}">
                <p14:modId xmlns:p14="http://schemas.microsoft.com/office/powerpoint/2010/main" xmlns="" val="73526605"/>
              </p:ext>
            </p:extLst>
          </p:nvPr>
        </p:nvGraphicFramePr>
        <p:xfrm>
          <a:off x="1588" y="1588"/>
          <a:ext cx="1588" cy="1588"/>
        </p:xfrm>
        <a:graphic>
          <a:graphicData uri="http://schemas.openxmlformats.org/presentationml/2006/ole">
            <p:oleObj spid="_x0000_s44195" name="think-cell Slide" r:id="rId5" imgW="360" imgH="360" progId="">
              <p:embed/>
            </p:oleObj>
          </a:graphicData>
        </a:graphic>
      </p:graphicFrame>
      <p:sp>
        <p:nvSpPr>
          <p:cNvPr id="4" name="Rectangle 3" hidden="1">
            <a:extLst>
              <a:ext uri="{FF2B5EF4-FFF2-40B4-BE49-F238E27FC236}">
                <a16:creationId xmlns:a16="http://schemas.microsoft.com/office/drawing/2014/main" xmlns="" id="{8135FC09-5CEE-4777-8A7D-C431E479085E}"/>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xmlns="" id="{0E2E5D93-1055-4AF9-B54A-833DB8CD07CA}"/>
              </a:ext>
            </a:extLst>
          </p:cNvPr>
          <p:cNvSpPr>
            <a:spLocks noGrp="1"/>
          </p:cNvSpPr>
          <p:nvPr>
            <p:ph type="title"/>
          </p:nvPr>
        </p:nvSpPr>
        <p:spPr/>
        <p:txBody>
          <a:bodyPr/>
          <a:lstStyle/>
          <a:p>
            <a:r>
              <a:rPr lang="en-US" dirty="0"/>
              <a:t>Exists and Not Exists- operators</a:t>
            </a:r>
          </a:p>
        </p:txBody>
      </p:sp>
      <p:sp>
        <p:nvSpPr>
          <p:cNvPr id="3" name="Content Placeholder 2">
            <a:extLst>
              <a:ext uri="{FF2B5EF4-FFF2-40B4-BE49-F238E27FC236}">
                <a16:creationId xmlns:a16="http://schemas.microsoft.com/office/drawing/2014/main" xmlns="" id="{0110DEB7-7859-4645-B292-BC3784C24729}"/>
              </a:ext>
            </a:extLst>
          </p:cNvPr>
          <p:cNvSpPr>
            <a:spLocks noGrp="1"/>
          </p:cNvSpPr>
          <p:nvPr>
            <p:ph idx="1"/>
          </p:nvPr>
        </p:nvSpPr>
        <p:spPr>
          <a:xfrm>
            <a:off x="838200" y="1825625"/>
            <a:ext cx="10515600" cy="2670175"/>
          </a:xfrm>
        </p:spPr>
        <p:txBody>
          <a:bodyPr>
            <a:normAutofit lnSpcReduction="10000"/>
          </a:bodyPr>
          <a:lstStyle/>
          <a:p>
            <a:r>
              <a:rPr lang="en-US" dirty="0"/>
              <a:t>You write a query after these operators </a:t>
            </a:r>
          </a:p>
          <a:p>
            <a:r>
              <a:rPr lang="en-US" dirty="0"/>
              <a:t>If the </a:t>
            </a:r>
            <a:r>
              <a:rPr lang="en-US" b="1" dirty="0"/>
              <a:t>query returns 1 or more than 1 row </a:t>
            </a:r>
            <a:r>
              <a:rPr lang="en-US" dirty="0"/>
              <a:t>then the condition becomes </a:t>
            </a:r>
            <a:r>
              <a:rPr lang="en-US" b="1" dirty="0" smtClean="0"/>
              <a:t>TRUE else</a:t>
            </a:r>
            <a:r>
              <a:rPr lang="en-US" dirty="0" smtClean="0"/>
              <a:t> </a:t>
            </a:r>
            <a:r>
              <a:rPr lang="en-US" dirty="0"/>
              <a:t>the condition is set to </a:t>
            </a:r>
            <a:r>
              <a:rPr lang="en-US" b="1" dirty="0" smtClean="0"/>
              <a:t>False</a:t>
            </a:r>
            <a:r>
              <a:rPr lang="en-US" dirty="0" smtClean="0"/>
              <a:t>.</a:t>
            </a:r>
            <a:endParaRPr lang="en-US" dirty="0"/>
          </a:p>
          <a:p>
            <a:r>
              <a:rPr lang="en-US" b="1" dirty="0"/>
              <a:t>Generally are used in context with a correlated sub </a:t>
            </a:r>
            <a:r>
              <a:rPr lang="en-US" b="1" dirty="0" smtClean="0"/>
              <a:t>query</a:t>
            </a:r>
          </a:p>
          <a:p>
            <a:pPr>
              <a:buNone/>
            </a:pPr>
            <a:r>
              <a:rPr lang="en-US" dirty="0" smtClean="0"/>
              <a:t>  --what value or column it return it doesn’t matter. Only matter it return any rows or not  </a:t>
            </a:r>
            <a:endParaRPr lang="en-US" dirty="0"/>
          </a:p>
        </p:txBody>
      </p:sp>
      <p:pic>
        <p:nvPicPr>
          <p:cNvPr id="44196" name="Picture 164"/>
          <p:cNvPicPr>
            <a:picLocks noChangeAspect="1" noChangeArrowheads="1"/>
          </p:cNvPicPr>
          <p:nvPr/>
        </p:nvPicPr>
        <p:blipFill>
          <a:blip r:embed="rId6"/>
          <a:srcRect/>
          <a:stretch>
            <a:fillRect/>
          </a:stretch>
        </p:blipFill>
        <p:spPr bwMode="auto">
          <a:xfrm>
            <a:off x="1076324" y="4424363"/>
            <a:ext cx="7851589" cy="776287"/>
          </a:xfrm>
          <a:prstGeom prst="rect">
            <a:avLst/>
          </a:prstGeom>
          <a:noFill/>
          <a:ln w="9525">
            <a:noFill/>
            <a:miter lim="800000"/>
            <a:headEnd/>
            <a:tailEnd/>
          </a:ln>
          <a:effectLst/>
        </p:spPr>
      </p:pic>
      <p:pic>
        <p:nvPicPr>
          <p:cNvPr id="44197" name="Picture 165"/>
          <p:cNvPicPr>
            <a:picLocks noChangeAspect="1" noChangeArrowheads="1"/>
          </p:cNvPicPr>
          <p:nvPr/>
        </p:nvPicPr>
        <p:blipFill>
          <a:blip r:embed="rId7"/>
          <a:srcRect/>
          <a:stretch>
            <a:fillRect/>
          </a:stretch>
        </p:blipFill>
        <p:spPr bwMode="auto">
          <a:xfrm>
            <a:off x="1166813" y="5291138"/>
            <a:ext cx="8406096" cy="747712"/>
          </a:xfrm>
          <a:prstGeom prst="rect">
            <a:avLst/>
          </a:prstGeom>
          <a:noFill/>
          <a:ln w="9525">
            <a:noFill/>
            <a:miter lim="800000"/>
            <a:headEnd/>
            <a:tailEnd/>
          </a:ln>
          <a:effectLst/>
        </p:spPr>
      </p:pic>
    </p:spTree>
    <p:extLst>
      <p:ext uri="{BB962C8B-B14F-4D97-AF65-F5344CB8AC3E}">
        <p14:creationId xmlns:p14="http://schemas.microsoft.com/office/powerpoint/2010/main" xmlns="" val="37338654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xmlns="" id="{DF0DE0B6-3A34-417C-A363-89AC4FDFDD03}"/>
              </a:ext>
            </a:extLst>
          </p:cNvPr>
          <p:cNvGraphicFramePr>
            <a:graphicFrameLocks noChangeAspect="1"/>
          </p:cNvGraphicFramePr>
          <p:nvPr>
            <p:custDataLst>
              <p:tags r:id="rId2"/>
            </p:custDataLst>
            <p:extLst>
              <p:ext uri="{D42A27DB-BD31-4B8C-83A1-F6EECF244321}">
                <p14:modId xmlns:p14="http://schemas.microsoft.com/office/powerpoint/2010/main" xmlns="" val="819867176"/>
              </p:ext>
            </p:extLst>
          </p:nvPr>
        </p:nvGraphicFramePr>
        <p:xfrm>
          <a:off x="1588" y="1588"/>
          <a:ext cx="1588" cy="1588"/>
        </p:xfrm>
        <a:graphic>
          <a:graphicData uri="http://schemas.openxmlformats.org/presentationml/2006/ole">
            <p:oleObj spid="_x0000_s43173" name="think-cell Slide" r:id="rId5" imgW="360" imgH="360" progId="">
              <p:embed/>
            </p:oleObj>
          </a:graphicData>
        </a:graphic>
      </p:graphicFrame>
      <p:sp>
        <p:nvSpPr>
          <p:cNvPr id="4" name="Rectangle 3" hidden="1">
            <a:extLst>
              <a:ext uri="{FF2B5EF4-FFF2-40B4-BE49-F238E27FC236}">
                <a16:creationId xmlns:a16="http://schemas.microsoft.com/office/drawing/2014/main" xmlns="" id="{230EB884-00D9-48F4-A7D0-6257FCFEEE47}"/>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0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xmlns="" id="{44A30582-CF53-4C18-862B-57002C569ABA}"/>
              </a:ext>
            </a:extLst>
          </p:cNvPr>
          <p:cNvSpPr>
            <a:spLocks noGrp="1"/>
          </p:cNvSpPr>
          <p:nvPr>
            <p:ph type="title"/>
          </p:nvPr>
        </p:nvSpPr>
        <p:spPr/>
        <p:txBody>
          <a:bodyPr>
            <a:normAutofit fontScale="90000"/>
          </a:bodyPr>
          <a:lstStyle/>
          <a:p>
            <a:r>
              <a:rPr lang="en-US" b="1" u="sng" dirty="0"/>
              <a:t>Correlated Subquery- </a:t>
            </a:r>
            <a:r>
              <a:rPr lang="en-US" dirty="0"/>
              <a:t>Subqueries in which we </a:t>
            </a:r>
            <a:r>
              <a:rPr lang="en-US" b="1" i="1" dirty="0"/>
              <a:t>define a </a:t>
            </a:r>
            <a:r>
              <a:rPr lang="en-US" b="1" i="1" dirty="0" smtClean="0"/>
              <a:t>relationship </a:t>
            </a:r>
            <a:r>
              <a:rPr lang="en-US" b="1" i="1" dirty="0"/>
              <a:t>of a column from the outer query with the column of inner query</a:t>
            </a:r>
          </a:p>
        </p:txBody>
      </p:sp>
      <p:sp>
        <p:nvSpPr>
          <p:cNvPr id="3" name="Content Placeholder 2">
            <a:extLst>
              <a:ext uri="{FF2B5EF4-FFF2-40B4-BE49-F238E27FC236}">
                <a16:creationId xmlns:a16="http://schemas.microsoft.com/office/drawing/2014/main" xmlns="" id="{444B0935-12C6-4408-A166-A9ABB0C414CE}"/>
              </a:ext>
            </a:extLst>
          </p:cNvPr>
          <p:cNvSpPr>
            <a:spLocks noGrp="1"/>
          </p:cNvSpPr>
          <p:nvPr>
            <p:ph idx="1"/>
          </p:nvPr>
        </p:nvSpPr>
        <p:spPr>
          <a:xfrm>
            <a:off x="838200" y="2114549"/>
            <a:ext cx="10515600" cy="4062413"/>
          </a:xfrm>
        </p:spPr>
        <p:txBody>
          <a:bodyPr/>
          <a:lstStyle/>
          <a:p>
            <a:r>
              <a:rPr lang="en-US" dirty="0"/>
              <a:t>Correlated subqueries are generally </a:t>
            </a:r>
            <a:r>
              <a:rPr lang="en-US" b="1" dirty="0"/>
              <a:t>very slow in performance </a:t>
            </a:r>
            <a:r>
              <a:rPr lang="en-US" dirty="0"/>
              <a:t>because the correlated </a:t>
            </a:r>
            <a:r>
              <a:rPr lang="en-US" b="1" dirty="0"/>
              <a:t>sub query gets executed as many times as you have number of rows in the outer query</a:t>
            </a:r>
          </a:p>
          <a:p>
            <a:r>
              <a:rPr lang="en-US" dirty="0"/>
              <a:t>Select … from </a:t>
            </a:r>
            <a:r>
              <a:rPr lang="en-US" dirty="0" err="1"/>
              <a:t>outer_query</a:t>
            </a:r>
            <a:endParaRPr lang="en-US" dirty="0"/>
          </a:p>
          <a:p>
            <a:pPr marL="0" indent="0">
              <a:buNone/>
            </a:pPr>
            <a:r>
              <a:rPr lang="en-US" dirty="0"/>
              <a:t>Where (some inner query where </a:t>
            </a:r>
            <a:r>
              <a:rPr lang="en-US" dirty="0" err="1"/>
              <a:t>outerquery.column</a:t>
            </a:r>
            <a:r>
              <a:rPr lang="en-US" dirty="0"/>
              <a:t>=</a:t>
            </a:r>
            <a:r>
              <a:rPr lang="en-US" dirty="0" err="1"/>
              <a:t>innerquery.column</a:t>
            </a:r>
            <a:r>
              <a:rPr lang="en-US" dirty="0"/>
              <a:t>)</a:t>
            </a:r>
          </a:p>
          <a:p>
            <a:pPr marL="0" indent="0">
              <a:buNone/>
            </a:pPr>
            <a:endParaRPr lang="en-US" dirty="0"/>
          </a:p>
          <a:p>
            <a:pPr marL="0" indent="0">
              <a:buNone/>
            </a:pPr>
            <a:endParaRPr lang="en-US" dirty="0"/>
          </a:p>
        </p:txBody>
      </p:sp>
      <p:pic>
        <p:nvPicPr>
          <p:cNvPr id="43174" name="Picture 166"/>
          <p:cNvPicPr>
            <a:picLocks noChangeAspect="1" noChangeArrowheads="1"/>
          </p:cNvPicPr>
          <p:nvPr/>
        </p:nvPicPr>
        <p:blipFill>
          <a:blip r:embed="rId6"/>
          <a:srcRect/>
          <a:stretch>
            <a:fillRect/>
          </a:stretch>
        </p:blipFill>
        <p:spPr bwMode="auto">
          <a:xfrm>
            <a:off x="1181100" y="4981574"/>
            <a:ext cx="8801100" cy="1564901"/>
          </a:xfrm>
          <a:prstGeom prst="rect">
            <a:avLst/>
          </a:prstGeom>
          <a:noFill/>
          <a:ln w="9525">
            <a:noFill/>
            <a:miter lim="800000"/>
            <a:headEnd/>
            <a:tailEnd/>
          </a:ln>
          <a:effectLst/>
        </p:spPr>
      </p:pic>
    </p:spTree>
    <p:extLst>
      <p:ext uri="{BB962C8B-B14F-4D97-AF65-F5344CB8AC3E}">
        <p14:creationId xmlns:p14="http://schemas.microsoft.com/office/powerpoint/2010/main" xmlns="" val="31044373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xmlns="" id="{D0F93102-5E81-428D-98C7-F16C872832EA}"/>
              </a:ext>
            </a:extLst>
          </p:cNvPr>
          <p:cNvGraphicFramePr>
            <a:graphicFrameLocks noChangeAspect="1"/>
          </p:cNvGraphicFramePr>
          <p:nvPr>
            <p:custDataLst>
              <p:tags r:id="rId2"/>
            </p:custDataLst>
            <p:extLst>
              <p:ext uri="{D42A27DB-BD31-4B8C-83A1-F6EECF244321}">
                <p14:modId xmlns:p14="http://schemas.microsoft.com/office/powerpoint/2010/main" xmlns="" val="2066974935"/>
              </p:ext>
            </p:extLst>
          </p:nvPr>
        </p:nvGraphicFramePr>
        <p:xfrm>
          <a:off x="1588" y="1588"/>
          <a:ext cx="1588" cy="1588"/>
        </p:xfrm>
        <a:graphic>
          <a:graphicData uri="http://schemas.openxmlformats.org/presentationml/2006/ole">
            <p:oleObj spid="_x0000_s38063" name="think-cell Slide" r:id="rId5" imgW="360" imgH="360" progId="">
              <p:embed/>
            </p:oleObj>
          </a:graphicData>
        </a:graphic>
      </p:graphicFrame>
      <p:sp>
        <p:nvSpPr>
          <p:cNvPr id="4" name="Rectangle 3" hidden="1">
            <a:extLst>
              <a:ext uri="{FF2B5EF4-FFF2-40B4-BE49-F238E27FC236}">
                <a16:creationId xmlns:a16="http://schemas.microsoft.com/office/drawing/2014/main" xmlns="" id="{0B15658C-8017-494F-932F-30233ADF7549}"/>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xmlns="" id="{3A1750BC-1041-47A4-88AA-6DCBE22ECD93}"/>
              </a:ext>
            </a:extLst>
          </p:cNvPr>
          <p:cNvSpPr>
            <a:spLocks noGrp="1"/>
          </p:cNvSpPr>
          <p:nvPr>
            <p:ph type="title"/>
          </p:nvPr>
        </p:nvSpPr>
        <p:spPr>
          <a:xfrm>
            <a:off x="152397" y="234498"/>
            <a:ext cx="10515600" cy="854075"/>
          </a:xfrm>
        </p:spPr>
        <p:txBody>
          <a:bodyPr>
            <a:normAutofit/>
          </a:bodyPr>
          <a:lstStyle/>
          <a:p>
            <a:r>
              <a:rPr lang="en-US" sz="4800" b="1" u="sng" dirty="0"/>
              <a:t>DMLs on Views</a:t>
            </a:r>
          </a:p>
        </p:txBody>
      </p:sp>
      <p:sp>
        <p:nvSpPr>
          <p:cNvPr id="3" name="Content Placeholder 2">
            <a:extLst>
              <a:ext uri="{FF2B5EF4-FFF2-40B4-BE49-F238E27FC236}">
                <a16:creationId xmlns:a16="http://schemas.microsoft.com/office/drawing/2014/main" xmlns="" id="{49976EBE-6CEF-4B82-A315-E5DEEEF3867C}"/>
              </a:ext>
            </a:extLst>
          </p:cNvPr>
          <p:cNvSpPr>
            <a:spLocks noGrp="1"/>
          </p:cNvSpPr>
          <p:nvPr>
            <p:ph idx="1"/>
          </p:nvPr>
        </p:nvSpPr>
        <p:spPr>
          <a:xfrm>
            <a:off x="130626" y="1107168"/>
            <a:ext cx="11756574" cy="3029403"/>
          </a:xfrm>
        </p:spPr>
        <p:txBody>
          <a:bodyPr/>
          <a:lstStyle/>
          <a:p>
            <a:r>
              <a:rPr lang="en-US" dirty="0"/>
              <a:t>DMLs on view are </a:t>
            </a:r>
            <a:r>
              <a:rPr lang="en-US" b="1" dirty="0"/>
              <a:t>allowed with some restrictions</a:t>
            </a:r>
          </a:p>
          <a:p>
            <a:r>
              <a:rPr lang="en-US" dirty="0"/>
              <a:t>When DMLs are performed on views the </a:t>
            </a:r>
            <a:r>
              <a:rPr lang="en-US" b="1" i="1" dirty="0"/>
              <a:t>changes happen on the base table</a:t>
            </a:r>
          </a:p>
          <a:p>
            <a:r>
              <a:rPr lang="en-US" b="1" dirty="0"/>
              <a:t>DMLs </a:t>
            </a:r>
            <a:r>
              <a:rPr lang="en-US" b="1" i="1" dirty="0"/>
              <a:t>cannot modify multiple tables </a:t>
            </a:r>
            <a:r>
              <a:rPr lang="en-US" dirty="0"/>
              <a:t>through </a:t>
            </a:r>
            <a:r>
              <a:rPr lang="en-US" dirty="0" smtClean="0"/>
              <a:t>view</a:t>
            </a:r>
          </a:p>
          <a:p>
            <a:r>
              <a:rPr lang="en-US" b="1" i="1" dirty="0" smtClean="0"/>
              <a:t>Insert in views are not allowed if</a:t>
            </a:r>
            <a:r>
              <a:rPr lang="en-US" dirty="0" smtClean="0"/>
              <a:t> it don’t contain any of the</a:t>
            </a:r>
            <a:r>
              <a:rPr lang="en-US" b="1" dirty="0" smtClean="0"/>
              <a:t> not null column of the base table with no default values</a:t>
            </a:r>
            <a:r>
              <a:rPr lang="en-US" dirty="0" smtClean="0"/>
              <a:t>.</a:t>
            </a:r>
          </a:p>
          <a:p>
            <a:r>
              <a:rPr lang="en-US" b="1" i="1" dirty="0" smtClean="0"/>
              <a:t>DML on views are not allowed  with aggregate function </a:t>
            </a:r>
            <a:r>
              <a:rPr lang="en-US" b="1" dirty="0" smtClean="0"/>
              <a:t>or group by clause .</a:t>
            </a:r>
          </a:p>
        </p:txBody>
      </p:sp>
      <p:pic>
        <p:nvPicPr>
          <p:cNvPr id="38065" name="Picture 177"/>
          <p:cNvPicPr>
            <a:picLocks noChangeAspect="1" noChangeArrowheads="1"/>
          </p:cNvPicPr>
          <p:nvPr/>
        </p:nvPicPr>
        <p:blipFill>
          <a:blip r:embed="rId6"/>
          <a:srcRect/>
          <a:stretch>
            <a:fillRect/>
          </a:stretch>
        </p:blipFill>
        <p:spPr bwMode="auto">
          <a:xfrm>
            <a:off x="261260" y="4202567"/>
            <a:ext cx="11778343" cy="1152525"/>
          </a:xfrm>
          <a:prstGeom prst="rect">
            <a:avLst/>
          </a:prstGeom>
          <a:noFill/>
          <a:ln w="9525">
            <a:noFill/>
            <a:miter lim="800000"/>
            <a:headEnd/>
            <a:tailEnd/>
          </a:ln>
          <a:effectLst/>
        </p:spPr>
      </p:pic>
      <p:pic>
        <p:nvPicPr>
          <p:cNvPr id="38066" name="Picture 178"/>
          <p:cNvPicPr>
            <a:picLocks noChangeAspect="1" noChangeArrowheads="1"/>
          </p:cNvPicPr>
          <p:nvPr/>
        </p:nvPicPr>
        <p:blipFill>
          <a:blip r:embed="rId7"/>
          <a:srcRect/>
          <a:stretch>
            <a:fillRect/>
          </a:stretch>
        </p:blipFill>
        <p:spPr bwMode="auto">
          <a:xfrm>
            <a:off x="87084" y="5478916"/>
            <a:ext cx="12104916" cy="921884"/>
          </a:xfrm>
          <a:prstGeom prst="rect">
            <a:avLst/>
          </a:prstGeom>
          <a:noFill/>
          <a:ln w="9525">
            <a:noFill/>
            <a:miter lim="800000"/>
            <a:headEnd/>
            <a:tailEnd/>
          </a:ln>
          <a:effectLst/>
        </p:spPr>
      </p:pic>
    </p:spTree>
    <p:extLst>
      <p:ext uri="{BB962C8B-B14F-4D97-AF65-F5344CB8AC3E}">
        <p14:creationId xmlns:p14="http://schemas.microsoft.com/office/powerpoint/2010/main" xmlns="" val="5411243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xmlns="" id="{0C8F3387-A718-41C3-9993-7D7CC697EBAA}"/>
              </a:ext>
            </a:extLst>
          </p:cNvPr>
          <p:cNvGraphicFramePr>
            <a:graphicFrameLocks noChangeAspect="1"/>
          </p:cNvGraphicFramePr>
          <p:nvPr>
            <p:custDataLst>
              <p:tags r:id="rId2"/>
            </p:custDataLst>
            <p:extLst>
              <p:ext uri="{D42A27DB-BD31-4B8C-83A1-F6EECF244321}">
                <p14:modId xmlns:p14="http://schemas.microsoft.com/office/powerpoint/2010/main" xmlns="" val="590182791"/>
              </p:ext>
            </p:extLst>
          </p:nvPr>
        </p:nvGraphicFramePr>
        <p:xfrm>
          <a:off x="1588" y="1588"/>
          <a:ext cx="1588" cy="1588"/>
        </p:xfrm>
        <a:graphic>
          <a:graphicData uri="http://schemas.openxmlformats.org/presentationml/2006/ole">
            <p:oleObj spid="_x0000_s46236" name="think-cell Slide" r:id="rId5" imgW="360" imgH="360" progId="">
              <p:embed/>
            </p:oleObj>
          </a:graphicData>
        </a:graphic>
      </p:graphicFrame>
      <p:sp>
        <p:nvSpPr>
          <p:cNvPr id="4" name="Rectangle 3" hidden="1">
            <a:extLst>
              <a:ext uri="{FF2B5EF4-FFF2-40B4-BE49-F238E27FC236}">
                <a16:creationId xmlns:a16="http://schemas.microsoft.com/office/drawing/2014/main" xmlns="" id="{0A8DFAE1-5DBA-491D-A278-156018503052}"/>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xmlns="" id="{07A2E9DF-495F-4AC0-B555-741B86E86203}"/>
              </a:ext>
            </a:extLst>
          </p:cNvPr>
          <p:cNvSpPr>
            <a:spLocks noGrp="1"/>
          </p:cNvSpPr>
          <p:nvPr>
            <p:ph type="title"/>
          </p:nvPr>
        </p:nvSpPr>
        <p:spPr>
          <a:xfrm>
            <a:off x="628650" y="327025"/>
            <a:ext cx="10515600" cy="758825"/>
          </a:xfrm>
        </p:spPr>
        <p:txBody>
          <a:bodyPr/>
          <a:lstStyle/>
          <a:p>
            <a:r>
              <a:rPr lang="en-US" b="1" i="1" dirty="0"/>
              <a:t>Autoincrement </a:t>
            </a:r>
            <a:r>
              <a:rPr lang="en-US" dirty="0"/>
              <a:t>Columns</a:t>
            </a:r>
          </a:p>
        </p:txBody>
      </p:sp>
      <p:sp>
        <p:nvSpPr>
          <p:cNvPr id="3" name="Content Placeholder 2">
            <a:extLst>
              <a:ext uri="{FF2B5EF4-FFF2-40B4-BE49-F238E27FC236}">
                <a16:creationId xmlns:a16="http://schemas.microsoft.com/office/drawing/2014/main" xmlns="" id="{FD95F09F-EE07-4036-AF33-1DC17EF7CE33}"/>
              </a:ext>
            </a:extLst>
          </p:cNvPr>
          <p:cNvSpPr>
            <a:spLocks noGrp="1"/>
          </p:cNvSpPr>
          <p:nvPr>
            <p:ph idx="1"/>
          </p:nvPr>
        </p:nvSpPr>
        <p:spPr>
          <a:xfrm>
            <a:off x="552450" y="1158874"/>
            <a:ext cx="11639550" cy="4670425"/>
          </a:xfrm>
        </p:spPr>
        <p:txBody>
          <a:bodyPr>
            <a:normAutofit/>
          </a:bodyPr>
          <a:lstStyle/>
          <a:p>
            <a:r>
              <a:rPr lang="en-US" b="1" dirty="0"/>
              <a:t>Autoincrement </a:t>
            </a:r>
            <a:r>
              <a:rPr lang="en-US" dirty="0"/>
              <a:t>columns</a:t>
            </a:r>
            <a:r>
              <a:rPr lang="en-US" b="1" dirty="0"/>
              <a:t> take value automatically through a sequence</a:t>
            </a:r>
          </a:p>
          <a:p>
            <a:r>
              <a:rPr lang="en-US" b="1" dirty="0"/>
              <a:t>Autoincrement </a:t>
            </a:r>
            <a:r>
              <a:rPr lang="en-US" dirty="0"/>
              <a:t>column as to be defined as a </a:t>
            </a:r>
            <a:r>
              <a:rPr lang="en-US" b="1" u="sng" dirty="0"/>
              <a:t>primary key or unique </a:t>
            </a:r>
            <a:r>
              <a:rPr lang="en-US" b="1" u="sng" dirty="0" smtClean="0"/>
              <a:t>key </a:t>
            </a:r>
            <a:r>
              <a:rPr lang="en-US" sz="2000" u="sng" dirty="0" smtClean="0"/>
              <a:t>(does not have duplicate values)</a:t>
            </a:r>
            <a:endParaRPr lang="en-US" u="sng" dirty="0"/>
          </a:p>
          <a:p>
            <a:r>
              <a:rPr lang="en-US" dirty="0" smtClean="0"/>
              <a:t>Starting value by default of auto increment is 1,</a:t>
            </a:r>
          </a:p>
          <a:p>
            <a:r>
              <a:rPr lang="en-US" dirty="0" smtClean="0"/>
              <a:t>It get </a:t>
            </a:r>
            <a:r>
              <a:rPr lang="en-US" b="1" u="sng" dirty="0" smtClean="0"/>
              <a:t>max value </a:t>
            </a:r>
            <a:r>
              <a:rPr lang="en-US" dirty="0" smtClean="0"/>
              <a:t>through sequence from existing data and increment by 1</a:t>
            </a:r>
          </a:p>
          <a:p>
            <a:pPr marL="0" indent="0">
              <a:buNone/>
            </a:pPr>
            <a:endParaRPr lang="en-US" dirty="0" smtClean="0"/>
          </a:p>
          <a:p>
            <a:pPr marL="0" indent="0">
              <a:buNone/>
            </a:pPr>
            <a:r>
              <a:rPr lang="en-US" dirty="0" smtClean="0"/>
              <a:t>create </a:t>
            </a:r>
            <a:r>
              <a:rPr lang="en-US" dirty="0"/>
              <a:t>table account (</a:t>
            </a:r>
            <a:r>
              <a:rPr lang="en-US" b="1" dirty="0" err="1"/>
              <a:t>accountno</a:t>
            </a:r>
            <a:r>
              <a:rPr lang="en-US" b="1" dirty="0"/>
              <a:t> int primary key </a:t>
            </a:r>
            <a:r>
              <a:rPr lang="en-US" b="1" dirty="0" err="1"/>
              <a:t>auto_increment</a:t>
            </a:r>
            <a:r>
              <a:rPr lang="en-US" dirty="0"/>
              <a:t> , </a:t>
            </a:r>
            <a:r>
              <a:rPr lang="en-US" dirty="0" err="1"/>
              <a:t>accname</a:t>
            </a:r>
            <a:r>
              <a:rPr lang="en-US" dirty="0"/>
              <a:t> </a:t>
            </a:r>
            <a:r>
              <a:rPr lang="en-US" dirty="0" err="1"/>
              <a:t>varchar</a:t>
            </a:r>
            <a:r>
              <a:rPr lang="en-US" dirty="0"/>
              <a:t>(100</a:t>
            </a:r>
            <a:r>
              <a:rPr lang="en-US" dirty="0" smtClean="0"/>
              <a:t>));</a:t>
            </a:r>
            <a:endParaRPr lang="en-US" dirty="0"/>
          </a:p>
          <a:p>
            <a:pPr marL="0" indent="0">
              <a:buNone/>
            </a:pPr>
            <a:r>
              <a:rPr lang="en-US" dirty="0"/>
              <a:t> alter table account </a:t>
            </a:r>
            <a:r>
              <a:rPr lang="en-US" dirty="0" err="1"/>
              <a:t>auto_increment</a:t>
            </a:r>
            <a:r>
              <a:rPr lang="en-US" dirty="0"/>
              <a:t>=1001</a:t>
            </a:r>
            <a:r>
              <a:rPr lang="en-US" dirty="0" smtClean="0"/>
              <a:t>;</a:t>
            </a:r>
          </a:p>
          <a:p>
            <a:pPr marL="0" indent="0">
              <a:buNone/>
            </a:pPr>
            <a:endParaRPr lang="en-US" dirty="0"/>
          </a:p>
        </p:txBody>
      </p:sp>
      <p:pic>
        <p:nvPicPr>
          <p:cNvPr id="9" name="Picture 147"/>
          <p:cNvPicPr>
            <a:picLocks noChangeAspect="1" noChangeArrowheads="1"/>
          </p:cNvPicPr>
          <p:nvPr/>
        </p:nvPicPr>
        <p:blipFill>
          <a:blip r:embed="rId6"/>
          <a:srcRect/>
          <a:stretch>
            <a:fillRect/>
          </a:stretch>
        </p:blipFill>
        <p:spPr bwMode="auto">
          <a:xfrm>
            <a:off x="561975" y="5191125"/>
            <a:ext cx="10229850" cy="1200150"/>
          </a:xfrm>
          <a:prstGeom prst="rect">
            <a:avLst/>
          </a:prstGeom>
          <a:noFill/>
          <a:ln w="9525">
            <a:noFill/>
            <a:miter lim="800000"/>
            <a:headEnd/>
            <a:tailEnd/>
          </a:ln>
          <a:effectLst/>
        </p:spPr>
      </p:pic>
    </p:spTree>
    <p:extLst>
      <p:ext uri="{BB962C8B-B14F-4D97-AF65-F5344CB8AC3E}">
        <p14:creationId xmlns:p14="http://schemas.microsoft.com/office/powerpoint/2010/main" xmlns="" val="25575234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xmlns="" id="{9BE370BA-F5F6-4A76-A795-6B256211A134}"/>
              </a:ext>
            </a:extLst>
          </p:cNvPr>
          <p:cNvGraphicFramePr>
            <a:graphicFrameLocks noChangeAspect="1"/>
          </p:cNvGraphicFramePr>
          <p:nvPr>
            <p:custDataLst>
              <p:tags r:id="rId2"/>
            </p:custDataLst>
            <p:extLst>
              <p:ext uri="{D42A27DB-BD31-4B8C-83A1-F6EECF244321}">
                <p14:modId xmlns:p14="http://schemas.microsoft.com/office/powerpoint/2010/main" xmlns="" val="2215433466"/>
              </p:ext>
            </p:extLst>
          </p:nvPr>
        </p:nvGraphicFramePr>
        <p:xfrm>
          <a:off x="1588" y="1588"/>
          <a:ext cx="1588" cy="1588"/>
        </p:xfrm>
        <a:graphic>
          <a:graphicData uri="http://schemas.openxmlformats.org/presentationml/2006/ole">
            <p:oleObj spid="_x0000_s49298" name="think-cell Slide" r:id="rId5" imgW="360" imgH="360" progId="">
              <p:embed/>
            </p:oleObj>
          </a:graphicData>
        </a:graphic>
      </p:graphicFrame>
      <p:sp>
        <p:nvSpPr>
          <p:cNvPr id="4" name="Rectangle 3" hidden="1">
            <a:extLst>
              <a:ext uri="{FF2B5EF4-FFF2-40B4-BE49-F238E27FC236}">
                <a16:creationId xmlns:a16="http://schemas.microsoft.com/office/drawing/2014/main" xmlns="" id="{31E1A135-B3E3-420C-B6D9-A652F790B4CF}"/>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xmlns="" id="{FE85FB3C-4D9E-4215-88FA-AF9F6C285EA0}"/>
              </a:ext>
            </a:extLst>
          </p:cNvPr>
          <p:cNvSpPr>
            <a:spLocks noGrp="1"/>
          </p:cNvSpPr>
          <p:nvPr>
            <p:ph type="title"/>
          </p:nvPr>
        </p:nvSpPr>
        <p:spPr>
          <a:xfrm>
            <a:off x="361950" y="76200"/>
            <a:ext cx="10515600" cy="739775"/>
          </a:xfrm>
        </p:spPr>
        <p:txBody>
          <a:bodyPr>
            <a:noAutofit/>
          </a:bodyPr>
          <a:lstStyle/>
          <a:p>
            <a:r>
              <a:rPr lang="en-US" sz="4800" b="1" u="sng" dirty="0"/>
              <a:t>Truncate </a:t>
            </a:r>
            <a:r>
              <a:rPr lang="en-US" sz="4800" b="1" u="sng" dirty="0" err="1"/>
              <a:t>vs</a:t>
            </a:r>
            <a:r>
              <a:rPr lang="en-US" sz="4800" b="1" u="sng" dirty="0"/>
              <a:t> </a:t>
            </a:r>
            <a:r>
              <a:rPr lang="en-US" sz="4800" b="1" u="sng" dirty="0" smtClean="0"/>
              <a:t>Delete</a:t>
            </a:r>
            <a:endParaRPr lang="en-US" sz="4800" b="1" u="sng" dirty="0"/>
          </a:p>
        </p:txBody>
      </p:sp>
      <p:sp>
        <p:nvSpPr>
          <p:cNvPr id="3" name="Content Placeholder 2">
            <a:extLst>
              <a:ext uri="{FF2B5EF4-FFF2-40B4-BE49-F238E27FC236}">
                <a16:creationId xmlns:a16="http://schemas.microsoft.com/office/drawing/2014/main" xmlns="" id="{9D785FA8-F6D9-4E0C-A885-0A20017F96AB}"/>
              </a:ext>
            </a:extLst>
          </p:cNvPr>
          <p:cNvSpPr>
            <a:spLocks noGrp="1"/>
          </p:cNvSpPr>
          <p:nvPr>
            <p:ph idx="1"/>
          </p:nvPr>
        </p:nvSpPr>
        <p:spPr>
          <a:xfrm>
            <a:off x="57150" y="971550"/>
            <a:ext cx="11811000" cy="5886450"/>
          </a:xfrm>
        </p:spPr>
        <p:txBody>
          <a:bodyPr>
            <a:normAutofit/>
          </a:bodyPr>
          <a:lstStyle/>
          <a:p>
            <a:r>
              <a:rPr lang="en-US" dirty="0"/>
              <a:t>Truncate also delete data from the table but truncate doesn’t have any where clause which means </a:t>
            </a:r>
            <a:r>
              <a:rPr lang="en-US" b="1" dirty="0"/>
              <a:t>truncate will remove all the records whereas </a:t>
            </a:r>
            <a:r>
              <a:rPr lang="en-US" b="1" dirty="0" smtClean="0"/>
              <a:t>delete </a:t>
            </a:r>
            <a:r>
              <a:rPr lang="en-US" b="1" dirty="0"/>
              <a:t>can delete specific records using where clause</a:t>
            </a:r>
          </a:p>
          <a:p>
            <a:r>
              <a:rPr lang="en-US" b="1" dirty="0" smtClean="0"/>
              <a:t>Truncate cannot be rollback but delete can be rollback</a:t>
            </a:r>
          </a:p>
          <a:p>
            <a:r>
              <a:rPr lang="en-US" b="1" dirty="0" smtClean="0"/>
              <a:t>Truncate command doesn’t get logged but delete is a logged</a:t>
            </a:r>
            <a:r>
              <a:rPr lang="en-US" sz="2600" b="1" dirty="0" smtClean="0"/>
              <a:t>(</a:t>
            </a:r>
            <a:r>
              <a:rPr lang="en-US" sz="2600" b="1" dirty="0" err="1" smtClean="0"/>
              <a:t>row_level</a:t>
            </a:r>
            <a:r>
              <a:rPr lang="en-US" sz="2600" b="1" dirty="0" smtClean="0"/>
              <a:t>)</a:t>
            </a:r>
            <a:r>
              <a:rPr lang="en-US" b="1" dirty="0" smtClean="0"/>
              <a:t> command</a:t>
            </a:r>
            <a:r>
              <a:rPr lang="en-US" dirty="0" smtClean="0"/>
              <a:t>. Logging for truncate and other DDL commands happened only at the statement level. Row level logging happens for delete.</a:t>
            </a:r>
          </a:p>
          <a:p>
            <a:r>
              <a:rPr lang="en-US" b="1" dirty="0" smtClean="0"/>
              <a:t>Truncate </a:t>
            </a:r>
            <a:r>
              <a:rPr lang="en-US" b="1" dirty="0"/>
              <a:t>is faster in performance than </a:t>
            </a:r>
            <a:r>
              <a:rPr lang="en-US" b="1" dirty="0" smtClean="0"/>
              <a:t>delete.</a:t>
            </a:r>
            <a:endParaRPr lang="en-US" b="1" dirty="0"/>
          </a:p>
          <a:p>
            <a:r>
              <a:rPr lang="en-US" b="1" dirty="0"/>
              <a:t>Truncate resets the auto increment</a:t>
            </a:r>
            <a:r>
              <a:rPr lang="en-US" dirty="0"/>
              <a:t> value to initial </a:t>
            </a:r>
            <a:r>
              <a:rPr lang="en-US" dirty="0" smtClean="0"/>
              <a:t>value 1 </a:t>
            </a:r>
            <a:r>
              <a:rPr lang="en-US" dirty="0"/>
              <a:t>where as </a:t>
            </a:r>
            <a:r>
              <a:rPr lang="en-US" b="1" dirty="0"/>
              <a:t>delete doesn’t reset the auto increment </a:t>
            </a:r>
            <a:r>
              <a:rPr lang="en-US" b="1" dirty="0" smtClean="0"/>
              <a:t>value.</a:t>
            </a:r>
            <a:endParaRPr lang="en-US" b="1" dirty="0"/>
          </a:p>
          <a:p>
            <a:r>
              <a:rPr lang="en-US" b="1" dirty="0"/>
              <a:t>Delete can have a trigger but truncate cannot have a </a:t>
            </a:r>
            <a:r>
              <a:rPr lang="en-US" b="1" dirty="0" smtClean="0"/>
              <a:t>trigger.</a:t>
            </a:r>
            <a:endParaRPr lang="en-US" b="1" dirty="0"/>
          </a:p>
          <a:p>
            <a:r>
              <a:rPr lang="en-US" b="1" dirty="0"/>
              <a:t>Delete can be executed on parent table </a:t>
            </a:r>
            <a:r>
              <a:rPr lang="en-US" dirty="0"/>
              <a:t>having a foreign key but Truncate cannot </a:t>
            </a:r>
            <a:r>
              <a:rPr lang="en-US" dirty="0" smtClean="0"/>
              <a:t>be performed on parent table as it doesn’t check row by row.</a:t>
            </a:r>
            <a:endParaRPr lang="en-US" dirty="0"/>
          </a:p>
        </p:txBody>
      </p:sp>
    </p:spTree>
    <p:extLst>
      <p:ext uri="{BB962C8B-B14F-4D97-AF65-F5344CB8AC3E}">
        <p14:creationId xmlns:p14="http://schemas.microsoft.com/office/powerpoint/2010/main" xmlns="" val="19718619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8166CA14-A7BA-4737-A9CC-3025F030379B}"/>
              </a:ext>
            </a:extLst>
          </p:cNvPr>
          <p:cNvGraphicFramePr>
            <a:graphicFrameLocks noChangeAspect="1"/>
          </p:cNvGraphicFramePr>
          <p:nvPr>
            <p:custDataLst>
              <p:tags r:id="rId2"/>
            </p:custDataLst>
            <p:extLst>
              <p:ext uri="{D42A27DB-BD31-4B8C-83A1-F6EECF244321}">
                <p14:modId xmlns:p14="http://schemas.microsoft.com/office/powerpoint/2010/main" xmlns="" val="1442435722"/>
              </p:ext>
            </p:extLst>
          </p:nvPr>
        </p:nvGraphicFramePr>
        <p:xfrm>
          <a:off x="1588" y="1588"/>
          <a:ext cx="1588" cy="1588"/>
        </p:xfrm>
        <a:graphic>
          <a:graphicData uri="http://schemas.openxmlformats.org/presentationml/2006/ole">
            <p:oleObj spid="_x0000_s45214" name="think-cell Slide" r:id="rId5" imgW="360" imgH="360" progId="">
              <p:embed/>
            </p:oleObj>
          </a:graphicData>
        </a:graphic>
      </p:graphicFrame>
      <p:sp>
        <p:nvSpPr>
          <p:cNvPr id="5" name="Rectangle 4" hidden="1">
            <a:extLst>
              <a:ext uri="{FF2B5EF4-FFF2-40B4-BE49-F238E27FC236}">
                <a16:creationId xmlns:a16="http://schemas.microsoft.com/office/drawing/2014/main" xmlns="" id="{FFE70C34-6E14-4C83-8A68-896FAF96AD29}"/>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xmlns="" id="{42E33F4F-2001-48E0-8330-E6C468E1A856}"/>
              </a:ext>
            </a:extLst>
          </p:cNvPr>
          <p:cNvSpPr>
            <a:spLocks noGrp="1"/>
          </p:cNvSpPr>
          <p:nvPr>
            <p:ph type="title"/>
          </p:nvPr>
        </p:nvSpPr>
        <p:spPr>
          <a:xfrm>
            <a:off x="817880" y="0"/>
            <a:ext cx="10515600" cy="1325563"/>
          </a:xfrm>
        </p:spPr>
        <p:txBody>
          <a:bodyPr/>
          <a:lstStyle/>
          <a:p>
            <a:r>
              <a:rPr lang="en-US" dirty="0"/>
              <a:t>Analytical Functions- </a:t>
            </a:r>
            <a:r>
              <a:rPr lang="en-US" b="1" u="sng" dirty="0"/>
              <a:t>Ranking Functions</a:t>
            </a:r>
          </a:p>
        </p:txBody>
      </p:sp>
      <p:sp>
        <p:nvSpPr>
          <p:cNvPr id="3" name="Content Placeholder 2">
            <a:extLst>
              <a:ext uri="{FF2B5EF4-FFF2-40B4-BE49-F238E27FC236}">
                <a16:creationId xmlns:a16="http://schemas.microsoft.com/office/drawing/2014/main" xmlns="" id="{C98BAB85-8635-469C-BCDA-3A70E8A65275}"/>
              </a:ext>
            </a:extLst>
          </p:cNvPr>
          <p:cNvSpPr>
            <a:spLocks noGrp="1"/>
          </p:cNvSpPr>
          <p:nvPr>
            <p:ph idx="1"/>
          </p:nvPr>
        </p:nvSpPr>
        <p:spPr>
          <a:xfrm>
            <a:off x="351312" y="1110730"/>
            <a:ext cx="8651240" cy="4067175"/>
          </a:xfrm>
        </p:spPr>
        <p:txBody>
          <a:bodyPr>
            <a:normAutofit fontScale="62500" lnSpcReduction="20000"/>
          </a:bodyPr>
          <a:lstStyle/>
          <a:p>
            <a:pPr marL="0" indent="0">
              <a:buNone/>
            </a:pPr>
            <a:r>
              <a:rPr lang="en-US" dirty="0"/>
              <a:t>Ranking Functions are used to </a:t>
            </a:r>
            <a:r>
              <a:rPr lang="en-US" b="1" dirty="0"/>
              <a:t>assign rank to the rows based on some condition</a:t>
            </a:r>
            <a:r>
              <a:rPr lang="en-US" dirty="0"/>
              <a:t>.</a:t>
            </a:r>
          </a:p>
          <a:p>
            <a:pPr marL="0" indent="0">
              <a:buNone/>
            </a:pPr>
            <a:r>
              <a:rPr lang="en-US" dirty="0"/>
              <a:t>They can be used </a:t>
            </a:r>
            <a:r>
              <a:rPr lang="en-US" b="1" dirty="0"/>
              <a:t>only in 2 places-</a:t>
            </a:r>
          </a:p>
          <a:p>
            <a:pPr marL="514350" indent="-514350">
              <a:buAutoNum type="arabicPeriod"/>
            </a:pPr>
            <a:r>
              <a:rPr lang="en-US" dirty="0"/>
              <a:t>Select column clause</a:t>
            </a:r>
          </a:p>
          <a:p>
            <a:pPr marL="514350" indent="-514350">
              <a:buAutoNum type="arabicPeriod"/>
            </a:pPr>
            <a:r>
              <a:rPr lang="en-US" dirty="0"/>
              <a:t>Order by clause	</a:t>
            </a:r>
          </a:p>
          <a:p>
            <a:pPr marL="0" indent="0">
              <a:buNone/>
            </a:pPr>
            <a:r>
              <a:rPr lang="en-US" dirty="0"/>
              <a:t> They have </a:t>
            </a:r>
            <a:r>
              <a:rPr lang="en-US" b="1" dirty="0"/>
              <a:t>two types of parameters</a:t>
            </a:r>
            <a:r>
              <a:rPr lang="en-US" dirty="0"/>
              <a:t> that they can take</a:t>
            </a:r>
          </a:p>
          <a:p>
            <a:pPr marL="514350" indent="-514350">
              <a:buAutoNum type="arabicPeriod"/>
            </a:pPr>
            <a:r>
              <a:rPr lang="en-US" b="1" dirty="0"/>
              <a:t>Partition by Clause </a:t>
            </a:r>
            <a:r>
              <a:rPr lang="en-US" dirty="0"/>
              <a:t>– This is an optional parameter</a:t>
            </a:r>
          </a:p>
          <a:p>
            <a:pPr marL="514350" indent="-514350">
              <a:buAutoNum type="arabicPeriod"/>
            </a:pPr>
            <a:r>
              <a:rPr lang="en-US" b="1" dirty="0"/>
              <a:t>Order by Clause </a:t>
            </a:r>
            <a:r>
              <a:rPr lang="en-US" dirty="0"/>
              <a:t>– This is a </a:t>
            </a:r>
            <a:r>
              <a:rPr lang="en-US" b="1" dirty="0"/>
              <a:t>mandatory parameter</a:t>
            </a:r>
          </a:p>
          <a:p>
            <a:pPr marL="0" indent="0">
              <a:buNone/>
            </a:pPr>
            <a:endParaRPr lang="en-US" dirty="0"/>
          </a:p>
          <a:p>
            <a:pPr marL="0" indent="0">
              <a:buNone/>
            </a:pPr>
            <a:r>
              <a:rPr lang="en-US" dirty="0"/>
              <a:t>Different types of </a:t>
            </a:r>
            <a:r>
              <a:rPr lang="en-US" b="1" u="sng" dirty="0"/>
              <a:t>Ranking Functions</a:t>
            </a:r>
            <a:r>
              <a:rPr lang="en-US" dirty="0"/>
              <a:t>-</a:t>
            </a:r>
          </a:p>
          <a:p>
            <a:r>
              <a:rPr lang="en-US" sz="4000" b="1" i="1" u="sng" dirty="0" err="1"/>
              <a:t>Row_Number</a:t>
            </a:r>
            <a:endParaRPr lang="en-US" sz="4000" b="1" i="1" u="sng" dirty="0"/>
          </a:p>
          <a:p>
            <a:r>
              <a:rPr lang="en-US" sz="4000" b="1" i="1" u="sng" dirty="0"/>
              <a:t>Rank</a:t>
            </a:r>
          </a:p>
          <a:p>
            <a:r>
              <a:rPr lang="en-US" sz="4000" b="1" i="1" u="sng" dirty="0" err="1"/>
              <a:t>Dense_Rank</a:t>
            </a:r>
            <a:endParaRPr lang="en-US" sz="4000" b="1" i="1" u="sng" dirty="0"/>
          </a:p>
          <a:p>
            <a:endParaRPr lang="en-US" dirty="0"/>
          </a:p>
        </p:txBody>
      </p:sp>
      <p:pic>
        <p:nvPicPr>
          <p:cNvPr id="45215" name="Picture 159"/>
          <p:cNvPicPr>
            <a:picLocks noChangeAspect="1" noChangeArrowheads="1"/>
          </p:cNvPicPr>
          <p:nvPr/>
        </p:nvPicPr>
        <p:blipFill>
          <a:blip r:embed="rId6"/>
          <a:srcRect/>
          <a:stretch>
            <a:fillRect/>
          </a:stretch>
        </p:blipFill>
        <p:spPr bwMode="auto">
          <a:xfrm>
            <a:off x="3314700" y="4267200"/>
            <a:ext cx="8801100" cy="2448296"/>
          </a:xfrm>
          <a:prstGeom prst="rect">
            <a:avLst/>
          </a:prstGeom>
          <a:noFill/>
          <a:ln w="9525">
            <a:noFill/>
            <a:miter lim="800000"/>
            <a:headEnd/>
            <a:tailEnd/>
          </a:ln>
          <a:effectLst/>
        </p:spPr>
      </p:pic>
      <p:pic>
        <p:nvPicPr>
          <p:cNvPr id="45217" name="Picture 161"/>
          <p:cNvPicPr>
            <a:picLocks noChangeAspect="1" noChangeArrowheads="1"/>
          </p:cNvPicPr>
          <p:nvPr/>
        </p:nvPicPr>
        <p:blipFill>
          <a:blip r:embed="rId7"/>
          <a:srcRect/>
          <a:stretch>
            <a:fillRect/>
          </a:stretch>
        </p:blipFill>
        <p:spPr bwMode="auto">
          <a:xfrm>
            <a:off x="7629205" y="1681163"/>
            <a:ext cx="4562795" cy="2071687"/>
          </a:xfrm>
          <a:prstGeom prst="rect">
            <a:avLst/>
          </a:prstGeom>
          <a:noFill/>
          <a:ln w="9525">
            <a:noFill/>
            <a:miter lim="800000"/>
            <a:headEnd/>
            <a:tailEnd/>
          </a:ln>
          <a:effectLst/>
        </p:spPr>
      </p:pic>
      <p:pic>
        <p:nvPicPr>
          <p:cNvPr id="45218" name="Picture 162"/>
          <p:cNvPicPr>
            <a:picLocks noChangeAspect="1" noChangeArrowheads="1"/>
          </p:cNvPicPr>
          <p:nvPr/>
        </p:nvPicPr>
        <p:blipFill>
          <a:blip r:embed="rId8"/>
          <a:srcRect/>
          <a:stretch>
            <a:fillRect/>
          </a:stretch>
        </p:blipFill>
        <p:spPr bwMode="auto">
          <a:xfrm>
            <a:off x="5764187" y="2438400"/>
            <a:ext cx="5888421" cy="1771650"/>
          </a:xfrm>
          <a:prstGeom prst="rect">
            <a:avLst/>
          </a:prstGeom>
          <a:noFill/>
          <a:ln w="9525">
            <a:noFill/>
            <a:miter lim="800000"/>
            <a:headEnd/>
            <a:tailEnd/>
          </a:ln>
          <a:effectLst/>
        </p:spPr>
      </p:pic>
      <p:pic>
        <p:nvPicPr>
          <p:cNvPr id="45219" name="Picture 163"/>
          <p:cNvPicPr>
            <a:picLocks noChangeAspect="1" noChangeArrowheads="1"/>
          </p:cNvPicPr>
          <p:nvPr/>
        </p:nvPicPr>
        <p:blipFill>
          <a:blip r:embed="rId9"/>
          <a:srcRect/>
          <a:stretch>
            <a:fillRect/>
          </a:stretch>
        </p:blipFill>
        <p:spPr bwMode="auto">
          <a:xfrm>
            <a:off x="0" y="5262563"/>
            <a:ext cx="6657975" cy="1595437"/>
          </a:xfrm>
          <a:prstGeom prst="rect">
            <a:avLst/>
          </a:prstGeom>
          <a:noFill/>
          <a:ln w="9525">
            <a:noFill/>
            <a:miter lim="800000"/>
            <a:headEnd/>
            <a:tailEnd/>
          </a:ln>
          <a:effectLst/>
        </p:spPr>
      </p:pic>
    </p:spTree>
    <p:extLst>
      <p:ext uri="{BB962C8B-B14F-4D97-AF65-F5344CB8AC3E}">
        <p14:creationId xmlns:p14="http://schemas.microsoft.com/office/powerpoint/2010/main" xmlns="" val="34785292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CE17DCC5-E235-4152-867B-90934589DECA}"/>
              </a:ext>
            </a:extLst>
          </p:cNvPr>
          <p:cNvGraphicFramePr>
            <a:graphicFrameLocks noChangeAspect="1"/>
          </p:cNvGraphicFramePr>
          <p:nvPr>
            <p:custDataLst>
              <p:tags r:id="rId2"/>
            </p:custDataLst>
            <p:extLst>
              <p:ext uri="{D42A27DB-BD31-4B8C-83A1-F6EECF244321}">
                <p14:modId xmlns:p14="http://schemas.microsoft.com/office/powerpoint/2010/main" xmlns="" val="1733218469"/>
              </p:ext>
            </p:extLst>
          </p:nvPr>
        </p:nvGraphicFramePr>
        <p:xfrm>
          <a:off x="1588" y="1588"/>
          <a:ext cx="1588" cy="1588"/>
        </p:xfrm>
        <a:graphic>
          <a:graphicData uri="http://schemas.openxmlformats.org/presentationml/2006/ole">
            <p:oleObj spid="_x0000_s50314" name="think-cell Slide" r:id="rId5" imgW="360" imgH="360" progId="">
              <p:embed/>
            </p:oleObj>
          </a:graphicData>
        </a:graphic>
      </p:graphicFrame>
      <p:sp>
        <p:nvSpPr>
          <p:cNvPr id="5" name="Rectangle 4" hidden="1">
            <a:extLst>
              <a:ext uri="{FF2B5EF4-FFF2-40B4-BE49-F238E27FC236}">
                <a16:creationId xmlns:a16="http://schemas.microsoft.com/office/drawing/2014/main" xmlns="" id="{5A4E7CE8-D030-402D-A85E-C2B5F5D8F3F9}"/>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xmlns="" id="{40C45E70-6DB3-43FA-9A6C-51BB089FC3AD}"/>
              </a:ext>
            </a:extLst>
          </p:cNvPr>
          <p:cNvSpPr>
            <a:spLocks noGrp="1"/>
          </p:cNvSpPr>
          <p:nvPr>
            <p:ph type="title"/>
          </p:nvPr>
        </p:nvSpPr>
        <p:spPr/>
        <p:txBody>
          <a:bodyPr>
            <a:normAutofit/>
          </a:bodyPr>
          <a:lstStyle/>
          <a:p>
            <a:r>
              <a:rPr lang="en-US" dirty="0"/>
              <a:t>Built-in Functions </a:t>
            </a:r>
            <a:r>
              <a:rPr lang="en-US" b="1" u="sng" dirty="0"/>
              <a:t>Numeric </a:t>
            </a:r>
            <a:r>
              <a:rPr lang="en-US" dirty="0" smtClean="0"/>
              <a:t/>
            </a:r>
            <a:br>
              <a:rPr lang="en-US" dirty="0" smtClean="0"/>
            </a:br>
            <a:r>
              <a:rPr lang="en-US" sz="2000" b="1" dirty="0" smtClean="0"/>
              <a:t>deterministic function value will always remain same when ever you use</a:t>
            </a:r>
            <a:endParaRPr lang="en-US" b="1" dirty="0"/>
          </a:p>
        </p:txBody>
      </p:sp>
      <p:sp>
        <p:nvSpPr>
          <p:cNvPr id="3" name="Content Placeholder 2">
            <a:extLst>
              <a:ext uri="{FF2B5EF4-FFF2-40B4-BE49-F238E27FC236}">
                <a16:creationId xmlns:a16="http://schemas.microsoft.com/office/drawing/2014/main" xmlns="" id="{E36CFDDC-9AF2-4B04-87E5-16FF81CB97D4}"/>
              </a:ext>
            </a:extLst>
          </p:cNvPr>
          <p:cNvSpPr>
            <a:spLocks noGrp="1"/>
          </p:cNvSpPr>
          <p:nvPr>
            <p:ph idx="1"/>
          </p:nvPr>
        </p:nvSpPr>
        <p:spPr/>
        <p:txBody>
          <a:bodyPr>
            <a:normAutofit lnSpcReduction="10000"/>
          </a:bodyPr>
          <a:lstStyle/>
          <a:p>
            <a:r>
              <a:rPr lang="en-US" dirty="0"/>
              <a:t>Round</a:t>
            </a:r>
          </a:p>
          <a:p>
            <a:r>
              <a:rPr lang="en-US" dirty="0"/>
              <a:t>Floor- Highest integer value lower than or equal to the given number</a:t>
            </a:r>
          </a:p>
          <a:p>
            <a:r>
              <a:rPr lang="en-US" dirty="0"/>
              <a:t>Ceiling-Lowest integer value greater than or equal to the given number</a:t>
            </a:r>
          </a:p>
          <a:p>
            <a:r>
              <a:rPr lang="en-US" dirty="0"/>
              <a:t>Power</a:t>
            </a:r>
          </a:p>
          <a:p>
            <a:r>
              <a:rPr lang="en-US" dirty="0"/>
              <a:t>SQRT</a:t>
            </a:r>
          </a:p>
          <a:p>
            <a:r>
              <a:rPr lang="en-US" dirty="0"/>
              <a:t>+,-,/,*</a:t>
            </a:r>
          </a:p>
          <a:p>
            <a:r>
              <a:rPr lang="en-US" dirty="0"/>
              <a:t>Mod</a:t>
            </a:r>
          </a:p>
          <a:p>
            <a:r>
              <a:rPr lang="en-US" dirty="0"/>
              <a:t>abs</a:t>
            </a:r>
          </a:p>
          <a:p>
            <a:endParaRPr lang="en-US" dirty="0"/>
          </a:p>
        </p:txBody>
      </p:sp>
    </p:spTree>
    <p:extLst>
      <p:ext uri="{BB962C8B-B14F-4D97-AF65-F5344CB8AC3E}">
        <p14:creationId xmlns:p14="http://schemas.microsoft.com/office/powerpoint/2010/main" xmlns="" val="27227774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xmlns="" id="{D9F5775D-8F15-4100-A027-3CE3F331CB0E}"/>
              </a:ext>
            </a:extLst>
          </p:cNvPr>
          <p:cNvGraphicFramePr>
            <a:graphicFrameLocks noChangeAspect="1"/>
          </p:cNvGraphicFramePr>
          <p:nvPr>
            <p:custDataLst>
              <p:tags r:id="rId2"/>
            </p:custDataLst>
            <p:extLst>
              <p:ext uri="{D42A27DB-BD31-4B8C-83A1-F6EECF244321}">
                <p14:modId xmlns:p14="http://schemas.microsoft.com/office/powerpoint/2010/main" xmlns="" val="3469082602"/>
              </p:ext>
            </p:extLst>
          </p:nvPr>
        </p:nvGraphicFramePr>
        <p:xfrm>
          <a:off x="1588" y="1588"/>
          <a:ext cx="1588" cy="1588"/>
        </p:xfrm>
        <a:graphic>
          <a:graphicData uri="http://schemas.openxmlformats.org/presentationml/2006/ole">
            <p:oleObj spid="_x0000_s51338" name="think-cell Slide" r:id="rId5" imgW="360" imgH="360" progId="">
              <p:embed/>
            </p:oleObj>
          </a:graphicData>
        </a:graphic>
      </p:graphicFrame>
      <p:sp>
        <p:nvSpPr>
          <p:cNvPr id="4" name="Rectangle 3" hidden="1">
            <a:extLst>
              <a:ext uri="{FF2B5EF4-FFF2-40B4-BE49-F238E27FC236}">
                <a16:creationId xmlns:a16="http://schemas.microsoft.com/office/drawing/2014/main" xmlns="" id="{6C752C41-D3D6-4D14-979E-AD32B90401E2}"/>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xmlns="" id="{283D7BA2-04B9-4109-84F1-37F0CD193305}"/>
              </a:ext>
            </a:extLst>
          </p:cNvPr>
          <p:cNvSpPr>
            <a:spLocks noGrp="1"/>
          </p:cNvSpPr>
          <p:nvPr>
            <p:ph type="title"/>
          </p:nvPr>
        </p:nvSpPr>
        <p:spPr>
          <a:xfrm>
            <a:off x="723900" y="0"/>
            <a:ext cx="10515600" cy="777875"/>
          </a:xfrm>
        </p:spPr>
        <p:txBody>
          <a:bodyPr/>
          <a:lstStyle/>
          <a:p>
            <a:r>
              <a:rPr lang="en-US" dirty="0"/>
              <a:t>Built-in Functions </a:t>
            </a:r>
            <a:r>
              <a:rPr lang="en-US" b="1" u="sng" dirty="0"/>
              <a:t>String</a:t>
            </a:r>
          </a:p>
        </p:txBody>
      </p:sp>
      <p:sp>
        <p:nvSpPr>
          <p:cNvPr id="3" name="Content Placeholder 2">
            <a:extLst>
              <a:ext uri="{FF2B5EF4-FFF2-40B4-BE49-F238E27FC236}">
                <a16:creationId xmlns:a16="http://schemas.microsoft.com/office/drawing/2014/main" xmlns="" id="{AA8F02E1-50C5-49E1-BB8D-6BD77B9FBA8D}"/>
              </a:ext>
            </a:extLst>
          </p:cNvPr>
          <p:cNvSpPr>
            <a:spLocks noGrp="1"/>
          </p:cNvSpPr>
          <p:nvPr>
            <p:ph idx="1"/>
          </p:nvPr>
        </p:nvSpPr>
        <p:spPr>
          <a:xfrm>
            <a:off x="800100" y="990600"/>
            <a:ext cx="10515600" cy="5353050"/>
          </a:xfrm>
        </p:spPr>
        <p:txBody>
          <a:bodyPr>
            <a:normAutofit/>
          </a:bodyPr>
          <a:lstStyle/>
          <a:p>
            <a:r>
              <a:rPr lang="en-US" dirty="0" smtClean="0"/>
              <a:t>Substring –</a:t>
            </a:r>
            <a:r>
              <a:rPr lang="en-US" sz="1400" b="1" dirty="0" smtClean="0"/>
              <a:t>Part of string</a:t>
            </a:r>
            <a:r>
              <a:rPr lang="en-US" sz="1400" dirty="0" smtClean="0"/>
              <a:t>, pos start with 1. substring(‘abcd’,2,3) 2 is position  and 3 is no character to print</a:t>
            </a:r>
          </a:p>
          <a:p>
            <a:pPr>
              <a:buNone/>
            </a:pPr>
            <a:r>
              <a:rPr lang="en-US" sz="1400" dirty="0" smtClean="0"/>
              <a:t>Select  mid(“abcded’,-2,2);</a:t>
            </a:r>
            <a:endParaRPr lang="en-US" dirty="0"/>
          </a:p>
          <a:p>
            <a:r>
              <a:rPr lang="en-US" dirty="0" err="1" smtClean="0"/>
              <a:t>Instr</a:t>
            </a:r>
            <a:r>
              <a:rPr lang="en-US" dirty="0" smtClean="0"/>
              <a:t> –</a:t>
            </a:r>
            <a:r>
              <a:rPr lang="en-US" sz="1600" b="1" dirty="0" smtClean="0"/>
              <a:t>check the position of given string, gives pos of first occurrence only</a:t>
            </a:r>
            <a:r>
              <a:rPr lang="en-US" sz="1600" dirty="0" smtClean="0"/>
              <a:t>.</a:t>
            </a:r>
            <a:endParaRPr lang="en-US" sz="1600" dirty="0"/>
          </a:p>
          <a:p>
            <a:r>
              <a:rPr lang="en-US" dirty="0" smtClean="0"/>
              <a:t>Replace-</a:t>
            </a:r>
            <a:r>
              <a:rPr lang="en-US" sz="1800" dirty="0" smtClean="0"/>
              <a:t>replace a part of string, case </a:t>
            </a:r>
            <a:r>
              <a:rPr lang="en-US" sz="1800" dirty="0" err="1" smtClean="0"/>
              <a:t>sensitive.Ex</a:t>
            </a:r>
            <a:r>
              <a:rPr lang="en-US" sz="1800" dirty="0" smtClean="0"/>
              <a:t> select replace(‘</a:t>
            </a:r>
            <a:r>
              <a:rPr lang="en-US" sz="1800" dirty="0" err="1" smtClean="0"/>
              <a:t>abcde’,’d’,’z</a:t>
            </a:r>
            <a:r>
              <a:rPr lang="en-US" sz="1800" dirty="0" smtClean="0"/>
              <a:t>’)</a:t>
            </a:r>
            <a:endParaRPr lang="en-US" dirty="0"/>
          </a:p>
          <a:p>
            <a:r>
              <a:rPr lang="en-US" dirty="0" smtClean="0"/>
              <a:t>Left-</a:t>
            </a:r>
            <a:r>
              <a:rPr lang="en-US" sz="2400" dirty="0" smtClean="0"/>
              <a:t>that many character from left  select left(‘abcde’,3)</a:t>
            </a:r>
            <a:endParaRPr lang="en-US" dirty="0"/>
          </a:p>
          <a:p>
            <a:r>
              <a:rPr lang="en-US" dirty="0" smtClean="0"/>
              <a:t>Right-that many character from right . Ex select right(‘abcde’,3)</a:t>
            </a:r>
            <a:endParaRPr lang="en-US" dirty="0"/>
          </a:p>
          <a:p>
            <a:r>
              <a:rPr lang="en-US" dirty="0" err="1" smtClean="0"/>
              <a:t>Ltrim</a:t>
            </a:r>
            <a:r>
              <a:rPr lang="en-US" dirty="0" smtClean="0"/>
              <a:t>-</a:t>
            </a:r>
            <a:r>
              <a:rPr lang="en-US" sz="2000" dirty="0" smtClean="0"/>
              <a:t>remove spaces from left</a:t>
            </a:r>
            <a:endParaRPr lang="en-US" dirty="0"/>
          </a:p>
          <a:p>
            <a:r>
              <a:rPr lang="en-US" dirty="0" err="1" smtClean="0"/>
              <a:t>Rtrim</a:t>
            </a:r>
            <a:r>
              <a:rPr lang="en-US" dirty="0" smtClean="0"/>
              <a:t>-</a:t>
            </a:r>
            <a:r>
              <a:rPr lang="en-US" sz="2000" dirty="0" smtClean="0"/>
              <a:t>remove spaces from right</a:t>
            </a:r>
            <a:endParaRPr lang="en-US" sz="2000" dirty="0"/>
          </a:p>
          <a:p>
            <a:r>
              <a:rPr lang="en-US" dirty="0" smtClean="0"/>
              <a:t>Trim-</a:t>
            </a:r>
            <a:r>
              <a:rPr lang="en-US" sz="2000" dirty="0" smtClean="0"/>
              <a:t>remove space from both side</a:t>
            </a:r>
            <a:endParaRPr lang="en-US" dirty="0"/>
          </a:p>
          <a:p>
            <a:r>
              <a:rPr lang="en-US" dirty="0" smtClean="0"/>
              <a:t>Reverse-</a:t>
            </a:r>
            <a:r>
              <a:rPr lang="en-US" sz="1800" dirty="0" smtClean="0"/>
              <a:t>reverse the given string</a:t>
            </a:r>
          </a:p>
          <a:p>
            <a:r>
              <a:rPr lang="en-US" sz="1800" dirty="0" smtClean="0"/>
              <a:t>Locate ---return 0 </a:t>
            </a:r>
            <a:r>
              <a:rPr lang="en-US" sz="1800" dirty="0" err="1" smtClean="0"/>
              <a:t>ifnot</a:t>
            </a:r>
            <a:r>
              <a:rPr lang="en-US" sz="1800" dirty="0" smtClean="0"/>
              <a:t> found. Ex: select locate(‘</a:t>
            </a:r>
            <a:r>
              <a:rPr lang="en-US" sz="1800" dirty="0" err="1" smtClean="0"/>
              <a:t>def’,’abcdef</a:t>
            </a:r>
            <a:r>
              <a:rPr lang="en-US" sz="1800" dirty="0" smtClean="0"/>
              <a:t>’); Always gives you first </a:t>
            </a:r>
            <a:r>
              <a:rPr lang="en-US" sz="1800" dirty="0" err="1" smtClean="0"/>
              <a:t>occerance</a:t>
            </a:r>
            <a:r>
              <a:rPr lang="en-US" sz="1800" dirty="0" smtClean="0"/>
              <a:t> </a:t>
            </a:r>
            <a:endParaRPr lang="en-US" dirty="0"/>
          </a:p>
        </p:txBody>
      </p:sp>
    </p:spTree>
    <p:extLst>
      <p:ext uri="{BB962C8B-B14F-4D97-AF65-F5344CB8AC3E}">
        <p14:creationId xmlns:p14="http://schemas.microsoft.com/office/powerpoint/2010/main" xmlns="" val="40703517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5B29313F-3D5C-413B-81D7-E31DC18F15CE}"/>
              </a:ext>
            </a:extLst>
          </p:cNvPr>
          <p:cNvGraphicFramePr>
            <a:graphicFrameLocks noChangeAspect="1"/>
          </p:cNvGraphicFramePr>
          <p:nvPr>
            <p:custDataLst>
              <p:tags r:id="rId2"/>
            </p:custDataLst>
            <p:extLst>
              <p:ext uri="{D42A27DB-BD31-4B8C-83A1-F6EECF244321}">
                <p14:modId xmlns:p14="http://schemas.microsoft.com/office/powerpoint/2010/main" xmlns="" val="3786883335"/>
              </p:ext>
            </p:extLst>
          </p:nvPr>
        </p:nvGraphicFramePr>
        <p:xfrm>
          <a:off x="1588" y="1588"/>
          <a:ext cx="1588" cy="1588"/>
        </p:xfrm>
        <a:graphic>
          <a:graphicData uri="http://schemas.openxmlformats.org/presentationml/2006/ole">
            <p:oleObj spid="_x0000_s62566" name="think-cell Slide" r:id="rId5" imgW="360" imgH="360" progId="">
              <p:embed/>
            </p:oleObj>
          </a:graphicData>
        </a:graphic>
      </p:graphicFrame>
      <p:sp>
        <p:nvSpPr>
          <p:cNvPr id="5" name="Rectangle 4" hidden="1">
            <a:extLst>
              <a:ext uri="{FF2B5EF4-FFF2-40B4-BE49-F238E27FC236}">
                <a16:creationId xmlns:a16="http://schemas.microsoft.com/office/drawing/2014/main" xmlns="" id="{0963D526-0CE4-4072-94C3-2BCE63B3F15E}"/>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xmlns="" id="{E56AD7CE-5840-4C17-A156-FE0DE4C56B04}"/>
              </a:ext>
            </a:extLst>
          </p:cNvPr>
          <p:cNvSpPr>
            <a:spLocks noGrp="1"/>
          </p:cNvSpPr>
          <p:nvPr>
            <p:ph type="title"/>
          </p:nvPr>
        </p:nvSpPr>
        <p:spPr>
          <a:xfrm>
            <a:off x="838200" y="365125"/>
            <a:ext cx="10515600" cy="644525"/>
          </a:xfrm>
        </p:spPr>
        <p:txBody>
          <a:bodyPr>
            <a:normAutofit fontScale="90000"/>
          </a:bodyPr>
          <a:lstStyle/>
          <a:p>
            <a:r>
              <a:rPr lang="en-US" dirty="0"/>
              <a:t>Built-In Functions </a:t>
            </a:r>
            <a:r>
              <a:rPr lang="en-US" b="1" u="sng" dirty="0"/>
              <a:t>Date and Time</a:t>
            </a:r>
          </a:p>
        </p:txBody>
      </p:sp>
      <p:sp>
        <p:nvSpPr>
          <p:cNvPr id="3" name="Content Placeholder 2">
            <a:extLst>
              <a:ext uri="{FF2B5EF4-FFF2-40B4-BE49-F238E27FC236}">
                <a16:creationId xmlns:a16="http://schemas.microsoft.com/office/drawing/2014/main" xmlns="" id="{F9741457-B6BE-4D81-941D-664426E111DF}"/>
              </a:ext>
            </a:extLst>
          </p:cNvPr>
          <p:cNvSpPr>
            <a:spLocks noGrp="1"/>
          </p:cNvSpPr>
          <p:nvPr>
            <p:ph idx="1"/>
          </p:nvPr>
        </p:nvSpPr>
        <p:spPr>
          <a:xfrm>
            <a:off x="838200" y="1143000"/>
            <a:ext cx="10515600" cy="5314950"/>
          </a:xfrm>
        </p:spPr>
        <p:txBody>
          <a:bodyPr>
            <a:normAutofit fontScale="70000" lnSpcReduction="20000"/>
          </a:bodyPr>
          <a:lstStyle/>
          <a:p>
            <a:r>
              <a:rPr lang="en-US" b="1" dirty="0" err="1"/>
              <a:t>Current_date</a:t>
            </a:r>
            <a:r>
              <a:rPr lang="en-US" b="1" dirty="0"/>
              <a:t>(), </a:t>
            </a:r>
            <a:r>
              <a:rPr lang="en-US" b="1" dirty="0" err="1"/>
              <a:t>curdate</a:t>
            </a:r>
            <a:r>
              <a:rPr lang="en-US" b="1" dirty="0"/>
              <a:t>()</a:t>
            </a:r>
            <a:r>
              <a:rPr lang="en-US" dirty="0"/>
              <a:t>- returns current date of the system</a:t>
            </a:r>
          </a:p>
          <a:p>
            <a:r>
              <a:rPr lang="en-US" b="1" dirty="0" err="1"/>
              <a:t>Current_time</a:t>
            </a:r>
            <a:r>
              <a:rPr lang="en-US" b="1" dirty="0"/>
              <a:t>(), </a:t>
            </a:r>
            <a:r>
              <a:rPr lang="en-US" b="1" dirty="0" err="1"/>
              <a:t>curtime</a:t>
            </a:r>
            <a:r>
              <a:rPr lang="en-US" b="1" dirty="0"/>
              <a:t>()</a:t>
            </a:r>
            <a:r>
              <a:rPr lang="en-US" dirty="0"/>
              <a:t>- returns current time of the system</a:t>
            </a:r>
          </a:p>
          <a:p>
            <a:r>
              <a:rPr lang="en-US" dirty="0"/>
              <a:t>Now()- returns current date time of the system</a:t>
            </a:r>
          </a:p>
          <a:p>
            <a:r>
              <a:rPr lang="en-US" dirty="0"/>
              <a:t>Year(date</a:t>
            </a:r>
            <a:r>
              <a:rPr lang="en-US" dirty="0" smtClean="0"/>
              <a:t>) – year of any date . Ex: select year(</a:t>
            </a:r>
            <a:r>
              <a:rPr lang="en-US" dirty="0" err="1" smtClean="0"/>
              <a:t>curdate</a:t>
            </a:r>
            <a:r>
              <a:rPr lang="en-US" dirty="0" smtClean="0"/>
              <a:t>());</a:t>
            </a:r>
            <a:endParaRPr lang="en-US" dirty="0"/>
          </a:p>
          <a:p>
            <a:r>
              <a:rPr lang="en-US" dirty="0"/>
              <a:t>Month(date</a:t>
            </a:r>
            <a:r>
              <a:rPr lang="en-US" dirty="0" smtClean="0"/>
              <a:t>)-  To get month </a:t>
            </a:r>
            <a:r>
              <a:rPr lang="en-US" dirty="0" err="1" smtClean="0"/>
              <a:t>nameEx</a:t>
            </a:r>
            <a:r>
              <a:rPr lang="en-US" dirty="0" smtClean="0"/>
              <a:t>: </a:t>
            </a:r>
            <a:r>
              <a:rPr lang="en-US" dirty="0" err="1" smtClean="0"/>
              <a:t>monthname</a:t>
            </a:r>
            <a:r>
              <a:rPr lang="en-US" dirty="0" smtClean="0"/>
              <a:t>(</a:t>
            </a:r>
            <a:r>
              <a:rPr lang="en-US" dirty="0" err="1" smtClean="0"/>
              <a:t>curdate</a:t>
            </a:r>
            <a:r>
              <a:rPr lang="en-US" dirty="0" smtClean="0"/>
              <a:t>());</a:t>
            </a:r>
            <a:endParaRPr lang="en-US" dirty="0"/>
          </a:p>
          <a:p>
            <a:r>
              <a:rPr lang="en-US" dirty="0"/>
              <a:t>Day(date</a:t>
            </a:r>
            <a:r>
              <a:rPr lang="en-US" dirty="0" smtClean="0"/>
              <a:t>)		--to get day of year Ex: Select </a:t>
            </a:r>
            <a:r>
              <a:rPr lang="en-US" dirty="0" err="1" smtClean="0"/>
              <a:t>dayofyear</a:t>
            </a:r>
            <a:r>
              <a:rPr lang="en-US" dirty="0" smtClean="0"/>
              <a:t>(</a:t>
            </a:r>
            <a:r>
              <a:rPr lang="en-US" dirty="0" err="1" smtClean="0"/>
              <a:t>curdate</a:t>
            </a:r>
            <a:r>
              <a:rPr lang="en-US" dirty="0" smtClean="0"/>
              <a:t>());</a:t>
            </a:r>
            <a:endParaRPr lang="en-US" dirty="0"/>
          </a:p>
          <a:p>
            <a:r>
              <a:rPr lang="en-US" dirty="0"/>
              <a:t>Hour(time)</a:t>
            </a:r>
          </a:p>
          <a:p>
            <a:r>
              <a:rPr lang="en-US" dirty="0"/>
              <a:t>Minute</a:t>
            </a:r>
          </a:p>
          <a:p>
            <a:r>
              <a:rPr lang="en-US" dirty="0"/>
              <a:t>Second</a:t>
            </a:r>
          </a:p>
          <a:p>
            <a:r>
              <a:rPr lang="en-US" b="1" dirty="0"/>
              <a:t>Weekday(date)</a:t>
            </a:r>
            <a:r>
              <a:rPr lang="en-US" dirty="0"/>
              <a:t>- Week day number of the week</a:t>
            </a:r>
          </a:p>
          <a:p>
            <a:r>
              <a:rPr lang="en-US" b="1" dirty="0"/>
              <a:t>Week(date)-</a:t>
            </a:r>
            <a:r>
              <a:rPr lang="en-US" dirty="0"/>
              <a:t> week number of the year</a:t>
            </a:r>
          </a:p>
          <a:p>
            <a:r>
              <a:rPr lang="en-US" dirty="0" err="1"/>
              <a:t>Last_day</a:t>
            </a:r>
            <a:endParaRPr lang="en-US" dirty="0"/>
          </a:p>
          <a:p>
            <a:r>
              <a:rPr lang="en-US" dirty="0" err="1"/>
              <a:t>DateDiff</a:t>
            </a:r>
            <a:endParaRPr lang="en-US" dirty="0"/>
          </a:p>
          <a:p>
            <a:r>
              <a:rPr lang="en-US" dirty="0" err="1" smtClean="0"/>
              <a:t>Date_add</a:t>
            </a:r>
            <a:r>
              <a:rPr lang="en-US" dirty="0" smtClean="0"/>
              <a:t>-you can add date or time.</a:t>
            </a:r>
            <a:endParaRPr lang="en-US" dirty="0"/>
          </a:p>
          <a:p>
            <a:r>
              <a:rPr lang="en-US" dirty="0" err="1" smtClean="0"/>
              <a:t>Date_format</a:t>
            </a:r>
            <a:r>
              <a:rPr lang="en-US" dirty="0" smtClean="0"/>
              <a:t>- to change date format</a:t>
            </a:r>
            <a:endParaRPr lang="en-US" dirty="0"/>
          </a:p>
          <a:p>
            <a:endParaRPr lang="en-US" dirty="0"/>
          </a:p>
          <a:p>
            <a:endParaRPr lang="en-US" dirty="0"/>
          </a:p>
        </p:txBody>
      </p:sp>
    </p:spTree>
    <p:extLst>
      <p:ext uri="{BB962C8B-B14F-4D97-AF65-F5344CB8AC3E}">
        <p14:creationId xmlns:p14="http://schemas.microsoft.com/office/powerpoint/2010/main" xmlns="" val="3155882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xmlns="" id="{7D34B7A7-6C10-4CEA-88FD-8B55D63AB889}"/>
              </a:ext>
            </a:extLst>
          </p:cNvPr>
          <p:cNvGraphicFramePr>
            <a:graphicFrameLocks noChangeAspect="1"/>
          </p:cNvGraphicFramePr>
          <p:nvPr>
            <p:custDataLst>
              <p:tags r:id="rId2"/>
            </p:custDataLst>
            <p:extLst>
              <p:ext uri="{D42A27DB-BD31-4B8C-83A1-F6EECF244321}">
                <p14:modId xmlns:p14="http://schemas.microsoft.com/office/powerpoint/2010/main" xmlns="" val="1934962925"/>
              </p:ext>
            </p:extLst>
          </p:nvPr>
        </p:nvGraphicFramePr>
        <p:xfrm>
          <a:off x="1588" y="1588"/>
          <a:ext cx="1588" cy="1588"/>
        </p:xfrm>
        <a:graphic>
          <a:graphicData uri="http://schemas.openxmlformats.org/presentationml/2006/ole">
            <p:oleObj spid="_x0000_s5344" name="think-cell Slide" r:id="rId5" imgW="360" imgH="360" progId="">
              <p:embed/>
            </p:oleObj>
          </a:graphicData>
        </a:graphic>
      </p:graphicFrame>
      <p:sp>
        <p:nvSpPr>
          <p:cNvPr id="4" name="Rectangle 3" hidden="1">
            <a:extLst>
              <a:ext uri="{FF2B5EF4-FFF2-40B4-BE49-F238E27FC236}">
                <a16:creationId xmlns:a16="http://schemas.microsoft.com/office/drawing/2014/main" xmlns="" id="{0E2EDF1F-7B06-4D5D-B028-82A71B86BD8C}"/>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xmlns="" id="{0457DD03-23A4-47C3-B179-10B554A7AF7C}"/>
              </a:ext>
            </a:extLst>
          </p:cNvPr>
          <p:cNvSpPr>
            <a:spLocks noGrp="1"/>
          </p:cNvSpPr>
          <p:nvPr>
            <p:ph type="title"/>
          </p:nvPr>
        </p:nvSpPr>
        <p:spPr/>
        <p:txBody>
          <a:bodyPr/>
          <a:lstStyle/>
          <a:p>
            <a:r>
              <a:rPr lang="en-US" dirty="0"/>
              <a:t>Popular RDBMS</a:t>
            </a:r>
          </a:p>
        </p:txBody>
      </p:sp>
      <p:sp>
        <p:nvSpPr>
          <p:cNvPr id="3" name="Content Placeholder 2">
            <a:extLst>
              <a:ext uri="{FF2B5EF4-FFF2-40B4-BE49-F238E27FC236}">
                <a16:creationId xmlns:a16="http://schemas.microsoft.com/office/drawing/2014/main" xmlns="" id="{4632034A-C9BF-4F48-A895-9486D8EEAECD}"/>
              </a:ext>
            </a:extLst>
          </p:cNvPr>
          <p:cNvSpPr>
            <a:spLocks noGrp="1"/>
          </p:cNvSpPr>
          <p:nvPr>
            <p:ph idx="1"/>
          </p:nvPr>
        </p:nvSpPr>
        <p:spPr/>
        <p:txBody>
          <a:bodyPr>
            <a:normAutofit fontScale="85000" lnSpcReduction="20000"/>
          </a:bodyPr>
          <a:lstStyle/>
          <a:p>
            <a:r>
              <a:rPr lang="en-US" b="1" dirty="0"/>
              <a:t>Oracle</a:t>
            </a:r>
            <a:r>
              <a:rPr lang="en-US" dirty="0"/>
              <a:t> – Owned by Oracle – </a:t>
            </a:r>
            <a:r>
              <a:rPr lang="en-US" b="1" dirty="0"/>
              <a:t>Licensed ORDBMS</a:t>
            </a:r>
          </a:p>
          <a:p>
            <a:r>
              <a:rPr lang="en-US" dirty="0"/>
              <a:t>SQL Server – Microsoft- Licensed RDBMS</a:t>
            </a:r>
          </a:p>
          <a:p>
            <a:r>
              <a:rPr lang="en-US" dirty="0"/>
              <a:t>DB2 – IBM- Licensed RDBMS</a:t>
            </a:r>
          </a:p>
          <a:p>
            <a:r>
              <a:rPr lang="en-US" dirty="0"/>
              <a:t>Big Data RDBMS-MPP(Massively Parallel Processing) &amp; DP (Distributed Processing)-</a:t>
            </a:r>
          </a:p>
          <a:p>
            <a:pPr lvl="1"/>
            <a:r>
              <a:rPr lang="en-US" dirty="0"/>
              <a:t> </a:t>
            </a:r>
            <a:r>
              <a:rPr lang="en-US" dirty="0" err="1"/>
              <a:t>TeraData</a:t>
            </a:r>
            <a:r>
              <a:rPr lang="en-US" dirty="0"/>
              <a:t>, Greenplum(EMC2), Snowflake, Amazon Redshift (AWS)</a:t>
            </a:r>
          </a:p>
          <a:p>
            <a:r>
              <a:rPr lang="en-US" dirty="0"/>
              <a:t>NoSQL Databases- </a:t>
            </a:r>
            <a:r>
              <a:rPr lang="en-US" dirty="0" err="1" smtClean="0"/>
              <a:t>MongoDB</a:t>
            </a:r>
            <a:r>
              <a:rPr lang="en-US" dirty="0" smtClean="0"/>
              <a:t> etc :: they do not support SQL language etc</a:t>
            </a:r>
            <a:r>
              <a:rPr lang="en-US" dirty="0"/>
              <a:t>.</a:t>
            </a:r>
          </a:p>
          <a:p>
            <a:r>
              <a:rPr lang="en-US" dirty="0"/>
              <a:t>Postgres- Enterprise </a:t>
            </a:r>
            <a:r>
              <a:rPr lang="en-US" dirty="0" smtClean="0"/>
              <a:t>DB(owned by)- </a:t>
            </a:r>
            <a:r>
              <a:rPr lang="en-US" b="1" dirty="0"/>
              <a:t>Opensource ORDBMS(Free)</a:t>
            </a:r>
          </a:p>
          <a:p>
            <a:r>
              <a:rPr lang="en-US" dirty="0"/>
              <a:t>MySQL – Oracle</a:t>
            </a:r>
          </a:p>
          <a:p>
            <a:pPr lvl="1"/>
            <a:r>
              <a:rPr lang="en-US" b="1" dirty="0"/>
              <a:t>Community Edition- Open Source(Free to use)</a:t>
            </a:r>
          </a:p>
          <a:p>
            <a:pPr lvl="1"/>
            <a:r>
              <a:rPr lang="en-US" b="1" dirty="0"/>
              <a:t>If </a:t>
            </a:r>
            <a:r>
              <a:rPr lang="en-US" b="1" dirty="0" err="1"/>
              <a:t>mysql</a:t>
            </a:r>
            <a:r>
              <a:rPr lang="en-US" b="1" dirty="0"/>
              <a:t> is embedded in some application and you are selling that application then you need to pay licensing to oracle for </a:t>
            </a:r>
            <a:r>
              <a:rPr lang="en-US" b="1" dirty="0" err="1"/>
              <a:t>mysql</a:t>
            </a:r>
            <a:endParaRPr lang="en-US" b="1" dirty="0"/>
          </a:p>
          <a:p>
            <a:pPr lvl="1"/>
            <a:r>
              <a:rPr lang="en-US" dirty="0"/>
              <a:t>Enterprise Edition- Licensed by Oracle</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xmlns="" val="34910003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FDD13864-8CD0-46A0-90F4-31807A947BDB}"/>
              </a:ext>
            </a:extLst>
          </p:cNvPr>
          <p:cNvGraphicFramePr>
            <a:graphicFrameLocks noChangeAspect="1"/>
          </p:cNvGraphicFramePr>
          <p:nvPr>
            <p:custDataLst>
              <p:tags r:id="rId2"/>
            </p:custDataLst>
            <p:extLst>
              <p:ext uri="{D42A27DB-BD31-4B8C-83A1-F6EECF244321}">
                <p14:modId xmlns:p14="http://schemas.microsoft.com/office/powerpoint/2010/main" xmlns="" val="2412548050"/>
              </p:ext>
            </p:extLst>
          </p:nvPr>
        </p:nvGraphicFramePr>
        <p:xfrm>
          <a:off x="1588" y="1588"/>
          <a:ext cx="1588" cy="1588"/>
        </p:xfrm>
        <a:graphic>
          <a:graphicData uri="http://schemas.openxmlformats.org/presentationml/2006/ole">
            <p:oleObj spid="_x0000_s87075" name="think-cell Slide" r:id="rId4" imgW="360" imgH="360" progId="">
              <p:embed/>
            </p:oleObj>
          </a:graphicData>
        </a:graphic>
      </p:graphicFrame>
      <p:sp>
        <p:nvSpPr>
          <p:cNvPr id="3" name="Content Placeholder 2">
            <a:extLst>
              <a:ext uri="{FF2B5EF4-FFF2-40B4-BE49-F238E27FC236}">
                <a16:creationId xmlns:a16="http://schemas.microsoft.com/office/drawing/2014/main" xmlns="" id="{C3D396B2-C1DC-429D-B963-FE4D4BC7FE2E}"/>
              </a:ext>
            </a:extLst>
          </p:cNvPr>
          <p:cNvSpPr>
            <a:spLocks noGrp="1"/>
          </p:cNvSpPr>
          <p:nvPr>
            <p:ph idx="1"/>
          </p:nvPr>
        </p:nvSpPr>
        <p:spPr>
          <a:xfrm>
            <a:off x="838200" y="390617"/>
            <a:ext cx="9353365" cy="5786346"/>
          </a:xfrm>
        </p:spPr>
        <p:txBody>
          <a:bodyPr>
            <a:normAutofit fontScale="55000" lnSpcReduction="20000"/>
          </a:bodyPr>
          <a:lstStyle/>
          <a:p>
            <a:r>
              <a:rPr lang="en-US" sz="5800" u="sng" dirty="0" smtClean="0"/>
              <a:t>KEYS</a:t>
            </a:r>
            <a:endParaRPr lang="en-US" sz="3300" u="sng" dirty="0" smtClean="0"/>
          </a:p>
          <a:p>
            <a:r>
              <a:rPr lang="en-US" sz="3300" b="1" u="sng" dirty="0" smtClean="0"/>
              <a:t>Candidate </a:t>
            </a:r>
            <a:r>
              <a:rPr lang="en-US" sz="3300" b="1" u="sng" dirty="0"/>
              <a:t>Key- </a:t>
            </a:r>
            <a:r>
              <a:rPr lang="en-US" b="1" dirty="0"/>
              <a:t>any column or a group of columns which can uniquely identify a row is called a candidate key</a:t>
            </a:r>
          </a:p>
          <a:p>
            <a:pPr>
              <a:buNone/>
            </a:pPr>
            <a:endParaRPr lang="en-US" dirty="0"/>
          </a:p>
          <a:p>
            <a:pPr marL="0" indent="0">
              <a:buNone/>
            </a:pPr>
            <a:r>
              <a:rPr lang="en-US" dirty="0"/>
              <a:t>e.g. </a:t>
            </a:r>
            <a:r>
              <a:rPr lang="en-US" dirty="0" err="1"/>
              <a:t>eid</a:t>
            </a:r>
            <a:r>
              <a:rPr lang="en-US" dirty="0"/>
              <a:t> column of EMP table- minimum field required to uniquely identify a row </a:t>
            </a:r>
          </a:p>
          <a:p>
            <a:r>
              <a:rPr lang="en-US" sz="2900" b="1" u="sng" dirty="0"/>
              <a:t>Super Key</a:t>
            </a:r>
            <a:r>
              <a:rPr lang="en-US" dirty="0"/>
              <a:t>- A super key is a set of one or more attributes which can uniquely identify  a row in a table</a:t>
            </a:r>
          </a:p>
          <a:p>
            <a:pPr marL="457200" lvl="1" indent="0">
              <a:buNone/>
            </a:pPr>
            <a:r>
              <a:rPr lang="en-US" dirty="0"/>
              <a:t>EID , ENAME-&gt; this is not a minimum column key</a:t>
            </a:r>
            <a:endParaRPr lang="en-US" b="1" u="sng" dirty="0"/>
          </a:p>
          <a:p>
            <a:r>
              <a:rPr lang="en-US" b="1" u="sng" dirty="0"/>
              <a:t>Alternate Keys</a:t>
            </a:r>
            <a:r>
              <a:rPr lang="en-US" dirty="0"/>
              <a:t>- all the </a:t>
            </a:r>
            <a:r>
              <a:rPr lang="en-US" b="1" dirty="0"/>
              <a:t>candidate keys which are not primary key are called as an alternate keys</a:t>
            </a:r>
          </a:p>
          <a:p>
            <a:r>
              <a:rPr lang="en-US" sz="3300" b="1" u="sng" dirty="0"/>
              <a:t>Natural Key- </a:t>
            </a:r>
            <a:r>
              <a:rPr lang="en-US" dirty="0"/>
              <a:t>is a </a:t>
            </a:r>
            <a:r>
              <a:rPr lang="en-US" b="1" dirty="0"/>
              <a:t>column or set of columns that already exists in the table</a:t>
            </a:r>
            <a:r>
              <a:rPr lang="en-US" dirty="0"/>
              <a:t> (e.g. they are attributes of entity within the data model) </a:t>
            </a:r>
            <a:r>
              <a:rPr lang="en-US" b="1" dirty="0"/>
              <a:t>and uniquely identify a record in the table</a:t>
            </a:r>
          </a:p>
          <a:p>
            <a:pPr marL="0" indent="0">
              <a:buNone/>
            </a:pPr>
            <a:r>
              <a:rPr lang="en-US" dirty="0"/>
              <a:t>EMP</a:t>
            </a:r>
          </a:p>
          <a:p>
            <a:pPr marL="0" indent="0">
              <a:buNone/>
            </a:pPr>
            <a:r>
              <a:rPr lang="en-US" dirty="0"/>
              <a:t>	</a:t>
            </a:r>
            <a:r>
              <a:rPr lang="en-US" b="1" dirty="0"/>
              <a:t>SSN</a:t>
            </a:r>
            <a:r>
              <a:rPr lang="en-US" dirty="0"/>
              <a:t>, FN,LN</a:t>
            </a:r>
          </a:p>
          <a:p>
            <a:pPr marL="0" indent="0">
              <a:buNone/>
            </a:pPr>
            <a:endParaRPr lang="en-US" dirty="0"/>
          </a:p>
          <a:p>
            <a:r>
              <a:rPr lang="en-US" sz="2900" b="1" u="sng" dirty="0"/>
              <a:t>Surrogate Key</a:t>
            </a:r>
            <a:r>
              <a:rPr lang="en-US" dirty="0"/>
              <a:t>- A </a:t>
            </a:r>
            <a:r>
              <a:rPr lang="en-US" b="1" dirty="0"/>
              <a:t>surrogate key is a system generated value with no business meaning that is used to uniquely identify a record in a table</a:t>
            </a:r>
          </a:p>
          <a:p>
            <a:pPr lvl="1"/>
            <a:r>
              <a:rPr lang="en-US" dirty="0"/>
              <a:t>Address</a:t>
            </a:r>
          </a:p>
          <a:p>
            <a:pPr lvl="2"/>
            <a:r>
              <a:rPr lang="en-US" b="1" dirty="0" err="1"/>
              <a:t>AddressID</a:t>
            </a:r>
            <a:r>
              <a:rPr lang="en-US" b="1" dirty="0"/>
              <a:t>- Auto increment or a sequence</a:t>
            </a:r>
          </a:p>
          <a:p>
            <a:pPr lvl="2"/>
            <a:r>
              <a:rPr lang="en-US" dirty="0" err="1"/>
              <a:t>Streetnumber</a:t>
            </a:r>
            <a:endParaRPr lang="en-US" dirty="0"/>
          </a:p>
          <a:p>
            <a:pPr lvl="2"/>
            <a:r>
              <a:rPr lang="en-US" dirty="0" err="1"/>
              <a:t>Streetname</a:t>
            </a:r>
            <a:endParaRPr lang="en-US" dirty="0"/>
          </a:p>
          <a:p>
            <a:pPr lvl="2"/>
            <a:r>
              <a:rPr lang="en-US" dirty="0"/>
              <a:t>City</a:t>
            </a:r>
          </a:p>
          <a:p>
            <a:pPr lvl="2"/>
            <a:r>
              <a:rPr lang="en-US" dirty="0"/>
              <a:t>State</a:t>
            </a:r>
          </a:p>
          <a:p>
            <a:pPr lvl="2"/>
            <a:r>
              <a:rPr lang="en-US" dirty="0" err="1"/>
              <a:t>Zipcode</a:t>
            </a:r>
            <a:endParaRPr lang="en-US" dirty="0"/>
          </a:p>
          <a:p>
            <a:pPr marL="457200" lvl="1" indent="0">
              <a:buNone/>
            </a:pPr>
            <a:r>
              <a:rPr lang="en-US" dirty="0"/>
              <a:t>	</a:t>
            </a:r>
          </a:p>
        </p:txBody>
      </p:sp>
    </p:spTree>
    <p:extLst>
      <p:ext uri="{BB962C8B-B14F-4D97-AF65-F5344CB8AC3E}">
        <p14:creationId xmlns:p14="http://schemas.microsoft.com/office/powerpoint/2010/main" xmlns="" val="24518365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xmlns="" id="{B043F83A-5772-4070-AF4D-0313750E2FE0}"/>
              </a:ext>
            </a:extLst>
          </p:cNvPr>
          <p:cNvGraphicFramePr>
            <a:graphicFrameLocks noChangeAspect="1"/>
          </p:cNvGraphicFramePr>
          <p:nvPr>
            <p:custDataLst>
              <p:tags r:id="rId2"/>
            </p:custDataLst>
            <p:extLst>
              <p:ext uri="{D42A27DB-BD31-4B8C-83A1-F6EECF244321}">
                <p14:modId xmlns:p14="http://schemas.microsoft.com/office/powerpoint/2010/main" xmlns="" val="2601490932"/>
              </p:ext>
            </p:extLst>
          </p:nvPr>
        </p:nvGraphicFramePr>
        <p:xfrm>
          <a:off x="1588" y="1588"/>
          <a:ext cx="1588" cy="1588"/>
        </p:xfrm>
        <a:graphic>
          <a:graphicData uri="http://schemas.openxmlformats.org/presentationml/2006/ole">
            <p:oleObj spid="_x0000_s16597" name="think-cell Slide" r:id="rId5" imgW="360" imgH="360" progId="">
              <p:embed/>
            </p:oleObj>
          </a:graphicData>
        </a:graphic>
      </p:graphicFrame>
      <p:sp>
        <p:nvSpPr>
          <p:cNvPr id="4" name="Rectangle 3" hidden="1">
            <a:extLst>
              <a:ext uri="{FF2B5EF4-FFF2-40B4-BE49-F238E27FC236}">
                <a16:creationId xmlns:a16="http://schemas.microsoft.com/office/drawing/2014/main" xmlns="" id="{4FFBD289-FCFC-4A72-9DA4-1583B972DD01}"/>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xmlns="" id="{F6FF6B2C-1DCF-4DDC-95B1-6C1DB637FB23}"/>
              </a:ext>
            </a:extLst>
          </p:cNvPr>
          <p:cNvSpPr>
            <a:spLocks noGrp="1"/>
          </p:cNvSpPr>
          <p:nvPr>
            <p:ph type="title"/>
          </p:nvPr>
        </p:nvSpPr>
        <p:spPr>
          <a:xfrm>
            <a:off x="458190" y="175120"/>
            <a:ext cx="10515600" cy="663080"/>
          </a:xfrm>
        </p:spPr>
        <p:txBody>
          <a:bodyPr>
            <a:normAutofit fontScale="90000"/>
          </a:bodyPr>
          <a:lstStyle/>
          <a:p>
            <a:r>
              <a:rPr lang="en-US" b="1" u="sng" dirty="0"/>
              <a:t>Transaction</a:t>
            </a:r>
            <a:r>
              <a:rPr lang="en-US" dirty="0"/>
              <a:t> – Unit of </a:t>
            </a:r>
            <a:r>
              <a:rPr lang="en-US" dirty="0" smtClean="0"/>
              <a:t>work </a:t>
            </a:r>
            <a:r>
              <a:rPr lang="en-US" sz="2400" dirty="0" smtClean="0"/>
              <a:t>(any work you do in DB transaction)</a:t>
            </a:r>
            <a:endParaRPr lang="en-US" dirty="0"/>
          </a:p>
        </p:txBody>
      </p:sp>
      <p:sp>
        <p:nvSpPr>
          <p:cNvPr id="3" name="Content Placeholder 2">
            <a:extLst>
              <a:ext uri="{FF2B5EF4-FFF2-40B4-BE49-F238E27FC236}">
                <a16:creationId xmlns:a16="http://schemas.microsoft.com/office/drawing/2014/main" xmlns="" id="{22E55821-67FD-429D-BEA1-6DCFA13C0C42}"/>
              </a:ext>
            </a:extLst>
          </p:cNvPr>
          <p:cNvSpPr>
            <a:spLocks noGrp="1"/>
          </p:cNvSpPr>
          <p:nvPr>
            <p:ph idx="1"/>
          </p:nvPr>
        </p:nvSpPr>
        <p:spPr>
          <a:xfrm>
            <a:off x="107192" y="1001973"/>
            <a:ext cx="11970508" cy="5779827"/>
          </a:xfrm>
        </p:spPr>
        <p:txBody>
          <a:bodyPr>
            <a:normAutofit/>
          </a:bodyPr>
          <a:lstStyle/>
          <a:p>
            <a:r>
              <a:rPr lang="en-US" sz="1800" b="1" u="sng" dirty="0"/>
              <a:t>Properties of </a:t>
            </a:r>
            <a:r>
              <a:rPr lang="en-US" sz="1800" b="1" u="sng" dirty="0" smtClean="0"/>
              <a:t>Transaction  (ACID)</a:t>
            </a:r>
            <a:endParaRPr lang="en-US" sz="1800" b="1" u="sng" dirty="0"/>
          </a:p>
          <a:p>
            <a:pPr lvl="1"/>
            <a:r>
              <a:rPr lang="en-US" sz="1800" b="1" u="sng" dirty="0"/>
              <a:t>A</a:t>
            </a:r>
            <a:r>
              <a:rPr lang="en-US" sz="1600" dirty="0"/>
              <a:t>- </a:t>
            </a:r>
            <a:r>
              <a:rPr lang="en-US" sz="1600" b="1" dirty="0"/>
              <a:t>Atomicity</a:t>
            </a:r>
            <a:r>
              <a:rPr lang="en-US" sz="1600" dirty="0"/>
              <a:t>- A </a:t>
            </a:r>
            <a:r>
              <a:rPr lang="en-US" sz="1600" b="1" dirty="0"/>
              <a:t>transaction is either fully committed or fully rollback</a:t>
            </a:r>
            <a:r>
              <a:rPr lang="en-US" sz="1600" dirty="0"/>
              <a:t>. </a:t>
            </a:r>
            <a:r>
              <a:rPr lang="en-US" sz="1600" b="1" dirty="0"/>
              <a:t>Transaction</a:t>
            </a:r>
            <a:r>
              <a:rPr lang="en-US" sz="1600" dirty="0"/>
              <a:t> should be treated </a:t>
            </a:r>
            <a:r>
              <a:rPr lang="en-US" sz="1600" b="1" dirty="0"/>
              <a:t>as an</a:t>
            </a:r>
            <a:r>
              <a:rPr lang="en-US" sz="1600" dirty="0"/>
              <a:t> </a:t>
            </a:r>
            <a:r>
              <a:rPr lang="en-US" sz="1600" b="1" dirty="0"/>
              <a:t>atomic </a:t>
            </a:r>
            <a:r>
              <a:rPr lang="en-US" sz="1600" b="1" dirty="0" smtClean="0"/>
              <a:t>unit</a:t>
            </a:r>
          </a:p>
          <a:p>
            <a:pPr lvl="1">
              <a:buNone/>
            </a:pPr>
            <a:r>
              <a:rPr lang="en-US" sz="1600" dirty="0" smtClean="0"/>
              <a:t>You cannot do some part as commit and some  rollback</a:t>
            </a:r>
          </a:p>
          <a:p>
            <a:pPr lvl="1">
              <a:buNone/>
            </a:pPr>
            <a:endParaRPr lang="en-US" sz="1600" dirty="0"/>
          </a:p>
          <a:p>
            <a:pPr lvl="1"/>
            <a:r>
              <a:rPr lang="en-US" sz="1800" b="1" u="sng" dirty="0"/>
              <a:t>C</a:t>
            </a:r>
            <a:r>
              <a:rPr lang="en-US" sz="1600" dirty="0"/>
              <a:t>- </a:t>
            </a:r>
            <a:r>
              <a:rPr lang="en-US" sz="1600" b="1" dirty="0"/>
              <a:t>Consistency</a:t>
            </a:r>
            <a:r>
              <a:rPr lang="en-US" sz="1600" dirty="0"/>
              <a:t>- </a:t>
            </a:r>
            <a:r>
              <a:rPr lang="en-US" sz="1600" b="1" dirty="0"/>
              <a:t>Database should always remain in a consistent </a:t>
            </a:r>
            <a:r>
              <a:rPr lang="en-US" sz="1600" dirty="0"/>
              <a:t>state </a:t>
            </a:r>
            <a:r>
              <a:rPr lang="en-US" sz="1600" b="1" dirty="0"/>
              <a:t>after any transaction irrespective of</a:t>
            </a:r>
            <a:r>
              <a:rPr lang="en-US" sz="1600" dirty="0"/>
              <a:t> whether transaction is </a:t>
            </a:r>
            <a:r>
              <a:rPr lang="en-US" sz="1600" b="1" dirty="0"/>
              <a:t>committed or rollback</a:t>
            </a:r>
            <a:r>
              <a:rPr lang="en-US" sz="1600" dirty="0"/>
              <a:t> or not completed</a:t>
            </a:r>
          </a:p>
          <a:p>
            <a:pPr lvl="2"/>
            <a:r>
              <a:rPr lang="en-US" sz="1600" b="1" dirty="0"/>
              <a:t>RDBMS writes the changes first to the log file before change the changing the data</a:t>
            </a:r>
            <a:r>
              <a:rPr lang="en-US" sz="1400" dirty="0"/>
              <a:t> </a:t>
            </a:r>
            <a:r>
              <a:rPr lang="en-US" sz="1400" b="1" dirty="0"/>
              <a:t>in</a:t>
            </a:r>
            <a:r>
              <a:rPr lang="en-US" sz="1400" dirty="0"/>
              <a:t> the buffer pool or </a:t>
            </a:r>
            <a:r>
              <a:rPr lang="en-US" sz="1400" b="1" dirty="0"/>
              <a:t>data file</a:t>
            </a:r>
            <a:r>
              <a:rPr lang="en-US" sz="1400" dirty="0"/>
              <a:t> and this process is called as </a:t>
            </a:r>
            <a:r>
              <a:rPr lang="en-US" sz="1800" b="1" u="sng" dirty="0"/>
              <a:t>Write Ahead Logging</a:t>
            </a:r>
            <a:endParaRPr lang="en-US" sz="1400" b="1" u="sng" dirty="0"/>
          </a:p>
          <a:p>
            <a:pPr marL="457200" lvl="1" indent="0">
              <a:buNone/>
            </a:pPr>
            <a:r>
              <a:rPr lang="en-US" sz="1600" dirty="0"/>
              <a:t>	</a:t>
            </a:r>
            <a:r>
              <a:rPr lang="en-US" sz="1600" b="1" dirty="0"/>
              <a:t>Consistency is achieved by </a:t>
            </a:r>
            <a:r>
              <a:rPr lang="en-US" sz="1600" b="1" u="sng" dirty="0"/>
              <a:t>instance recovery</a:t>
            </a:r>
            <a:r>
              <a:rPr lang="en-US" sz="1600" b="1" dirty="0"/>
              <a:t> </a:t>
            </a:r>
            <a:r>
              <a:rPr lang="en-US" sz="1600" dirty="0"/>
              <a:t>done </a:t>
            </a:r>
            <a:r>
              <a:rPr lang="en-US" sz="1600" b="1" dirty="0"/>
              <a:t>during the startup of the instance </a:t>
            </a:r>
          </a:p>
          <a:p>
            <a:pPr lvl="2"/>
            <a:r>
              <a:rPr lang="en-US" sz="1400" dirty="0"/>
              <a:t>RDBMS </a:t>
            </a:r>
            <a:r>
              <a:rPr lang="en-US" sz="1600" b="1" u="sng" dirty="0"/>
              <a:t>analyses the log </a:t>
            </a:r>
            <a:r>
              <a:rPr lang="en-US" sz="1400" b="1" dirty="0"/>
              <a:t>file</a:t>
            </a:r>
            <a:r>
              <a:rPr lang="en-US" sz="1400" dirty="0"/>
              <a:t> </a:t>
            </a:r>
            <a:r>
              <a:rPr lang="en-US" sz="1400" b="1" dirty="0"/>
              <a:t>to identify all the transactions that were not committed but yet written to the </a:t>
            </a:r>
            <a:r>
              <a:rPr lang="en-US" sz="1400" b="1" dirty="0" smtClean="0"/>
              <a:t>disk</a:t>
            </a:r>
            <a:r>
              <a:rPr lang="en-US" sz="1400" dirty="0" smtClean="0"/>
              <a:t>(REDO) </a:t>
            </a:r>
            <a:r>
              <a:rPr lang="en-US" sz="1400" dirty="0"/>
              <a:t>and also the </a:t>
            </a:r>
            <a:r>
              <a:rPr lang="en-US" sz="1400" b="1" dirty="0"/>
              <a:t>transactions that were committed but were not written to the </a:t>
            </a:r>
            <a:r>
              <a:rPr lang="en-US" sz="1400" b="1" dirty="0" smtClean="0"/>
              <a:t>disk </a:t>
            </a:r>
            <a:r>
              <a:rPr lang="en-US" sz="1400" dirty="0" smtClean="0"/>
              <a:t>(UNDO / Rollback).</a:t>
            </a:r>
            <a:endParaRPr lang="en-US" sz="1400" dirty="0"/>
          </a:p>
          <a:p>
            <a:pPr lvl="2"/>
            <a:r>
              <a:rPr lang="en-US" sz="1600" b="1" u="sng" dirty="0"/>
              <a:t>Redo</a:t>
            </a:r>
            <a:r>
              <a:rPr lang="en-US" sz="1400" dirty="0"/>
              <a:t> all the transactions that were committed but not written to the disk</a:t>
            </a:r>
          </a:p>
          <a:p>
            <a:pPr lvl="2"/>
            <a:r>
              <a:rPr lang="en-US" sz="1600" b="1" u="sng" dirty="0"/>
              <a:t>Undo or rollback</a:t>
            </a:r>
            <a:r>
              <a:rPr lang="en-US" sz="1400" dirty="0"/>
              <a:t> all the transactions that  were not committed but yet written to the </a:t>
            </a:r>
            <a:r>
              <a:rPr lang="en-US" sz="1400" dirty="0" smtClean="0"/>
              <a:t>disk</a:t>
            </a:r>
          </a:p>
          <a:p>
            <a:pPr lvl="2"/>
            <a:endParaRPr lang="en-US" sz="1400" dirty="0"/>
          </a:p>
          <a:p>
            <a:pPr lvl="1"/>
            <a:r>
              <a:rPr lang="en-US" sz="1800" b="1" u="sng" dirty="0"/>
              <a:t>I</a:t>
            </a:r>
            <a:r>
              <a:rPr lang="en-US" sz="1600" dirty="0"/>
              <a:t>- </a:t>
            </a:r>
            <a:r>
              <a:rPr lang="en-US" sz="1600" b="1" dirty="0"/>
              <a:t>Isolation</a:t>
            </a:r>
            <a:r>
              <a:rPr lang="en-US" sz="1600" dirty="0"/>
              <a:t>- </a:t>
            </a:r>
            <a:r>
              <a:rPr lang="en-US" sz="1600" b="1" u="sng" dirty="0"/>
              <a:t>No two users </a:t>
            </a:r>
            <a:r>
              <a:rPr lang="en-US" sz="1600" b="1" dirty="0"/>
              <a:t>can </a:t>
            </a:r>
            <a:r>
              <a:rPr lang="en-US" sz="1800" b="1" i="1" u="sng" dirty="0"/>
              <a:t>update</a:t>
            </a:r>
            <a:r>
              <a:rPr lang="en-US" sz="1800" b="1" dirty="0"/>
              <a:t> </a:t>
            </a:r>
            <a:r>
              <a:rPr lang="en-US" sz="1600" b="1" dirty="0"/>
              <a:t>the </a:t>
            </a:r>
            <a:r>
              <a:rPr lang="en-US" sz="1600" b="1" u="sng" dirty="0"/>
              <a:t>same data at the same time </a:t>
            </a:r>
            <a:r>
              <a:rPr lang="en-US" sz="1600" dirty="0"/>
              <a:t>RDBMS </a:t>
            </a:r>
            <a:r>
              <a:rPr lang="en-US" sz="1600" b="1" u="sng" dirty="0"/>
              <a:t>use locks to implement isolation</a:t>
            </a:r>
          </a:p>
          <a:p>
            <a:pPr lvl="2"/>
            <a:r>
              <a:rPr lang="en-US" sz="1600" b="1" u="sng" dirty="0"/>
              <a:t>MVCC</a:t>
            </a:r>
            <a:r>
              <a:rPr lang="en-US" sz="1400" b="1" dirty="0"/>
              <a:t>- </a:t>
            </a:r>
            <a:r>
              <a:rPr lang="en-US" sz="1600" b="1" dirty="0"/>
              <a:t>Multi Version concurrency control</a:t>
            </a:r>
            <a:r>
              <a:rPr lang="en-US" sz="1600" dirty="0"/>
              <a:t>- It means that </a:t>
            </a:r>
            <a:r>
              <a:rPr lang="en-US" sz="1600" b="1" dirty="0"/>
              <a:t>users can </a:t>
            </a:r>
            <a:r>
              <a:rPr lang="en-US" sz="1800" b="1" i="1" u="sng" dirty="0"/>
              <a:t>read</a:t>
            </a:r>
            <a:r>
              <a:rPr lang="en-US" sz="1800" b="1" dirty="0"/>
              <a:t> </a:t>
            </a:r>
            <a:r>
              <a:rPr lang="en-US" sz="1600" b="1" dirty="0"/>
              <a:t>the data even if the  same data is getting modified</a:t>
            </a:r>
            <a:r>
              <a:rPr lang="en-US" sz="1600" dirty="0"/>
              <a:t> by some other session/user. </a:t>
            </a:r>
            <a:r>
              <a:rPr lang="en-US" sz="1600" b="1" dirty="0"/>
              <a:t>In MVCC RDBMS takes snapshot (row versioning) of the last committed data</a:t>
            </a:r>
            <a:r>
              <a:rPr lang="en-US" sz="1600" dirty="0" smtClean="0"/>
              <a:t>.</a:t>
            </a:r>
          </a:p>
          <a:p>
            <a:pPr lvl="2"/>
            <a:endParaRPr lang="en-US" sz="1400" dirty="0"/>
          </a:p>
          <a:p>
            <a:pPr lvl="1"/>
            <a:r>
              <a:rPr lang="en-US" sz="1800" b="1" u="sng" dirty="0"/>
              <a:t>D</a:t>
            </a:r>
            <a:r>
              <a:rPr lang="en-US" sz="1600" dirty="0"/>
              <a:t>- </a:t>
            </a:r>
            <a:r>
              <a:rPr lang="en-US" sz="1600" b="1" dirty="0"/>
              <a:t>Durability</a:t>
            </a:r>
            <a:r>
              <a:rPr lang="en-US" sz="1600" dirty="0"/>
              <a:t>- </a:t>
            </a:r>
            <a:r>
              <a:rPr lang="en-US" sz="1600" b="1" dirty="0"/>
              <a:t>Once the data is stored </a:t>
            </a:r>
            <a:r>
              <a:rPr lang="en-US" sz="1600" dirty="0"/>
              <a:t>in the RDBMS </a:t>
            </a:r>
            <a:r>
              <a:rPr lang="en-US" sz="1600" b="1" dirty="0"/>
              <a:t>it should remain </a:t>
            </a:r>
            <a:r>
              <a:rPr lang="en-US" sz="1600" b="1" dirty="0" smtClean="0"/>
              <a:t>forever</a:t>
            </a:r>
            <a:r>
              <a:rPr lang="en-US" sz="1600" dirty="0" smtClean="0"/>
              <a:t> </a:t>
            </a:r>
            <a:r>
              <a:rPr lang="en-US" sz="1600" dirty="0"/>
              <a:t>even if the server is restarted </a:t>
            </a:r>
            <a:r>
              <a:rPr lang="en-US" sz="1600" b="1" dirty="0"/>
              <a:t>unless the user deletes the data</a:t>
            </a:r>
            <a:r>
              <a:rPr lang="en-US" sz="1600" dirty="0"/>
              <a:t>. </a:t>
            </a:r>
            <a:r>
              <a:rPr lang="en-US" sz="1600" b="1" u="sng" dirty="0"/>
              <a:t>Durability is implemented </a:t>
            </a:r>
            <a:r>
              <a:rPr lang="en-US" sz="1600" b="1" u="sng" dirty="0" smtClean="0"/>
              <a:t> by  </a:t>
            </a:r>
            <a:r>
              <a:rPr lang="en-US" sz="1600" b="1" u="sng" dirty="0"/>
              <a:t>storing the data on a non-volatile </a:t>
            </a:r>
            <a:r>
              <a:rPr lang="en-US" sz="1600" b="1" u="sng" dirty="0" smtClean="0"/>
              <a:t>storage(disk).</a:t>
            </a:r>
            <a:endParaRPr lang="en-US" sz="1600" b="1" u="sng" dirty="0"/>
          </a:p>
        </p:txBody>
      </p:sp>
    </p:spTree>
    <p:extLst>
      <p:ext uri="{BB962C8B-B14F-4D97-AF65-F5344CB8AC3E}">
        <p14:creationId xmlns:p14="http://schemas.microsoft.com/office/powerpoint/2010/main" xmlns="" val="38760804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250" y="285751"/>
            <a:ext cx="11353800" cy="3611336"/>
          </a:xfrm>
        </p:spPr>
        <p:txBody>
          <a:bodyPr/>
          <a:lstStyle/>
          <a:p>
            <a:endParaRPr lang="en-US" dirty="0" smtClean="0"/>
          </a:p>
          <a:p>
            <a:r>
              <a:rPr lang="en-US" dirty="0" smtClean="0"/>
              <a:t>No two people can modify the same data at the same time</a:t>
            </a:r>
          </a:p>
          <a:p>
            <a:r>
              <a:rPr lang="en-US" dirty="0" smtClean="0"/>
              <a:t>Show variable like ‘%timeout%’;   </a:t>
            </a:r>
            <a:r>
              <a:rPr lang="en-US" dirty="0" err="1" smtClean="0"/>
              <a:t>lock_wait_timout</a:t>
            </a:r>
            <a:endParaRPr lang="en-US" dirty="0" smtClean="0"/>
          </a:p>
          <a:p>
            <a:pPr>
              <a:buNone/>
            </a:pPr>
            <a:r>
              <a:rPr lang="en-US" dirty="0" smtClean="0"/>
              <a:t>Instead of table lock bank use row lock level can not be done in column level, If  table lock then other row cannot be modified.</a:t>
            </a:r>
          </a:p>
          <a:p>
            <a:r>
              <a:rPr lang="en-US" dirty="0" smtClean="0"/>
              <a:t>Data file contain actual data stored in non volatile disk</a:t>
            </a:r>
          </a:p>
          <a:p>
            <a:r>
              <a:rPr lang="en-US" dirty="0" smtClean="0"/>
              <a:t>Show variables like ‘data dir’; </a:t>
            </a:r>
            <a:endParaRPr lang="en-IN" dirty="0" smtClean="0"/>
          </a:p>
        </p:txBody>
      </p:sp>
      <p:pic>
        <p:nvPicPr>
          <p:cNvPr id="103425" name="Picture 1"/>
          <p:cNvPicPr>
            <a:picLocks noChangeAspect="1" noChangeArrowheads="1"/>
          </p:cNvPicPr>
          <p:nvPr/>
        </p:nvPicPr>
        <p:blipFill>
          <a:blip r:embed="rId2"/>
          <a:srcRect/>
          <a:stretch>
            <a:fillRect/>
          </a:stretch>
        </p:blipFill>
        <p:spPr bwMode="auto">
          <a:xfrm>
            <a:off x="142876" y="5110159"/>
            <a:ext cx="10438038" cy="1247093"/>
          </a:xfrm>
          <a:prstGeom prst="rect">
            <a:avLst/>
          </a:prstGeom>
          <a:noFill/>
          <a:ln w="9525">
            <a:noFill/>
            <a:miter lim="800000"/>
            <a:headEnd/>
            <a:tailEnd/>
          </a:ln>
          <a:effectLst/>
        </p:spPr>
      </p:pic>
      <p:pic>
        <p:nvPicPr>
          <p:cNvPr id="103426" name="Picture 2"/>
          <p:cNvPicPr>
            <a:picLocks noChangeAspect="1" noChangeArrowheads="1"/>
          </p:cNvPicPr>
          <p:nvPr/>
        </p:nvPicPr>
        <p:blipFill>
          <a:blip r:embed="rId3"/>
          <a:srcRect/>
          <a:stretch>
            <a:fillRect/>
          </a:stretch>
        </p:blipFill>
        <p:spPr bwMode="auto">
          <a:xfrm>
            <a:off x="410255" y="4114800"/>
            <a:ext cx="9495745" cy="994682"/>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xmlns="" id="{001AC718-AE01-495F-86EC-14C447295954}"/>
              </a:ext>
            </a:extLst>
          </p:cNvPr>
          <p:cNvGraphicFramePr>
            <a:graphicFrameLocks noChangeAspect="1"/>
          </p:cNvGraphicFramePr>
          <p:nvPr>
            <p:custDataLst>
              <p:tags r:id="rId2"/>
            </p:custDataLst>
            <p:extLst>
              <p:ext uri="{D42A27DB-BD31-4B8C-83A1-F6EECF244321}">
                <p14:modId xmlns:p14="http://schemas.microsoft.com/office/powerpoint/2010/main" xmlns="" val="1873219455"/>
              </p:ext>
            </p:extLst>
          </p:nvPr>
        </p:nvGraphicFramePr>
        <p:xfrm>
          <a:off x="1588" y="1588"/>
          <a:ext cx="1588" cy="1588"/>
        </p:xfrm>
        <a:graphic>
          <a:graphicData uri="http://schemas.openxmlformats.org/presentationml/2006/ole">
            <p:oleObj spid="_x0000_s48280" name="think-cell Slide" r:id="rId4" imgW="360" imgH="360" progId="">
              <p:embed/>
            </p:oleObj>
          </a:graphicData>
        </a:graphic>
      </p:graphicFrame>
      <p:sp>
        <p:nvSpPr>
          <p:cNvPr id="4" name="Rectangle 3">
            <a:extLst>
              <a:ext uri="{FF2B5EF4-FFF2-40B4-BE49-F238E27FC236}">
                <a16:creationId xmlns:a16="http://schemas.microsoft.com/office/drawing/2014/main" xmlns="" id="{E97F5F49-52A8-4BEC-B20F-68A6EFE07531}"/>
              </a:ext>
            </a:extLst>
          </p:cNvPr>
          <p:cNvSpPr/>
          <p:nvPr/>
        </p:nvSpPr>
        <p:spPr>
          <a:xfrm>
            <a:off x="1769934" y="1006941"/>
            <a:ext cx="5381625" cy="21145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xmlns="" id="{5160DD1C-CDBB-49D4-A41E-8E08199DD181}"/>
              </a:ext>
            </a:extLst>
          </p:cNvPr>
          <p:cNvSpPr/>
          <p:nvPr/>
        </p:nvSpPr>
        <p:spPr>
          <a:xfrm>
            <a:off x="2360484" y="1521290"/>
            <a:ext cx="2143125" cy="1552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Buffer Pool</a:t>
            </a:r>
          </a:p>
          <a:p>
            <a:pPr algn="ctr"/>
            <a:r>
              <a:rPr lang="en-US" dirty="0"/>
              <a:t>(Table/Index Data)</a:t>
            </a:r>
          </a:p>
        </p:txBody>
      </p:sp>
      <p:sp>
        <p:nvSpPr>
          <p:cNvPr id="7" name="Rectangle 6">
            <a:extLst>
              <a:ext uri="{FF2B5EF4-FFF2-40B4-BE49-F238E27FC236}">
                <a16:creationId xmlns:a16="http://schemas.microsoft.com/office/drawing/2014/main" xmlns="" id="{DD0293C8-45A2-4DF0-AC02-271EDD91EF5C}"/>
              </a:ext>
            </a:extLst>
          </p:cNvPr>
          <p:cNvSpPr/>
          <p:nvPr/>
        </p:nvSpPr>
        <p:spPr>
          <a:xfrm>
            <a:off x="4808409" y="1492716"/>
            <a:ext cx="2143125" cy="1457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 Buffer</a:t>
            </a:r>
          </a:p>
          <a:p>
            <a:pPr algn="ctr"/>
            <a:r>
              <a:rPr lang="en-US" dirty="0"/>
              <a:t>(DDL/DML Changes)</a:t>
            </a:r>
          </a:p>
        </p:txBody>
      </p:sp>
      <p:sp>
        <p:nvSpPr>
          <p:cNvPr id="8" name="Rectangle: Rounded Corners 7">
            <a:extLst>
              <a:ext uri="{FF2B5EF4-FFF2-40B4-BE49-F238E27FC236}">
                <a16:creationId xmlns:a16="http://schemas.microsoft.com/office/drawing/2014/main" xmlns="" id="{D00BCF38-11BA-4DFE-A6F8-2B0BF51AB583}"/>
              </a:ext>
            </a:extLst>
          </p:cNvPr>
          <p:cNvSpPr/>
          <p:nvPr/>
        </p:nvSpPr>
        <p:spPr>
          <a:xfrm>
            <a:off x="9513759" y="940266"/>
            <a:ext cx="1552575" cy="14573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File</a:t>
            </a:r>
          </a:p>
        </p:txBody>
      </p:sp>
      <p:sp>
        <p:nvSpPr>
          <p:cNvPr id="9" name="Rectangle: Rounded Corners 8">
            <a:extLst>
              <a:ext uri="{FF2B5EF4-FFF2-40B4-BE49-F238E27FC236}">
                <a16:creationId xmlns:a16="http://schemas.microsoft.com/office/drawing/2014/main" xmlns="" id="{AB24EEEA-88E3-4714-8931-DC961E28F0EB}"/>
              </a:ext>
            </a:extLst>
          </p:cNvPr>
          <p:cNvSpPr/>
          <p:nvPr/>
        </p:nvSpPr>
        <p:spPr>
          <a:xfrm>
            <a:off x="9513759" y="2978616"/>
            <a:ext cx="1552575" cy="14573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  File</a:t>
            </a:r>
          </a:p>
        </p:txBody>
      </p:sp>
      <p:cxnSp>
        <p:nvCxnSpPr>
          <p:cNvPr id="11" name="Straight Arrow Connector 10">
            <a:extLst>
              <a:ext uri="{FF2B5EF4-FFF2-40B4-BE49-F238E27FC236}">
                <a16:creationId xmlns:a16="http://schemas.microsoft.com/office/drawing/2014/main" xmlns="" id="{198FA175-1889-4E90-9718-DA4CA475DE39}"/>
              </a:ext>
            </a:extLst>
          </p:cNvPr>
          <p:cNvCxnSpPr/>
          <p:nvPr/>
        </p:nvCxnSpPr>
        <p:spPr>
          <a:xfrm flipV="1">
            <a:off x="4141659" y="1206966"/>
            <a:ext cx="5114925" cy="3143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xmlns="" id="{4A161BC8-6B72-4828-B150-6C769BE7E336}"/>
              </a:ext>
            </a:extLst>
          </p:cNvPr>
          <p:cNvCxnSpPr>
            <a:cxnSpLocks/>
            <a:stCxn id="7" idx="3"/>
          </p:cNvCxnSpPr>
          <p:nvPr/>
        </p:nvCxnSpPr>
        <p:spPr>
          <a:xfrm>
            <a:off x="6951534" y="2221379"/>
            <a:ext cx="2400300" cy="12144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xmlns="" id="{49710C3D-DA9F-44B6-9DF4-EEDFB5BCF305}"/>
              </a:ext>
            </a:extLst>
          </p:cNvPr>
          <p:cNvSpPr/>
          <p:nvPr/>
        </p:nvSpPr>
        <p:spPr>
          <a:xfrm>
            <a:off x="6951534" y="1216491"/>
            <a:ext cx="14478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Checkpoint</a:t>
            </a:r>
          </a:p>
        </p:txBody>
      </p:sp>
      <p:sp>
        <p:nvSpPr>
          <p:cNvPr id="16" name="Rectangle: Rounded Corners 15">
            <a:extLst>
              <a:ext uri="{FF2B5EF4-FFF2-40B4-BE49-F238E27FC236}">
                <a16:creationId xmlns:a16="http://schemas.microsoft.com/office/drawing/2014/main" xmlns="" id="{7625C1FB-3494-4F2D-A562-F7C37C1547BC}"/>
              </a:ext>
            </a:extLst>
          </p:cNvPr>
          <p:cNvSpPr/>
          <p:nvPr/>
        </p:nvSpPr>
        <p:spPr>
          <a:xfrm>
            <a:off x="7470646" y="2816690"/>
            <a:ext cx="1447800" cy="5238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Commit/Rollback</a:t>
            </a:r>
          </a:p>
        </p:txBody>
      </p:sp>
      <p:sp>
        <p:nvSpPr>
          <p:cNvPr id="17" name="Oval 16">
            <a:extLst>
              <a:ext uri="{FF2B5EF4-FFF2-40B4-BE49-F238E27FC236}">
                <a16:creationId xmlns:a16="http://schemas.microsoft.com/office/drawing/2014/main" xmlns="" id="{D30DD972-32E8-496F-B46F-B02AFAAC502B}"/>
              </a:ext>
            </a:extLst>
          </p:cNvPr>
          <p:cNvSpPr/>
          <p:nvPr/>
        </p:nvSpPr>
        <p:spPr>
          <a:xfrm>
            <a:off x="10085259" y="1835615"/>
            <a:ext cx="571500" cy="33337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0" name="Oval 19">
            <a:extLst>
              <a:ext uri="{FF2B5EF4-FFF2-40B4-BE49-F238E27FC236}">
                <a16:creationId xmlns:a16="http://schemas.microsoft.com/office/drawing/2014/main" xmlns="" id="{8E87FAAD-920F-4F68-9679-02666616A5DC}"/>
              </a:ext>
            </a:extLst>
          </p:cNvPr>
          <p:cNvSpPr/>
          <p:nvPr/>
        </p:nvSpPr>
        <p:spPr>
          <a:xfrm>
            <a:off x="5270371" y="2569039"/>
            <a:ext cx="1519238" cy="31432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1,2,101</a:t>
            </a:r>
          </a:p>
        </p:txBody>
      </p:sp>
      <p:sp>
        <p:nvSpPr>
          <p:cNvPr id="21" name="Oval 20">
            <a:extLst>
              <a:ext uri="{FF2B5EF4-FFF2-40B4-BE49-F238E27FC236}">
                <a16:creationId xmlns:a16="http://schemas.microsoft.com/office/drawing/2014/main" xmlns="" id="{98F1970F-2EC3-4161-98CB-0C6349E64928}"/>
              </a:ext>
            </a:extLst>
          </p:cNvPr>
          <p:cNvSpPr/>
          <p:nvPr/>
        </p:nvSpPr>
        <p:spPr>
          <a:xfrm>
            <a:off x="9513759" y="3969214"/>
            <a:ext cx="1519238" cy="31432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1,2,101</a:t>
            </a:r>
            <a:endParaRPr lang="en-US" dirty="0"/>
          </a:p>
        </p:txBody>
      </p:sp>
      <p:sp>
        <p:nvSpPr>
          <p:cNvPr id="22" name="Rectangle 21">
            <a:extLst>
              <a:ext uri="{FF2B5EF4-FFF2-40B4-BE49-F238E27FC236}">
                <a16:creationId xmlns:a16="http://schemas.microsoft.com/office/drawing/2014/main" xmlns="" id="{4A109161-BA71-4AD0-94E2-0100FB9A4E77}"/>
              </a:ext>
            </a:extLst>
          </p:cNvPr>
          <p:cNvSpPr/>
          <p:nvPr/>
        </p:nvSpPr>
        <p:spPr>
          <a:xfrm>
            <a:off x="3532059" y="759291"/>
            <a:ext cx="1962150" cy="561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a:t>
            </a:r>
          </a:p>
          <a:p>
            <a:pPr algn="ctr"/>
            <a:r>
              <a:rPr lang="en-US" dirty="0"/>
              <a:t>LRU </a:t>
            </a:r>
          </a:p>
        </p:txBody>
      </p:sp>
      <p:sp>
        <p:nvSpPr>
          <p:cNvPr id="23" name="Rectangle 22">
            <a:extLst>
              <a:ext uri="{FF2B5EF4-FFF2-40B4-BE49-F238E27FC236}">
                <a16:creationId xmlns:a16="http://schemas.microsoft.com/office/drawing/2014/main" xmlns="" id="{8EFA2FB6-F75A-4BC3-8521-35B94B25F786}"/>
              </a:ext>
            </a:extLst>
          </p:cNvPr>
          <p:cNvSpPr/>
          <p:nvPr/>
        </p:nvSpPr>
        <p:spPr>
          <a:xfrm>
            <a:off x="9239249" y="225891"/>
            <a:ext cx="2762251" cy="45747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xmlns="" id="{52E6567B-ED9B-42E9-B2BB-EAD979AD2E7F}"/>
              </a:ext>
            </a:extLst>
          </p:cNvPr>
          <p:cNvSpPr/>
          <p:nvPr/>
        </p:nvSpPr>
        <p:spPr>
          <a:xfrm>
            <a:off x="9799509" y="135403"/>
            <a:ext cx="1962150" cy="447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Memory</a:t>
            </a:r>
            <a:endParaRPr lang="en-US" dirty="0"/>
          </a:p>
        </p:txBody>
      </p:sp>
      <p:sp>
        <p:nvSpPr>
          <p:cNvPr id="18" name="TextBox 17"/>
          <p:cNvSpPr txBox="1"/>
          <p:nvPr/>
        </p:nvSpPr>
        <p:spPr>
          <a:xfrm>
            <a:off x="57150" y="3429001"/>
            <a:ext cx="9467850" cy="3139321"/>
          </a:xfrm>
          <a:prstGeom prst="rect">
            <a:avLst/>
          </a:prstGeom>
          <a:noFill/>
        </p:spPr>
        <p:txBody>
          <a:bodyPr wrap="square" rtlCol="0">
            <a:spAutoFit/>
          </a:bodyPr>
          <a:lstStyle/>
          <a:p>
            <a:r>
              <a:rPr lang="en-US" dirty="0" smtClean="0"/>
              <a:t>Data file contain actual data stored in non volatile disk , log file also stored in disk</a:t>
            </a:r>
          </a:p>
          <a:p>
            <a:r>
              <a:rPr lang="en-US" dirty="0" smtClean="0"/>
              <a:t>Show variables like ‘data dir’; </a:t>
            </a:r>
          </a:p>
          <a:p>
            <a:endParaRPr lang="en-US" dirty="0" smtClean="0"/>
          </a:p>
          <a:p>
            <a:pPr marL="0" lvl="2"/>
            <a:r>
              <a:rPr lang="en-US" dirty="0" smtClean="0"/>
              <a:t>When ever user read data it reads data from memory, </a:t>
            </a:r>
            <a:r>
              <a:rPr lang="en-US" dirty="0" err="1" smtClean="0"/>
              <a:t>mysql</a:t>
            </a:r>
            <a:r>
              <a:rPr lang="en-US" dirty="0" smtClean="0"/>
              <a:t> also reads data from memory In backend so if you want to change data fro1 to 2 it needs to load into memory first. So it needs to change the data from memory to disk happens in </a:t>
            </a:r>
            <a:r>
              <a:rPr lang="en-US" b="1" u="sng" dirty="0" smtClean="0"/>
              <a:t>checkpoint</a:t>
            </a:r>
            <a:r>
              <a:rPr lang="en-US" dirty="0" smtClean="0"/>
              <a:t> process. But all rdbms also write all changes in memory in log buffer it writes old_value, new_value and transaction_number. And those changes from log  buffer are written on dick on commit and rollback. RDBMS writes the changes first to the log file before change the changing the data in the buffer pool or data file and this process is called as </a:t>
            </a:r>
            <a:r>
              <a:rPr lang="en-US" b="1" u="sng" dirty="0" smtClean="0"/>
              <a:t>Write Ahead Logging.</a:t>
            </a:r>
          </a:p>
          <a:p>
            <a:pPr marL="0" lvl="2"/>
            <a:r>
              <a:rPr lang="en-US" dirty="0" smtClean="0"/>
              <a:t>Log file can get overwritten.</a:t>
            </a:r>
          </a:p>
        </p:txBody>
      </p:sp>
      <p:sp>
        <p:nvSpPr>
          <p:cNvPr id="19" name="TextBox 18"/>
          <p:cNvSpPr txBox="1"/>
          <p:nvPr/>
        </p:nvSpPr>
        <p:spPr>
          <a:xfrm>
            <a:off x="723900" y="0"/>
            <a:ext cx="3450175" cy="584775"/>
          </a:xfrm>
          <a:prstGeom prst="rect">
            <a:avLst/>
          </a:prstGeom>
          <a:noFill/>
        </p:spPr>
        <p:txBody>
          <a:bodyPr wrap="none" rtlCol="0">
            <a:spAutoFit/>
          </a:bodyPr>
          <a:lstStyle/>
          <a:p>
            <a:r>
              <a:rPr lang="en-US" sz="3200" dirty="0" smtClean="0"/>
              <a:t>DBMS Architecture </a:t>
            </a:r>
            <a:endParaRPr lang="en-IN" sz="3200" dirty="0"/>
          </a:p>
        </p:txBody>
      </p:sp>
    </p:spTree>
    <p:extLst>
      <p:ext uri="{BB962C8B-B14F-4D97-AF65-F5344CB8AC3E}">
        <p14:creationId xmlns:p14="http://schemas.microsoft.com/office/powerpoint/2010/main" xmlns="" val="87676688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xmlns="" id="{14E1493C-C53F-4768-B7A0-335AAACE9435}"/>
              </a:ext>
            </a:extLst>
          </p:cNvPr>
          <p:cNvGraphicFramePr>
            <a:graphicFrameLocks noChangeAspect="1"/>
          </p:cNvGraphicFramePr>
          <p:nvPr>
            <p:custDataLst>
              <p:tags r:id="rId2"/>
            </p:custDataLst>
            <p:extLst>
              <p:ext uri="{D42A27DB-BD31-4B8C-83A1-F6EECF244321}">
                <p14:modId xmlns:p14="http://schemas.microsoft.com/office/powerpoint/2010/main" xmlns="" val="2170531331"/>
              </p:ext>
            </p:extLst>
          </p:nvPr>
        </p:nvGraphicFramePr>
        <p:xfrm>
          <a:off x="1588" y="1588"/>
          <a:ext cx="1588" cy="1588"/>
        </p:xfrm>
        <a:graphic>
          <a:graphicData uri="http://schemas.openxmlformats.org/presentationml/2006/ole">
            <p:oleObj spid="_x0000_s47255" name="think-cell Slide" r:id="rId5" imgW="360" imgH="360" progId="">
              <p:embed/>
            </p:oleObj>
          </a:graphicData>
        </a:graphic>
      </p:graphicFrame>
      <p:sp>
        <p:nvSpPr>
          <p:cNvPr id="4" name="Rectangle 3" hidden="1">
            <a:extLst>
              <a:ext uri="{FF2B5EF4-FFF2-40B4-BE49-F238E27FC236}">
                <a16:creationId xmlns:a16="http://schemas.microsoft.com/office/drawing/2014/main" xmlns="" id="{08310C2C-C115-4EDC-B269-B7BAF8E2F8DB}"/>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xmlns="" id="{98D5B60E-E47F-450E-8FEB-CE42AB1BC603}"/>
              </a:ext>
            </a:extLst>
          </p:cNvPr>
          <p:cNvSpPr>
            <a:spLocks noGrp="1"/>
          </p:cNvSpPr>
          <p:nvPr>
            <p:ph type="title"/>
          </p:nvPr>
        </p:nvSpPr>
        <p:spPr/>
        <p:txBody>
          <a:bodyPr/>
          <a:lstStyle/>
          <a:p>
            <a:r>
              <a:rPr lang="en-US" dirty="0"/>
              <a:t>Types of Files</a:t>
            </a:r>
          </a:p>
        </p:txBody>
      </p:sp>
      <p:sp>
        <p:nvSpPr>
          <p:cNvPr id="3" name="Content Placeholder 2">
            <a:extLst>
              <a:ext uri="{FF2B5EF4-FFF2-40B4-BE49-F238E27FC236}">
                <a16:creationId xmlns:a16="http://schemas.microsoft.com/office/drawing/2014/main" xmlns="" id="{E29566E1-D330-4B7C-A768-91962A942049}"/>
              </a:ext>
            </a:extLst>
          </p:cNvPr>
          <p:cNvSpPr>
            <a:spLocks noGrp="1"/>
          </p:cNvSpPr>
          <p:nvPr>
            <p:ph idx="1"/>
          </p:nvPr>
        </p:nvSpPr>
        <p:spPr/>
        <p:txBody>
          <a:bodyPr>
            <a:normAutofit fontScale="92500" lnSpcReduction="20000"/>
          </a:bodyPr>
          <a:lstStyle/>
          <a:p>
            <a:r>
              <a:rPr lang="en-US" dirty="0"/>
              <a:t>Data File stored on a non-volatile storage</a:t>
            </a:r>
          </a:p>
          <a:p>
            <a:pPr lvl="1"/>
            <a:r>
              <a:rPr lang="en-US" dirty="0"/>
              <a:t>Actual data of the tables and Indexes</a:t>
            </a:r>
          </a:p>
          <a:p>
            <a:r>
              <a:rPr lang="en-US" dirty="0"/>
              <a:t>Changes from buffer(memory) is written to data file on checkpoint</a:t>
            </a:r>
          </a:p>
          <a:p>
            <a:r>
              <a:rPr lang="en-US" dirty="0"/>
              <a:t>Changes from log buffer to log file on disk is written on commit /rollback</a:t>
            </a:r>
          </a:p>
          <a:p>
            <a:r>
              <a:rPr lang="en-US" dirty="0"/>
              <a:t>Log file</a:t>
            </a:r>
          </a:p>
          <a:p>
            <a:pPr lvl="1"/>
            <a:r>
              <a:rPr lang="en-US" dirty="0"/>
              <a:t>Stores only changes made to the data. Changes are captured for both DML and DDL commands</a:t>
            </a:r>
          </a:p>
          <a:p>
            <a:pPr lvl="2"/>
            <a:r>
              <a:rPr lang="en-US" dirty="0"/>
              <a:t>Old and new values of the data change, ID of the transaction</a:t>
            </a:r>
          </a:p>
          <a:p>
            <a:pPr marL="914400" lvl="2" indent="0">
              <a:buNone/>
            </a:pPr>
            <a:endParaRPr lang="en-US" dirty="0"/>
          </a:p>
          <a:p>
            <a:pPr marL="914400" lvl="2" indent="0">
              <a:buNone/>
            </a:pPr>
            <a:r>
              <a:rPr lang="en-US" dirty="0"/>
              <a:t>Update emp set salary =salary*1.1;</a:t>
            </a:r>
          </a:p>
          <a:p>
            <a:pPr marL="914400" lvl="2" indent="0">
              <a:buNone/>
            </a:pPr>
            <a:endParaRPr lang="en-US" dirty="0"/>
          </a:p>
          <a:p>
            <a:pPr marL="914400" lvl="2" indent="0">
              <a:buNone/>
            </a:pPr>
            <a:r>
              <a:rPr lang="en-US" dirty="0"/>
              <a:t>EMP has 1 million rows (1000,000)</a:t>
            </a:r>
          </a:p>
          <a:p>
            <a:pPr marL="914400" lvl="2" indent="0">
              <a:buNone/>
            </a:pPr>
            <a:r>
              <a:rPr lang="en-US" dirty="0"/>
              <a:t>This update is taking around 30 mins to complete</a:t>
            </a:r>
          </a:p>
          <a:p>
            <a:pPr marL="914400" lvl="2" indent="0">
              <a:buNone/>
            </a:pPr>
            <a:r>
              <a:rPr lang="en-US" dirty="0"/>
              <a:t>Assume that the update ran for 10 mins and then suddenly the database server got restarted</a:t>
            </a:r>
          </a:p>
          <a:p>
            <a:pPr lvl="1"/>
            <a:endParaRPr lang="en-US" dirty="0"/>
          </a:p>
        </p:txBody>
      </p:sp>
    </p:spTree>
    <p:extLst>
      <p:ext uri="{BB962C8B-B14F-4D97-AF65-F5344CB8AC3E}">
        <p14:creationId xmlns:p14="http://schemas.microsoft.com/office/powerpoint/2010/main" xmlns="" val="10752855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xmlns="" id="{F2CB674B-6DAD-4E6B-8199-B0955D255E0B}"/>
              </a:ext>
            </a:extLst>
          </p:cNvPr>
          <p:cNvGraphicFramePr>
            <a:graphicFrameLocks noChangeAspect="1"/>
          </p:cNvGraphicFramePr>
          <p:nvPr>
            <p:custDataLst>
              <p:tags r:id="rId2"/>
            </p:custDataLst>
            <p:extLst>
              <p:ext uri="{D42A27DB-BD31-4B8C-83A1-F6EECF244321}">
                <p14:modId xmlns:p14="http://schemas.microsoft.com/office/powerpoint/2010/main" xmlns="" val="732127675"/>
              </p:ext>
            </p:extLst>
          </p:nvPr>
        </p:nvGraphicFramePr>
        <p:xfrm>
          <a:off x="1588" y="1588"/>
          <a:ext cx="1588" cy="1588"/>
        </p:xfrm>
        <a:graphic>
          <a:graphicData uri="http://schemas.openxmlformats.org/presentationml/2006/ole">
            <p:oleObj spid="_x0000_s17616" name="think-cell Slide" r:id="rId5" imgW="360" imgH="360" progId="">
              <p:embed/>
            </p:oleObj>
          </a:graphicData>
        </a:graphic>
      </p:graphicFrame>
      <p:sp>
        <p:nvSpPr>
          <p:cNvPr id="4" name="Rectangle 3" hidden="1">
            <a:extLst>
              <a:ext uri="{FF2B5EF4-FFF2-40B4-BE49-F238E27FC236}">
                <a16:creationId xmlns:a16="http://schemas.microsoft.com/office/drawing/2014/main" xmlns="" id="{BC8259C3-A2EA-41B4-8E7F-68154C683DCB}"/>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xmlns="" id="{D3A938A8-7481-438B-81EE-554D39A58CE4}"/>
              </a:ext>
            </a:extLst>
          </p:cNvPr>
          <p:cNvSpPr>
            <a:spLocks noGrp="1"/>
          </p:cNvSpPr>
          <p:nvPr>
            <p:ph type="title"/>
          </p:nvPr>
        </p:nvSpPr>
        <p:spPr/>
        <p:txBody>
          <a:bodyPr/>
          <a:lstStyle/>
          <a:p>
            <a:r>
              <a:rPr lang="en-US" dirty="0"/>
              <a:t>Transaction- transfer 500Rs from Account A to Account B</a:t>
            </a:r>
          </a:p>
        </p:txBody>
      </p:sp>
      <p:sp>
        <p:nvSpPr>
          <p:cNvPr id="3" name="Content Placeholder 2">
            <a:extLst>
              <a:ext uri="{FF2B5EF4-FFF2-40B4-BE49-F238E27FC236}">
                <a16:creationId xmlns:a16="http://schemas.microsoft.com/office/drawing/2014/main" xmlns="" id="{7BD3282D-0B30-4A91-8757-5BA73DC05ABA}"/>
              </a:ext>
            </a:extLst>
          </p:cNvPr>
          <p:cNvSpPr>
            <a:spLocks noGrp="1"/>
          </p:cNvSpPr>
          <p:nvPr>
            <p:ph idx="1"/>
          </p:nvPr>
        </p:nvSpPr>
        <p:spPr/>
        <p:txBody>
          <a:bodyPr/>
          <a:lstStyle/>
          <a:p>
            <a:r>
              <a:rPr lang="en-US" dirty="0"/>
              <a:t>Start transaction</a:t>
            </a:r>
          </a:p>
          <a:p>
            <a:pPr lvl="1"/>
            <a:r>
              <a:rPr lang="en-US" dirty="0"/>
              <a:t>Update Account set balance=Balance-500 where </a:t>
            </a:r>
            <a:r>
              <a:rPr lang="en-US" dirty="0" err="1"/>
              <a:t>accountno</a:t>
            </a:r>
            <a:r>
              <a:rPr lang="en-US" dirty="0"/>
              <a:t>=‘A’</a:t>
            </a:r>
          </a:p>
          <a:p>
            <a:pPr lvl="1"/>
            <a:r>
              <a:rPr lang="en-US" dirty="0"/>
              <a:t>Update Account set balance=Balance+500 where </a:t>
            </a:r>
            <a:r>
              <a:rPr lang="en-US" dirty="0" err="1"/>
              <a:t>accountno</a:t>
            </a:r>
            <a:r>
              <a:rPr lang="en-US" dirty="0"/>
              <a:t>=‘B’</a:t>
            </a:r>
          </a:p>
          <a:p>
            <a:pPr marL="457200" lvl="1" indent="0">
              <a:buNone/>
            </a:pPr>
            <a:r>
              <a:rPr lang="en-US" dirty="0"/>
              <a:t>Commit;</a:t>
            </a:r>
          </a:p>
        </p:txBody>
      </p:sp>
    </p:spTree>
    <p:extLst>
      <p:ext uri="{BB962C8B-B14F-4D97-AF65-F5344CB8AC3E}">
        <p14:creationId xmlns:p14="http://schemas.microsoft.com/office/powerpoint/2010/main" xmlns="" val="240946574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498" name="Picture 2"/>
          <p:cNvPicPr>
            <a:picLocks noChangeAspect="1" noChangeArrowheads="1"/>
          </p:cNvPicPr>
          <p:nvPr/>
        </p:nvPicPr>
        <p:blipFill>
          <a:blip r:embed="rId2"/>
          <a:srcRect/>
          <a:stretch>
            <a:fillRect/>
          </a:stretch>
        </p:blipFill>
        <p:spPr bwMode="auto">
          <a:xfrm>
            <a:off x="252413" y="376238"/>
            <a:ext cx="9996487" cy="4329112"/>
          </a:xfrm>
          <a:prstGeom prst="rect">
            <a:avLst/>
          </a:prstGeom>
          <a:noFill/>
          <a:ln w="9525">
            <a:noFill/>
            <a:miter lim="800000"/>
            <a:headEnd/>
            <a:tailEnd/>
          </a:ln>
          <a:effec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012D06A1-7781-4C4D-A81C-0E76EAF29151}"/>
              </a:ext>
            </a:extLst>
          </p:cNvPr>
          <p:cNvGraphicFramePr>
            <a:graphicFrameLocks noChangeAspect="1"/>
          </p:cNvGraphicFramePr>
          <p:nvPr>
            <p:custDataLst>
              <p:tags r:id="rId2"/>
            </p:custDataLst>
            <p:extLst>
              <p:ext uri="{D42A27DB-BD31-4B8C-83A1-F6EECF244321}">
                <p14:modId xmlns:p14="http://schemas.microsoft.com/office/powerpoint/2010/main" xmlns="" val="2634692343"/>
              </p:ext>
            </p:extLst>
          </p:nvPr>
        </p:nvGraphicFramePr>
        <p:xfrm>
          <a:off x="1588" y="1588"/>
          <a:ext cx="1588" cy="1588"/>
        </p:xfrm>
        <a:graphic>
          <a:graphicData uri="http://schemas.openxmlformats.org/presentationml/2006/ole">
            <p:oleObj spid="_x0000_s55420" name="think-cell Slide" r:id="rId4" imgW="360" imgH="360" progId="">
              <p:embed/>
            </p:oleObj>
          </a:graphicData>
        </a:graphic>
      </p:graphicFrame>
      <p:sp>
        <p:nvSpPr>
          <p:cNvPr id="2" name="Title 1">
            <a:extLst>
              <a:ext uri="{FF2B5EF4-FFF2-40B4-BE49-F238E27FC236}">
                <a16:creationId xmlns:a16="http://schemas.microsoft.com/office/drawing/2014/main" xmlns="" id="{BED69B5A-B564-4FE8-B49D-A59FF124ED9D}"/>
              </a:ext>
            </a:extLst>
          </p:cNvPr>
          <p:cNvSpPr>
            <a:spLocks noGrp="1"/>
          </p:cNvSpPr>
          <p:nvPr>
            <p:ph type="title"/>
          </p:nvPr>
        </p:nvSpPr>
        <p:spPr/>
        <p:txBody>
          <a:bodyPr/>
          <a:lstStyle/>
          <a:p>
            <a:r>
              <a:rPr lang="en-US" dirty="0"/>
              <a:t>Blocking</a:t>
            </a:r>
          </a:p>
        </p:txBody>
      </p:sp>
      <p:sp>
        <p:nvSpPr>
          <p:cNvPr id="3" name="Content Placeholder 2">
            <a:extLst>
              <a:ext uri="{FF2B5EF4-FFF2-40B4-BE49-F238E27FC236}">
                <a16:creationId xmlns:a16="http://schemas.microsoft.com/office/drawing/2014/main" xmlns="" id="{CD652715-9122-4559-B140-9DBEBDEC8421}"/>
              </a:ext>
            </a:extLst>
          </p:cNvPr>
          <p:cNvSpPr>
            <a:spLocks noGrp="1"/>
          </p:cNvSpPr>
          <p:nvPr>
            <p:ph idx="1"/>
          </p:nvPr>
        </p:nvSpPr>
        <p:spPr>
          <a:xfrm>
            <a:off x="838199" y="1825625"/>
            <a:ext cx="10735101" cy="1054053"/>
          </a:xfrm>
        </p:spPr>
        <p:txBody>
          <a:bodyPr/>
          <a:lstStyle/>
          <a:p>
            <a:r>
              <a:rPr lang="en-US" b="1" dirty="0"/>
              <a:t>When one session is waiting for another session to commit/rollback /for the query to finish so that the lock is </a:t>
            </a:r>
            <a:r>
              <a:rPr lang="en-US" b="1" dirty="0" smtClean="0"/>
              <a:t>released.</a:t>
            </a:r>
            <a:endParaRPr lang="en-US" b="1" dirty="0"/>
          </a:p>
        </p:txBody>
      </p:sp>
      <p:sp>
        <p:nvSpPr>
          <p:cNvPr id="5" name="TextBox 4"/>
          <p:cNvSpPr txBox="1"/>
          <p:nvPr/>
        </p:nvSpPr>
        <p:spPr>
          <a:xfrm>
            <a:off x="1371600" y="3154964"/>
            <a:ext cx="6144439" cy="584775"/>
          </a:xfrm>
          <a:prstGeom prst="rect">
            <a:avLst/>
          </a:prstGeom>
          <a:noFill/>
        </p:spPr>
        <p:txBody>
          <a:bodyPr wrap="none" rtlCol="0">
            <a:spAutoFit/>
          </a:bodyPr>
          <a:lstStyle/>
          <a:p>
            <a:r>
              <a:rPr lang="en-US" sz="3200" dirty="0" smtClean="0"/>
              <a:t>Waiting state  is also called Blocking</a:t>
            </a:r>
            <a:endParaRPr lang="en-IN" dirty="0"/>
          </a:p>
        </p:txBody>
      </p:sp>
      <p:sp>
        <p:nvSpPr>
          <p:cNvPr id="6" name="TextBox 5"/>
          <p:cNvSpPr txBox="1"/>
          <p:nvPr/>
        </p:nvSpPr>
        <p:spPr>
          <a:xfrm>
            <a:off x="-43518" y="4876800"/>
            <a:ext cx="12250854" cy="707886"/>
          </a:xfrm>
          <a:prstGeom prst="rect">
            <a:avLst/>
          </a:prstGeom>
          <a:noFill/>
        </p:spPr>
        <p:txBody>
          <a:bodyPr wrap="none" rtlCol="0">
            <a:spAutoFit/>
          </a:bodyPr>
          <a:lstStyle/>
          <a:p>
            <a:r>
              <a:rPr lang="en-US" sz="2000" dirty="0" smtClean="0"/>
              <a:t>When 1st session waiting for 2nd session and 2</a:t>
            </a:r>
            <a:r>
              <a:rPr lang="en-US" sz="2000" baseline="30000" dirty="0" smtClean="0"/>
              <a:t>nd</a:t>
            </a:r>
            <a:r>
              <a:rPr lang="en-US" sz="2000" dirty="0" smtClean="0"/>
              <a:t> session waiting for1st  session is called deadlock  (in case </a:t>
            </a:r>
            <a:r>
              <a:rPr lang="en-US" sz="2000" dirty="0" err="1" smtClean="0"/>
              <a:t>ofupdate</a:t>
            </a:r>
            <a:endParaRPr lang="en-US" sz="2000" dirty="0" smtClean="0"/>
          </a:p>
          <a:p>
            <a:r>
              <a:rPr lang="en-US" sz="2000" dirty="0" smtClean="0"/>
              <a:t>Both session waiting for each other whenever this happens </a:t>
            </a:r>
            <a:r>
              <a:rPr lang="en-US" sz="2000" dirty="0" err="1" smtClean="0"/>
              <a:t>mysql</a:t>
            </a:r>
            <a:r>
              <a:rPr lang="en-US" sz="2000" dirty="0" smtClean="0"/>
              <a:t> detect  this and rollback any one of them</a:t>
            </a:r>
            <a:endParaRPr lang="en-IN" sz="2000" dirty="0"/>
          </a:p>
        </p:txBody>
      </p:sp>
    </p:spTree>
    <p:extLst>
      <p:ext uri="{BB962C8B-B14F-4D97-AF65-F5344CB8AC3E}">
        <p14:creationId xmlns:p14="http://schemas.microsoft.com/office/powerpoint/2010/main" xmlns="" val="6515686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BB58D0FC-F93F-45B7-A2A2-6BD005C58335}"/>
              </a:ext>
            </a:extLst>
          </p:cNvPr>
          <p:cNvGraphicFramePr>
            <a:graphicFrameLocks noChangeAspect="1"/>
          </p:cNvGraphicFramePr>
          <p:nvPr>
            <p:custDataLst>
              <p:tags r:id="rId2"/>
            </p:custDataLst>
            <p:extLst>
              <p:ext uri="{D42A27DB-BD31-4B8C-83A1-F6EECF244321}">
                <p14:modId xmlns:p14="http://schemas.microsoft.com/office/powerpoint/2010/main" xmlns="" val="2367901460"/>
              </p:ext>
            </p:extLst>
          </p:nvPr>
        </p:nvGraphicFramePr>
        <p:xfrm>
          <a:off x="1588" y="1588"/>
          <a:ext cx="1588" cy="1588"/>
        </p:xfrm>
        <a:graphic>
          <a:graphicData uri="http://schemas.openxmlformats.org/presentationml/2006/ole">
            <p:oleObj spid="_x0000_s53372" name="think-cell Slide" r:id="rId5" imgW="360" imgH="360" progId="">
              <p:embed/>
            </p:oleObj>
          </a:graphicData>
        </a:graphic>
      </p:graphicFrame>
      <p:sp>
        <p:nvSpPr>
          <p:cNvPr id="5" name="Rectangle 4" hidden="1">
            <a:extLst>
              <a:ext uri="{FF2B5EF4-FFF2-40B4-BE49-F238E27FC236}">
                <a16:creationId xmlns:a16="http://schemas.microsoft.com/office/drawing/2014/main" xmlns="" id="{40FB8516-17DC-4AE3-A811-C70F228160BA}"/>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xmlns="" id="{2DDF240B-A300-4513-89DD-73374D16EC3A}"/>
              </a:ext>
            </a:extLst>
          </p:cNvPr>
          <p:cNvSpPr>
            <a:spLocks noGrp="1"/>
          </p:cNvSpPr>
          <p:nvPr>
            <p:ph type="title"/>
          </p:nvPr>
        </p:nvSpPr>
        <p:spPr>
          <a:xfrm>
            <a:off x="851848" y="177422"/>
            <a:ext cx="10515600" cy="2224584"/>
          </a:xfrm>
        </p:spPr>
        <p:txBody>
          <a:bodyPr>
            <a:normAutofit fontScale="90000"/>
          </a:bodyPr>
          <a:lstStyle/>
          <a:p>
            <a:r>
              <a:rPr lang="en-US" b="1" u="sng" dirty="0" smtClean="0"/>
              <a:t>Isolation Levels</a:t>
            </a:r>
            <a:r>
              <a:rPr lang="en-US" dirty="0" smtClean="0"/>
              <a:t/>
            </a:r>
            <a:br>
              <a:rPr lang="en-US" dirty="0" smtClean="0"/>
            </a:br>
            <a:r>
              <a:rPr lang="en-US" sz="4000" dirty="0" smtClean="0"/>
              <a:t/>
            </a:r>
            <a:br>
              <a:rPr lang="en-US" sz="4000" dirty="0" smtClean="0"/>
            </a:br>
            <a:r>
              <a:rPr lang="en-US" sz="4000" dirty="0" smtClean="0"/>
              <a:t>What is Isolation Level?</a:t>
            </a:r>
            <a:br>
              <a:rPr lang="en-US" sz="4000" dirty="0" smtClean="0"/>
            </a:br>
            <a:endParaRPr lang="en-US" dirty="0"/>
          </a:p>
        </p:txBody>
      </p:sp>
      <p:sp>
        <p:nvSpPr>
          <p:cNvPr id="3" name="Content Placeholder 2">
            <a:extLst>
              <a:ext uri="{FF2B5EF4-FFF2-40B4-BE49-F238E27FC236}">
                <a16:creationId xmlns:a16="http://schemas.microsoft.com/office/drawing/2014/main" xmlns="" id="{66A2CBD4-0299-4E52-81B6-4E91B185C756}"/>
              </a:ext>
            </a:extLst>
          </p:cNvPr>
          <p:cNvSpPr>
            <a:spLocks noGrp="1"/>
          </p:cNvSpPr>
          <p:nvPr>
            <p:ph idx="1"/>
          </p:nvPr>
        </p:nvSpPr>
        <p:spPr>
          <a:xfrm>
            <a:off x="571263" y="2932096"/>
            <a:ext cx="7498278" cy="2355521"/>
          </a:xfrm>
        </p:spPr>
        <p:txBody>
          <a:bodyPr/>
          <a:lstStyle/>
          <a:p>
            <a:r>
              <a:rPr lang="en-US" dirty="0"/>
              <a:t>Read Uncommitted</a:t>
            </a:r>
          </a:p>
          <a:p>
            <a:r>
              <a:rPr lang="en-US" dirty="0"/>
              <a:t>Read Committed</a:t>
            </a:r>
          </a:p>
          <a:p>
            <a:r>
              <a:rPr lang="en-US" dirty="0"/>
              <a:t>Repeatable Reads</a:t>
            </a:r>
          </a:p>
          <a:p>
            <a:r>
              <a:rPr lang="en-US" dirty="0"/>
              <a:t>Serializable</a:t>
            </a:r>
          </a:p>
        </p:txBody>
      </p:sp>
      <p:sp>
        <p:nvSpPr>
          <p:cNvPr id="6" name="TextBox 5"/>
          <p:cNvSpPr txBox="1"/>
          <p:nvPr/>
        </p:nvSpPr>
        <p:spPr>
          <a:xfrm>
            <a:off x="178902" y="1841737"/>
            <a:ext cx="10838048" cy="1231106"/>
          </a:xfrm>
          <a:prstGeom prst="rect">
            <a:avLst/>
          </a:prstGeom>
          <a:noFill/>
        </p:spPr>
        <p:txBody>
          <a:bodyPr wrap="square" rtlCol="0">
            <a:spAutoFit/>
          </a:bodyPr>
          <a:lstStyle/>
          <a:p>
            <a:r>
              <a:rPr lang="en-US" sz="2800" b="1" dirty="0" smtClean="0"/>
              <a:t>Isolation level defines what the select query will return </a:t>
            </a:r>
            <a:r>
              <a:rPr lang="en-US" sz="2800" b="1" u="sng" dirty="0" smtClean="0"/>
              <a:t>if the same data is getting updated </a:t>
            </a:r>
            <a:r>
              <a:rPr lang="en-US" sz="2800" b="1" dirty="0" smtClean="0"/>
              <a:t>in another session</a:t>
            </a:r>
          </a:p>
          <a:p>
            <a:endParaRPr lang="en-IN" dirty="0"/>
          </a:p>
        </p:txBody>
      </p:sp>
      <p:pic>
        <p:nvPicPr>
          <p:cNvPr id="53373" name="Picture 125"/>
          <p:cNvPicPr>
            <a:picLocks noChangeAspect="1" noChangeArrowheads="1"/>
          </p:cNvPicPr>
          <p:nvPr/>
        </p:nvPicPr>
        <p:blipFill>
          <a:blip r:embed="rId6"/>
          <a:srcRect/>
          <a:stretch>
            <a:fillRect/>
          </a:stretch>
        </p:blipFill>
        <p:spPr bwMode="auto">
          <a:xfrm>
            <a:off x="548931" y="5204998"/>
            <a:ext cx="7859574" cy="819005"/>
          </a:xfrm>
          <a:prstGeom prst="rect">
            <a:avLst/>
          </a:prstGeom>
          <a:noFill/>
          <a:ln w="9525">
            <a:noFill/>
            <a:miter lim="800000"/>
            <a:headEnd/>
            <a:tailEnd/>
          </a:ln>
          <a:effectLst/>
        </p:spPr>
      </p:pic>
      <p:pic>
        <p:nvPicPr>
          <p:cNvPr id="53374" name="Picture 126"/>
          <p:cNvPicPr>
            <a:picLocks noChangeAspect="1" noChangeArrowheads="1"/>
          </p:cNvPicPr>
          <p:nvPr/>
        </p:nvPicPr>
        <p:blipFill>
          <a:blip r:embed="rId7"/>
          <a:srcRect/>
          <a:stretch>
            <a:fillRect/>
          </a:stretch>
        </p:blipFill>
        <p:spPr bwMode="auto">
          <a:xfrm>
            <a:off x="0" y="6148595"/>
            <a:ext cx="11625600" cy="431110"/>
          </a:xfrm>
          <a:prstGeom prst="rect">
            <a:avLst/>
          </a:prstGeom>
          <a:noFill/>
          <a:ln w="9525">
            <a:noFill/>
            <a:miter lim="800000"/>
            <a:headEnd/>
            <a:tailEnd/>
          </a:ln>
          <a:effectLst/>
        </p:spPr>
      </p:pic>
    </p:spTree>
    <p:extLst>
      <p:ext uri="{BB962C8B-B14F-4D97-AF65-F5344CB8AC3E}">
        <p14:creationId xmlns:p14="http://schemas.microsoft.com/office/powerpoint/2010/main" xmlns="" val="85755365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xmlns="" id="{A131193A-2979-4810-9BC2-357B9BA281D4}"/>
              </a:ext>
            </a:extLst>
          </p:cNvPr>
          <p:cNvGraphicFramePr>
            <a:graphicFrameLocks noChangeAspect="1"/>
          </p:cNvGraphicFramePr>
          <p:nvPr>
            <p:custDataLst>
              <p:tags r:id="rId2"/>
            </p:custDataLst>
            <p:extLst>
              <p:ext uri="{D42A27DB-BD31-4B8C-83A1-F6EECF244321}">
                <p14:modId xmlns:p14="http://schemas.microsoft.com/office/powerpoint/2010/main" xmlns="" val="1313813615"/>
              </p:ext>
            </p:extLst>
          </p:nvPr>
        </p:nvGraphicFramePr>
        <p:xfrm>
          <a:off x="1588" y="1588"/>
          <a:ext cx="1588" cy="1588"/>
        </p:xfrm>
        <a:graphic>
          <a:graphicData uri="http://schemas.openxmlformats.org/presentationml/2006/ole">
            <p:oleObj spid="_x0000_s56446" name="think-cell Slide" r:id="rId5" imgW="360" imgH="360" progId="">
              <p:embed/>
            </p:oleObj>
          </a:graphicData>
        </a:graphic>
      </p:graphicFrame>
      <p:sp>
        <p:nvSpPr>
          <p:cNvPr id="4" name="Rectangle 3" hidden="1">
            <a:extLst>
              <a:ext uri="{FF2B5EF4-FFF2-40B4-BE49-F238E27FC236}">
                <a16:creationId xmlns:a16="http://schemas.microsoft.com/office/drawing/2014/main" xmlns="" id="{300295DD-8AD5-4955-9192-299F68C4E9D9}"/>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b="1"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xmlns="" id="{0A907F0A-ABC2-4875-9EFA-9C3D8204814A}"/>
              </a:ext>
            </a:extLst>
          </p:cNvPr>
          <p:cNvSpPr>
            <a:spLocks noGrp="1"/>
          </p:cNvSpPr>
          <p:nvPr>
            <p:ph type="title"/>
          </p:nvPr>
        </p:nvSpPr>
        <p:spPr>
          <a:xfrm>
            <a:off x="259308" y="228648"/>
            <a:ext cx="10515600" cy="822230"/>
          </a:xfrm>
        </p:spPr>
        <p:txBody>
          <a:bodyPr/>
          <a:lstStyle/>
          <a:p>
            <a:r>
              <a:rPr lang="en-US" b="1" dirty="0"/>
              <a:t>Read Uncommitted</a:t>
            </a:r>
          </a:p>
        </p:txBody>
      </p:sp>
      <p:sp>
        <p:nvSpPr>
          <p:cNvPr id="3" name="Content Placeholder 2">
            <a:extLst>
              <a:ext uri="{FF2B5EF4-FFF2-40B4-BE49-F238E27FC236}">
                <a16:creationId xmlns:a16="http://schemas.microsoft.com/office/drawing/2014/main" xmlns="" id="{D40C01F5-23F4-4A35-B8D9-B2B238E8025D}"/>
              </a:ext>
            </a:extLst>
          </p:cNvPr>
          <p:cNvSpPr>
            <a:spLocks noGrp="1"/>
          </p:cNvSpPr>
          <p:nvPr>
            <p:ph idx="1"/>
          </p:nvPr>
        </p:nvSpPr>
        <p:spPr>
          <a:xfrm>
            <a:off x="174167" y="1122807"/>
            <a:ext cx="11709779" cy="3993479"/>
          </a:xfrm>
        </p:spPr>
        <p:txBody>
          <a:bodyPr/>
          <a:lstStyle/>
          <a:p>
            <a:r>
              <a:rPr lang="en-US" dirty="0"/>
              <a:t>In Read Uncommitted isolation select query will be able to </a:t>
            </a:r>
            <a:r>
              <a:rPr lang="en-US" b="1" dirty="0"/>
              <a:t>read uncommitted data</a:t>
            </a:r>
          </a:p>
          <a:p>
            <a:r>
              <a:rPr lang="en-US" dirty="0"/>
              <a:t>Uncommitted Data/</a:t>
            </a:r>
            <a:r>
              <a:rPr lang="en-US" b="1" u="sng" dirty="0"/>
              <a:t>Dirty Data </a:t>
            </a:r>
            <a:r>
              <a:rPr lang="en-US" dirty="0"/>
              <a:t>– Data which has been modified but not yet committed/rollback</a:t>
            </a:r>
          </a:p>
          <a:p>
            <a:r>
              <a:rPr lang="en-US" dirty="0" smtClean="0"/>
              <a:t>EID,ENAME,SALARY,DEPTID (Below is the data)</a:t>
            </a:r>
            <a:endParaRPr lang="en-US" dirty="0"/>
          </a:p>
          <a:p>
            <a:r>
              <a:rPr lang="en-US" dirty="0"/>
              <a:t>1, A,100,1</a:t>
            </a:r>
          </a:p>
          <a:p>
            <a:r>
              <a:rPr lang="en-US" dirty="0"/>
              <a:t>show variables like '%%isolation%’; </a:t>
            </a:r>
          </a:p>
          <a:p>
            <a:r>
              <a:rPr lang="en-US" dirty="0"/>
              <a:t>set  </a:t>
            </a:r>
            <a:r>
              <a:rPr lang="en-US" dirty="0" err="1"/>
              <a:t>transaction_isolation</a:t>
            </a:r>
            <a:r>
              <a:rPr lang="en-US" dirty="0"/>
              <a:t>='read-uncommitted';</a:t>
            </a:r>
          </a:p>
          <a:p>
            <a:endParaRPr lang="en-US" dirty="0"/>
          </a:p>
          <a:p>
            <a:pPr marL="0" indent="0">
              <a:buNone/>
            </a:pPr>
            <a:endParaRPr lang="en-US" dirty="0"/>
          </a:p>
          <a:p>
            <a:endParaRPr lang="en-US" dirty="0"/>
          </a:p>
        </p:txBody>
      </p:sp>
      <p:graphicFrame>
        <p:nvGraphicFramePr>
          <p:cNvPr id="6" name="Table 6">
            <a:extLst>
              <a:ext uri="{FF2B5EF4-FFF2-40B4-BE49-F238E27FC236}">
                <a16:creationId xmlns:a16="http://schemas.microsoft.com/office/drawing/2014/main" xmlns="" id="{9A3E4AF7-2268-45EF-9833-173CED95971F}"/>
              </a:ext>
            </a:extLst>
          </p:cNvPr>
          <p:cNvGraphicFramePr>
            <a:graphicFrameLocks noGrp="1"/>
          </p:cNvGraphicFramePr>
          <p:nvPr>
            <p:extLst>
              <p:ext uri="{D42A27DB-BD31-4B8C-83A1-F6EECF244321}">
                <p14:modId xmlns:p14="http://schemas.microsoft.com/office/powerpoint/2010/main" xmlns="" val="2110235526"/>
              </p:ext>
            </p:extLst>
          </p:nvPr>
        </p:nvGraphicFramePr>
        <p:xfrm>
          <a:off x="7361616" y="2699181"/>
          <a:ext cx="4560022" cy="3878065"/>
        </p:xfrm>
        <a:graphic>
          <a:graphicData uri="http://schemas.openxmlformats.org/drawingml/2006/table">
            <a:tbl>
              <a:tblPr firstRow="1" bandRow="1">
                <a:tableStyleId>{5C22544A-7EE6-4342-B048-85BDC9FD1C3A}</a:tableStyleId>
              </a:tblPr>
              <a:tblGrid>
                <a:gridCol w="2280011">
                  <a:extLst>
                    <a:ext uri="{9D8B030D-6E8A-4147-A177-3AD203B41FA5}">
                      <a16:colId xmlns:a16="http://schemas.microsoft.com/office/drawing/2014/main" xmlns="" val="1582348445"/>
                    </a:ext>
                  </a:extLst>
                </a:gridCol>
                <a:gridCol w="2280011">
                  <a:extLst>
                    <a:ext uri="{9D8B030D-6E8A-4147-A177-3AD203B41FA5}">
                      <a16:colId xmlns:a16="http://schemas.microsoft.com/office/drawing/2014/main" xmlns="" val="287116552"/>
                    </a:ext>
                  </a:extLst>
                </a:gridCol>
              </a:tblGrid>
              <a:tr h="494785">
                <a:tc>
                  <a:txBody>
                    <a:bodyPr/>
                    <a:lstStyle/>
                    <a:p>
                      <a:r>
                        <a:rPr lang="en-US" dirty="0"/>
                        <a:t>Session 1</a:t>
                      </a:r>
                    </a:p>
                  </a:txBody>
                  <a:tcPr/>
                </a:tc>
                <a:tc>
                  <a:txBody>
                    <a:bodyPr/>
                    <a:lstStyle/>
                    <a:p>
                      <a:r>
                        <a:rPr lang="en-US" dirty="0"/>
                        <a:t>Session 2</a:t>
                      </a:r>
                    </a:p>
                  </a:txBody>
                  <a:tcPr/>
                </a:tc>
                <a:extLst>
                  <a:ext uri="{0D108BD9-81ED-4DB2-BD59-A6C34878D82A}">
                    <a16:rowId xmlns:a16="http://schemas.microsoft.com/office/drawing/2014/main" xmlns="" val="2517792548"/>
                  </a:ext>
                </a:extLst>
              </a:tr>
              <a:tr h="26086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set  </a:t>
                      </a:r>
                      <a:r>
                        <a:rPr lang="en-US" dirty="0" err="1"/>
                        <a:t>transaction_isolation</a:t>
                      </a:r>
                      <a:r>
                        <a:rPr lang="en-US" dirty="0"/>
                        <a:t>=</a:t>
                      </a:r>
                      <a:r>
                        <a:rPr lang="en-US" b="1" dirty="0"/>
                        <a:t>'read-uncommitted</a:t>
                      </a:r>
                      <a:r>
                        <a:rPr lang="en-US" dirty="0"/>
                        <a:t>';</a:t>
                      </a:r>
                    </a:p>
                    <a:p>
                      <a:r>
                        <a:rPr lang="en-US" dirty="0" smtClean="0"/>
                        <a:t>--</a:t>
                      </a:r>
                      <a:r>
                        <a:rPr lang="en-US" b="1" dirty="0" smtClean="0"/>
                        <a:t>Step 1</a:t>
                      </a:r>
                    </a:p>
                    <a:p>
                      <a:r>
                        <a:rPr lang="en-US" dirty="0" smtClean="0"/>
                        <a:t>Start </a:t>
                      </a:r>
                      <a:r>
                        <a:rPr lang="en-US" dirty="0"/>
                        <a:t>transaction;</a:t>
                      </a:r>
                    </a:p>
                    <a:p>
                      <a:r>
                        <a:rPr lang="en-US" dirty="0"/>
                        <a:t>Update emp set salary=200 where </a:t>
                      </a:r>
                      <a:r>
                        <a:rPr lang="en-US" dirty="0" err="1"/>
                        <a:t>eid</a:t>
                      </a:r>
                      <a:r>
                        <a:rPr lang="en-US" dirty="0"/>
                        <a:t>=1;</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set  </a:t>
                      </a:r>
                      <a:r>
                        <a:rPr lang="en-US" dirty="0" err="1"/>
                        <a:t>transaction_isolation</a:t>
                      </a:r>
                      <a:r>
                        <a:rPr lang="en-US" dirty="0"/>
                        <a:t>=</a:t>
                      </a:r>
                      <a:r>
                        <a:rPr lang="en-US" b="1" dirty="0"/>
                        <a:t>'read-uncommitted';</a:t>
                      </a:r>
                    </a:p>
                    <a:p>
                      <a:endParaRPr lang="en-US" dirty="0"/>
                    </a:p>
                    <a:p>
                      <a:r>
                        <a:rPr lang="en-US" dirty="0"/>
                        <a:t>-- </a:t>
                      </a:r>
                      <a:r>
                        <a:rPr lang="en-US" b="1" dirty="0"/>
                        <a:t>Step 2</a:t>
                      </a:r>
                    </a:p>
                    <a:p>
                      <a:r>
                        <a:rPr lang="en-US" dirty="0"/>
                        <a:t>Select  * from emp where </a:t>
                      </a:r>
                      <a:r>
                        <a:rPr lang="en-US" dirty="0" err="1"/>
                        <a:t>eid</a:t>
                      </a:r>
                      <a:r>
                        <a:rPr lang="en-US" dirty="0"/>
                        <a:t>=1;</a:t>
                      </a:r>
                    </a:p>
                    <a:p>
                      <a:r>
                        <a:rPr lang="en-US" dirty="0"/>
                        <a:t>Will return salary as 200</a:t>
                      </a:r>
                    </a:p>
                    <a:p>
                      <a:r>
                        <a:rPr lang="en-US" dirty="0"/>
                        <a:t>Update emp set </a:t>
                      </a:r>
                      <a:r>
                        <a:rPr lang="en-US" dirty="0" smtClean="0"/>
                        <a:t>salary=300 </a:t>
                      </a:r>
                      <a:r>
                        <a:rPr lang="en-US" dirty="0"/>
                        <a:t>where </a:t>
                      </a:r>
                      <a:r>
                        <a:rPr lang="en-US" dirty="0" err="1"/>
                        <a:t>eid</a:t>
                      </a:r>
                      <a:r>
                        <a:rPr lang="en-US" dirty="0"/>
                        <a:t>=1;--</a:t>
                      </a:r>
                      <a:r>
                        <a:rPr lang="en-US" b="1" dirty="0"/>
                        <a:t> waiting</a:t>
                      </a:r>
                    </a:p>
                  </a:txBody>
                  <a:tcPr/>
                </a:tc>
                <a:extLst>
                  <a:ext uri="{0D108BD9-81ED-4DB2-BD59-A6C34878D82A}">
                    <a16:rowId xmlns:a16="http://schemas.microsoft.com/office/drawing/2014/main" xmlns="" val="2155285363"/>
                  </a:ext>
                </a:extLst>
              </a:tr>
            </a:tbl>
          </a:graphicData>
        </a:graphic>
      </p:graphicFrame>
    </p:spTree>
    <p:extLst>
      <p:ext uri="{BB962C8B-B14F-4D97-AF65-F5344CB8AC3E}">
        <p14:creationId xmlns:p14="http://schemas.microsoft.com/office/powerpoint/2010/main" xmlns="" val="1015001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51C5F588-584F-49AB-87D5-6DA4BBEF9309}"/>
              </a:ext>
            </a:extLst>
          </p:cNvPr>
          <p:cNvGraphicFramePr>
            <a:graphicFrameLocks noChangeAspect="1"/>
          </p:cNvGraphicFramePr>
          <p:nvPr>
            <p:custDataLst>
              <p:tags r:id="rId2"/>
            </p:custDataLst>
            <p:extLst>
              <p:ext uri="{D42A27DB-BD31-4B8C-83A1-F6EECF244321}">
                <p14:modId xmlns:p14="http://schemas.microsoft.com/office/powerpoint/2010/main" xmlns="" val="1258777707"/>
              </p:ext>
            </p:extLst>
          </p:nvPr>
        </p:nvGraphicFramePr>
        <p:xfrm>
          <a:off x="1588" y="1588"/>
          <a:ext cx="1588" cy="1588"/>
        </p:xfrm>
        <a:graphic>
          <a:graphicData uri="http://schemas.openxmlformats.org/presentationml/2006/ole">
            <p:oleObj spid="_x0000_s6367" name="think-cell Slide" r:id="rId4" imgW="360" imgH="360" progId="">
              <p:embed/>
            </p:oleObj>
          </a:graphicData>
        </a:graphic>
      </p:graphicFrame>
      <p:sp>
        <p:nvSpPr>
          <p:cNvPr id="2" name="Title 1">
            <a:extLst>
              <a:ext uri="{FF2B5EF4-FFF2-40B4-BE49-F238E27FC236}">
                <a16:creationId xmlns:a16="http://schemas.microsoft.com/office/drawing/2014/main" xmlns="" id="{999EB91A-ACFB-4EAD-8D26-55685845179B}"/>
              </a:ext>
            </a:extLst>
          </p:cNvPr>
          <p:cNvSpPr>
            <a:spLocks noGrp="1"/>
          </p:cNvSpPr>
          <p:nvPr>
            <p:ph type="title"/>
          </p:nvPr>
        </p:nvSpPr>
        <p:spPr/>
        <p:txBody>
          <a:bodyPr/>
          <a:lstStyle/>
          <a:p>
            <a:r>
              <a:rPr lang="en-US" dirty="0"/>
              <a:t>RDBMS</a:t>
            </a:r>
          </a:p>
        </p:txBody>
      </p:sp>
      <p:sp>
        <p:nvSpPr>
          <p:cNvPr id="3" name="Content Placeholder 2">
            <a:extLst>
              <a:ext uri="{FF2B5EF4-FFF2-40B4-BE49-F238E27FC236}">
                <a16:creationId xmlns:a16="http://schemas.microsoft.com/office/drawing/2014/main" xmlns="" id="{F2323B98-B838-47C5-B2B8-9FF7F487FB28}"/>
              </a:ext>
            </a:extLst>
          </p:cNvPr>
          <p:cNvSpPr>
            <a:spLocks noGrp="1"/>
          </p:cNvSpPr>
          <p:nvPr>
            <p:ph idx="1"/>
          </p:nvPr>
        </p:nvSpPr>
        <p:spPr/>
        <p:txBody>
          <a:bodyPr/>
          <a:lstStyle/>
          <a:p>
            <a:r>
              <a:rPr lang="en-US" dirty="0"/>
              <a:t>Supports Relationship</a:t>
            </a:r>
          </a:p>
          <a:p>
            <a:r>
              <a:rPr lang="en-US" dirty="0"/>
              <a:t>All the data is stored in the form of tables (set of rows and columns)</a:t>
            </a:r>
          </a:p>
          <a:p>
            <a:r>
              <a:rPr lang="en-US" dirty="0"/>
              <a:t>Data can be access in RDMBS using </a:t>
            </a:r>
            <a:r>
              <a:rPr lang="en-US" b="1" dirty="0"/>
              <a:t>one standard language </a:t>
            </a:r>
            <a:r>
              <a:rPr lang="en-US" b="1" dirty="0" smtClean="0"/>
              <a:t>SQL </a:t>
            </a:r>
            <a:r>
              <a:rPr lang="en-US" dirty="0" smtClean="0"/>
              <a:t>called </a:t>
            </a:r>
            <a:r>
              <a:rPr lang="en-US" dirty="0"/>
              <a:t>as SQL (Structured Query Language)</a:t>
            </a:r>
          </a:p>
          <a:p>
            <a:r>
              <a:rPr lang="en-US" b="1" dirty="0"/>
              <a:t>Secured-</a:t>
            </a:r>
            <a:r>
              <a:rPr lang="en-US" dirty="0"/>
              <a:t> only users with permissions can access your data</a:t>
            </a:r>
          </a:p>
          <a:p>
            <a:r>
              <a:rPr lang="en-US" dirty="0" smtClean="0"/>
              <a:t>All RDBMS Supports </a:t>
            </a:r>
            <a:r>
              <a:rPr lang="en-US" dirty="0"/>
              <a:t>Transaction</a:t>
            </a:r>
          </a:p>
        </p:txBody>
      </p:sp>
    </p:spTree>
    <p:extLst>
      <p:ext uri="{BB962C8B-B14F-4D97-AF65-F5344CB8AC3E}">
        <p14:creationId xmlns:p14="http://schemas.microsoft.com/office/powerpoint/2010/main" xmlns="" val="147356067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xmlns="" id="{38AE18FE-F8AF-40C5-8A22-2ACB5251CF97}"/>
              </a:ext>
            </a:extLst>
          </p:cNvPr>
          <p:cNvGraphicFramePr>
            <a:graphicFrameLocks noChangeAspect="1"/>
          </p:cNvGraphicFramePr>
          <p:nvPr>
            <p:custDataLst>
              <p:tags r:id="rId2"/>
            </p:custDataLst>
            <p:extLst>
              <p:ext uri="{D42A27DB-BD31-4B8C-83A1-F6EECF244321}">
                <p14:modId xmlns:p14="http://schemas.microsoft.com/office/powerpoint/2010/main" xmlns="" val="2346805917"/>
              </p:ext>
            </p:extLst>
          </p:nvPr>
        </p:nvGraphicFramePr>
        <p:xfrm>
          <a:off x="1588" y="1588"/>
          <a:ext cx="1588" cy="1588"/>
        </p:xfrm>
        <a:graphic>
          <a:graphicData uri="http://schemas.openxmlformats.org/presentationml/2006/ole">
            <p:oleObj spid="_x0000_s59508" name="think-cell Slide" r:id="rId5" imgW="360" imgH="360" progId="">
              <p:embed/>
            </p:oleObj>
          </a:graphicData>
        </a:graphic>
      </p:graphicFrame>
      <p:sp>
        <p:nvSpPr>
          <p:cNvPr id="4" name="Rectangle 3" hidden="1">
            <a:extLst>
              <a:ext uri="{FF2B5EF4-FFF2-40B4-BE49-F238E27FC236}">
                <a16:creationId xmlns:a16="http://schemas.microsoft.com/office/drawing/2014/main" xmlns="" id="{B593AE2C-E870-4406-81DB-5B3633E89E3E}"/>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xmlns="" id="{CD5C6AAF-DDD3-42FE-BACB-91E8165AF5E3}"/>
              </a:ext>
            </a:extLst>
          </p:cNvPr>
          <p:cNvSpPr>
            <a:spLocks noGrp="1"/>
          </p:cNvSpPr>
          <p:nvPr>
            <p:ph type="title"/>
          </p:nvPr>
        </p:nvSpPr>
        <p:spPr/>
        <p:txBody>
          <a:bodyPr/>
          <a:lstStyle/>
          <a:p>
            <a:r>
              <a:rPr lang="en-US" dirty="0"/>
              <a:t>Repeatable Read</a:t>
            </a:r>
          </a:p>
        </p:txBody>
      </p:sp>
      <p:sp>
        <p:nvSpPr>
          <p:cNvPr id="3" name="Content Placeholder 2">
            <a:extLst>
              <a:ext uri="{FF2B5EF4-FFF2-40B4-BE49-F238E27FC236}">
                <a16:creationId xmlns:a16="http://schemas.microsoft.com/office/drawing/2014/main" xmlns="" id="{8CEA6748-905C-47CE-A491-6A676C2F9270}"/>
              </a:ext>
            </a:extLst>
          </p:cNvPr>
          <p:cNvSpPr>
            <a:spLocks noGrp="1"/>
          </p:cNvSpPr>
          <p:nvPr>
            <p:ph idx="1"/>
          </p:nvPr>
        </p:nvSpPr>
        <p:spPr/>
        <p:txBody>
          <a:bodyPr/>
          <a:lstStyle/>
          <a:p>
            <a:r>
              <a:rPr lang="en-US" dirty="0"/>
              <a:t>Reading the same data in a transaction even if the data has been modified and committed in another session</a:t>
            </a:r>
          </a:p>
        </p:txBody>
      </p:sp>
      <p:pic>
        <p:nvPicPr>
          <p:cNvPr id="59509" name="Picture 117"/>
          <p:cNvPicPr>
            <a:picLocks noChangeAspect="1" noChangeArrowheads="1"/>
          </p:cNvPicPr>
          <p:nvPr/>
        </p:nvPicPr>
        <p:blipFill>
          <a:blip r:embed="rId6"/>
          <a:srcRect/>
          <a:stretch>
            <a:fillRect/>
          </a:stretch>
        </p:blipFill>
        <p:spPr bwMode="auto">
          <a:xfrm>
            <a:off x="900792" y="4296456"/>
            <a:ext cx="10408647" cy="2052637"/>
          </a:xfrm>
          <a:prstGeom prst="rect">
            <a:avLst/>
          </a:prstGeom>
          <a:noFill/>
          <a:ln w="9525">
            <a:noFill/>
            <a:miter lim="800000"/>
            <a:headEnd/>
            <a:tailEnd/>
          </a:ln>
          <a:effectLst/>
        </p:spPr>
      </p:pic>
    </p:spTree>
    <p:extLst>
      <p:ext uri="{BB962C8B-B14F-4D97-AF65-F5344CB8AC3E}">
        <p14:creationId xmlns:p14="http://schemas.microsoft.com/office/powerpoint/2010/main" xmlns="" val="176767771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xmlns="" id="{39ADC4B3-B5D4-401B-A3A0-0374BD0AB6D9}"/>
              </a:ext>
            </a:extLst>
          </p:cNvPr>
          <p:cNvGraphicFramePr>
            <a:graphicFrameLocks noChangeAspect="1"/>
          </p:cNvGraphicFramePr>
          <p:nvPr>
            <p:custDataLst>
              <p:tags r:id="rId2"/>
            </p:custDataLst>
            <p:extLst>
              <p:ext uri="{D42A27DB-BD31-4B8C-83A1-F6EECF244321}">
                <p14:modId xmlns:p14="http://schemas.microsoft.com/office/powerpoint/2010/main" xmlns="" val="3052092894"/>
              </p:ext>
            </p:extLst>
          </p:nvPr>
        </p:nvGraphicFramePr>
        <p:xfrm>
          <a:off x="1588" y="1588"/>
          <a:ext cx="1588" cy="1588"/>
        </p:xfrm>
        <a:graphic>
          <a:graphicData uri="http://schemas.openxmlformats.org/presentationml/2006/ole">
            <p:oleObj spid="_x0000_s57466" name="think-cell Slide" r:id="rId5" imgW="360" imgH="360" progId="">
              <p:embed/>
            </p:oleObj>
          </a:graphicData>
        </a:graphic>
      </p:graphicFrame>
      <p:sp>
        <p:nvSpPr>
          <p:cNvPr id="4" name="Rectangle 3" hidden="1">
            <a:extLst>
              <a:ext uri="{FF2B5EF4-FFF2-40B4-BE49-F238E27FC236}">
                <a16:creationId xmlns:a16="http://schemas.microsoft.com/office/drawing/2014/main" xmlns="" id="{F7C1C216-54F3-4135-872A-3E12A1AC2F63}"/>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xmlns="" id="{FCF0222F-65E0-43A9-B2F3-0ABA770A6031}"/>
              </a:ext>
            </a:extLst>
          </p:cNvPr>
          <p:cNvSpPr>
            <a:spLocks noGrp="1"/>
          </p:cNvSpPr>
          <p:nvPr>
            <p:ph type="title"/>
          </p:nvPr>
        </p:nvSpPr>
        <p:spPr>
          <a:xfrm>
            <a:off x="250383" y="190957"/>
            <a:ext cx="10515600" cy="644809"/>
          </a:xfrm>
        </p:spPr>
        <p:txBody>
          <a:bodyPr>
            <a:normAutofit fontScale="90000"/>
          </a:bodyPr>
          <a:lstStyle/>
          <a:p>
            <a:r>
              <a:rPr lang="en-US" b="1" dirty="0"/>
              <a:t>Read Committed</a:t>
            </a:r>
          </a:p>
        </p:txBody>
      </p:sp>
      <p:sp>
        <p:nvSpPr>
          <p:cNvPr id="3" name="Content Placeholder 2">
            <a:extLst>
              <a:ext uri="{FF2B5EF4-FFF2-40B4-BE49-F238E27FC236}">
                <a16:creationId xmlns:a16="http://schemas.microsoft.com/office/drawing/2014/main" xmlns="" id="{2A8D8C3D-FC1F-473C-A786-F5294701415F}"/>
              </a:ext>
            </a:extLst>
          </p:cNvPr>
          <p:cNvSpPr>
            <a:spLocks noGrp="1"/>
          </p:cNvSpPr>
          <p:nvPr>
            <p:ph idx="1"/>
          </p:nvPr>
        </p:nvSpPr>
        <p:spPr>
          <a:xfrm>
            <a:off x="0" y="1960405"/>
            <a:ext cx="5568287" cy="3971499"/>
          </a:xfrm>
        </p:spPr>
        <p:txBody>
          <a:bodyPr>
            <a:normAutofit/>
          </a:bodyPr>
          <a:lstStyle/>
          <a:p>
            <a:r>
              <a:rPr lang="en-US" dirty="0" smtClean="0"/>
              <a:t>Repeatable </a:t>
            </a:r>
            <a:r>
              <a:rPr lang="en-US" dirty="0"/>
              <a:t>Reads not happening</a:t>
            </a:r>
          </a:p>
          <a:p>
            <a:r>
              <a:rPr lang="en-US" dirty="0"/>
              <a:t>EID,ENAME,SALARY,DEPTID</a:t>
            </a:r>
          </a:p>
          <a:p>
            <a:r>
              <a:rPr lang="en-US" dirty="0"/>
              <a:t>1, A,100,1</a:t>
            </a:r>
          </a:p>
          <a:p>
            <a:r>
              <a:rPr lang="en-US" dirty="0"/>
              <a:t>show variables like '%%isolation%’; </a:t>
            </a:r>
          </a:p>
          <a:p>
            <a:r>
              <a:rPr lang="en-US" dirty="0"/>
              <a:t>set  </a:t>
            </a:r>
            <a:r>
              <a:rPr lang="en-US" dirty="0" err="1"/>
              <a:t>transaction_isolation</a:t>
            </a:r>
            <a:r>
              <a:rPr lang="en-US" dirty="0" smtClean="0"/>
              <a:t>=</a:t>
            </a:r>
          </a:p>
          <a:p>
            <a:pPr>
              <a:buNone/>
            </a:pPr>
            <a:r>
              <a:rPr lang="en-US" dirty="0" smtClean="0"/>
              <a:t>'read-committed</a:t>
            </a:r>
            <a:r>
              <a:rPr lang="en-US" dirty="0"/>
              <a:t>';</a:t>
            </a:r>
          </a:p>
          <a:p>
            <a:endParaRPr lang="en-US" dirty="0"/>
          </a:p>
        </p:txBody>
      </p:sp>
      <p:graphicFrame>
        <p:nvGraphicFramePr>
          <p:cNvPr id="7" name="Table 6">
            <a:extLst>
              <a:ext uri="{FF2B5EF4-FFF2-40B4-BE49-F238E27FC236}">
                <a16:creationId xmlns:a16="http://schemas.microsoft.com/office/drawing/2014/main" xmlns="" id="{50921DEF-4A1C-42E7-B8BF-E01B813EB6EC}"/>
              </a:ext>
            </a:extLst>
          </p:cNvPr>
          <p:cNvGraphicFramePr>
            <a:graphicFrameLocks noGrp="1"/>
          </p:cNvGraphicFramePr>
          <p:nvPr>
            <p:extLst>
              <p:ext uri="{D42A27DB-BD31-4B8C-83A1-F6EECF244321}">
                <p14:modId xmlns:p14="http://schemas.microsoft.com/office/powerpoint/2010/main" xmlns="" val="1319184148"/>
              </p:ext>
            </p:extLst>
          </p:nvPr>
        </p:nvGraphicFramePr>
        <p:xfrm>
          <a:off x="5691715" y="2923121"/>
          <a:ext cx="6227330" cy="3474720"/>
        </p:xfrm>
        <a:graphic>
          <a:graphicData uri="http://schemas.openxmlformats.org/drawingml/2006/table">
            <a:tbl>
              <a:tblPr firstRow="1" bandRow="1">
                <a:tableStyleId>{5C22544A-7EE6-4342-B048-85BDC9FD1C3A}</a:tableStyleId>
              </a:tblPr>
              <a:tblGrid>
                <a:gridCol w="3112655">
                  <a:extLst>
                    <a:ext uri="{9D8B030D-6E8A-4147-A177-3AD203B41FA5}">
                      <a16:colId xmlns:a16="http://schemas.microsoft.com/office/drawing/2014/main" xmlns="" val="1582348445"/>
                    </a:ext>
                  </a:extLst>
                </a:gridCol>
                <a:gridCol w="3114675">
                  <a:extLst>
                    <a:ext uri="{9D8B030D-6E8A-4147-A177-3AD203B41FA5}">
                      <a16:colId xmlns:a16="http://schemas.microsoft.com/office/drawing/2014/main" xmlns="" val="287116552"/>
                    </a:ext>
                  </a:extLst>
                </a:gridCol>
              </a:tblGrid>
              <a:tr h="362267">
                <a:tc>
                  <a:txBody>
                    <a:bodyPr/>
                    <a:lstStyle/>
                    <a:p>
                      <a:r>
                        <a:rPr lang="en-US" dirty="0"/>
                        <a:t>Session 1</a:t>
                      </a:r>
                    </a:p>
                  </a:txBody>
                  <a:tcPr/>
                </a:tc>
                <a:tc>
                  <a:txBody>
                    <a:bodyPr/>
                    <a:lstStyle/>
                    <a:p>
                      <a:r>
                        <a:rPr lang="en-US" dirty="0"/>
                        <a:t>Session 2</a:t>
                      </a:r>
                    </a:p>
                  </a:txBody>
                  <a:tcPr/>
                </a:tc>
                <a:extLst>
                  <a:ext uri="{0D108BD9-81ED-4DB2-BD59-A6C34878D82A}">
                    <a16:rowId xmlns:a16="http://schemas.microsoft.com/office/drawing/2014/main" xmlns="" val="2517792548"/>
                  </a:ext>
                </a:extLst>
              </a:tr>
              <a:tr h="223315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set  </a:t>
                      </a:r>
                      <a:r>
                        <a:rPr lang="en-US" dirty="0" err="1"/>
                        <a:t>transaction_isolation</a:t>
                      </a:r>
                      <a:r>
                        <a:rPr lang="en-US" dirty="0"/>
                        <a:t>=</a:t>
                      </a:r>
                      <a:r>
                        <a:rPr lang="en-US" b="1" dirty="0"/>
                        <a:t>'read-committed';</a:t>
                      </a:r>
                    </a:p>
                    <a:p>
                      <a:r>
                        <a:rPr lang="en-US" dirty="0"/>
                        <a:t>--</a:t>
                      </a:r>
                      <a:r>
                        <a:rPr lang="en-US" b="1" dirty="0"/>
                        <a:t>Step </a:t>
                      </a:r>
                      <a:r>
                        <a:rPr lang="en-US" b="1" u="sng" dirty="0"/>
                        <a:t>1</a:t>
                      </a:r>
                    </a:p>
                    <a:p>
                      <a:r>
                        <a:rPr lang="en-US" dirty="0"/>
                        <a:t>Start transaction;</a:t>
                      </a:r>
                    </a:p>
                    <a:p>
                      <a:r>
                        <a:rPr lang="en-US" dirty="0"/>
                        <a:t>Update emp set salary=200 where </a:t>
                      </a:r>
                      <a:r>
                        <a:rPr lang="en-US" dirty="0" err="1"/>
                        <a:t>eid</a:t>
                      </a:r>
                      <a:r>
                        <a:rPr lang="en-US" dirty="0"/>
                        <a:t>=1;</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set  </a:t>
                      </a:r>
                      <a:r>
                        <a:rPr lang="en-US" dirty="0" err="1"/>
                        <a:t>transaction_isolation</a:t>
                      </a:r>
                      <a:r>
                        <a:rPr lang="en-US" dirty="0"/>
                        <a:t>='read-committed';</a:t>
                      </a:r>
                    </a:p>
                    <a:p>
                      <a:endParaRPr lang="en-US" dirty="0"/>
                    </a:p>
                    <a:p>
                      <a:r>
                        <a:rPr lang="en-US" dirty="0"/>
                        <a:t>-- </a:t>
                      </a:r>
                      <a:r>
                        <a:rPr lang="en-US" b="1" dirty="0"/>
                        <a:t>Step 2</a:t>
                      </a:r>
                    </a:p>
                    <a:p>
                      <a:r>
                        <a:rPr lang="en-US" dirty="0"/>
                        <a:t>Select  * from emp where </a:t>
                      </a:r>
                      <a:r>
                        <a:rPr lang="en-US" dirty="0" err="1"/>
                        <a:t>eid</a:t>
                      </a:r>
                      <a:r>
                        <a:rPr lang="en-US" dirty="0"/>
                        <a:t>=1;</a:t>
                      </a:r>
                    </a:p>
                    <a:p>
                      <a:r>
                        <a:rPr lang="en-US" dirty="0"/>
                        <a:t>Will return salary as 100</a:t>
                      </a:r>
                    </a:p>
                    <a:p>
                      <a:r>
                        <a:rPr lang="en-US" dirty="0"/>
                        <a:t>Update </a:t>
                      </a:r>
                      <a:r>
                        <a:rPr lang="en-US" dirty="0" err="1"/>
                        <a:t>emp</a:t>
                      </a:r>
                      <a:r>
                        <a:rPr lang="en-US" dirty="0"/>
                        <a:t> </a:t>
                      </a:r>
                      <a:r>
                        <a:rPr lang="en-US" dirty="0" smtClean="0"/>
                        <a:t>set </a:t>
                      </a:r>
                      <a:r>
                        <a:rPr lang="en-US" dirty="0"/>
                        <a:t>salary=300 where </a:t>
                      </a:r>
                      <a:r>
                        <a:rPr lang="en-US" dirty="0" err="1"/>
                        <a:t>eid</a:t>
                      </a:r>
                      <a:r>
                        <a:rPr lang="en-US" dirty="0"/>
                        <a:t>=1;--</a:t>
                      </a:r>
                      <a:r>
                        <a:rPr lang="en-US" b="1" dirty="0"/>
                        <a:t> </a:t>
                      </a:r>
                      <a:r>
                        <a:rPr lang="en-US" b="1" dirty="0" smtClean="0"/>
                        <a:t>waiting</a:t>
                      </a:r>
                    </a:p>
                    <a:p>
                      <a:endParaRPr lang="en-US" b="1" dirty="0"/>
                    </a:p>
                  </a:txBody>
                  <a:tcPr/>
                </a:tc>
                <a:extLst>
                  <a:ext uri="{0D108BD9-81ED-4DB2-BD59-A6C34878D82A}">
                    <a16:rowId xmlns:a16="http://schemas.microsoft.com/office/drawing/2014/main" xmlns="" val="2155285363"/>
                  </a:ext>
                </a:extLst>
              </a:tr>
            </a:tbl>
          </a:graphicData>
        </a:graphic>
      </p:graphicFrame>
      <p:sp>
        <p:nvSpPr>
          <p:cNvPr id="8" name="TextBox 7"/>
          <p:cNvSpPr txBox="1"/>
          <p:nvPr/>
        </p:nvSpPr>
        <p:spPr>
          <a:xfrm>
            <a:off x="0" y="950800"/>
            <a:ext cx="11340862" cy="907941"/>
          </a:xfrm>
          <a:prstGeom prst="rect">
            <a:avLst/>
          </a:prstGeom>
          <a:noFill/>
        </p:spPr>
        <p:txBody>
          <a:bodyPr wrap="none" rtlCol="0">
            <a:spAutoFit/>
          </a:bodyPr>
          <a:lstStyle/>
          <a:p>
            <a:pPr>
              <a:buFont typeface="Arial" pitchFamily="34" charset="0"/>
              <a:buChar char="•"/>
            </a:pPr>
            <a:r>
              <a:rPr lang="en-US" sz="2500" dirty="0" smtClean="0"/>
              <a:t> In Read committed isolation </a:t>
            </a:r>
            <a:r>
              <a:rPr lang="en-US" sz="2500" b="1" dirty="0" smtClean="0"/>
              <a:t>select query will be able to read last committed data</a:t>
            </a:r>
          </a:p>
          <a:p>
            <a:pPr>
              <a:buFont typeface="Arial" pitchFamily="34" charset="0"/>
              <a:buChar char="•"/>
            </a:pPr>
            <a:r>
              <a:rPr lang="en-US" sz="2800" dirty="0" smtClean="0"/>
              <a:t>Uncommitted read</a:t>
            </a:r>
            <a:r>
              <a:rPr lang="en-US" sz="2800" b="1" dirty="0" smtClean="0"/>
              <a:t>(Dirty reads) is not possible </a:t>
            </a:r>
            <a:r>
              <a:rPr lang="en-US" sz="2800" dirty="0" smtClean="0"/>
              <a:t>in Read Committed Isolation</a:t>
            </a:r>
          </a:p>
        </p:txBody>
      </p:sp>
    </p:spTree>
    <p:extLst>
      <p:ext uri="{BB962C8B-B14F-4D97-AF65-F5344CB8AC3E}">
        <p14:creationId xmlns:p14="http://schemas.microsoft.com/office/powerpoint/2010/main" xmlns="" val="4007561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xmlns="" id="{39ADC4B3-B5D4-401B-A3A0-0374BD0AB6D9}"/>
              </a:ext>
            </a:extLst>
          </p:cNvPr>
          <p:cNvGraphicFramePr>
            <a:graphicFrameLocks noChangeAspect="1"/>
          </p:cNvGraphicFramePr>
          <p:nvPr>
            <p:custDataLst>
              <p:tags r:id="rId2"/>
            </p:custDataLst>
            <p:extLst>
              <p:ext uri="{D42A27DB-BD31-4B8C-83A1-F6EECF244321}">
                <p14:modId xmlns:p14="http://schemas.microsoft.com/office/powerpoint/2010/main" xmlns="" val="337303778"/>
              </p:ext>
            </p:extLst>
          </p:nvPr>
        </p:nvGraphicFramePr>
        <p:xfrm>
          <a:off x="1588" y="1588"/>
          <a:ext cx="1588" cy="1588"/>
        </p:xfrm>
        <a:graphic>
          <a:graphicData uri="http://schemas.openxmlformats.org/presentationml/2006/ole">
            <p:oleObj spid="_x0000_s58490" name="think-cell Slide" r:id="rId5" imgW="360" imgH="360" progId="">
              <p:embed/>
            </p:oleObj>
          </a:graphicData>
        </a:graphic>
      </p:graphicFrame>
      <p:sp>
        <p:nvSpPr>
          <p:cNvPr id="4" name="Rectangle 3" hidden="1">
            <a:extLst>
              <a:ext uri="{FF2B5EF4-FFF2-40B4-BE49-F238E27FC236}">
                <a16:creationId xmlns:a16="http://schemas.microsoft.com/office/drawing/2014/main" xmlns="" id="{F7C1C216-54F3-4135-872A-3E12A1AC2F63}"/>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xmlns="" id="{FCF0222F-65E0-43A9-B2F3-0ABA770A6031}"/>
              </a:ext>
            </a:extLst>
          </p:cNvPr>
          <p:cNvSpPr>
            <a:spLocks noGrp="1"/>
          </p:cNvSpPr>
          <p:nvPr>
            <p:ph type="title"/>
          </p:nvPr>
        </p:nvSpPr>
        <p:spPr>
          <a:xfrm>
            <a:off x="0" y="218365"/>
            <a:ext cx="10515600" cy="794935"/>
          </a:xfrm>
        </p:spPr>
        <p:txBody>
          <a:bodyPr/>
          <a:lstStyle/>
          <a:p>
            <a:r>
              <a:rPr lang="en-US" b="1" dirty="0"/>
              <a:t>Repeatable Read Isolation</a:t>
            </a:r>
          </a:p>
        </p:txBody>
      </p:sp>
      <p:sp>
        <p:nvSpPr>
          <p:cNvPr id="3" name="Content Placeholder 2">
            <a:extLst>
              <a:ext uri="{FF2B5EF4-FFF2-40B4-BE49-F238E27FC236}">
                <a16:creationId xmlns:a16="http://schemas.microsoft.com/office/drawing/2014/main" xmlns="" id="{2A8D8C3D-FC1F-473C-A786-F5294701415F}"/>
              </a:ext>
            </a:extLst>
          </p:cNvPr>
          <p:cNvSpPr>
            <a:spLocks noGrp="1"/>
          </p:cNvSpPr>
          <p:nvPr>
            <p:ph idx="1"/>
          </p:nvPr>
        </p:nvSpPr>
        <p:spPr>
          <a:xfrm>
            <a:off x="0" y="1579965"/>
            <a:ext cx="5841242" cy="4629766"/>
          </a:xfrm>
        </p:spPr>
        <p:txBody>
          <a:bodyPr>
            <a:normAutofit/>
          </a:bodyPr>
          <a:lstStyle/>
          <a:p>
            <a:r>
              <a:rPr lang="en-US" dirty="0" smtClean="0"/>
              <a:t>Uncommitted </a:t>
            </a:r>
            <a:r>
              <a:rPr lang="en-US" dirty="0"/>
              <a:t>read(Dirty reads) is not possible in Repeatable Read </a:t>
            </a:r>
          </a:p>
          <a:p>
            <a:r>
              <a:rPr lang="en-US" dirty="0"/>
              <a:t>Repeatable Reads is possible</a:t>
            </a:r>
          </a:p>
          <a:p>
            <a:r>
              <a:rPr lang="en-US" dirty="0"/>
              <a:t>EID,ENAME,SALARY,DEPTID</a:t>
            </a:r>
          </a:p>
          <a:p>
            <a:r>
              <a:rPr lang="en-US" dirty="0"/>
              <a:t>1, A,200,1-- initial</a:t>
            </a:r>
          </a:p>
          <a:p>
            <a:r>
              <a:rPr lang="en-US" dirty="0"/>
              <a:t>show variables like '%%isolation%’; </a:t>
            </a:r>
          </a:p>
          <a:p>
            <a:r>
              <a:rPr lang="en-US" dirty="0"/>
              <a:t>set  </a:t>
            </a:r>
            <a:r>
              <a:rPr lang="en-US" dirty="0" err="1"/>
              <a:t>transaction_isolation</a:t>
            </a:r>
            <a:r>
              <a:rPr lang="en-US" dirty="0" smtClean="0"/>
              <a:t>=</a:t>
            </a:r>
          </a:p>
          <a:p>
            <a:pPr>
              <a:buNone/>
            </a:pPr>
            <a:r>
              <a:rPr lang="en-US" dirty="0" smtClean="0"/>
              <a:t>‘</a:t>
            </a:r>
            <a:r>
              <a:rPr lang="en-US" dirty="0"/>
              <a:t>repeatable-read';</a:t>
            </a:r>
          </a:p>
          <a:p>
            <a:endParaRPr lang="en-US" dirty="0"/>
          </a:p>
        </p:txBody>
      </p:sp>
      <p:graphicFrame>
        <p:nvGraphicFramePr>
          <p:cNvPr id="7" name="Table 6">
            <a:extLst>
              <a:ext uri="{FF2B5EF4-FFF2-40B4-BE49-F238E27FC236}">
                <a16:creationId xmlns:a16="http://schemas.microsoft.com/office/drawing/2014/main" xmlns="" id="{50921DEF-4A1C-42E7-B8BF-E01B813EB6EC}"/>
              </a:ext>
            </a:extLst>
          </p:cNvPr>
          <p:cNvGraphicFramePr>
            <a:graphicFrameLocks noGrp="1"/>
          </p:cNvGraphicFramePr>
          <p:nvPr>
            <p:extLst>
              <p:ext uri="{D42A27DB-BD31-4B8C-83A1-F6EECF244321}">
                <p14:modId xmlns:p14="http://schemas.microsoft.com/office/powerpoint/2010/main" xmlns="" val="365863109"/>
              </p:ext>
            </p:extLst>
          </p:nvPr>
        </p:nvGraphicFramePr>
        <p:xfrm>
          <a:off x="5725887" y="2070025"/>
          <a:ext cx="6226631" cy="4572000"/>
        </p:xfrm>
        <a:graphic>
          <a:graphicData uri="http://schemas.openxmlformats.org/drawingml/2006/table">
            <a:tbl>
              <a:tblPr firstRow="1" bandRow="1">
                <a:tableStyleId>{5C22544A-7EE6-4342-B048-85BDC9FD1C3A}</a:tableStyleId>
              </a:tblPr>
              <a:tblGrid>
                <a:gridCol w="2478947">
                  <a:extLst>
                    <a:ext uri="{9D8B030D-6E8A-4147-A177-3AD203B41FA5}">
                      <a16:colId xmlns:a16="http://schemas.microsoft.com/office/drawing/2014/main" xmlns="" val="1582348445"/>
                    </a:ext>
                  </a:extLst>
                </a:gridCol>
                <a:gridCol w="3747684">
                  <a:extLst>
                    <a:ext uri="{9D8B030D-6E8A-4147-A177-3AD203B41FA5}">
                      <a16:colId xmlns:a16="http://schemas.microsoft.com/office/drawing/2014/main" xmlns="" val="287116552"/>
                    </a:ext>
                  </a:extLst>
                </a:gridCol>
              </a:tblGrid>
              <a:tr h="312529">
                <a:tc>
                  <a:txBody>
                    <a:bodyPr/>
                    <a:lstStyle/>
                    <a:p>
                      <a:r>
                        <a:rPr lang="en-US" dirty="0"/>
                        <a:t>Session 1</a:t>
                      </a:r>
                    </a:p>
                  </a:txBody>
                  <a:tcPr/>
                </a:tc>
                <a:tc>
                  <a:txBody>
                    <a:bodyPr/>
                    <a:lstStyle/>
                    <a:p>
                      <a:r>
                        <a:rPr lang="en-US" dirty="0"/>
                        <a:t>Session 2</a:t>
                      </a:r>
                    </a:p>
                  </a:txBody>
                  <a:tcPr/>
                </a:tc>
                <a:extLst>
                  <a:ext uri="{0D108BD9-81ED-4DB2-BD59-A6C34878D82A}">
                    <a16:rowId xmlns:a16="http://schemas.microsoft.com/office/drawing/2014/main" xmlns="" val="2517792548"/>
                  </a:ext>
                </a:extLst>
              </a:tr>
              <a:tr h="36481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set  </a:t>
                      </a:r>
                      <a:r>
                        <a:rPr lang="en-US" dirty="0" err="1" smtClean="0"/>
                        <a:t>transaction_isolation</a:t>
                      </a:r>
                      <a:r>
                        <a:rPr lang="en-US" dirty="0" smtClean="0"/>
                        <a:t>='repeatable-read</a:t>
                      </a:r>
                      <a:r>
                        <a:rPr lang="en-US" dirty="0"/>
                        <a:t>';</a:t>
                      </a:r>
                    </a:p>
                    <a:p>
                      <a:r>
                        <a:rPr lang="en-US" dirty="0"/>
                        <a:t>--</a:t>
                      </a:r>
                      <a:r>
                        <a:rPr lang="en-US" b="1" dirty="0"/>
                        <a:t>Step 2</a:t>
                      </a:r>
                    </a:p>
                    <a:p>
                      <a:r>
                        <a:rPr lang="en-US" dirty="0"/>
                        <a:t>Start transaction;</a:t>
                      </a:r>
                    </a:p>
                    <a:p>
                      <a:r>
                        <a:rPr lang="en-US" dirty="0"/>
                        <a:t>Update emp set salary=300 where </a:t>
                      </a:r>
                      <a:r>
                        <a:rPr lang="en-US" dirty="0" err="1"/>
                        <a:t>eid</a:t>
                      </a:r>
                      <a:r>
                        <a:rPr lang="en-US" dirty="0"/>
                        <a:t>=1;</a:t>
                      </a:r>
                    </a:p>
                    <a:p>
                      <a:r>
                        <a:rPr lang="en-US" b="1" dirty="0"/>
                        <a:t>Commit;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set  </a:t>
                      </a:r>
                      <a:r>
                        <a:rPr lang="en-US" dirty="0" err="1"/>
                        <a:t>transaction_isolation</a:t>
                      </a:r>
                      <a:r>
                        <a:rPr lang="en-US" dirty="0"/>
                        <a:t>='repeatable-read’;</a:t>
                      </a:r>
                    </a:p>
                    <a:p>
                      <a:r>
                        <a:rPr lang="en-US" dirty="0"/>
                        <a:t>-- </a:t>
                      </a:r>
                      <a:r>
                        <a:rPr lang="en-US" b="1" dirty="0"/>
                        <a:t>step 1</a:t>
                      </a:r>
                    </a:p>
                    <a:p>
                      <a:r>
                        <a:rPr lang="en-US" dirty="0"/>
                        <a:t>Start transaction;</a:t>
                      </a:r>
                    </a:p>
                    <a:p>
                      <a:r>
                        <a:rPr lang="en-US" dirty="0"/>
                        <a:t>Select * from emp where </a:t>
                      </a:r>
                      <a:r>
                        <a:rPr lang="en-US" dirty="0" err="1"/>
                        <a:t>eid</a:t>
                      </a:r>
                      <a:r>
                        <a:rPr lang="en-US" dirty="0"/>
                        <a:t>=1;</a:t>
                      </a:r>
                    </a:p>
                    <a:p>
                      <a:r>
                        <a:rPr lang="en-US" dirty="0"/>
                        <a:t>--return 1,A,200,1</a:t>
                      </a:r>
                    </a:p>
                    <a:p>
                      <a:r>
                        <a:rPr lang="en-US" dirty="0"/>
                        <a:t>-- </a:t>
                      </a:r>
                      <a:r>
                        <a:rPr lang="en-US" b="1" dirty="0"/>
                        <a:t>Step 3</a:t>
                      </a:r>
                    </a:p>
                    <a:p>
                      <a:r>
                        <a:rPr lang="en-US" dirty="0"/>
                        <a:t>Select  * from emp where </a:t>
                      </a:r>
                      <a:r>
                        <a:rPr lang="en-US" dirty="0" err="1"/>
                        <a:t>eid</a:t>
                      </a:r>
                      <a:r>
                        <a:rPr lang="en-US" dirty="0"/>
                        <a:t>=1;</a:t>
                      </a:r>
                    </a:p>
                    <a:p>
                      <a:r>
                        <a:rPr lang="en-US" dirty="0"/>
                        <a:t>--Will return salary as </a:t>
                      </a:r>
                      <a:r>
                        <a:rPr lang="en-US" b="1" dirty="0"/>
                        <a:t>200</a:t>
                      </a:r>
                    </a:p>
                    <a:p>
                      <a:r>
                        <a:rPr lang="en-US" dirty="0" smtClean="0"/>
                        <a:t>--</a:t>
                      </a:r>
                      <a:r>
                        <a:rPr lang="en-US" b="1" dirty="0" smtClean="0"/>
                        <a:t>Step </a:t>
                      </a:r>
                      <a:r>
                        <a:rPr lang="en-US" b="1" dirty="0"/>
                        <a:t>4 </a:t>
                      </a:r>
                    </a:p>
                    <a:p>
                      <a:r>
                        <a:rPr lang="en-US" b="1" dirty="0"/>
                        <a:t>Commit;</a:t>
                      </a:r>
                    </a:p>
                    <a:p>
                      <a:r>
                        <a:rPr lang="en-US" dirty="0"/>
                        <a:t>Select  * from emp where </a:t>
                      </a:r>
                      <a:r>
                        <a:rPr lang="en-US" dirty="0" err="1"/>
                        <a:t>eid</a:t>
                      </a:r>
                      <a:r>
                        <a:rPr lang="en-US" dirty="0"/>
                        <a:t>=1;</a:t>
                      </a:r>
                    </a:p>
                    <a:p>
                      <a:r>
                        <a:rPr lang="en-US" dirty="0"/>
                        <a:t>--Will return salary as 300</a:t>
                      </a:r>
                    </a:p>
                    <a:p>
                      <a:endParaRPr lang="en-US" dirty="0"/>
                    </a:p>
                  </a:txBody>
                  <a:tcPr/>
                </a:tc>
                <a:extLst>
                  <a:ext uri="{0D108BD9-81ED-4DB2-BD59-A6C34878D82A}">
                    <a16:rowId xmlns:a16="http://schemas.microsoft.com/office/drawing/2014/main" xmlns="" val="2155285363"/>
                  </a:ext>
                </a:extLst>
              </a:tr>
            </a:tbl>
          </a:graphicData>
        </a:graphic>
      </p:graphicFrame>
      <p:sp>
        <p:nvSpPr>
          <p:cNvPr id="8" name="TextBox 7"/>
          <p:cNvSpPr txBox="1"/>
          <p:nvPr/>
        </p:nvSpPr>
        <p:spPr>
          <a:xfrm>
            <a:off x="163773" y="1132764"/>
            <a:ext cx="12028227" cy="477054"/>
          </a:xfrm>
          <a:prstGeom prst="rect">
            <a:avLst/>
          </a:prstGeom>
          <a:noFill/>
        </p:spPr>
        <p:txBody>
          <a:bodyPr wrap="square" rtlCol="0">
            <a:spAutoFit/>
          </a:bodyPr>
          <a:lstStyle/>
          <a:p>
            <a:pPr>
              <a:buFont typeface="Arial" pitchFamily="34" charset="0"/>
              <a:buChar char="•"/>
            </a:pPr>
            <a:r>
              <a:rPr lang="en-US" sz="2500" dirty="0" smtClean="0"/>
              <a:t> In </a:t>
            </a:r>
            <a:r>
              <a:rPr lang="en-US" sz="2500" b="1" dirty="0" smtClean="0"/>
              <a:t>Repeatable Read isolation select query will be able to read last committed data</a:t>
            </a:r>
          </a:p>
        </p:txBody>
      </p:sp>
    </p:spTree>
    <p:extLst>
      <p:ext uri="{BB962C8B-B14F-4D97-AF65-F5344CB8AC3E}">
        <p14:creationId xmlns:p14="http://schemas.microsoft.com/office/powerpoint/2010/main" xmlns="" val="339467664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2"/>
          <a:srcRect/>
          <a:stretch>
            <a:fillRect/>
          </a:stretch>
        </p:blipFill>
        <p:spPr bwMode="auto">
          <a:xfrm>
            <a:off x="500744" y="383850"/>
            <a:ext cx="5955236" cy="4841307"/>
          </a:xfrm>
          <a:prstGeom prst="rect">
            <a:avLst/>
          </a:prstGeom>
          <a:noFill/>
          <a:ln w="9525">
            <a:noFill/>
            <a:miter lim="800000"/>
            <a:headEnd/>
            <a:tailEnd/>
          </a:ln>
          <a:effectLst/>
        </p:spPr>
      </p:pic>
      <p:pic>
        <p:nvPicPr>
          <p:cNvPr id="111618" name="Picture 2"/>
          <p:cNvPicPr>
            <a:picLocks noChangeAspect="1" noChangeArrowheads="1"/>
          </p:cNvPicPr>
          <p:nvPr/>
        </p:nvPicPr>
        <p:blipFill>
          <a:blip r:embed="rId3"/>
          <a:srcRect/>
          <a:stretch>
            <a:fillRect/>
          </a:stretch>
        </p:blipFill>
        <p:spPr bwMode="auto">
          <a:xfrm>
            <a:off x="6980464" y="455841"/>
            <a:ext cx="3543300" cy="4857750"/>
          </a:xfrm>
          <a:prstGeom prst="rect">
            <a:avLst/>
          </a:prstGeom>
          <a:noFill/>
          <a:ln w="9525">
            <a:noFill/>
            <a:miter lim="800000"/>
            <a:headEnd/>
            <a:tailEnd/>
          </a:ln>
          <a:effectLst/>
        </p:spPr>
      </p:pic>
      <p:sp>
        <p:nvSpPr>
          <p:cNvPr id="6" name="TextBox 5"/>
          <p:cNvSpPr txBox="1"/>
          <p:nvPr/>
        </p:nvSpPr>
        <p:spPr>
          <a:xfrm>
            <a:off x="783771" y="5534561"/>
            <a:ext cx="10755085" cy="1015663"/>
          </a:xfrm>
          <a:prstGeom prst="rect">
            <a:avLst/>
          </a:prstGeom>
          <a:noFill/>
        </p:spPr>
        <p:txBody>
          <a:bodyPr wrap="square" rtlCol="0">
            <a:spAutoFit/>
          </a:bodyPr>
          <a:lstStyle/>
          <a:p>
            <a:r>
              <a:rPr lang="en-US" sz="2000" dirty="0" smtClean="0"/>
              <a:t>New  record that coming up with select query  is called phantom read</a:t>
            </a:r>
          </a:p>
          <a:p>
            <a:r>
              <a:rPr lang="en-US" sz="2000" dirty="0" smtClean="0"/>
              <a:t>Whenever  we do select in transaction the other person inserted new data and that record coming up in  select query , when that data come in select is called phantom read.</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291F721B-0521-4099-9C97-1C9674350E24}"/>
              </a:ext>
            </a:extLst>
          </p:cNvPr>
          <p:cNvGraphicFramePr>
            <a:graphicFrameLocks noChangeAspect="1"/>
          </p:cNvGraphicFramePr>
          <p:nvPr>
            <p:custDataLst>
              <p:tags r:id="rId2"/>
            </p:custDataLst>
            <p:extLst>
              <p:ext uri="{D42A27DB-BD31-4B8C-83A1-F6EECF244321}">
                <p14:modId xmlns:p14="http://schemas.microsoft.com/office/powerpoint/2010/main" xmlns="" val="1145636141"/>
              </p:ext>
            </p:extLst>
          </p:nvPr>
        </p:nvGraphicFramePr>
        <p:xfrm>
          <a:off x="1588" y="1588"/>
          <a:ext cx="1588" cy="1588"/>
        </p:xfrm>
        <a:graphic>
          <a:graphicData uri="http://schemas.openxmlformats.org/presentationml/2006/ole">
            <p:oleObj spid="_x0000_s60532" name="think-cell Slide" r:id="rId4" imgW="360" imgH="360" progId="">
              <p:embed/>
            </p:oleObj>
          </a:graphicData>
        </a:graphic>
      </p:graphicFrame>
      <p:sp>
        <p:nvSpPr>
          <p:cNvPr id="2" name="Title 1">
            <a:extLst>
              <a:ext uri="{FF2B5EF4-FFF2-40B4-BE49-F238E27FC236}">
                <a16:creationId xmlns:a16="http://schemas.microsoft.com/office/drawing/2014/main" xmlns="" id="{B42DB359-5B06-4D4B-84DD-5429292EAF5E}"/>
              </a:ext>
            </a:extLst>
          </p:cNvPr>
          <p:cNvSpPr>
            <a:spLocks noGrp="1"/>
          </p:cNvSpPr>
          <p:nvPr>
            <p:ph type="title"/>
          </p:nvPr>
        </p:nvSpPr>
        <p:spPr>
          <a:xfrm>
            <a:off x="305937" y="337829"/>
            <a:ext cx="10515600" cy="753991"/>
          </a:xfrm>
        </p:spPr>
        <p:txBody>
          <a:bodyPr/>
          <a:lstStyle/>
          <a:p>
            <a:r>
              <a:rPr lang="en-US" dirty="0"/>
              <a:t>Serializable</a:t>
            </a:r>
          </a:p>
        </p:txBody>
      </p:sp>
      <p:sp>
        <p:nvSpPr>
          <p:cNvPr id="3" name="Content Placeholder 2">
            <a:extLst>
              <a:ext uri="{FF2B5EF4-FFF2-40B4-BE49-F238E27FC236}">
                <a16:creationId xmlns:a16="http://schemas.microsoft.com/office/drawing/2014/main" xmlns="" id="{055AD54A-0455-4994-A70B-FEC9F537EB9E}"/>
              </a:ext>
            </a:extLst>
          </p:cNvPr>
          <p:cNvSpPr>
            <a:spLocks noGrp="1"/>
          </p:cNvSpPr>
          <p:nvPr>
            <p:ph idx="1"/>
          </p:nvPr>
        </p:nvSpPr>
        <p:spPr>
          <a:xfrm>
            <a:off x="278642" y="1320658"/>
            <a:ext cx="11913358" cy="1463485"/>
          </a:xfrm>
        </p:spPr>
        <p:txBody>
          <a:bodyPr/>
          <a:lstStyle/>
          <a:p>
            <a:r>
              <a:rPr lang="en-US" dirty="0"/>
              <a:t>This isolation level </a:t>
            </a:r>
            <a:r>
              <a:rPr lang="en-US" b="1" u="sng" dirty="0"/>
              <a:t>solves</a:t>
            </a:r>
            <a:r>
              <a:rPr lang="en-US" dirty="0"/>
              <a:t> the problem of </a:t>
            </a:r>
            <a:r>
              <a:rPr lang="en-US" b="1" u="sng" dirty="0"/>
              <a:t>phantom reads</a:t>
            </a:r>
          </a:p>
          <a:p>
            <a:r>
              <a:rPr lang="en-US" dirty="0" smtClean="0"/>
              <a:t>Phantom Reads:- it occurs when in the course of a transaction, new rows are added or removed by another transaction of the record being read.</a:t>
            </a:r>
          </a:p>
          <a:p>
            <a:endParaRPr lang="en-US" dirty="0"/>
          </a:p>
          <a:p>
            <a:endParaRPr lang="en-US" dirty="0"/>
          </a:p>
          <a:p>
            <a:endParaRPr lang="en-US" dirty="0"/>
          </a:p>
        </p:txBody>
      </p:sp>
      <p:graphicFrame>
        <p:nvGraphicFramePr>
          <p:cNvPr id="5" name="Table 4">
            <a:extLst>
              <a:ext uri="{FF2B5EF4-FFF2-40B4-BE49-F238E27FC236}">
                <a16:creationId xmlns:a16="http://schemas.microsoft.com/office/drawing/2014/main" xmlns="" id="{E1FFA104-FA9B-494C-A54A-C65693B95DA4}"/>
              </a:ext>
            </a:extLst>
          </p:cNvPr>
          <p:cNvGraphicFramePr>
            <a:graphicFrameLocks noGrp="1"/>
          </p:cNvGraphicFramePr>
          <p:nvPr>
            <p:extLst>
              <p:ext uri="{D42A27DB-BD31-4B8C-83A1-F6EECF244321}">
                <p14:modId xmlns:p14="http://schemas.microsoft.com/office/powerpoint/2010/main" xmlns="" val="3294943522"/>
              </p:ext>
            </p:extLst>
          </p:nvPr>
        </p:nvGraphicFramePr>
        <p:xfrm>
          <a:off x="3872928" y="2967400"/>
          <a:ext cx="8128000" cy="3754120"/>
        </p:xfrm>
        <a:graphic>
          <a:graphicData uri="http://schemas.openxmlformats.org/drawingml/2006/table">
            <a:tbl>
              <a:tblPr firstRow="1" bandRow="1">
                <a:tableStyleId>{5C22544A-7EE6-4342-B048-85BDC9FD1C3A}</a:tableStyleId>
              </a:tblPr>
              <a:tblGrid>
                <a:gridCol w="4212516">
                  <a:extLst>
                    <a:ext uri="{9D8B030D-6E8A-4147-A177-3AD203B41FA5}">
                      <a16:colId xmlns:a16="http://schemas.microsoft.com/office/drawing/2014/main" xmlns="" val="1582348445"/>
                    </a:ext>
                  </a:extLst>
                </a:gridCol>
                <a:gridCol w="3915484">
                  <a:extLst>
                    <a:ext uri="{9D8B030D-6E8A-4147-A177-3AD203B41FA5}">
                      <a16:colId xmlns:a16="http://schemas.microsoft.com/office/drawing/2014/main" xmlns="" val="287116552"/>
                    </a:ext>
                  </a:extLst>
                </a:gridCol>
              </a:tblGrid>
              <a:tr h="370840">
                <a:tc>
                  <a:txBody>
                    <a:bodyPr/>
                    <a:lstStyle/>
                    <a:p>
                      <a:r>
                        <a:rPr lang="en-US" dirty="0"/>
                        <a:t>Session 1</a:t>
                      </a:r>
                    </a:p>
                  </a:txBody>
                  <a:tcPr/>
                </a:tc>
                <a:tc>
                  <a:txBody>
                    <a:bodyPr/>
                    <a:lstStyle/>
                    <a:p>
                      <a:r>
                        <a:rPr lang="en-US" dirty="0"/>
                        <a:t>Session 2</a:t>
                      </a:r>
                    </a:p>
                  </a:txBody>
                  <a:tcPr/>
                </a:tc>
                <a:extLst>
                  <a:ext uri="{0D108BD9-81ED-4DB2-BD59-A6C34878D82A}">
                    <a16:rowId xmlns:a16="http://schemas.microsoft.com/office/drawing/2014/main" xmlns="" val="2517792548"/>
                  </a:ext>
                </a:extLst>
              </a:tr>
              <a:tr h="8331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--step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start transaction;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Select * from emp where </a:t>
                      </a:r>
                      <a:r>
                        <a:rPr lang="en-US" dirty="0" err="1"/>
                        <a:t>eid</a:t>
                      </a:r>
                      <a:r>
                        <a:rPr lang="en-US" dirty="0"/>
                        <a:t>=1;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-- 1,a,300,1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step 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Commit;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-- 1,a,300,1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dirty="0"/>
                        <a:t>step 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Select * from emp where </a:t>
                      </a:r>
                      <a:r>
                        <a:rPr lang="en-US" dirty="0" err="1"/>
                        <a:t>eid</a:t>
                      </a:r>
                      <a:r>
                        <a:rPr lang="en-US" dirty="0"/>
                        <a:t>=1;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dirty="0" smtClean="0"/>
                        <a:t>1,a,300,1</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b="1" dirty="0"/>
                        <a:t>1,b,400,1 Phantom read (which will not come in serializable)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 step 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Start transaction;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Insert into emp values(1,b,400,1);-- wait for lock to be  released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 step 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Commit;</a:t>
                      </a:r>
                    </a:p>
                  </a:txBody>
                  <a:tcPr/>
                </a:tc>
                <a:extLst>
                  <a:ext uri="{0D108BD9-81ED-4DB2-BD59-A6C34878D82A}">
                    <a16:rowId xmlns:a16="http://schemas.microsoft.com/office/drawing/2014/main" xmlns="" val="2155285363"/>
                  </a:ext>
                </a:extLst>
              </a:tr>
            </a:tbl>
          </a:graphicData>
        </a:graphic>
      </p:graphicFrame>
      <p:sp>
        <p:nvSpPr>
          <p:cNvPr id="7" name="TextBox 6"/>
          <p:cNvSpPr txBox="1"/>
          <p:nvPr/>
        </p:nvSpPr>
        <p:spPr>
          <a:xfrm>
            <a:off x="108855" y="2939143"/>
            <a:ext cx="3461657" cy="1846659"/>
          </a:xfrm>
          <a:prstGeom prst="rect">
            <a:avLst/>
          </a:prstGeom>
          <a:noFill/>
        </p:spPr>
        <p:txBody>
          <a:bodyPr wrap="square" rtlCol="0">
            <a:spAutoFit/>
          </a:bodyPr>
          <a:lstStyle/>
          <a:p>
            <a:r>
              <a:rPr lang="en-US" sz="2400" dirty="0" smtClean="0"/>
              <a:t>Everything is serialized even if you are doing select you cannot do DML in other.</a:t>
            </a:r>
          </a:p>
          <a:p>
            <a:endParaRPr lang="en-IN" dirty="0"/>
          </a:p>
        </p:txBody>
      </p:sp>
    </p:spTree>
    <p:extLst>
      <p:ext uri="{BB962C8B-B14F-4D97-AF65-F5344CB8AC3E}">
        <p14:creationId xmlns:p14="http://schemas.microsoft.com/office/powerpoint/2010/main" xmlns="" val="194564513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xmlns="" id="{79CFAAD6-44AF-452A-97CB-D0921758CD65}"/>
              </a:ext>
            </a:extLst>
          </p:cNvPr>
          <p:cNvGraphicFramePr>
            <a:graphicFrameLocks noChangeAspect="1"/>
          </p:cNvGraphicFramePr>
          <p:nvPr>
            <p:custDataLst>
              <p:tags r:id="rId2"/>
            </p:custDataLst>
            <p:extLst>
              <p:ext uri="{D42A27DB-BD31-4B8C-83A1-F6EECF244321}">
                <p14:modId xmlns:p14="http://schemas.microsoft.com/office/powerpoint/2010/main" xmlns="" val="1394156473"/>
              </p:ext>
            </p:extLst>
          </p:nvPr>
        </p:nvGraphicFramePr>
        <p:xfrm>
          <a:off x="1588" y="1588"/>
          <a:ext cx="1588" cy="1588"/>
        </p:xfrm>
        <a:graphic>
          <a:graphicData uri="http://schemas.openxmlformats.org/presentationml/2006/ole">
            <p:oleObj spid="_x0000_s61552" name="think-cell Slide" r:id="rId5" imgW="360" imgH="360" progId="">
              <p:embed/>
            </p:oleObj>
          </a:graphicData>
        </a:graphic>
      </p:graphicFrame>
      <p:sp>
        <p:nvSpPr>
          <p:cNvPr id="7" name="Rectangle 6" hidden="1">
            <a:extLst>
              <a:ext uri="{FF2B5EF4-FFF2-40B4-BE49-F238E27FC236}">
                <a16:creationId xmlns:a16="http://schemas.microsoft.com/office/drawing/2014/main" xmlns="" id="{5B58D35D-4512-4D64-8F08-F4D425229ADC}"/>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xmlns="" id="{8F62D5C7-49B8-4B31-BDFB-E9D1AC144929}"/>
              </a:ext>
            </a:extLst>
          </p:cNvPr>
          <p:cNvSpPr>
            <a:spLocks noGrp="1"/>
          </p:cNvSpPr>
          <p:nvPr>
            <p:ph type="title"/>
          </p:nvPr>
        </p:nvSpPr>
        <p:spPr/>
        <p:txBody>
          <a:bodyPr/>
          <a:lstStyle/>
          <a:p>
            <a:r>
              <a:rPr lang="en-US" dirty="0"/>
              <a:t>Isolation </a:t>
            </a:r>
          </a:p>
        </p:txBody>
      </p:sp>
      <p:graphicFrame>
        <p:nvGraphicFramePr>
          <p:cNvPr id="4" name="Table 4">
            <a:extLst>
              <a:ext uri="{FF2B5EF4-FFF2-40B4-BE49-F238E27FC236}">
                <a16:creationId xmlns:a16="http://schemas.microsoft.com/office/drawing/2014/main" xmlns="" id="{87CEFFB2-0BB4-4DBD-AFB1-1A64B3D97AEF}"/>
              </a:ext>
            </a:extLst>
          </p:cNvPr>
          <p:cNvGraphicFramePr>
            <a:graphicFrameLocks noGrp="1"/>
          </p:cNvGraphicFramePr>
          <p:nvPr>
            <p:ph idx="1"/>
            <p:extLst>
              <p:ext uri="{D42A27DB-BD31-4B8C-83A1-F6EECF244321}">
                <p14:modId xmlns:p14="http://schemas.microsoft.com/office/powerpoint/2010/main" xmlns="" val="2300610791"/>
              </p:ext>
            </p:extLst>
          </p:nvPr>
        </p:nvGraphicFramePr>
        <p:xfrm>
          <a:off x="664032" y="1825625"/>
          <a:ext cx="10896599" cy="3791404"/>
        </p:xfrm>
        <a:graphic>
          <a:graphicData uri="http://schemas.openxmlformats.org/drawingml/2006/table">
            <a:tbl>
              <a:tblPr firstRow="1" bandRow="1">
                <a:tableStyleId>{5C22544A-7EE6-4342-B048-85BDC9FD1C3A}</a:tableStyleId>
              </a:tblPr>
              <a:tblGrid>
                <a:gridCol w="1556657">
                  <a:extLst>
                    <a:ext uri="{9D8B030D-6E8A-4147-A177-3AD203B41FA5}">
                      <a16:colId xmlns:a16="http://schemas.microsoft.com/office/drawing/2014/main" xmlns="" val="567489391"/>
                    </a:ext>
                  </a:extLst>
                </a:gridCol>
                <a:gridCol w="1556657">
                  <a:extLst>
                    <a:ext uri="{9D8B030D-6E8A-4147-A177-3AD203B41FA5}">
                      <a16:colId xmlns:a16="http://schemas.microsoft.com/office/drawing/2014/main" xmlns="" val="2346589071"/>
                    </a:ext>
                  </a:extLst>
                </a:gridCol>
                <a:gridCol w="1556657">
                  <a:extLst>
                    <a:ext uri="{9D8B030D-6E8A-4147-A177-3AD203B41FA5}">
                      <a16:colId xmlns:a16="http://schemas.microsoft.com/office/drawing/2014/main" xmlns="" val="2753633381"/>
                    </a:ext>
                  </a:extLst>
                </a:gridCol>
                <a:gridCol w="1556657">
                  <a:extLst>
                    <a:ext uri="{9D8B030D-6E8A-4147-A177-3AD203B41FA5}">
                      <a16:colId xmlns:a16="http://schemas.microsoft.com/office/drawing/2014/main" xmlns="" val="343140819"/>
                    </a:ext>
                  </a:extLst>
                </a:gridCol>
                <a:gridCol w="1556657">
                  <a:extLst>
                    <a:ext uri="{9D8B030D-6E8A-4147-A177-3AD203B41FA5}">
                      <a16:colId xmlns:a16="http://schemas.microsoft.com/office/drawing/2014/main" xmlns="" val="4187428665"/>
                    </a:ext>
                  </a:extLst>
                </a:gridCol>
                <a:gridCol w="1556657">
                  <a:extLst>
                    <a:ext uri="{9D8B030D-6E8A-4147-A177-3AD203B41FA5}">
                      <a16:colId xmlns:a16="http://schemas.microsoft.com/office/drawing/2014/main" xmlns="" val="1178060984"/>
                    </a:ext>
                  </a:extLst>
                </a:gridCol>
                <a:gridCol w="1556657">
                  <a:extLst>
                    <a:ext uri="{9D8B030D-6E8A-4147-A177-3AD203B41FA5}">
                      <a16:colId xmlns:a16="http://schemas.microsoft.com/office/drawing/2014/main" xmlns="" val="1474202488"/>
                    </a:ext>
                  </a:extLst>
                </a:gridCol>
              </a:tblGrid>
              <a:tr h="1081542">
                <a:tc>
                  <a:txBody>
                    <a:bodyPr/>
                    <a:lstStyle/>
                    <a:p>
                      <a:r>
                        <a:rPr lang="en-US" dirty="0"/>
                        <a:t>Isolation Level</a:t>
                      </a:r>
                    </a:p>
                  </a:txBody>
                  <a:tcPr/>
                </a:tc>
                <a:tc>
                  <a:txBody>
                    <a:bodyPr/>
                    <a:lstStyle/>
                    <a:p>
                      <a:r>
                        <a:rPr lang="en-US" dirty="0"/>
                        <a:t>Dirty Reads</a:t>
                      </a:r>
                    </a:p>
                  </a:txBody>
                  <a:tcPr/>
                </a:tc>
                <a:tc>
                  <a:txBody>
                    <a:bodyPr/>
                    <a:lstStyle/>
                    <a:p>
                      <a:r>
                        <a:rPr lang="en-US" dirty="0"/>
                        <a:t>Repeatable Reads</a:t>
                      </a:r>
                    </a:p>
                  </a:txBody>
                  <a:tcPr/>
                </a:tc>
                <a:tc>
                  <a:txBody>
                    <a:bodyPr/>
                    <a:lstStyle/>
                    <a:p>
                      <a:r>
                        <a:rPr lang="en-US" dirty="0"/>
                        <a:t>Non-Repeatable Reads</a:t>
                      </a:r>
                    </a:p>
                  </a:txBody>
                  <a:tcPr/>
                </a:tc>
                <a:tc>
                  <a:txBody>
                    <a:bodyPr/>
                    <a:lstStyle/>
                    <a:p>
                      <a:r>
                        <a:rPr lang="en-US" dirty="0"/>
                        <a:t>Phantom Reads</a:t>
                      </a:r>
                    </a:p>
                  </a:txBody>
                  <a:tcPr/>
                </a:tc>
                <a:tc>
                  <a:txBody>
                    <a:bodyPr/>
                    <a:lstStyle/>
                    <a:p>
                      <a:r>
                        <a:rPr lang="en-US" dirty="0"/>
                        <a:t>Strictness</a:t>
                      </a:r>
                    </a:p>
                  </a:txBody>
                  <a:tcPr/>
                </a:tc>
                <a:tc>
                  <a:txBody>
                    <a:bodyPr/>
                    <a:lstStyle/>
                    <a:p>
                      <a:r>
                        <a:rPr lang="en-US" dirty="0"/>
                        <a:t>Concurrency</a:t>
                      </a:r>
                    </a:p>
                  </a:txBody>
                  <a:tcPr/>
                </a:tc>
                <a:extLst>
                  <a:ext uri="{0D108BD9-81ED-4DB2-BD59-A6C34878D82A}">
                    <a16:rowId xmlns:a16="http://schemas.microsoft.com/office/drawing/2014/main" xmlns="" val="1420856428"/>
                  </a:ext>
                </a:extLst>
              </a:tr>
              <a:tr h="757079">
                <a:tc>
                  <a:txBody>
                    <a:bodyPr/>
                    <a:lstStyle/>
                    <a:p>
                      <a:r>
                        <a:rPr lang="en-US" dirty="0"/>
                        <a:t>Read Uncommitted</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1- (low)</a:t>
                      </a:r>
                    </a:p>
                  </a:txBody>
                  <a:tcPr/>
                </a:tc>
                <a:tc>
                  <a:txBody>
                    <a:bodyPr/>
                    <a:lstStyle/>
                    <a:p>
                      <a:r>
                        <a:rPr lang="en-US" dirty="0"/>
                        <a:t>4(High)</a:t>
                      </a:r>
                    </a:p>
                  </a:txBody>
                  <a:tcPr/>
                </a:tc>
                <a:extLst>
                  <a:ext uri="{0D108BD9-81ED-4DB2-BD59-A6C34878D82A}">
                    <a16:rowId xmlns:a16="http://schemas.microsoft.com/office/drawing/2014/main" xmlns="" val="4259653853"/>
                  </a:ext>
                </a:extLst>
              </a:tr>
              <a:tr h="757079">
                <a:tc>
                  <a:txBody>
                    <a:bodyPr/>
                    <a:lstStyle/>
                    <a:p>
                      <a:r>
                        <a:rPr lang="en-US" dirty="0"/>
                        <a:t>Read Committed</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2</a:t>
                      </a:r>
                    </a:p>
                  </a:txBody>
                  <a:tcPr/>
                </a:tc>
                <a:tc>
                  <a:txBody>
                    <a:bodyPr/>
                    <a:lstStyle/>
                    <a:p>
                      <a:r>
                        <a:rPr lang="en-US" dirty="0"/>
                        <a:t>3</a:t>
                      </a:r>
                    </a:p>
                  </a:txBody>
                  <a:tcPr/>
                </a:tc>
                <a:extLst>
                  <a:ext uri="{0D108BD9-81ED-4DB2-BD59-A6C34878D82A}">
                    <a16:rowId xmlns:a16="http://schemas.microsoft.com/office/drawing/2014/main" xmlns="" val="3714575778"/>
                  </a:ext>
                </a:extLst>
              </a:tr>
              <a:tr h="757079">
                <a:tc>
                  <a:txBody>
                    <a:bodyPr/>
                    <a:lstStyle/>
                    <a:p>
                      <a:r>
                        <a:rPr lang="en-US" dirty="0"/>
                        <a:t>Repeatable Reads</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r>
                        <a:rPr lang="en-US" b="1" dirty="0"/>
                        <a:t>not in </a:t>
                      </a:r>
                      <a:r>
                        <a:rPr lang="en-US" b="1" dirty="0" err="1"/>
                        <a:t>mysql</a:t>
                      </a:r>
                      <a:r>
                        <a:rPr lang="en-US" dirty="0"/>
                        <a:t>)</a:t>
                      </a:r>
                    </a:p>
                  </a:txBody>
                  <a:tcPr/>
                </a:tc>
                <a:tc>
                  <a:txBody>
                    <a:bodyPr/>
                    <a:lstStyle/>
                    <a:p>
                      <a:r>
                        <a:rPr lang="en-US" dirty="0"/>
                        <a:t>3</a:t>
                      </a:r>
                    </a:p>
                  </a:txBody>
                  <a:tcPr/>
                </a:tc>
                <a:tc>
                  <a:txBody>
                    <a:bodyPr/>
                    <a:lstStyle/>
                    <a:p>
                      <a:r>
                        <a:rPr lang="en-US" dirty="0"/>
                        <a:t>2</a:t>
                      </a:r>
                    </a:p>
                  </a:txBody>
                  <a:tcPr/>
                </a:tc>
                <a:extLst>
                  <a:ext uri="{0D108BD9-81ED-4DB2-BD59-A6C34878D82A}">
                    <a16:rowId xmlns:a16="http://schemas.microsoft.com/office/drawing/2014/main" xmlns="" val="38344138"/>
                  </a:ext>
                </a:extLst>
              </a:tr>
              <a:tr h="438625">
                <a:tc>
                  <a:txBody>
                    <a:bodyPr/>
                    <a:lstStyle/>
                    <a:p>
                      <a:r>
                        <a:rPr lang="en-US" dirty="0"/>
                        <a:t>Serializable</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4(High)</a:t>
                      </a:r>
                    </a:p>
                  </a:txBody>
                  <a:tcPr/>
                </a:tc>
                <a:tc>
                  <a:txBody>
                    <a:bodyPr/>
                    <a:lstStyle/>
                    <a:p>
                      <a:r>
                        <a:rPr lang="en-US" dirty="0"/>
                        <a:t>1</a:t>
                      </a:r>
                    </a:p>
                  </a:txBody>
                  <a:tcPr/>
                </a:tc>
                <a:extLst>
                  <a:ext uri="{0D108BD9-81ED-4DB2-BD59-A6C34878D82A}">
                    <a16:rowId xmlns:a16="http://schemas.microsoft.com/office/drawing/2014/main" xmlns="" val="2925021448"/>
                  </a:ext>
                </a:extLst>
              </a:tr>
            </a:tbl>
          </a:graphicData>
        </a:graphic>
      </p:graphicFrame>
    </p:spTree>
    <p:extLst>
      <p:ext uri="{BB962C8B-B14F-4D97-AF65-F5344CB8AC3E}">
        <p14:creationId xmlns:p14="http://schemas.microsoft.com/office/powerpoint/2010/main" xmlns="" val="137412411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533E7BF9-5997-415E-81F7-C102744BE319}"/>
              </a:ext>
            </a:extLst>
          </p:cNvPr>
          <p:cNvGraphicFramePr>
            <a:graphicFrameLocks noChangeAspect="1"/>
          </p:cNvGraphicFramePr>
          <p:nvPr>
            <p:custDataLst>
              <p:tags r:id="rId2"/>
            </p:custDataLst>
            <p:extLst>
              <p:ext uri="{D42A27DB-BD31-4B8C-83A1-F6EECF244321}">
                <p14:modId xmlns:p14="http://schemas.microsoft.com/office/powerpoint/2010/main" xmlns="" val="2381603378"/>
              </p:ext>
            </p:extLst>
          </p:nvPr>
        </p:nvGraphicFramePr>
        <p:xfrm>
          <a:off x="1588" y="1588"/>
          <a:ext cx="1588" cy="1588"/>
        </p:xfrm>
        <a:graphic>
          <a:graphicData uri="http://schemas.openxmlformats.org/presentationml/2006/ole">
            <p:oleObj spid="_x0000_s63586" name="think-cell Slide" r:id="rId5" imgW="360" imgH="360" progId="">
              <p:embed/>
            </p:oleObj>
          </a:graphicData>
        </a:graphic>
      </p:graphicFrame>
      <p:sp>
        <p:nvSpPr>
          <p:cNvPr id="5" name="Rectangle 4" hidden="1">
            <a:extLst>
              <a:ext uri="{FF2B5EF4-FFF2-40B4-BE49-F238E27FC236}">
                <a16:creationId xmlns:a16="http://schemas.microsoft.com/office/drawing/2014/main" xmlns="" id="{62A3372A-5A4A-45A2-8840-039E2B28D251}"/>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xmlns="" id="{DD2A3C93-439C-4884-98E3-ADC6FA2AE20A}"/>
              </a:ext>
            </a:extLst>
          </p:cNvPr>
          <p:cNvSpPr>
            <a:spLocks noGrp="1"/>
          </p:cNvSpPr>
          <p:nvPr>
            <p:ph type="title"/>
          </p:nvPr>
        </p:nvSpPr>
        <p:spPr/>
        <p:txBody>
          <a:bodyPr/>
          <a:lstStyle/>
          <a:p>
            <a:r>
              <a:rPr lang="en-US" dirty="0" err="1"/>
              <a:t>MySQL</a:t>
            </a:r>
            <a:r>
              <a:rPr lang="en-US" dirty="0"/>
              <a:t> </a:t>
            </a:r>
            <a:r>
              <a:rPr lang="en-US" b="1" u="sng" dirty="0" smtClean="0"/>
              <a:t>Programming  </a:t>
            </a:r>
            <a:endParaRPr lang="en-US" b="1" u="sng" dirty="0"/>
          </a:p>
        </p:txBody>
      </p:sp>
      <p:sp>
        <p:nvSpPr>
          <p:cNvPr id="3" name="Content Placeholder 2">
            <a:extLst>
              <a:ext uri="{FF2B5EF4-FFF2-40B4-BE49-F238E27FC236}">
                <a16:creationId xmlns:a16="http://schemas.microsoft.com/office/drawing/2014/main" xmlns="" id="{062A699A-127C-4CD4-BD55-9A94A43E7F2E}"/>
              </a:ext>
            </a:extLst>
          </p:cNvPr>
          <p:cNvSpPr>
            <a:spLocks noGrp="1"/>
          </p:cNvSpPr>
          <p:nvPr>
            <p:ph idx="1"/>
          </p:nvPr>
        </p:nvSpPr>
        <p:spPr/>
        <p:txBody>
          <a:bodyPr/>
          <a:lstStyle/>
          <a:p>
            <a:r>
              <a:rPr lang="en-US" dirty="0"/>
              <a:t>Procedures</a:t>
            </a:r>
          </a:p>
          <a:p>
            <a:r>
              <a:rPr lang="en-US" dirty="0"/>
              <a:t>Functions</a:t>
            </a:r>
          </a:p>
          <a:p>
            <a:r>
              <a:rPr lang="en-US" dirty="0" smtClean="0"/>
              <a:t>Triggers</a:t>
            </a:r>
          </a:p>
          <a:p>
            <a:endParaRPr lang="en-US" dirty="0" smtClean="0"/>
          </a:p>
          <a:p>
            <a:pPr>
              <a:buNone/>
            </a:pPr>
            <a:r>
              <a:rPr lang="en-US" dirty="0" smtClean="0"/>
              <a:t>These are </a:t>
            </a:r>
            <a:r>
              <a:rPr lang="en-US" dirty="0" err="1" smtClean="0"/>
              <a:t>sqlprogramming</a:t>
            </a:r>
            <a:r>
              <a:rPr lang="en-US" dirty="0" smtClean="0"/>
              <a:t> language, you can write loops </a:t>
            </a:r>
            <a:r>
              <a:rPr lang="en-US" smtClean="0"/>
              <a:t>in these PL</a:t>
            </a:r>
            <a:endParaRPr lang="en-US" dirty="0"/>
          </a:p>
        </p:txBody>
      </p:sp>
    </p:spTree>
    <p:extLst>
      <p:ext uri="{BB962C8B-B14F-4D97-AF65-F5344CB8AC3E}">
        <p14:creationId xmlns:p14="http://schemas.microsoft.com/office/powerpoint/2010/main" xmlns="" val="22684524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xmlns="" id="{85E9C9A8-A77B-482C-9925-6F4893000412}"/>
              </a:ext>
            </a:extLst>
          </p:cNvPr>
          <p:cNvGraphicFramePr>
            <a:graphicFrameLocks noChangeAspect="1"/>
          </p:cNvGraphicFramePr>
          <p:nvPr>
            <p:custDataLst>
              <p:tags r:id="rId2"/>
            </p:custDataLst>
            <p:extLst>
              <p:ext uri="{D42A27DB-BD31-4B8C-83A1-F6EECF244321}">
                <p14:modId xmlns:p14="http://schemas.microsoft.com/office/powerpoint/2010/main" xmlns="" val="3384884150"/>
              </p:ext>
            </p:extLst>
          </p:nvPr>
        </p:nvGraphicFramePr>
        <p:xfrm>
          <a:off x="1588" y="1588"/>
          <a:ext cx="1588" cy="1588"/>
        </p:xfrm>
        <a:graphic>
          <a:graphicData uri="http://schemas.openxmlformats.org/presentationml/2006/ole">
            <p:oleObj spid="_x0000_s67680" name="think-cell Slide" r:id="rId5" imgW="360" imgH="360" progId="">
              <p:embed/>
            </p:oleObj>
          </a:graphicData>
        </a:graphic>
      </p:graphicFrame>
      <p:sp>
        <p:nvSpPr>
          <p:cNvPr id="4" name="Rectangle 3" hidden="1">
            <a:extLst>
              <a:ext uri="{FF2B5EF4-FFF2-40B4-BE49-F238E27FC236}">
                <a16:creationId xmlns:a16="http://schemas.microsoft.com/office/drawing/2014/main" xmlns="" id="{0DA7531A-640E-4E27-97B8-C9F245CCACFB}"/>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xmlns="" id="{08EC5646-3E81-4AAE-A8F8-696760554E69}"/>
              </a:ext>
            </a:extLst>
          </p:cNvPr>
          <p:cNvSpPr>
            <a:spLocks noGrp="1"/>
          </p:cNvSpPr>
          <p:nvPr>
            <p:ph type="title"/>
          </p:nvPr>
        </p:nvSpPr>
        <p:spPr/>
        <p:txBody>
          <a:bodyPr/>
          <a:lstStyle/>
          <a:p>
            <a:r>
              <a:rPr lang="en-US" dirty="0"/>
              <a:t>Types of Function</a:t>
            </a:r>
          </a:p>
        </p:txBody>
      </p:sp>
      <p:sp>
        <p:nvSpPr>
          <p:cNvPr id="3" name="Content Placeholder 2">
            <a:extLst>
              <a:ext uri="{FF2B5EF4-FFF2-40B4-BE49-F238E27FC236}">
                <a16:creationId xmlns:a16="http://schemas.microsoft.com/office/drawing/2014/main" xmlns="" id="{88EA26C0-1FAF-4106-BE63-C2C846CDE297}"/>
              </a:ext>
            </a:extLst>
          </p:cNvPr>
          <p:cNvSpPr>
            <a:spLocks noGrp="1"/>
          </p:cNvSpPr>
          <p:nvPr>
            <p:ph idx="1"/>
          </p:nvPr>
        </p:nvSpPr>
        <p:spPr>
          <a:xfrm>
            <a:off x="838200" y="1825625"/>
            <a:ext cx="10515600" cy="3413125"/>
          </a:xfrm>
        </p:spPr>
        <p:txBody>
          <a:bodyPr/>
          <a:lstStyle/>
          <a:p>
            <a:r>
              <a:rPr lang="en-US" b="1" dirty="0"/>
              <a:t>Deterministic-</a:t>
            </a:r>
            <a:r>
              <a:rPr lang="en-US" dirty="0"/>
              <a:t> if the function is </a:t>
            </a:r>
            <a:r>
              <a:rPr lang="en-US" b="1" dirty="0"/>
              <a:t>expected to return same output </a:t>
            </a:r>
            <a:r>
              <a:rPr lang="en-US" dirty="0"/>
              <a:t>for the </a:t>
            </a:r>
            <a:r>
              <a:rPr lang="en-US" b="1" dirty="0"/>
              <a:t>same input value</a:t>
            </a:r>
            <a:r>
              <a:rPr lang="en-US" dirty="0"/>
              <a:t> each time</a:t>
            </a:r>
          </a:p>
          <a:p>
            <a:r>
              <a:rPr lang="en-US" dirty="0"/>
              <a:t>Reads SQL Data- if the function is having select from table </a:t>
            </a:r>
            <a:r>
              <a:rPr lang="en-US" dirty="0" smtClean="0"/>
              <a:t>command</a:t>
            </a:r>
          </a:p>
          <a:p>
            <a:pPr>
              <a:buNone/>
            </a:pPr>
            <a:r>
              <a:rPr lang="en-US" dirty="0" err="1" smtClean="0"/>
              <a:t>Funtion</a:t>
            </a:r>
            <a:r>
              <a:rPr lang="en-US" dirty="0" smtClean="0"/>
              <a:t> have </a:t>
            </a:r>
            <a:r>
              <a:rPr lang="en-US" dirty="0" err="1" smtClean="0"/>
              <a:t>sql</a:t>
            </a:r>
            <a:r>
              <a:rPr lang="en-US" dirty="0" smtClean="0"/>
              <a:t> queries inside </a:t>
            </a:r>
          </a:p>
          <a:p>
            <a:pPr>
              <a:buNone/>
            </a:pPr>
            <a:endParaRPr lang="en-US" dirty="0" smtClean="0"/>
          </a:p>
          <a:p>
            <a:pPr>
              <a:buNone/>
            </a:pPr>
            <a:r>
              <a:rPr lang="en-US" b="1" dirty="0" smtClean="0"/>
              <a:t>NO </a:t>
            </a:r>
            <a:r>
              <a:rPr lang="en-US" b="1" dirty="0"/>
              <a:t>SQL </a:t>
            </a:r>
            <a:r>
              <a:rPr lang="en-US" dirty="0"/>
              <a:t>– if the function </a:t>
            </a:r>
            <a:r>
              <a:rPr lang="en-US" b="1" dirty="0"/>
              <a:t>doesn’t read data from SQL table</a:t>
            </a:r>
          </a:p>
        </p:txBody>
      </p:sp>
    </p:spTree>
    <p:extLst>
      <p:ext uri="{BB962C8B-B14F-4D97-AF65-F5344CB8AC3E}">
        <p14:creationId xmlns:p14="http://schemas.microsoft.com/office/powerpoint/2010/main" xmlns="" val="277820126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806FB9A7-C79B-4013-B891-6E97803567CF}"/>
              </a:ext>
            </a:extLst>
          </p:cNvPr>
          <p:cNvGraphicFramePr>
            <a:graphicFrameLocks noChangeAspect="1"/>
          </p:cNvGraphicFramePr>
          <p:nvPr>
            <p:custDataLst>
              <p:tags r:id="rId2"/>
            </p:custDataLst>
            <p:extLst>
              <p:ext uri="{D42A27DB-BD31-4B8C-83A1-F6EECF244321}">
                <p14:modId xmlns:p14="http://schemas.microsoft.com/office/powerpoint/2010/main" xmlns="" val="2848219245"/>
              </p:ext>
            </p:extLst>
          </p:nvPr>
        </p:nvGraphicFramePr>
        <p:xfrm>
          <a:off x="1588" y="1588"/>
          <a:ext cx="1588" cy="1588"/>
        </p:xfrm>
        <a:graphic>
          <a:graphicData uri="http://schemas.openxmlformats.org/presentationml/2006/ole">
            <p:oleObj spid="_x0000_s66656" name="think-cell Slide" r:id="rId4" imgW="360" imgH="360" progId="">
              <p:embed/>
            </p:oleObj>
          </a:graphicData>
        </a:graphic>
      </p:graphicFrame>
      <p:sp>
        <p:nvSpPr>
          <p:cNvPr id="2" name="Title 1">
            <a:extLst>
              <a:ext uri="{FF2B5EF4-FFF2-40B4-BE49-F238E27FC236}">
                <a16:creationId xmlns:a16="http://schemas.microsoft.com/office/drawing/2014/main" xmlns="" id="{4190FF8C-9E97-4E6F-9D46-2D6E8AA1A9F6}"/>
              </a:ext>
            </a:extLst>
          </p:cNvPr>
          <p:cNvSpPr>
            <a:spLocks noGrp="1"/>
          </p:cNvSpPr>
          <p:nvPr>
            <p:ph type="title"/>
          </p:nvPr>
        </p:nvSpPr>
        <p:spPr>
          <a:xfrm>
            <a:off x="647700" y="0"/>
            <a:ext cx="9391650" cy="682625"/>
          </a:xfrm>
        </p:spPr>
        <p:txBody>
          <a:bodyPr>
            <a:normAutofit fontScale="90000"/>
          </a:bodyPr>
          <a:lstStyle/>
          <a:p>
            <a:r>
              <a:rPr lang="en-US" dirty="0"/>
              <a:t>Function</a:t>
            </a:r>
          </a:p>
        </p:txBody>
      </p:sp>
      <p:sp>
        <p:nvSpPr>
          <p:cNvPr id="3" name="Content Placeholder 2">
            <a:extLst>
              <a:ext uri="{FF2B5EF4-FFF2-40B4-BE49-F238E27FC236}">
                <a16:creationId xmlns:a16="http://schemas.microsoft.com/office/drawing/2014/main" xmlns="" id="{42FD0EB7-8305-45F6-9AA3-288AF175E69B}"/>
              </a:ext>
            </a:extLst>
          </p:cNvPr>
          <p:cNvSpPr>
            <a:spLocks noGrp="1"/>
          </p:cNvSpPr>
          <p:nvPr>
            <p:ph idx="1"/>
          </p:nvPr>
        </p:nvSpPr>
        <p:spPr>
          <a:xfrm>
            <a:off x="605146" y="643534"/>
            <a:ext cx="10515600" cy="5583095"/>
          </a:xfrm>
        </p:spPr>
        <p:txBody>
          <a:bodyPr>
            <a:noAutofit/>
          </a:bodyPr>
          <a:lstStyle/>
          <a:p>
            <a:r>
              <a:rPr lang="en-US" sz="2000" b="1" dirty="0"/>
              <a:t>Set of code/program which can </a:t>
            </a:r>
            <a:r>
              <a:rPr lang="en-US" sz="2000" b="1" u="sng" dirty="0"/>
              <a:t>take input </a:t>
            </a:r>
            <a:r>
              <a:rPr lang="en-US" sz="2000" b="1" dirty="0"/>
              <a:t>through some parameters </a:t>
            </a:r>
            <a:r>
              <a:rPr lang="en-US" sz="2000" b="1" u="sng" dirty="0"/>
              <a:t>but has to return a value through a return clause</a:t>
            </a:r>
            <a:r>
              <a:rPr lang="en-US" sz="2000" b="1" dirty="0"/>
              <a:t>. You can call functions inside </a:t>
            </a:r>
            <a:r>
              <a:rPr lang="en-US" sz="2000" b="1" dirty="0" smtClean="0"/>
              <a:t>queries</a:t>
            </a:r>
            <a:endParaRPr lang="en-US" sz="1200" dirty="0"/>
          </a:p>
          <a:p>
            <a:pPr marL="0" indent="0">
              <a:buNone/>
            </a:pPr>
            <a:r>
              <a:rPr lang="en-US" sz="1200" dirty="0"/>
              <a:t>Create function </a:t>
            </a:r>
            <a:r>
              <a:rPr lang="en-US" sz="1200" dirty="0" err="1"/>
              <a:t>func_name</a:t>
            </a:r>
            <a:r>
              <a:rPr lang="en-US" sz="1200" dirty="0"/>
              <a:t>(param1 </a:t>
            </a:r>
            <a:r>
              <a:rPr lang="en-US" sz="1200" dirty="0" err="1"/>
              <a:t>data_type</a:t>
            </a:r>
            <a:r>
              <a:rPr lang="en-US" sz="1200" dirty="0"/>
              <a:t>, param 2 </a:t>
            </a:r>
            <a:r>
              <a:rPr lang="en-US" sz="1200" dirty="0" err="1"/>
              <a:t>data_type</a:t>
            </a:r>
            <a:r>
              <a:rPr lang="en-US" sz="1200" dirty="0"/>
              <a:t>..)</a:t>
            </a:r>
          </a:p>
          <a:p>
            <a:pPr marL="0" indent="0">
              <a:buNone/>
            </a:pPr>
            <a:r>
              <a:rPr lang="en-US" sz="1200" b="1" u="sng" dirty="0"/>
              <a:t>Returns </a:t>
            </a:r>
            <a:r>
              <a:rPr lang="en-US" sz="1200" b="1" u="sng" dirty="0" err="1" smtClean="0"/>
              <a:t>data_type</a:t>
            </a:r>
            <a:endParaRPr lang="en-US" sz="1200" b="1" u="sng" dirty="0" smtClean="0"/>
          </a:p>
          <a:p>
            <a:pPr marL="0" indent="0">
              <a:buNone/>
            </a:pPr>
            <a:r>
              <a:rPr lang="en-US" sz="1200" dirty="0" err="1" smtClean="0"/>
              <a:t>Deteministic</a:t>
            </a:r>
            <a:r>
              <a:rPr lang="en-US" sz="1200" dirty="0" smtClean="0"/>
              <a:t>/non-deterministic</a:t>
            </a:r>
            <a:endParaRPr lang="en-US" sz="1200" dirty="0"/>
          </a:p>
          <a:p>
            <a:pPr marL="0" indent="0">
              <a:buNone/>
            </a:pPr>
            <a:r>
              <a:rPr lang="en-US" sz="1200" dirty="0"/>
              <a:t>Begin</a:t>
            </a:r>
          </a:p>
          <a:p>
            <a:pPr marL="0" indent="0">
              <a:buNone/>
            </a:pPr>
            <a:r>
              <a:rPr lang="en-US" sz="1200" dirty="0"/>
              <a:t>Declare var1 </a:t>
            </a:r>
            <a:r>
              <a:rPr lang="en-US" sz="1200" dirty="0" err="1"/>
              <a:t>data_type</a:t>
            </a:r>
            <a:r>
              <a:rPr lang="en-US" sz="1200" dirty="0" smtClean="0"/>
              <a:t>;</a:t>
            </a:r>
            <a:endParaRPr lang="en-US" sz="1200" dirty="0"/>
          </a:p>
          <a:p>
            <a:pPr marL="0" indent="0">
              <a:buNone/>
            </a:pPr>
            <a:r>
              <a:rPr lang="en-US" sz="1200" dirty="0"/>
              <a:t>Declare..</a:t>
            </a:r>
          </a:p>
          <a:p>
            <a:pPr marL="0" indent="0">
              <a:buNone/>
            </a:pPr>
            <a:r>
              <a:rPr lang="en-US" sz="1200" dirty="0"/>
              <a:t>..</a:t>
            </a:r>
          </a:p>
          <a:p>
            <a:pPr marL="0" indent="0">
              <a:buNone/>
            </a:pPr>
            <a:r>
              <a:rPr lang="en-US" sz="1200" dirty="0"/>
              <a:t>Set var=1;</a:t>
            </a:r>
          </a:p>
          <a:p>
            <a:pPr marL="0" indent="0">
              <a:buNone/>
            </a:pPr>
            <a:r>
              <a:rPr lang="en-US" sz="1200" dirty="0"/>
              <a:t>…</a:t>
            </a:r>
          </a:p>
          <a:p>
            <a:pPr marL="0" indent="0">
              <a:buNone/>
            </a:pPr>
            <a:r>
              <a:rPr lang="en-US" sz="1200" dirty="0"/>
              <a:t>If</a:t>
            </a:r>
          </a:p>
          <a:p>
            <a:pPr marL="0" indent="0">
              <a:buNone/>
            </a:pPr>
            <a:r>
              <a:rPr lang="en-US" sz="1200" dirty="0"/>
              <a:t>Else</a:t>
            </a:r>
          </a:p>
          <a:p>
            <a:pPr marL="0" indent="0">
              <a:buNone/>
            </a:pPr>
            <a:r>
              <a:rPr lang="en-US" sz="1200" dirty="0"/>
              <a:t>End if;</a:t>
            </a:r>
          </a:p>
          <a:p>
            <a:pPr marL="0" indent="0">
              <a:buNone/>
            </a:pPr>
            <a:r>
              <a:rPr lang="en-US" sz="1200" dirty="0"/>
              <a:t>Loop;</a:t>
            </a:r>
          </a:p>
          <a:p>
            <a:pPr marL="0" indent="0">
              <a:buNone/>
            </a:pPr>
            <a:r>
              <a:rPr lang="en-US" sz="1200" dirty="0"/>
              <a:t>Return statement;</a:t>
            </a:r>
          </a:p>
          <a:p>
            <a:pPr marL="0" indent="0">
              <a:buNone/>
            </a:pPr>
            <a:r>
              <a:rPr lang="en-US" sz="1200" dirty="0"/>
              <a:t>End</a:t>
            </a:r>
            <a:r>
              <a:rPr lang="en-US" sz="1200" dirty="0" smtClean="0"/>
              <a:t>;</a:t>
            </a:r>
          </a:p>
          <a:p>
            <a:pPr marL="0" indent="0">
              <a:buNone/>
            </a:pPr>
            <a:r>
              <a:rPr lang="en-US" sz="1200" dirty="0" smtClean="0"/>
              <a:t>Function can be used anywhere .</a:t>
            </a:r>
            <a:endParaRPr lang="en-US" sz="1200" dirty="0"/>
          </a:p>
        </p:txBody>
      </p:sp>
      <p:sp>
        <p:nvSpPr>
          <p:cNvPr id="5" name="TextBox 4"/>
          <p:cNvSpPr txBox="1"/>
          <p:nvPr/>
        </p:nvSpPr>
        <p:spPr>
          <a:xfrm>
            <a:off x="3899808" y="1502688"/>
            <a:ext cx="7908564" cy="5355312"/>
          </a:xfrm>
          <a:prstGeom prst="rect">
            <a:avLst/>
          </a:prstGeom>
          <a:noFill/>
        </p:spPr>
        <p:txBody>
          <a:bodyPr wrap="square" rtlCol="0">
            <a:spAutoFit/>
          </a:bodyPr>
          <a:lstStyle/>
          <a:p>
            <a:r>
              <a:rPr lang="en-US" dirty="0" smtClean="0"/>
              <a:t>Semicolon is the default command terminator </a:t>
            </a:r>
            <a:r>
              <a:rPr lang="en-US" dirty="0" err="1" smtClean="0"/>
              <a:t>i.e</a:t>
            </a:r>
            <a:r>
              <a:rPr lang="en-US" dirty="0" smtClean="0"/>
              <a:t> delimiter</a:t>
            </a:r>
          </a:p>
          <a:p>
            <a:r>
              <a:rPr lang="en-US" dirty="0" smtClean="0"/>
              <a:t>Return is the last clause of function</a:t>
            </a:r>
          </a:p>
          <a:p>
            <a:r>
              <a:rPr lang="en-US" dirty="0" smtClean="0"/>
              <a:t>We need to change delimiter to anything so it we can end statement with ;</a:t>
            </a:r>
          </a:p>
          <a:p>
            <a:r>
              <a:rPr lang="en-US" dirty="0" smtClean="0"/>
              <a:t>Ex:</a:t>
            </a:r>
          </a:p>
          <a:p>
            <a:r>
              <a:rPr lang="en-US" dirty="0" smtClean="0"/>
              <a:t>Delimiter $$</a:t>
            </a:r>
          </a:p>
          <a:p>
            <a:endParaRPr lang="en-US" dirty="0" smtClean="0"/>
          </a:p>
          <a:p>
            <a:r>
              <a:rPr lang="en-US" dirty="0" smtClean="0"/>
              <a:t>create function </a:t>
            </a:r>
            <a:r>
              <a:rPr lang="en-US" dirty="0" err="1" smtClean="0"/>
              <a:t>sf_check_even_odd</a:t>
            </a:r>
            <a:r>
              <a:rPr lang="en-US" dirty="0" smtClean="0"/>
              <a:t>(num </a:t>
            </a:r>
            <a:r>
              <a:rPr lang="en-US" dirty="0" err="1" smtClean="0"/>
              <a:t>int</a:t>
            </a:r>
            <a:r>
              <a:rPr lang="en-US" dirty="0" smtClean="0"/>
              <a:t>)</a:t>
            </a:r>
          </a:p>
          <a:p>
            <a:r>
              <a:rPr lang="en-US" b="1" u="sng" dirty="0" smtClean="0"/>
              <a:t>returns</a:t>
            </a:r>
            <a:r>
              <a:rPr lang="en-US" dirty="0" smtClean="0"/>
              <a:t> </a:t>
            </a:r>
            <a:r>
              <a:rPr lang="en-US" dirty="0" err="1" smtClean="0"/>
              <a:t>varchar</a:t>
            </a:r>
            <a:r>
              <a:rPr lang="en-US" dirty="0" smtClean="0"/>
              <a:t>(100)  --return type </a:t>
            </a:r>
            <a:r>
              <a:rPr lang="en-US" dirty="0" err="1" smtClean="0"/>
              <a:t>offunction</a:t>
            </a:r>
            <a:endParaRPr lang="en-US" dirty="0" smtClean="0"/>
          </a:p>
          <a:p>
            <a:r>
              <a:rPr lang="en-US" dirty="0" smtClean="0"/>
              <a:t>DETERMINISTIC</a:t>
            </a:r>
          </a:p>
          <a:p>
            <a:r>
              <a:rPr lang="en-US" dirty="0" smtClean="0"/>
              <a:t>begin	---body of function block start here so no need to;</a:t>
            </a:r>
          </a:p>
          <a:p>
            <a:r>
              <a:rPr lang="en-US" dirty="0" smtClean="0"/>
              <a:t>if mod(num,2)=0 then</a:t>
            </a:r>
          </a:p>
          <a:p>
            <a:r>
              <a:rPr lang="en-US" dirty="0" smtClean="0"/>
              <a:t>return (</a:t>
            </a:r>
            <a:r>
              <a:rPr lang="en-US" dirty="0" err="1" smtClean="0"/>
              <a:t>concat</a:t>
            </a:r>
            <a:r>
              <a:rPr lang="en-US" dirty="0" smtClean="0"/>
              <a:t>(num,’ is an even number’));  --if return here it exist from function </a:t>
            </a:r>
          </a:p>
          <a:p>
            <a:r>
              <a:rPr lang="en-US" dirty="0" smtClean="0"/>
              <a:t>End if					it  will not move down</a:t>
            </a:r>
          </a:p>
          <a:p>
            <a:r>
              <a:rPr lang="en-US" dirty="0" smtClean="0"/>
              <a:t>return (</a:t>
            </a:r>
            <a:r>
              <a:rPr lang="en-US" dirty="0" err="1" smtClean="0"/>
              <a:t>concat</a:t>
            </a:r>
            <a:r>
              <a:rPr lang="en-US" dirty="0" smtClean="0"/>
              <a:t>(</a:t>
            </a:r>
            <a:r>
              <a:rPr lang="en-US" dirty="0" err="1" smtClean="0"/>
              <a:t>num,’is</a:t>
            </a:r>
            <a:r>
              <a:rPr lang="en-US" dirty="0" smtClean="0"/>
              <a:t> an odd number’));</a:t>
            </a:r>
          </a:p>
          <a:p>
            <a:r>
              <a:rPr lang="en-US" dirty="0" smtClean="0"/>
              <a:t>end;	--here function block begins end here, so we need to ; to end the begin</a:t>
            </a:r>
          </a:p>
          <a:p>
            <a:r>
              <a:rPr lang="en-US" dirty="0" smtClean="0"/>
              <a:t>$$ </a:t>
            </a:r>
          </a:p>
          <a:p>
            <a:endParaRPr lang="en-US" dirty="0" smtClean="0"/>
          </a:p>
          <a:p>
            <a:r>
              <a:rPr lang="en-US" dirty="0" smtClean="0"/>
              <a:t>it create the function and store in DB</a:t>
            </a:r>
          </a:p>
          <a:p>
            <a:r>
              <a:rPr lang="en-US" dirty="0" smtClean="0"/>
              <a:t>Select </a:t>
            </a:r>
            <a:r>
              <a:rPr lang="en-US" dirty="0" err="1" smtClean="0"/>
              <a:t>sf_check_even_odd</a:t>
            </a:r>
            <a:r>
              <a:rPr lang="en-US" dirty="0" smtClean="0"/>
              <a:t>(12)$$</a:t>
            </a:r>
          </a:p>
        </p:txBody>
      </p:sp>
    </p:spTree>
    <p:extLst>
      <p:ext uri="{BB962C8B-B14F-4D97-AF65-F5344CB8AC3E}">
        <p14:creationId xmlns:p14="http://schemas.microsoft.com/office/powerpoint/2010/main" xmlns="" val="49472531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8440" y="168441"/>
            <a:ext cx="12023559" cy="6218712"/>
          </a:xfrm>
        </p:spPr>
        <p:txBody>
          <a:bodyPr>
            <a:normAutofit/>
          </a:bodyPr>
          <a:lstStyle/>
          <a:p>
            <a:r>
              <a:rPr lang="en-US" sz="2400" dirty="0" smtClean="0"/>
              <a:t>All function are store in information schema</a:t>
            </a:r>
          </a:p>
          <a:p>
            <a:r>
              <a:rPr lang="en-US" sz="2400" dirty="0" smtClean="0"/>
              <a:t>Select </a:t>
            </a:r>
            <a:r>
              <a:rPr lang="en-US" sz="2400" dirty="0" err="1" smtClean="0"/>
              <a:t>routine_name</a:t>
            </a:r>
            <a:r>
              <a:rPr lang="en-US" sz="2400" dirty="0" smtClean="0"/>
              <a:t>  from information _</a:t>
            </a:r>
            <a:r>
              <a:rPr lang="en-US" sz="2400" dirty="0" err="1" smtClean="0"/>
              <a:t>schema.routines</a:t>
            </a:r>
            <a:r>
              <a:rPr lang="en-US" sz="2400" dirty="0" smtClean="0"/>
              <a:t> where </a:t>
            </a:r>
            <a:r>
              <a:rPr lang="en-US" sz="2400" dirty="0" err="1" smtClean="0"/>
              <a:t>routine_schema</a:t>
            </a:r>
            <a:r>
              <a:rPr lang="en-US" sz="2400" dirty="0" smtClean="0"/>
              <a:t>=“sep2022”; </a:t>
            </a:r>
          </a:p>
          <a:p>
            <a:r>
              <a:rPr lang="en-US" sz="2400" dirty="0" smtClean="0"/>
              <a:t>In </a:t>
            </a:r>
            <a:r>
              <a:rPr lang="en-US" sz="2400" dirty="0" err="1" smtClean="0"/>
              <a:t>mysql</a:t>
            </a:r>
            <a:r>
              <a:rPr lang="en-US" sz="2400" dirty="0" smtClean="0"/>
              <a:t> schema and databases are same thing. Assignment operator is set.</a:t>
            </a:r>
          </a:p>
          <a:p>
            <a:r>
              <a:rPr lang="en-US" sz="2400" dirty="0" smtClean="0"/>
              <a:t>Although we can write DML in functions but to use we write select so it gives wrong impression (bad practice not recommended).</a:t>
            </a:r>
            <a:endParaRPr lang="en-IN" sz="2400" dirty="0"/>
          </a:p>
        </p:txBody>
      </p:sp>
      <p:pic>
        <p:nvPicPr>
          <p:cNvPr id="105474" name="Picture 2"/>
          <p:cNvPicPr>
            <a:picLocks noChangeAspect="1" noChangeArrowheads="1"/>
          </p:cNvPicPr>
          <p:nvPr/>
        </p:nvPicPr>
        <p:blipFill>
          <a:blip r:embed="rId2"/>
          <a:srcRect/>
          <a:stretch>
            <a:fillRect/>
          </a:stretch>
        </p:blipFill>
        <p:spPr bwMode="auto">
          <a:xfrm>
            <a:off x="8578264" y="2535655"/>
            <a:ext cx="3518736" cy="4247468"/>
          </a:xfrm>
          <a:prstGeom prst="rect">
            <a:avLst/>
          </a:prstGeom>
          <a:noFill/>
          <a:ln w="9525">
            <a:noFill/>
            <a:miter lim="800000"/>
            <a:headEnd/>
            <a:tailEnd/>
          </a:ln>
          <a:effectLst/>
        </p:spPr>
      </p:pic>
      <p:pic>
        <p:nvPicPr>
          <p:cNvPr id="103425" name="Picture 1"/>
          <p:cNvPicPr>
            <a:picLocks noChangeAspect="1" noChangeArrowheads="1"/>
          </p:cNvPicPr>
          <p:nvPr/>
        </p:nvPicPr>
        <p:blipFill>
          <a:blip r:embed="rId3"/>
          <a:srcRect/>
          <a:stretch>
            <a:fillRect/>
          </a:stretch>
        </p:blipFill>
        <p:spPr bwMode="auto">
          <a:xfrm>
            <a:off x="32840" y="2744621"/>
            <a:ext cx="5405224" cy="3839777"/>
          </a:xfrm>
          <a:prstGeom prst="rect">
            <a:avLst/>
          </a:prstGeom>
          <a:noFill/>
          <a:ln w="9525">
            <a:noFill/>
            <a:miter lim="800000"/>
            <a:headEnd/>
            <a:tailEnd/>
          </a:ln>
          <a:effectLst/>
        </p:spPr>
      </p:pic>
      <p:pic>
        <p:nvPicPr>
          <p:cNvPr id="103427" name="Picture 3"/>
          <p:cNvPicPr>
            <a:picLocks noChangeAspect="1" noChangeArrowheads="1"/>
          </p:cNvPicPr>
          <p:nvPr/>
        </p:nvPicPr>
        <p:blipFill>
          <a:blip r:embed="rId4"/>
          <a:srcRect/>
          <a:stretch>
            <a:fillRect/>
          </a:stretch>
        </p:blipFill>
        <p:spPr bwMode="auto">
          <a:xfrm>
            <a:off x="5224463" y="4533900"/>
            <a:ext cx="3495675" cy="234315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xmlns="" id="{DE93965D-E182-4DA2-A199-E08A6256EE68}"/>
              </a:ext>
            </a:extLst>
          </p:cNvPr>
          <p:cNvGraphicFramePr>
            <a:graphicFrameLocks noChangeAspect="1"/>
          </p:cNvGraphicFramePr>
          <p:nvPr>
            <p:custDataLst>
              <p:tags r:id="rId2"/>
            </p:custDataLst>
            <p:extLst>
              <p:ext uri="{D42A27DB-BD31-4B8C-83A1-F6EECF244321}">
                <p14:modId xmlns:p14="http://schemas.microsoft.com/office/powerpoint/2010/main" xmlns="" val="1899019446"/>
              </p:ext>
            </p:extLst>
          </p:nvPr>
        </p:nvGraphicFramePr>
        <p:xfrm>
          <a:off x="1588" y="1588"/>
          <a:ext cx="1588" cy="1588"/>
        </p:xfrm>
        <a:graphic>
          <a:graphicData uri="http://schemas.openxmlformats.org/presentationml/2006/ole">
            <p:oleObj spid="_x0000_s7391" name="think-cell Slide" r:id="rId5" imgW="360" imgH="360" progId="">
              <p:embed/>
            </p:oleObj>
          </a:graphicData>
        </a:graphic>
      </p:graphicFrame>
      <p:sp>
        <p:nvSpPr>
          <p:cNvPr id="4" name="Rectangle 3" hidden="1">
            <a:extLst>
              <a:ext uri="{FF2B5EF4-FFF2-40B4-BE49-F238E27FC236}">
                <a16:creationId xmlns:a16="http://schemas.microsoft.com/office/drawing/2014/main" xmlns="" id="{29E1C76E-9F80-4D4B-8062-DDD40B2B200E}"/>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xmlns="" id="{FEA051D4-50A9-4007-AAB2-09EC4F905C59}"/>
              </a:ext>
            </a:extLst>
          </p:cNvPr>
          <p:cNvSpPr>
            <a:spLocks noGrp="1"/>
          </p:cNvSpPr>
          <p:nvPr>
            <p:ph type="title"/>
          </p:nvPr>
        </p:nvSpPr>
        <p:spPr/>
        <p:txBody>
          <a:bodyPr>
            <a:normAutofit/>
          </a:bodyPr>
          <a:lstStyle/>
          <a:p>
            <a:r>
              <a:rPr lang="en-US" dirty="0" err="1"/>
              <a:t>MySQL</a:t>
            </a:r>
            <a:r>
              <a:rPr lang="en-US" dirty="0"/>
              <a:t> </a:t>
            </a:r>
            <a:r>
              <a:rPr lang="en-US" dirty="0" smtClean="0"/>
              <a:t>Client </a:t>
            </a:r>
            <a:r>
              <a:rPr lang="en-US" sz="2400" dirty="0" smtClean="0"/>
              <a:t>(client means you can connect to server you installed)</a:t>
            </a:r>
            <a:endParaRPr lang="en-US" sz="2400" dirty="0"/>
          </a:p>
        </p:txBody>
      </p:sp>
      <p:sp>
        <p:nvSpPr>
          <p:cNvPr id="3" name="Content Placeholder 2">
            <a:extLst>
              <a:ext uri="{FF2B5EF4-FFF2-40B4-BE49-F238E27FC236}">
                <a16:creationId xmlns:a16="http://schemas.microsoft.com/office/drawing/2014/main" xmlns="" id="{872233BC-4625-4F09-AEBA-235F518D0A96}"/>
              </a:ext>
            </a:extLst>
          </p:cNvPr>
          <p:cNvSpPr>
            <a:spLocks noGrp="1"/>
          </p:cNvSpPr>
          <p:nvPr>
            <p:ph idx="1"/>
          </p:nvPr>
        </p:nvSpPr>
        <p:spPr/>
        <p:txBody>
          <a:bodyPr>
            <a:normAutofit lnSpcReduction="10000"/>
          </a:bodyPr>
          <a:lstStyle/>
          <a:p>
            <a:r>
              <a:rPr lang="en-US" b="1" dirty="0"/>
              <a:t>MySQL Workbench</a:t>
            </a:r>
            <a:r>
              <a:rPr lang="en-US" dirty="0"/>
              <a:t>- it is Graphical User Interface to connect to </a:t>
            </a:r>
            <a:r>
              <a:rPr lang="en-US" dirty="0" err="1"/>
              <a:t>MySQL</a:t>
            </a:r>
            <a:r>
              <a:rPr lang="en-US" dirty="0"/>
              <a:t> </a:t>
            </a:r>
            <a:r>
              <a:rPr lang="en-US" dirty="0" smtClean="0"/>
              <a:t>Database </a:t>
            </a:r>
            <a:r>
              <a:rPr lang="en-US" sz="2400" dirty="0" smtClean="0"/>
              <a:t>(workbench takes more resources it shows many things)</a:t>
            </a:r>
            <a:endParaRPr lang="en-US" dirty="0"/>
          </a:p>
          <a:p>
            <a:r>
              <a:rPr lang="en-US" b="1" dirty="0" err="1" smtClean="0"/>
              <a:t>Mysql</a:t>
            </a:r>
            <a:r>
              <a:rPr lang="en-US" b="1" dirty="0" smtClean="0"/>
              <a:t> Command Line</a:t>
            </a:r>
            <a:r>
              <a:rPr lang="en-US" dirty="0" smtClean="0"/>
              <a:t>- it is a command line utility to connect to </a:t>
            </a:r>
            <a:r>
              <a:rPr lang="en-US" dirty="0" err="1" smtClean="0"/>
              <a:t>MysqL</a:t>
            </a:r>
            <a:r>
              <a:rPr lang="en-US" dirty="0" smtClean="0"/>
              <a:t> Database . </a:t>
            </a:r>
            <a:r>
              <a:rPr lang="en-US" sz="2400" dirty="0" smtClean="0"/>
              <a:t>(it takes less resources)</a:t>
            </a:r>
            <a:endParaRPr lang="en-US" dirty="0" smtClean="0"/>
          </a:p>
          <a:p>
            <a:pPr marL="228600" lvl="2">
              <a:spcBef>
                <a:spcPts val="1000"/>
              </a:spcBef>
            </a:pPr>
            <a:r>
              <a:rPr lang="en-US" dirty="0" smtClean="0"/>
              <a:t>Command line to connect : </a:t>
            </a:r>
            <a:r>
              <a:rPr lang="en-US" dirty="0" err="1" smtClean="0"/>
              <a:t>mysql</a:t>
            </a:r>
            <a:r>
              <a:rPr lang="en-US" dirty="0" smtClean="0"/>
              <a:t> -</a:t>
            </a:r>
            <a:r>
              <a:rPr lang="en-US" dirty="0" err="1" smtClean="0"/>
              <a:t>uroot</a:t>
            </a:r>
            <a:r>
              <a:rPr lang="en-US" dirty="0" smtClean="0"/>
              <a:t>  –ptest@123 –P3306</a:t>
            </a:r>
          </a:p>
          <a:p>
            <a:r>
              <a:rPr lang="en-US" b="1" dirty="0" smtClean="0"/>
              <a:t>Default </a:t>
            </a:r>
            <a:r>
              <a:rPr lang="en-US" b="1" dirty="0"/>
              <a:t>Port for MySQL – </a:t>
            </a:r>
            <a:r>
              <a:rPr lang="en-US" b="1" dirty="0" smtClean="0"/>
              <a:t>3306   </a:t>
            </a:r>
            <a:r>
              <a:rPr lang="en-US" sz="2400" dirty="0" smtClean="0"/>
              <a:t>(go to services.msc, every services need to be run on specific port on a machine  )</a:t>
            </a:r>
            <a:endParaRPr lang="en-US" sz="2400" dirty="0"/>
          </a:p>
          <a:p>
            <a:r>
              <a:rPr lang="en-US" dirty="0"/>
              <a:t>Default Port for Oracle- 1521</a:t>
            </a:r>
          </a:p>
          <a:p>
            <a:r>
              <a:rPr lang="en-US" dirty="0"/>
              <a:t>Default Port for SQL Server- 1433</a:t>
            </a:r>
          </a:p>
          <a:p>
            <a:r>
              <a:rPr lang="en-US" dirty="0"/>
              <a:t>Default Port for </a:t>
            </a:r>
            <a:r>
              <a:rPr lang="en-US" dirty="0" err="1"/>
              <a:t>Postgres</a:t>
            </a:r>
            <a:r>
              <a:rPr lang="en-US" dirty="0"/>
              <a:t>- 5432</a:t>
            </a:r>
          </a:p>
        </p:txBody>
      </p:sp>
    </p:spTree>
    <p:extLst>
      <p:ext uri="{BB962C8B-B14F-4D97-AF65-F5344CB8AC3E}">
        <p14:creationId xmlns:p14="http://schemas.microsoft.com/office/powerpoint/2010/main" xmlns="" val="293518186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806FB9A7-C79B-4013-B891-6E97803567CF}"/>
              </a:ext>
            </a:extLst>
          </p:cNvPr>
          <p:cNvGraphicFramePr>
            <a:graphicFrameLocks noChangeAspect="1"/>
          </p:cNvGraphicFramePr>
          <p:nvPr>
            <p:custDataLst>
              <p:tags r:id="rId2"/>
            </p:custDataLst>
            <p:extLst>
              <p:ext uri="{D42A27DB-BD31-4B8C-83A1-F6EECF244321}">
                <p14:modId xmlns:p14="http://schemas.microsoft.com/office/powerpoint/2010/main" xmlns="" val="1888237975"/>
              </p:ext>
            </p:extLst>
          </p:nvPr>
        </p:nvGraphicFramePr>
        <p:xfrm>
          <a:off x="1588" y="1588"/>
          <a:ext cx="1588" cy="1588"/>
        </p:xfrm>
        <a:graphic>
          <a:graphicData uri="http://schemas.openxmlformats.org/presentationml/2006/ole">
            <p:oleObj spid="_x0000_s64610" name="think-cell Slide" r:id="rId4" imgW="360" imgH="360" progId="">
              <p:embed/>
            </p:oleObj>
          </a:graphicData>
        </a:graphic>
      </p:graphicFrame>
      <p:sp>
        <p:nvSpPr>
          <p:cNvPr id="2" name="Title 1">
            <a:extLst>
              <a:ext uri="{FF2B5EF4-FFF2-40B4-BE49-F238E27FC236}">
                <a16:creationId xmlns:a16="http://schemas.microsoft.com/office/drawing/2014/main" xmlns="" id="{4190FF8C-9E97-4E6F-9D46-2D6E8AA1A9F6}"/>
              </a:ext>
            </a:extLst>
          </p:cNvPr>
          <p:cNvSpPr>
            <a:spLocks noGrp="1"/>
          </p:cNvSpPr>
          <p:nvPr>
            <p:ph type="title"/>
          </p:nvPr>
        </p:nvSpPr>
        <p:spPr>
          <a:xfrm>
            <a:off x="838200" y="250825"/>
            <a:ext cx="10515600" cy="606425"/>
          </a:xfrm>
        </p:spPr>
        <p:txBody>
          <a:bodyPr>
            <a:normAutofit fontScale="90000"/>
          </a:bodyPr>
          <a:lstStyle/>
          <a:p>
            <a:r>
              <a:rPr lang="en-US" dirty="0"/>
              <a:t>Procedures</a:t>
            </a:r>
          </a:p>
        </p:txBody>
      </p:sp>
      <p:sp>
        <p:nvSpPr>
          <p:cNvPr id="3" name="Content Placeholder 2">
            <a:extLst>
              <a:ext uri="{FF2B5EF4-FFF2-40B4-BE49-F238E27FC236}">
                <a16:creationId xmlns:a16="http://schemas.microsoft.com/office/drawing/2014/main" xmlns="" id="{42FD0EB7-8305-45F6-9AA3-288AF175E69B}"/>
              </a:ext>
            </a:extLst>
          </p:cNvPr>
          <p:cNvSpPr>
            <a:spLocks noGrp="1"/>
          </p:cNvSpPr>
          <p:nvPr>
            <p:ph idx="1"/>
          </p:nvPr>
        </p:nvSpPr>
        <p:spPr>
          <a:xfrm>
            <a:off x="838200" y="971550"/>
            <a:ext cx="10515600" cy="5205413"/>
          </a:xfrm>
        </p:spPr>
        <p:txBody>
          <a:bodyPr>
            <a:normAutofit fontScale="62500" lnSpcReduction="20000"/>
          </a:bodyPr>
          <a:lstStyle/>
          <a:p>
            <a:r>
              <a:rPr lang="en-US" sz="3800" dirty="0"/>
              <a:t>Set of code/program which can take input through some parameters and can also return values through out parameters. </a:t>
            </a:r>
            <a:r>
              <a:rPr lang="en-US" sz="3800" b="1" dirty="0"/>
              <a:t>You cannot call procedures inside queries</a:t>
            </a:r>
          </a:p>
          <a:p>
            <a:pPr>
              <a:buNone/>
            </a:pPr>
            <a:r>
              <a:rPr lang="en-US" dirty="0" smtClean="0"/>
              <a:t>--Although we are able to perform </a:t>
            </a:r>
            <a:r>
              <a:rPr lang="en-US" dirty="0" err="1" smtClean="0"/>
              <a:t>dms</a:t>
            </a:r>
            <a:r>
              <a:rPr lang="en-US" dirty="0" smtClean="0"/>
              <a:t> in functions generally it is not recommended to use functions to performs </a:t>
            </a:r>
            <a:r>
              <a:rPr lang="en-US" dirty="0" err="1" smtClean="0"/>
              <a:t>dmls</a:t>
            </a:r>
            <a:r>
              <a:rPr lang="en-US" dirty="0" smtClean="0"/>
              <a:t> through function</a:t>
            </a:r>
            <a:endParaRPr lang="en-US" dirty="0"/>
          </a:p>
          <a:p>
            <a:pPr marL="0" indent="0">
              <a:buNone/>
            </a:pPr>
            <a:r>
              <a:rPr lang="en-US" dirty="0"/>
              <a:t>Create procedure </a:t>
            </a:r>
            <a:r>
              <a:rPr lang="en-US" dirty="0" err="1"/>
              <a:t>proc_name</a:t>
            </a:r>
            <a:r>
              <a:rPr lang="en-US" dirty="0"/>
              <a:t>(param1 </a:t>
            </a:r>
            <a:r>
              <a:rPr lang="en-US" dirty="0" err="1"/>
              <a:t>data_type</a:t>
            </a:r>
            <a:r>
              <a:rPr lang="en-US" dirty="0"/>
              <a:t>, param 2 </a:t>
            </a:r>
            <a:r>
              <a:rPr lang="en-US" dirty="0" err="1"/>
              <a:t>data_type</a:t>
            </a:r>
            <a:r>
              <a:rPr lang="en-US" dirty="0"/>
              <a:t>..)</a:t>
            </a:r>
          </a:p>
          <a:p>
            <a:pPr marL="0" indent="0">
              <a:buNone/>
            </a:pPr>
            <a:r>
              <a:rPr lang="en-US" dirty="0"/>
              <a:t>Begin</a:t>
            </a:r>
          </a:p>
          <a:p>
            <a:pPr marL="0" indent="0">
              <a:buNone/>
            </a:pPr>
            <a:r>
              <a:rPr lang="en-US" dirty="0"/>
              <a:t>Declare var1 </a:t>
            </a:r>
            <a:r>
              <a:rPr lang="en-US" dirty="0" err="1"/>
              <a:t>data_type</a:t>
            </a:r>
            <a:r>
              <a:rPr lang="en-US" dirty="0"/>
              <a:t>;</a:t>
            </a:r>
          </a:p>
          <a:p>
            <a:pPr marL="0" indent="0">
              <a:buNone/>
            </a:pPr>
            <a:r>
              <a:rPr lang="en-US" dirty="0"/>
              <a:t>Declare..</a:t>
            </a:r>
          </a:p>
          <a:p>
            <a:pPr marL="0" indent="0">
              <a:buNone/>
            </a:pPr>
            <a:r>
              <a:rPr lang="en-US" dirty="0"/>
              <a:t>..</a:t>
            </a:r>
          </a:p>
          <a:p>
            <a:pPr marL="0" indent="0">
              <a:buNone/>
            </a:pPr>
            <a:r>
              <a:rPr lang="en-US" dirty="0"/>
              <a:t>Set var=1;</a:t>
            </a:r>
          </a:p>
          <a:p>
            <a:pPr marL="0" indent="0">
              <a:buNone/>
            </a:pPr>
            <a:r>
              <a:rPr lang="en-US" dirty="0"/>
              <a:t>…</a:t>
            </a:r>
          </a:p>
          <a:p>
            <a:pPr marL="0" indent="0">
              <a:buNone/>
            </a:pPr>
            <a:r>
              <a:rPr lang="en-US" dirty="0"/>
              <a:t>If</a:t>
            </a:r>
          </a:p>
          <a:p>
            <a:pPr marL="0" indent="0">
              <a:buNone/>
            </a:pPr>
            <a:r>
              <a:rPr lang="en-US" dirty="0"/>
              <a:t>Else</a:t>
            </a:r>
          </a:p>
          <a:p>
            <a:pPr marL="0" indent="0">
              <a:buNone/>
            </a:pPr>
            <a:r>
              <a:rPr lang="en-US" dirty="0"/>
              <a:t>End if;</a:t>
            </a:r>
          </a:p>
          <a:p>
            <a:pPr marL="0" indent="0">
              <a:buNone/>
            </a:pPr>
            <a:r>
              <a:rPr lang="en-US" dirty="0"/>
              <a:t>Loop;</a:t>
            </a:r>
          </a:p>
          <a:p>
            <a:pPr marL="0" indent="0">
              <a:buNone/>
            </a:pPr>
            <a:r>
              <a:rPr lang="en-US" dirty="0"/>
              <a:t>End;</a:t>
            </a:r>
          </a:p>
        </p:txBody>
      </p:sp>
      <p:pic>
        <p:nvPicPr>
          <p:cNvPr id="7" name="Picture 99"/>
          <p:cNvPicPr>
            <a:picLocks noChangeAspect="1" noChangeArrowheads="1"/>
          </p:cNvPicPr>
          <p:nvPr/>
        </p:nvPicPr>
        <p:blipFill>
          <a:blip r:embed="rId5"/>
          <a:srcRect/>
          <a:stretch>
            <a:fillRect/>
          </a:stretch>
        </p:blipFill>
        <p:spPr bwMode="auto">
          <a:xfrm>
            <a:off x="3328987" y="2939256"/>
            <a:ext cx="3971925" cy="2962275"/>
          </a:xfrm>
          <a:prstGeom prst="rect">
            <a:avLst/>
          </a:prstGeom>
          <a:noFill/>
          <a:ln w="9525">
            <a:noFill/>
            <a:miter lim="800000"/>
            <a:headEnd/>
            <a:tailEnd/>
          </a:ln>
          <a:effectLst/>
        </p:spPr>
      </p:pic>
      <p:sp>
        <p:nvSpPr>
          <p:cNvPr id="8" name="TextBox 7"/>
          <p:cNvSpPr txBox="1"/>
          <p:nvPr/>
        </p:nvSpPr>
        <p:spPr>
          <a:xfrm>
            <a:off x="7810500" y="2971800"/>
            <a:ext cx="3181350" cy="1477328"/>
          </a:xfrm>
          <a:prstGeom prst="rect">
            <a:avLst/>
          </a:prstGeom>
          <a:noFill/>
        </p:spPr>
        <p:txBody>
          <a:bodyPr wrap="square" rtlCol="0">
            <a:spAutoFit/>
          </a:bodyPr>
          <a:lstStyle/>
          <a:p>
            <a:r>
              <a:rPr lang="en-US" dirty="0" smtClean="0"/>
              <a:t>Select rand()*10000;</a:t>
            </a:r>
          </a:p>
          <a:p>
            <a:r>
              <a:rPr lang="en-US" dirty="0" smtClean="0"/>
              <a:t>Select </a:t>
            </a:r>
            <a:r>
              <a:rPr lang="en-US" dirty="0" err="1" smtClean="0"/>
              <a:t>ascii</a:t>
            </a:r>
            <a:r>
              <a:rPr lang="en-US" dirty="0" smtClean="0"/>
              <a:t>(‘a’);</a:t>
            </a:r>
          </a:p>
          <a:p>
            <a:r>
              <a:rPr lang="en-US" dirty="0" smtClean="0"/>
              <a:t>Select </a:t>
            </a:r>
            <a:r>
              <a:rPr lang="en-US" dirty="0" err="1" smtClean="0"/>
              <a:t>conver</a:t>
            </a:r>
            <a:r>
              <a:rPr lang="en-US" dirty="0" smtClean="0"/>
              <a:t>(char(97),char(10));</a:t>
            </a:r>
          </a:p>
          <a:p>
            <a:endParaRPr lang="en-IN" dirty="0"/>
          </a:p>
        </p:txBody>
      </p:sp>
    </p:spTree>
    <p:extLst>
      <p:ext uri="{BB962C8B-B14F-4D97-AF65-F5344CB8AC3E}">
        <p14:creationId xmlns:p14="http://schemas.microsoft.com/office/powerpoint/2010/main" xmlns="" val="319662201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546" name="Picture 2"/>
          <p:cNvPicPr>
            <a:picLocks noChangeAspect="1" noChangeArrowheads="1"/>
          </p:cNvPicPr>
          <p:nvPr/>
        </p:nvPicPr>
        <p:blipFill>
          <a:blip r:embed="rId2"/>
          <a:srcRect/>
          <a:stretch>
            <a:fillRect/>
          </a:stretch>
        </p:blipFill>
        <p:spPr bwMode="auto">
          <a:xfrm>
            <a:off x="0" y="0"/>
            <a:ext cx="7353300" cy="6200775"/>
          </a:xfrm>
          <a:prstGeom prst="rect">
            <a:avLst/>
          </a:prstGeom>
          <a:noFill/>
          <a:ln w="9525">
            <a:noFill/>
            <a:miter lim="800000"/>
            <a:headEnd/>
            <a:tailEnd/>
          </a:ln>
          <a:effectLst/>
        </p:spPr>
      </p:pic>
      <p:pic>
        <p:nvPicPr>
          <p:cNvPr id="108547" name="Picture 3"/>
          <p:cNvPicPr>
            <a:picLocks noChangeAspect="1" noChangeArrowheads="1"/>
          </p:cNvPicPr>
          <p:nvPr/>
        </p:nvPicPr>
        <p:blipFill>
          <a:blip r:embed="rId3"/>
          <a:srcRect/>
          <a:stretch>
            <a:fillRect/>
          </a:stretch>
        </p:blipFill>
        <p:spPr bwMode="auto">
          <a:xfrm>
            <a:off x="0" y="6210300"/>
            <a:ext cx="8934450" cy="647700"/>
          </a:xfrm>
          <a:prstGeom prst="rect">
            <a:avLst/>
          </a:prstGeom>
          <a:noFill/>
          <a:ln w="9525">
            <a:noFill/>
            <a:miter lim="800000"/>
            <a:headEnd/>
            <a:tailEnd/>
          </a:ln>
          <a:effec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xmlns="" id="{0270B454-FD48-4CF3-842D-B3A342F1CBFD}"/>
              </a:ext>
            </a:extLst>
          </p:cNvPr>
          <p:cNvGraphicFramePr>
            <a:graphicFrameLocks noChangeAspect="1"/>
          </p:cNvGraphicFramePr>
          <p:nvPr>
            <p:custDataLst>
              <p:tags r:id="rId2"/>
            </p:custDataLst>
            <p:extLst>
              <p:ext uri="{D42A27DB-BD31-4B8C-83A1-F6EECF244321}">
                <p14:modId xmlns:p14="http://schemas.microsoft.com/office/powerpoint/2010/main" xmlns="" val="1295839209"/>
              </p:ext>
            </p:extLst>
          </p:nvPr>
        </p:nvGraphicFramePr>
        <p:xfrm>
          <a:off x="1588" y="1588"/>
          <a:ext cx="1588" cy="1588"/>
        </p:xfrm>
        <a:graphic>
          <a:graphicData uri="http://schemas.openxmlformats.org/presentationml/2006/ole">
            <p:oleObj spid="_x0000_s65634" name="think-cell Slide" r:id="rId5" imgW="360" imgH="360" progId="">
              <p:embed/>
            </p:oleObj>
          </a:graphicData>
        </a:graphic>
      </p:graphicFrame>
      <p:sp>
        <p:nvSpPr>
          <p:cNvPr id="4" name="Rectangle 3" hidden="1">
            <a:extLst>
              <a:ext uri="{FF2B5EF4-FFF2-40B4-BE49-F238E27FC236}">
                <a16:creationId xmlns:a16="http://schemas.microsoft.com/office/drawing/2014/main" xmlns="" id="{B9FCFED2-A096-4911-B62E-9ED204DDC400}"/>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xmlns="" id="{442FFCB3-358D-41BF-9B25-50BE27DA0145}"/>
              </a:ext>
            </a:extLst>
          </p:cNvPr>
          <p:cNvSpPr>
            <a:spLocks noGrp="1"/>
          </p:cNvSpPr>
          <p:nvPr>
            <p:ph type="title"/>
          </p:nvPr>
        </p:nvSpPr>
        <p:spPr/>
        <p:txBody>
          <a:bodyPr/>
          <a:lstStyle/>
          <a:p>
            <a:r>
              <a:rPr lang="en-US" dirty="0"/>
              <a:t>Our first Procedure – Hello World</a:t>
            </a:r>
          </a:p>
        </p:txBody>
      </p:sp>
      <p:sp>
        <p:nvSpPr>
          <p:cNvPr id="3" name="Content Placeholder 2">
            <a:extLst>
              <a:ext uri="{FF2B5EF4-FFF2-40B4-BE49-F238E27FC236}">
                <a16:creationId xmlns:a16="http://schemas.microsoft.com/office/drawing/2014/main" xmlns="" id="{2A2FB80E-8C2B-49B9-B3C9-E58178710D23}"/>
              </a:ext>
            </a:extLst>
          </p:cNvPr>
          <p:cNvSpPr>
            <a:spLocks noGrp="1"/>
          </p:cNvSpPr>
          <p:nvPr>
            <p:ph idx="1"/>
          </p:nvPr>
        </p:nvSpPr>
        <p:spPr/>
        <p:txBody>
          <a:bodyPr/>
          <a:lstStyle/>
          <a:p>
            <a:pPr marL="0" indent="0">
              <a:buNone/>
            </a:pPr>
            <a:r>
              <a:rPr lang="en-US" dirty="0"/>
              <a:t>Create procedure </a:t>
            </a:r>
            <a:r>
              <a:rPr lang="en-US" dirty="0" err="1"/>
              <a:t>sp_helloworld</a:t>
            </a:r>
            <a:r>
              <a:rPr lang="en-US" dirty="0"/>
              <a:t>(name varchar(100))</a:t>
            </a:r>
          </a:p>
          <a:p>
            <a:pPr marL="0" indent="0">
              <a:buNone/>
            </a:pPr>
            <a:r>
              <a:rPr lang="en-US" dirty="0"/>
              <a:t>Begin</a:t>
            </a:r>
          </a:p>
          <a:p>
            <a:pPr marL="0" indent="0">
              <a:buNone/>
            </a:pPr>
            <a:r>
              <a:rPr lang="en-US" dirty="0"/>
              <a:t>Print </a:t>
            </a:r>
            <a:r>
              <a:rPr lang="en-US" dirty="0" err="1"/>
              <a:t>concat</a:t>
            </a:r>
            <a:r>
              <a:rPr lang="en-US" dirty="0"/>
              <a:t>(‘hello ‘ , name);</a:t>
            </a:r>
          </a:p>
          <a:p>
            <a:pPr marL="0" indent="0">
              <a:buNone/>
            </a:pPr>
            <a:r>
              <a:rPr lang="en-US" dirty="0"/>
              <a:t>End;</a:t>
            </a:r>
          </a:p>
          <a:p>
            <a:pPr marL="0" indent="0">
              <a:buNone/>
            </a:pPr>
            <a:r>
              <a:rPr lang="en-US" dirty="0"/>
              <a:t>$$</a:t>
            </a:r>
          </a:p>
        </p:txBody>
      </p:sp>
    </p:spTree>
    <p:extLst>
      <p:ext uri="{BB962C8B-B14F-4D97-AF65-F5344CB8AC3E}">
        <p14:creationId xmlns:p14="http://schemas.microsoft.com/office/powerpoint/2010/main" xmlns="" val="99893269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EB92D3A4-DBA5-4BEC-9554-DE0414589C6C}"/>
              </a:ext>
            </a:extLst>
          </p:cNvPr>
          <p:cNvGraphicFramePr>
            <a:graphicFrameLocks noChangeAspect="1"/>
          </p:cNvGraphicFramePr>
          <p:nvPr>
            <p:custDataLst>
              <p:tags r:id="rId2"/>
            </p:custDataLst>
            <p:extLst>
              <p:ext uri="{D42A27DB-BD31-4B8C-83A1-F6EECF244321}">
                <p14:modId xmlns:p14="http://schemas.microsoft.com/office/powerpoint/2010/main" xmlns="" val="4264232618"/>
              </p:ext>
            </p:extLst>
          </p:nvPr>
        </p:nvGraphicFramePr>
        <p:xfrm>
          <a:off x="1588" y="1588"/>
          <a:ext cx="1588" cy="1588"/>
        </p:xfrm>
        <a:graphic>
          <a:graphicData uri="http://schemas.openxmlformats.org/presentationml/2006/ole">
            <p:oleObj spid="_x0000_s68705" name="think-cell Slide" r:id="rId5" imgW="360" imgH="360" progId="">
              <p:embed/>
            </p:oleObj>
          </a:graphicData>
        </a:graphic>
      </p:graphicFrame>
      <p:sp>
        <p:nvSpPr>
          <p:cNvPr id="5" name="Rectangle 4" hidden="1">
            <a:extLst>
              <a:ext uri="{FF2B5EF4-FFF2-40B4-BE49-F238E27FC236}">
                <a16:creationId xmlns:a16="http://schemas.microsoft.com/office/drawing/2014/main" xmlns="" id="{B6CDCE6A-6B98-4F22-8272-BA9BB239D18E}"/>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xmlns="" id="{FE9E4B4C-75B2-45EB-984A-F7B9B522783B}"/>
              </a:ext>
            </a:extLst>
          </p:cNvPr>
          <p:cNvSpPr>
            <a:spLocks noGrp="1"/>
          </p:cNvSpPr>
          <p:nvPr>
            <p:ph type="title"/>
          </p:nvPr>
        </p:nvSpPr>
        <p:spPr>
          <a:xfrm>
            <a:off x="838200" y="365125"/>
            <a:ext cx="11068050" cy="1325563"/>
          </a:xfrm>
        </p:spPr>
        <p:txBody>
          <a:bodyPr vert="horz"/>
          <a:lstStyle/>
          <a:p>
            <a:r>
              <a:rPr lang="en-US" dirty="0"/>
              <a:t>Cursors- is a pointer to a set of records and is used fetch data row by row</a:t>
            </a:r>
          </a:p>
        </p:txBody>
      </p:sp>
      <p:sp>
        <p:nvSpPr>
          <p:cNvPr id="3" name="Content Placeholder 2">
            <a:extLst>
              <a:ext uri="{FF2B5EF4-FFF2-40B4-BE49-F238E27FC236}">
                <a16:creationId xmlns:a16="http://schemas.microsoft.com/office/drawing/2014/main" xmlns="" id="{AFDD492D-E29A-4EC9-8844-64525E01A65C}"/>
              </a:ext>
            </a:extLst>
          </p:cNvPr>
          <p:cNvSpPr>
            <a:spLocks noGrp="1"/>
          </p:cNvSpPr>
          <p:nvPr>
            <p:ph idx="1"/>
          </p:nvPr>
        </p:nvSpPr>
        <p:spPr/>
        <p:txBody>
          <a:bodyPr/>
          <a:lstStyle/>
          <a:p>
            <a:r>
              <a:rPr lang="en-US" dirty="0"/>
              <a:t>Steps to use cursor</a:t>
            </a:r>
          </a:p>
          <a:p>
            <a:pPr lvl="1"/>
            <a:r>
              <a:rPr lang="en-US" dirty="0"/>
              <a:t>Declare cursor</a:t>
            </a:r>
          </a:p>
          <a:p>
            <a:pPr lvl="1"/>
            <a:r>
              <a:rPr lang="en-US" dirty="0"/>
              <a:t>Declare not found handler for cursor</a:t>
            </a:r>
          </a:p>
          <a:p>
            <a:pPr lvl="1"/>
            <a:r>
              <a:rPr lang="en-US" dirty="0"/>
              <a:t>Open Cursor</a:t>
            </a:r>
          </a:p>
          <a:p>
            <a:pPr lvl="1"/>
            <a:r>
              <a:rPr lang="en-US" dirty="0"/>
              <a:t>Fetch data from cursor in a loop</a:t>
            </a:r>
          </a:p>
          <a:p>
            <a:pPr lvl="1"/>
            <a:r>
              <a:rPr lang="en-US" dirty="0"/>
              <a:t>Close cursor</a:t>
            </a:r>
          </a:p>
        </p:txBody>
      </p:sp>
      <p:pic>
        <p:nvPicPr>
          <p:cNvPr id="68707" name="Picture 99"/>
          <p:cNvPicPr>
            <a:picLocks noChangeAspect="1" noChangeArrowheads="1"/>
          </p:cNvPicPr>
          <p:nvPr/>
        </p:nvPicPr>
        <p:blipFill>
          <a:blip r:embed="rId6"/>
          <a:srcRect/>
          <a:stretch>
            <a:fillRect/>
          </a:stretch>
        </p:blipFill>
        <p:spPr bwMode="auto">
          <a:xfrm>
            <a:off x="6343650" y="1609725"/>
            <a:ext cx="5143500" cy="5191125"/>
          </a:xfrm>
          <a:prstGeom prst="rect">
            <a:avLst/>
          </a:prstGeom>
          <a:noFill/>
          <a:ln w="9525">
            <a:noFill/>
            <a:miter lim="800000"/>
            <a:headEnd/>
            <a:tailEnd/>
          </a:ln>
          <a:effectLst/>
        </p:spPr>
      </p:pic>
      <p:sp>
        <p:nvSpPr>
          <p:cNvPr id="7" name="TextBox 6"/>
          <p:cNvSpPr txBox="1"/>
          <p:nvPr/>
        </p:nvSpPr>
        <p:spPr>
          <a:xfrm>
            <a:off x="666750" y="4819650"/>
            <a:ext cx="5451942" cy="646331"/>
          </a:xfrm>
          <a:prstGeom prst="rect">
            <a:avLst/>
          </a:prstGeom>
          <a:noFill/>
        </p:spPr>
        <p:txBody>
          <a:bodyPr wrap="none" rtlCol="0">
            <a:spAutoFit/>
          </a:bodyPr>
          <a:lstStyle/>
          <a:p>
            <a:r>
              <a:rPr lang="en-US" dirty="0" smtClean="0"/>
              <a:t>Using cursor is a bad practice as it fetch data row by row </a:t>
            </a:r>
          </a:p>
          <a:p>
            <a:r>
              <a:rPr lang="en-US" dirty="0" smtClean="0"/>
              <a:t>Which takes lots of time in million records</a:t>
            </a:r>
            <a:endParaRPr lang="en-IN" dirty="0"/>
          </a:p>
        </p:txBody>
      </p:sp>
    </p:spTree>
    <p:extLst>
      <p:ext uri="{BB962C8B-B14F-4D97-AF65-F5344CB8AC3E}">
        <p14:creationId xmlns:p14="http://schemas.microsoft.com/office/powerpoint/2010/main" xmlns="" val="238764633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9570" name="Picture 2"/>
          <p:cNvPicPr>
            <a:picLocks noChangeAspect="1" noChangeArrowheads="1"/>
          </p:cNvPicPr>
          <p:nvPr/>
        </p:nvPicPr>
        <p:blipFill>
          <a:blip r:embed="rId2"/>
          <a:srcRect/>
          <a:stretch>
            <a:fillRect/>
          </a:stretch>
        </p:blipFill>
        <p:spPr bwMode="auto">
          <a:xfrm>
            <a:off x="766763" y="771525"/>
            <a:ext cx="10125075" cy="5619750"/>
          </a:xfrm>
          <a:prstGeom prst="rect">
            <a:avLst/>
          </a:prstGeom>
          <a:noFill/>
          <a:ln w="9525">
            <a:noFill/>
            <a:miter lim="800000"/>
            <a:headEnd/>
            <a:tailEnd/>
          </a:ln>
          <a:effectLst/>
        </p:spPr>
      </p:pic>
      <p:sp>
        <p:nvSpPr>
          <p:cNvPr id="3" name="TextBox 2"/>
          <p:cNvSpPr txBox="1"/>
          <p:nvPr/>
        </p:nvSpPr>
        <p:spPr>
          <a:xfrm>
            <a:off x="1504950" y="171450"/>
            <a:ext cx="3161828" cy="646331"/>
          </a:xfrm>
          <a:prstGeom prst="rect">
            <a:avLst/>
          </a:prstGeom>
          <a:noFill/>
        </p:spPr>
        <p:txBody>
          <a:bodyPr wrap="none" rtlCol="0">
            <a:spAutoFit/>
          </a:bodyPr>
          <a:lstStyle/>
          <a:p>
            <a:r>
              <a:rPr lang="en-US" sz="3600" dirty="0" smtClean="0"/>
              <a:t>Trigger Example</a:t>
            </a:r>
            <a:endParaRPr lang="en-IN"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xmlns="" id="{EA2FDA60-70E8-4A25-AFE1-EFC71878CFB8}"/>
              </a:ext>
            </a:extLst>
          </p:cNvPr>
          <p:cNvGraphicFramePr>
            <a:graphicFrameLocks noChangeAspect="1"/>
          </p:cNvGraphicFramePr>
          <p:nvPr>
            <p:custDataLst>
              <p:tags r:id="rId2"/>
            </p:custDataLst>
            <p:extLst>
              <p:ext uri="{D42A27DB-BD31-4B8C-83A1-F6EECF244321}">
                <p14:modId xmlns:p14="http://schemas.microsoft.com/office/powerpoint/2010/main" xmlns="" val="2676671733"/>
              </p:ext>
            </p:extLst>
          </p:nvPr>
        </p:nvGraphicFramePr>
        <p:xfrm>
          <a:off x="1588" y="1588"/>
          <a:ext cx="1588" cy="1588"/>
        </p:xfrm>
        <a:graphic>
          <a:graphicData uri="http://schemas.openxmlformats.org/presentationml/2006/ole">
            <p:oleObj spid="_x0000_s75849" name="think-cell Slide" r:id="rId5" imgW="360" imgH="360" progId="">
              <p:embed/>
            </p:oleObj>
          </a:graphicData>
        </a:graphic>
      </p:graphicFrame>
      <p:sp>
        <p:nvSpPr>
          <p:cNvPr id="4" name="Rectangle 3" hidden="1">
            <a:extLst>
              <a:ext uri="{FF2B5EF4-FFF2-40B4-BE49-F238E27FC236}">
                <a16:creationId xmlns:a16="http://schemas.microsoft.com/office/drawing/2014/main" xmlns="" id="{699F6B0D-D9B2-48F3-B73F-B741847B28A7}"/>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0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xmlns="" id="{C3310090-8AF3-4058-9943-C937EFCC3C46}"/>
              </a:ext>
            </a:extLst>
          </p:cNvPr>
          <p:cNvSpPr>
            <a:spLocks noGrp="1"/>
          </p:cNvSpPr>
          <p:nvPr>
            <p:ph type="title"/>
          </p:nvPr>
        </p:nvSpPr>
        <p:spPr>
          <a:xfrm>
            <a:off x="228599" y="120316"/>
            <a:ext cx="11634537" cy="1299410"/>
          </a:xfrm>
        </p:spPr>
        <p:txBody>
          <a:bodyPr vert="horz">
            <a:normAutofit fontScale="90000"/>
          </a:bodyPr>
          <a:lstStyle/>
          <a:p>
            <a:r>
              <a:rPr lang="en-US" dirty="0"/>
              <a:t>Triggers- set of code that gets executed whenever a specific event occurs. Trigger is like a hidden code</a:t>
            </a:r>
          </a:p>
        </p:txBody>
      </p:sp>
      <p:sp>
        <p:nvSpPr>
          <p:cNvPr id="3" name="Content Placeholder 2">
            <a:extLst>
              <a:ext uri="{FF2B5EF4-FFF2-40B4-BE49-F238E27FC236}">
                <a16:creationId xmlns:a16="http://schemas.microsoft.com/office/drawing/2014/main" xmlns="" id="{98F67C05-1D6F-445D-9231-C125F34B4CE1}"/>
              </a:ext>
            </a:extLst>
          </p:cNvPr>
          <p:cNvSpPr>
            <a:spLocks noGrp="1"/>
          </p:cNvSpPr>
          <p:nvPr>
            <p:ph idx="1"/>
          </p:nvPr>
        </p:nvSpPr>
        <p:spPr>
          <a:xfrm>
            <a:off x="308811" y="1560929"/>
            <a:ext cx="10639926" cy="3323892"/>
          </a:xfrm>
        </p:spPr>
        <p:txBody>
          <a:bodyPr/>
          <a:lstStyle/>
          <a:p>
            <a:r>
              <a:rPr lang="en-US" dirty="0"/>
              <a:t>Events</a:t>
            </a:r>
          </a:p>
          <a:p>
            <a:pPr lvl="1"/>
            <a:r>
              <a:rPr lang="en-US" dirty="0"/>
              <a:t>DML Commands</a:t>
            </a:r>
          </a:p>
          <a:p>
            <a:pPr lvl="2"/>
            <a:r>
              <a:rPr lang="en-US" dirty="0"/>
              <a:t>Insert, update , delete</a:t>
            </a:r>
          </a:p>
          <a:p>
            <a:pPr lvl="1"/>
            <a:r>
              <a:rPr lang="en-US" dirty="0"/>
              <a:t>Logon Triggers</a:t>
            </a:r>
          </a:p>
          <a:p>
            <a:pPr lvl="1"/>
            <a:r>
              <a:rPr lang="en-US" dirty="0"/>
              <a:t>System Commands</a:t>
            </a:r>
          </a:p>
          <a:p>
            <a:pPr lvl="2"/>
            <a:r>
              <a:rPr lang="en-US" dirty="0"/>
              <a:t>Startup, Shutdown</a:t>
            </a:r>
          </a:p>
          <a:p>
            <a:pPr lvl="1"/>
            <a:r>
              <a:rPr lang="en-US" dirty="0"/>
              <a:t>DDL Commands</a:t>
            </a:r>
          </a:p>
          <a:p>
            <a:pPr lvl="2"/>
            <a:r>
              <a:rPr lang="en-US" dirty="0"/>
              <a:t>Create , Drop, Alter</a:t>
            </a:r>
          </a:p>
          <a:p>
            <a:pPr marL="914400" lvl="2" indent="0">
              <a:buNone/>
            </a:pPr>
            <a:endParaRPr lang="en-US" dirty="0"/>
          </a:p>
        </p:txBody>
      </p:sp>
      <p:sp>
        <p:nvSpPr>
          <p:cNvPr id="6" name="Title 1">
            <a:extLst>
              <a:ext uri="{FF2B5EF4-FFF2-40B4-BE49-F238E27FC236}">
                <a16:creationId xmlns:a16="http://schemas.microsoft.com/office/drawing/2014/main" xmlns="" id="{945D86A9-6485-4FB6-BBB5-4DD2EAC4EE9C}"/>
              </a:ext>
            </a:extLst>
          </p:cNvPr>
          <p:cNvSpPr txBox="1">
            <a:spLocks/>
          </p:cNvSpPr>
          <p:nvPr/>
        </p:nvSpPr>
        <p:spPr>
          <a:xfrm>
            <a:off x="5963654" y="1929229"/>
            <a:ext cx="4094747" cy="813969"/>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Usage of Triggers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7" name="Content Placeholder 2">
            <a:extLst>
              <a:ext uri="{FF2B5EF4-FFF2-40B4-BE49-F238E27FC236}">
                <a16:creationId xmlns:a16="http://schemas.microsoft.com/office/drawing/2014/main" xmlns="" id="{2454CC6D-050A-4B17-B3FC-2B465F48412F}"/>
              </a:ext>
            </a:extLst>
          </p:cNvPr>
          <p:cNvSpPr txBox="1">
            <a:spLocks/>
          </p:cNvSpPr>
          <p:nvPr/>
        </p:nvSpPr>
        <p:spPr>
          <a:xfrm>
            <a:off x="6348663" y="2932530"/>
            <a:ext cx="2506578" cy="1134143"/>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Auditing</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Automation</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TextBox 7"/>
          <p:cNvSpPr txBox="1"/>
          <p:nvPr/>
        </p:nvSpPr>
        <p:spPr>
          <a:xfrm>
            <a:off x="0" y="4788568"/>
            <a:ext cx="11550316" cy="1384995"/>
          </a:xfrm>
          <a:prstGeom prst="rect">
            <a:avLst/>
          </a:prstGeom>
          <a:noFill/>
        </p:spPr>
        <p:txBody>
          <a:bodyPr wrap="square" rtlCol="0">
            <a:spAutoFit/>
          </a:bodyPr>
          <a:lstStyle/>
          <a:p>
            <a:r>
              <a:rPr lang="en-US" sz="2800" dirty="0" smtClean="0"/>
              <a:t>Some set of code executed automatically </a:t>
            </a:r>
          </a:p>
          <a:p>
            <a:r>
              <a:rPr lang="en-US" sz="2800" dirty="0" smtClean="0"/>
              <a:t>In trigger body you get the functionality to get the old and new value,</a:t>
            </a:r>
          </a:p>
          <a:p>
            <a:r>
              <a:rPr lang="en-US" sz="2800" dirty="0" smtClean="0"/>
              <a:t>Remember you cannot have commit and rollback in body of trigger</a:t>
            </a:r>
          </a:p>
        </p:txBody>
      </p:sp>
      <p:pic>
        <p:nvPicPr>
          <p:cNvPr id="75850" name="Picture 74"/>
          <p:cNvPicPr>
            <a:picLocks noChangeAspect="1" noChangeArrowheads="1"/>
          </p:cNvPicPr>
          <p:nvPr/>
        </p:nvPicPr>
        <p:blipFill>
          <a:blip r:embed="rId6"/>
          <a:srcRect/>
          <a:stretch>
            <a:fillRect/>
          </a:stretch>
        </p:blipFill>
        <p:spPr bwMode="auto">
          <a:xfrm>
            <a:off x="0" y="6278978"/>
            <a:ext cx="8832683" cy="482768"/>
          </a:xfrm>
          <a:prstGeom prst="rect">
            <a:avLst/>
          </a:prstGeom>
          <a:noFill/>
          <a:ln w="9525">
            <a:noFill/>
            <a:miter lim="800000"/>
            <a:headEnd/>
            <a:tailEnd/>
          </a:ln>
          <a:effectLst/>
        </p:spPr>
      </p:pic>
    </p:spTree>
    <p:extLst>
      <p:ext uri="{BB962C8B-B14F-4D97-AF65-F5344CB8AC3E}">
        <p14:creationId xmlns:p14="http://schemas.microsoft.com/office/powerpoint/2010/main" xmlns="" val="148524445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xmlns="" id="{619A49D7-295C-49B0-96E0-0555CBAEC39D}"/>
              </a:ext>
            </a:extLst>
          </p:cNvPr>
          <p:cNvGraphicFramePr>
            <a:graphicFrameLocks noChangeAspect="1"/>
          </p:cNvGraphicFramePr>
          <p:nvPr>
            <p:custDataLst>
              <p:tags r:id="rId2"/>
            </p:custDataLst>
            <p:extLst>
              <p:ext uri="{D42A27DB-BD31-4B8C-83A1-F6EECF244321}">
                <p14:modId xmlns:p14="http://schemas.microsoft.com/office/powerpoint/2010/main" xmlns="" val="3711172400"/>
              </p:ext>
            </p:extLst>
          </p:nvPr>
        </p:nvGraphicFramePr>
        <p:xfrm>
          <a:off x="1588" y="1588"/>
          <a:ext cx="1588" cy="1588"/>
        </p:xfrm>
        <a:graphic>
          <a:graphicData uri="http://schemas.openxmlformats.org/presentationml/2006/ole">
            <p:oleObj spid="_x0000_s76870" name="think-cell Slide" r:id="rId5" imgW="360" imgH="360" progId="">
              <p:embed/>
            </p:oleObj>
          </a:graphicData>
        </a:graphic>
      </p:graphicFrame>
      <p:sp>
        <p:nvSpPr>
          <p:cNvPr id="4" name="Rectangle 3" hidden="1">
            <a:extLst>
              <a:ext uri="{FF2B5EF4-FFF2-40B4-BE49-F238E27FC236}">
                <a16:creationId xmlns:a16="http://schemas.microsoft.com/office/drawing/2014/main" xmlns="" id="{FC8F8665-6116-46FB-A97E-7998E1EF8552}"/>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pic>
        <p:nvPicPr>
          <p:cNvPr id="76871" name="Picture 71"/>
          <p:cNvPicPr>
            <a:picLocks noChangeAspect="1" noChangeArrowheads="1"/>
          </p:cNvPicPr>
          <p:nvPr/>
        </p:nvPicPr>
        <p:blipFill>
          <a:blip r:embed="rId6"/>
          <a:srcRect/>
          <a:stretch>
            <a:fillRect/>
          </a:stretch>
        </p:blipFill>
        <p:spPr bwMode="auto">
          <a:xfrm>
            <a:off x="0" y="-1"/>
            <a:ext cx="3793929" cy="4307305"/>
          </a:xfrm>
          <a:prstGeom prst="rect">
            <a:avLst/>
          </a:prstGeom>
          <a:noFill/>
          <a:ln w="9525">
            <a:noFill/>
            <a:miter lim="800000"/>
            <a:headEnd/>
            <a:tailEnd/>
          </a:ln>
          <a:effectLst/>
        </p:spPr>
      </p:pic>
      <p:pic>
        <p:nvPicPr>
          <p:cNvPr id="76873" name="Picture 73"/>
          <p:cNvPicPr>
            <a:picLocks noChangeAspect="1" noChangeArrowheads="1"/>
          </p:cNvPicPr>
          <p:nvPr/>
        </p:nvPicPr>
        <p:blipFill>
          <a:blip r:embed="rId7"/>
          <a:srcRect/>
          <a:stretch>
            <a:fillRect/>
          </a:stretch>
        </p:blipFill>
        <p:spPr bwMode="auto">
          <a:xfrm>
            <a:off x="3978944" y="-19050"/>
            <a:ext cx="5116930" cy="5190029"/>
          </a:xfrm>
          <a:prstGeom prst="rect">
            <a:avLst/>
          </a:prstGeom>
          <a:noFill/>
          <a:ln w="9525">
            <a:noFill/>
            <a:miter lim="800000"/>
            <a:headEnd/>
            <a:tailEnd/>
          </a:ln>
          <a:effectLst/>
        </p:spPr>
      </p:pic>
      <p:pic>
        <p:nvPicPr>
          <p:cNvPr id="76874" name="Picture 74"/>
          <p:cNvPicPr>
            <a:picLocks noChangeAspect="1" noChangeArrowheads="1"/>
          </p:cNvPicPr>
          <p:nvPr/>
        </p:nvPicPr>
        <p:blipFill>
          <a:blip r:embed="rId8"/>
          <a:srcRect/>
          <a:stretch>
            <a:fillRect/>
          </a:stretch>
        </p:blipFill>
        <p:spPr bwMode="auto">
          <a:xfrm>
            <a:off x="0" y="4915565"/>
            <a:ext cx="7891540" cy="496804"/>
          </a:xfrm>
          <a:prstGeom prst="rect">
            <a:avLst/>
          </a:prstGeom>
          <a:noFill/>
          <a:ln w="9525">
            <a:noFill/>
            <a:miter lim="800000"/>
            <a:headEnd/>
            <a:tailEnd/>
          </a:ln>
          <a:effectLst/>
        </p:spPr>
      </p:pic>
      <p:sp>
        <p:nvSpPr>
          <p:cNvPr id="13" name="TextBox 12"/>
          <p:cNvSpPr txBox="1"/>
          <p:nvPr/>
        </p:nvSpPr>
        <p:spPr>
          <a:xfrm>
            <a:off x="0" y="5606102"/>
            <a:ext cx="11838503" cy="1323439"/>
          </a:xfrm>
          <a:prstGeom prst="rect">
            <a:avLst/>
          </a:prstGeom>
          <a:noFill/>
        </p:spPr>
        <p:txBody>
          <a:bodyPr wrap="square" rtlCol="0">
            <a:spAutoFit/>
          </a:bodyPr>
          <a:lstStyle/>
          <a:p>
            <a:r>
              <a:rPr lang="en-US" sz="2000" dirty="0" smtClean="0"/>
              <a:t>If  we start transaction and do the update it rows got added in audit table  then we do the rollback so transaction </a:t>
            </a:r>
          </a:p>
          <a:p>
            <a:r>
              <a:rPr lang="en-US" sz="2000" dirty="0" smtClean="0"/>
              <a:t>Get rollback  that means trigger didn’t run as it run when </a:t>
            </a:r>
            <a:r>
              <a:rPr lang="en-US" sz="2000" dirty="0" err="1" smtClean="0"/>
              <a:t>emp</a:t>
            </a:r>
            <a:r>
              <a:rPr lang="en-US" sz="2000" dirty="0" smtClean="0"/>
              <a:t> got updated . In Entire transaction both update </a:t>
            </a:r>
            <a:r>
              <a:rPr lang="en-US" sz="2000" dirty="0" err="1" smtClean="0"/>
              <a:t>emp</a:t>
            </a:r>
            <a:r>
              <a:rPr lang="en-US" sz="2000" dirty="0" smtClean="0"/>
              <a:t> and Insert audit ran so  if rollback everything get undo ,it follows Atomicity of ACID either fully committed or rollback</a:t>
            </a:r>
            <a:endParaRPr lang="en-IN" sz="2000" dirty="0"/>
          </a:p>
        </p:txBody>
      </p:sp>
      <p:pic>
        <p:nvPicPr>
          <p:cNvPr id="76875" name="Picture 75"/>
          <p:cNvPicPr>
            <a:picLocks noChangeAspect="1" noChangeArrowheads="1"/>
          </p:cNvPicPr>
          <p:nvPr/>
        </p:nvPicPr>
        <p:blipFill>
          <a:blip r:embed="rId9"/>
          <a:srcRect/>
          <a:stretch>
            <a:fillRect/>
          </a:stretch>
        </p:blipFill>
        <p:spPr bwMode="auto">
          <a:xfrm>
            <a:off x="9105261" y="552664"/>
            <a:ext cx="2485715" cy="1781103"/>
          </a:xfrm>
          <a:prstGeom prst="rect">
            <a:avLst/>
          </a:prstGeom>
          <a:noFill/>
          <a:ln w="9525">
            <a:noFill/>
            <a:miter lim="800000"/>
            <a:headEnd/>
            <a:tailEnd/>
          </a:ln>
          <a:effectLst/>
        </p:spPr>
      </p:pic>
      <p:pic>
        <p:nvPicPr>
          <p:cNvPr id="76876" name="Picture 76"/>
          <p:cNvPicPr>
            <a:picLocks noChangeAspect="1" noChangeArrowheads="1"/>
          </p:cNvPicPr>
          <p:nvPr/>
        </p:nvPicPr>
        <p:blipFill>
          <a:blip r:embed="rId10"/>
          <a:srcRect/>
          <a:stretch>
            <a:fillRect/>
          </a:stretch>
        </p:blipFill>
        <p:spPr bwMode="auto">
          <a:xfrm>
            <a:off x="0" y="5295899"/>
            <a:ext cx="5905500" cy="354837"/>
          </a:xfrm>
          <a:prstGeom prst="rect">
            <a:avLst/>
          </a:prstGeom>
          <a:noFill/>
          <a:ln w="9525">
            <a:noFill/>
            <a:miter lim="800000"/>
            <a:headEnd/>
            <a:tailEnd/>
          </a:ln>
          <a:effectLst/>
        </p:spPr>
      </p:pic>
      <p:sp>
        <p:nvSpPr>
          <p:cNvPr id="16" name="TextBox 15"/>
          <p:cNvSpPr txBox="1"/>
          <p:nvPr/>
        </p:nvSpPr>
        <p:spPr>
          <a:xfrm>
            <a:off x="8534400" y="2647950"/>
            <a:ext cx="3319563" cy="646331"/>
          </a:xfrm>
          <a:prstGeom prst="rect">
            <a:avLst/>
          </a:prstGeom>
          <a:noFill/>
        </p:spPr>
        <p:txBody>
          <a:bodyPr wrap="none" rtlCol="0">
            <a:spAutoFit/>
          </a:bodyPr>
          <a:lstStyle/>
          <a:p>
            <a:r>
              <a:rPr lang="en-US" dirty="0" smtClean="0"/>
              <a:t>In insert old value become null</a:t>
            </a:r>
          </a:p>
          <a:p>
            <a:r>
              <a:rPr lang="en-US" dirty="0" smtClean="0"/>
              <a:t>In delete new value becomes null</a:t>
            </a:r>
            <a:endParaRPr lang="en-IN" dirty="0"/>
          </a:p>
        </p:txBody>
      </p:sp>
      <p:pic>
        <p:nvPicPr>
          <p:cNvPr id="76877" name="Picture 77"/>
          <p:cNvPicPr>
            <a:picLocks noChangeAspect="1" noChangeArrowheads="1"/>
          </p:cNvPicPr>
          <p:nvPr/>
        </p:nvPicPr>
        <p:blipFill>
          <a:blip r:embed="rId11"/>
          <a:srcRect/>
          <a:stretch>
            <a:fillRect/>
          </a:stretch>
        </p:blipFill>
        <p:spPr bwMode="auto">
          <a:xfrm>
            <a:off x="6129338" y="5300663"/>
            <a:ext cx="5400843" cy="319087"/>
          </a:xfrm>
          <a:prstGeom prst="rect">
            <a:avLst/>
          </a:prstGeom>
          <a:noFill/>
          <a:ln w="9525">
            <a:noFill/>
            <a:miter lim="800000"/>
            <a:headEnd/>
            <a:tailEnd/>
          </a:ln>
          <a:effectLst/>
        </p:spPr>
      </p:pic>
    </p:spTree>
    <p:extLst>
      <p:ext uri="{BB962C8B-B14F-4D97-AF65-F5344CB8AC3E}">
        <p14:creationId xmlns:p14="http://schemas.microsoft.com/office/powerpoint/2010/main" xmlns="" val="324937849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60E4CA78-DDF3-4F3B-8A2C-51CF133DFB1F}"/>
              </a:ext>
            </a:extLst>
          </p:cNvPr>
          <p:cNvGraphicFramePr>
            <a:graphicFrameLocks noChangeAspect="1"/>
          </p:cNvGraphicFramePr>
          <p:nvPr>
            <p:custDataLst>
              <p:tags r:id="rId2"/>
            </p:custDataLst>
            <p:extLst>
              <p:ext uri="{D42A27DB-BD31-4B8C-83A1-F6EECF244321}">
                <p14:modId xmlns:p14="http://schemas.microsoft.com/office/powerpoint/2010/main" xmlns="" val="1295131010"/>
              </p:ext>
            </p:extLst>
          </p:nvPr>
        </p:nvGraphicFramePr>
        <p:xfrm>
          <a:off x="1588" y="1588"/>
          <a:ext cx="1588" cy="1588"/>
        </p:xfrm>
        <a:graphic>
          <a:graphicData uri="http://schemas.openxmlformats.org/presentationml/2006/ole">
            <p:oleObj spid="_x0000_s74839" name="think-cell Slide" r:id="rId5" imgW="360" imgH="360" progId="">
              <p:embed/>
            </p:oleObj>
          </a:graphicData>
        </a:graphic>
      </p:graphicFrame>
      <p:sp>
        <p:nvSpPr>
          <p:cNvPr id="5" name="Rectangle 4" hidden="1">
            <a:extLst>
              <a:ext uri="{FF2B5EF4-FFF2-40B4-BE49-F238E27FC236}">
                <a16:creationId xmlns:a16="http://schemas.microsoft.com/office/drawing/2014/main" xmlns="" id="{5A7F7CBB-29CE-47A2-81C3-26BEF445C033}"/>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xmlns="" id="{C5BB5FF9-43D0-43C2-9B96-BE67CAA54392}"/>
              </a:ext>
            </a:extLst>
          </p:cNvPr>
          <p:cNvSpPr>
            <a:spLocks noGrp="1"/>
          </p:cNvSpPr>
          <p:nvPr>
            <p:ph type="title"/>
          </p:nvPr>
        </p:nvSpPr>
        <p:spPr/>
        <p:txBody>
          <a:bodyPr/>
          <a:lstStyle/>
          <a:p>
            <a:r>
              <a:rPr lang="en-US" dirty="0"/>
              <a:t>Normalization Vs Denormalization</a:t>
            </a:r>
          </a:p>
        </p:txBody>
      </p:sp>
      <p:sp>
        <p:nvSpPr>
          <p:cNvPr id="3" name="Content Placeholder 2">
            <a:extLst>
              <a:ext uri="{FF2B5EF4-FFF2-40B4-BE49-F238E27FC236}">
                <a16:creationId xmlns:a16="http://schemas.microsoft.com/office/drawing/2014/main" xmlns="" id="{09935F7F-1B36-4C72-B7FB-7116E2855121}"/>
              </a:ext>
            </a:extLst>
          </p:cNvPr>
          <p:cNvSpPr>
            <a:spLocks noGrp="1"/>
          </p:cNvSpPr>
          <p:nvPr>
            <p:ph idx="1"/>
          </p:nvPr>
        </p:nvSpPr>
        <p:spPr>
          <a:xfrm>
            <a:off x="65313" y="1480456"/>
            <a:ext cx="11821886" cy="4419600"/>
          </a:xfrm>
        </p:spPr>
        <p:txBody>
          <a:bodyPr/>
          <a:lstStyle/>
          <a:p>
            <a:r>
              <a:rPr lang="en-US" b="1" u="sng" dirty="0"/>
              <a:t>Normalization - </a:t>
            </a:r>
            <a:r>
              <a:rPr lang="en-US" dirty="0"/>
              <a:t>Process of </a:t>
            </a:r>
            <a:r>
              <a:rPr lang="en-US" b="1" dirty="0"/>
              <a:t>breaking big tables</a:t>
            </a:r>
            <a:r>
              <a:rPr lang="en-US" dirty="0"/>
              <a:t> into multiple smaller tables </a:t>
            </a:r>
            <a:r>
              <a:rPr lang="en-US" b="1" dirty="0"/>
              <a:t>to reduce data redundancy</a:t>
            </a:r>
            <a:r>
              <a:rPr lang="en-US" dirty="0"/>
              <a:t> and </a:t>
            </a:r>
            <a:r>
              <a:rPr lang="en-US" b="1" dirty="0"/>
              <a:t>eliminate DML anomalies</a:t>
            </a:r>
            <a:r>
              <a:rPr lang="en-US" dirty="0"/>
              <a:t>. </a:t>
            </a:r>
            <a:r>
              <a:rPr lang="en-US" b="1" dirty="0"/>
              <a:t>Disadvantage is select queries become slow</a:t>
            </a:r>
            <a:r>
              <a:rPr lang="en-US" dirty="0"/>
              <a:t> because you would need to perform multiple joins. Generally, normalization is </a:t>
            </a:r>
            <a:r>
              <a:rPr lang="en-US" b="1" u="sng" dirty="0"/>
              <a:t>used for OLTP </a:t>
            </a:r>
            <a:r>
              <a:rPr lang="en-US" dirty="0" smtClean="0"/>
              <a:t>systems.</a:t>
            </a:r>
          </a:p>
          <a:p>
            <a:endParaRPr lang="en-US" dirty="0"/>
          </a:p>
          <a:p>
            <a:r>
              <a:rPr lang="en-US" b="1" u="sng" dirty="0"/>
              <a:t>Denormalizatio</a:t>
            </a:r>
            <a:r>
              <a:rPr lang="en-US" b="1" dirty="0"/>
              <a:t>n</a:t>
            </a:r>
            <a:r>
              <a:rPr lang="en-US" dirty="0"/>
              <a:t>- Process of combining multiple small tables into few big tables to increase data redundancy in order </a:t>
            </a:r>
            <a:r>
              <a:rPr lang="en-US" b="1" dirty="0"/>
              <a:t>to increase the performance of select queries. </a:t>
            </a:r>
            <a:r>
              <a:rPr lang="en-US" dirty="0"/>
              <a:t>Generally, denormalization is used for </a:t>
            </a:r>
            <a:r>
              <a:rPr lang="en-US" b="1" u="sng" dirty="0"/>
              <a:t>OLAP systems</a:t>
            </a:r>
            <a:r>
              <a:rPr lang="en-US" dirty="0"/>
              <a:t>. Disadvantage is redundancy of </a:t>
            </a:r>
            <a:r>
              <a:rPr lang="en-US" dirty="0" smtClean="0"/>
              <a:t>data.</a:t>
            </a:r>
            <a:endParaRPr lang="en-US" dirty="0"/>
          </a:p>
        </p:txBody>
      </p:sp>
    </p:spTree>
    <p:extLst>
      <p:ext uri="{BB962C8B-B14F-4D97-AF65-F5344CB8AC3E}">
        <p14:creationId xmlns:p14="http://schemas.microsoft.com/office/powerpoint/2010/main" xmlns="" val="59850253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2C9D47D3-01B6-445D-A032-D77755C06534}"/>
              </a:ext>
            </a:extLst>
          </p:cNvPr>
          <p:cNvGraphicFramePr>
            <a:graphicFrameLocks noChangeAspect="1"/>
          </p:cNvGraphicFramePr>
          <p:nvPr>
            <p:custDataLst>
              <p:tags r:id="rId2"/>
            </p:custDataLst>
            <p:extLst>
              <p:ext uri="{D42A27DB-BD31-4B8C-83A1-F6EECF244321}">
                <p14:modId xmlns:p14="http://schemas.microsoft.com/office/powerpoint/2010/main" xmlns="" val="2397187326"/>
              </p:ext>
            </p:extLst>
          </p:nvPr>
        </p:nvGraphicFramePr>
        <p:xfrm>
          <a:off x="1588" y="1588"/>
          <a:ext cx="1588" cy="1588"/>
        </p:xfrm>
        <a:graphic>
          <a:graphicData uri="http://schemas.openxmlformats.org/presentationml/2006/ole">
            <p:oleObj spid="_x0000_s88096" name="think-cell Slide" r:id="rId4" imgW="360" imgH="360" progId="">
              <p:embed/>
            </p:oleObj>
          </a:graphicData>
        </a:graphic>
      </p:graphicFrame>
      <p:sp>
        <p:nvSpPr>
          <p:cNvPr id="2" name="Title 1">
            <a:extLst>
              <a:ext uri="{FF2B5EF4-FFF2-40B4-BE49-F238E27FC236}">
                <a16:creationId xmlns:a16="http://schemas.microsoft.com/office/drawing/2014/main" xmlns="" id="{A03F22AC-61BF-4175-8BCA-47814BE131BB}"/>
              </a:ext>
            </a:extLst>
          </p:cNvPr>
          <p:cNvSpPr>
            <a:spLocks noGrp="1"/>
          </p:cNvSpPr>
          <p:nvPr>
            <p:ph type="title"/>
          </p:nvPr>
        </p:nvSpPr>
        <p:spPr/>
        <p:txBody>
          <a:bodyPr vert="horz"/>
          <a:lstStyle/>
          <a:p>
            <a:r>
              <a:rPr lang="en-US" dirty="0"/>
              <a:t>OLTP vs OLAP</a:t>
            </a:r>
          </a:p>
        </p:txBody>
      </p:sp>
      <p:sp>
        <p:nvSpPr>
          <p:cNvPr id="3" name="Content Placeholder 2">
            <a:extLst>
              <a:ext uri="{FF2B5EF4-FFF2-40B4-BE49-F238E27FC236}">
                <a16:creationId xmlns:a16="http://schemas.microsoft.com/office/drawing/2014/main" xmlns="" id="{1537F83C-8185-41D8-A3CF-120A997FED64}"/>
              </a:ext>
            </a:extLst>
          </p:cNvPr>
          <p:cNvSpPr>
            <a:spLocks noGrp="1"/>
          </p:cNvSpPr>
          <p:nvPr>
            <p:ph idx="1"/>
          </p:nvPr>
        </p:nvSpPr>
        <p:spPr>
          <a:xfrm>
            <a:off x="566057" y="1520824"/>
            <a:ext cx="9579430" cy="4531632"/>
          </a:xfrm>
        </p:spPr>
        <p:txBody>
          <a:bodyPr/>
          <a:lstStyle/>
          <a:p>
            <a:r>
              <a:rPr lang="en-US" dirty="0"/>
              <a:t>OLTP- Online Transactional Processing</a:t>
            </a:r>
          </a:p>
          <a:p>
            <a:pPr lvl="1"/>
            <a:r>
              <a:rPr lang="en-US" dirty="0"/>
              <a:t>Database is optimized for transaction- DML Commands</a:t>
            </a:r>
          </a:p>
          <a:p>
            <a:pPr lvl="1"/>
            <a:r>
              <a:rPr lang="en-US" dirty="0"/>
              <a:t>OLTP databases are highly normalized may be up to 4th or 5</a:t>
            </a:r>
            <a:r>
              <a:rPr lang="en-US" baseline="30000" dirty="0"/>
              <a:t>th</a:t>
            </a:r>
            <a:r>
              <a:rPr lang="en-US" dirty="0"/>
              <a:t> </a:t>
            </a:r>
            <a:r>
              <a:rPr lang="en-US" dirty="0" smtClean="0"/>
              <a:t>NF</a:t>
            </a:r>
          </a:p>
          <a:p>
            <a:pPr lvl="1"/>
            <a:endParaRPr lang="en-US" dirty="0"/>
          </a:p>
          <a:p>
            <a:r>
              <a:rPr lang="en-US" dirty="0"/>
              <a:t>OLAP- Online Analytical Processing- Datawarehouse</a:t>
            </a:r>
          </a:p>
          <a:p>
            <a:pPr lvl="1"/>
            <a:r>
              <a:rPr lang="en-US" dirty="0"/>
              <a:t>Database is optimized for mainly SELECT commands</a:t>
            </a:r>
          </a:p>
          <a:p>
            <a:pPr lvl="1"/>
            <a:r>
              <a:rPr lang="en-US" dirty="0"/>
              <a:t>They are only normalized up to 2</a:t>
            </a:r>
            <a:r>
              <a:rPr lang="en-US" baseline="30000" dirty="0"/>
              <a:t>nd</a:t>
            </a:r>
            <a:r>
              <a:rPr lang="en-US" dirty="0"/>
              <a:t> or 3</a:t>
            </a:r>
            <a:r>
              <a:rPr lang="en-US" baseline="30000" dirty="0"/>
              <a:t>rd</a:t>
            </a:r>
            <a:r>
              <a:rPr lang="en-US" dirty="0"/>
              <a:t> NF</a:t>
            </a:r>
          </a:p>
        </p:txBody>
      </p:sp>
    </p:spTree>
    <p:extLst>
      <p:ext uri="{BB962C8B-B14F-4D97-AF65-F5344CB8AC3E}">
        <p14:creationId xmlns:p14="http://schemas.microsoft.com/office/powerpoint/2010/main" xmlns="" val="327304806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xmlns="" id="{A4F7ABD7-6CB5-46FB-9D2A-BF7F138A22BF}"/>
              </a:ext>
            </a:extLst>
          </p:cNvPr>
          <p:cNvGraphicFramePr>
            <a:graphicFrameLocks noChangeAspect="1"/>
          </p:cNvGraphicFramePr>
          <p:nvPr>
            <p:custDataLst>
              <p:tags r:id="rId2"/>
            </p:custDataLst>
            <p:extLst>
              <p:ext uri="{D42A27DB-BD31-4B8C-83A1-F6EECF244321}">
                <p14:modId xmlns:p14="http://schemas.microsoft.com/office/powerpoint/2010/main" xmlns="" val="2471912603"/>
              </p:ext>
            </p:extLst>
          </p:nvPr>
        </p:nvGraphicFramePr>
        <p:xfrm>
          <a:off x="1588" y="1588"/>
          <a:ext cx="1588" cy="1588"/>
        </p:xfrm>
        <a:graphic>
          <a:graphicData uri="http://schemas.openxmlformats.org/presentationml/2006/ole">
            <p:oleObj spid="_x0000_s69723" name="think-cell Slide" r:id="rId5" imgW="360" imgH="360" progId="">
              <p:embed/>
            </p:oleObj>
          </a:graphicData>
        </a:graphic>
      </p:graphicFrame>
      <p:sp>
        <p:nvSpPr>
          <p:cNvPr id="4" name="Rectangle 3" hidden="1">
            <a:extLst>
              <a:ext uri="{FF2B5EF4-FFF2-40B4-BE49-F238E27FC236}">
                <a16:creationId xmlns:a16="http://schemas.microsoft.com/office/drawing/2014/main" xmlns="" id="{FE61E1EE-F4E2-4414-B8E2-7C6CCC143B48}"/>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xmlns="" id="{CA171470-1286-4345-8239-E8C312840CC7}"/>
              </a:ext>
            </a:extLst>
          </p:cNvPr>
          <p:cNvSpPr>
            <a:spLocks noGrp="1"/>
          </p:cNvSpPr>
          <p:nvPr>
            <p:ph type="title"/>
          </p:nvPr>
        </p:nvSpPr>
        <p:spPr/>
        <p:txBody>
          <a:bodyPr/>
          <a:lstStyle/>
          <a:p>
            <a:r>
              <a:rPr lang="en-US" dirty="0"/>
              <a:t>Types of tables in OLAP</a:t>
            </a:r>
          </a:p>
        </p:txBody>
      </p:sp>
      <p:sp>
        <p:nvSpPr>
          <p:cNvPr id="3" name="Content Placeholder 2">
            <a:extLst>
              <a:ext uri="{FF2B5EF4-FFF2-40B4-BE49-F238E27FC236}">
                <a16:creationId xmlns:a16="http://schemas.microsoft.com/office/drawing/2014/main" xmlns="" id="{E8831368-C956-4C8A-B727-D612E627F01C}"/>
              </a:ext>
            </a:extLst>
          </p:cNvPr>
          <p:cNvSpPr>
            <a:spLocks noGrp="1"/>
          </p:cNvSpPr>
          <p:nvPr>
            <p:ph idx="1"/>
          </p:nvPr>
        </p:nvSpPr>
        <p:spPr/>
        <p:txBody>
          <a:bodyPr/>
          <a:lstStyle/>
          <a:p>
            <a:r>
              <a:rPr lang="en-US" dirty="0"/>
              <a:t>Dimensions</a:t>
            </a:r>
          </a:p>
          <a:p>
            <a:pPr lvl="1"/>
            <a:r>
              <a:rPr lang="en-US" dirty="0"/>
              <a:t>A dimension tables consists of </a:t>
            </a:r>
            <a:r>
              <a:rPr lang="en-US" b="1" dirty="0"/>
              <a:t>dimensions of the fact</a:t>
            </a:r>
            <a:r>
              <a:rPr lang="en-US" dirty="0"/>
              <a:t>. </a:t>
            </a:r>
            <a:r>
              <a:rPr lang="en-US" b="1" dirty="0"/>
              <a:t>Data</a:t>
            </a:r>
            <a:r>
              <a:rPr lang="en-US" dirty="0"/>
              <a:t> in dimension tables </a:t>
            </a:r>
            <a:r>
              <a:rPr lang="en-US" b="1" dirty="0"/>
              <a:t>doesn’t change very </a:t>
            </a:r>
            <a:r>
              <a:rPr lang="en-US" b="1" dirty="0" smtClean="0"/>
              <a:t>frequently</a:t>
            </a:r>
          </a:p>
          <a:p>
            <a:pPr lvl="1"/>
            <a:endParaRPr lang="en-US" dirty="0"/>
          </a:p>
          <a:p>
            <a:r>
              <a:rPr lang="en-US" dirty="0"/>
              <a:t>Facts/Measures</a:t>
            </a:r>
          </a:p>
          <a:p>
            <a:pPr lvl="1"/>
            <a:r>
              <a:rPr lang="en-US" dirty="0"/>
              <a:t>Actual </a:t>
            </a:r>
            <a:r>
              <a:rPr lang="en-US" b="1" dirty="0"/>
              <a:t>facts about your dimension</a:t>
            </a:r>
            <a:r>
              <a:rPr lang="en-US" dirty="0"/>
              <a:t>. Data in the </a:t>
            </a:r>
            <a:r>
              <a:rPr lang="en-US" b="1" dirty="0"/>
              <a:t>fact table changes very frequently</a:t>
            </a:r>
          </a:p>
        </p:txBody>
      </p:sp>
    </p:spTree>
    <p:extLst>
      <p:ext uri="{BB962C8B-B14F-4D97-AF65-F5344CB8AC3E}">
        <p14:creationId xmlns:p14="http://schemas.microsoft.com/office/powerpoint/2010/main" xmlns="" val="2693993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3B1599BB-9606-40E5-B6C5-0572A068B888}"/>
              </a:ext>
            </a:extLst>
          </p:cNvPr>
          <p:cNvGraphicFramePr>
            <a:graphicFrameLocks noChangeAspect="1"/>
          </p:cNvGraphicFramePr>
          <p:nvPr>
            <p:custDataLst>
              <p:tags r:id="rId2"/>
            </p:custDataLst>
            <p:extLst>
              <p:ext uri="{D42A27DB-BD31-4B8C-83A1-F6EECF244321}">
                <p14:modId xmlns:p14="http://schemas.microsoft.com/office/powerpoint/2010/main" xmlns="" val="210740774"/>
              </p:ext>
            </p:extLst>
          </p:nvPr>
        </p:nvGraphicFramePr>
        <p:xfrm>
          <a:off x="1588" y="1588"/>
          <a:ext cx="1588" cy="1588"/>
        </p:xfrm>
        <a:graphic>
          <a:graphicData uri="http://schemas.openxmlformats.org/presentationml/2006/ole">
            <p:oleObj spid="_x0000_s8414" name="think-cell Slide" r:id="rId4" imgW="360" imgH="360" progId="">
              <p:embed/>
            </p:oleObj>
          </a:graphicData>
        </a:graphic>
      </p:graphicFrame>
      <p:sp>
        <p:nvSpPr>
          <p:cNvPr id="2" name="Title 1">
            <a:extLst>
              <a:ext uri="{FF2B5EF4-FFF2-40B4-BE49-F238E27FC236}">
                <a16:creationId xmlns:a16="http://schemas.microsoft.com/office/drawing/2014/main" xmlns="" id="{4DE6A1A7-F56E-46C5-B584-9ABE47FA3334}"/>
              </a:ext>
            </a:extLst>
          </p:cNvPr>
          <p:cNvSpPr>
            <a:spLocks noGrp="1"/>
          </p:cNvSpPr>
          <p:nvPr>
            <p:ph type="title"/>
          </p:nvPr>
        </p:nvSpPr>
        <p:spPr/>
        <p:txBody>
          <a:bodyPr/>
          <a:lstStyle/>
          <a:p>
            <a:r>
              <a:rPr lang="en-US" dirty="0"/>
              <a:t>MySQL</a:t>
            </a:r>
          </a:p>
        </p:txBody>
      </p:sp>
      <p:sp>
        <p:nvSpPr>
          <p:cNvPr id="3" name="Content Placeholder 2">
            <a:extLst>
              <a:ext uri="{FF2B5EF4-FFF2-40B4-BE49-F238E27FC236}">
                <a16:creationId xmlns:a16="http://schemas.microsoft.com/office/drawing/2014/main" xmlns="" id="{B1D23387-150F-4AE4-9995-3E2704CB8009}"/>
              </a:ext>
            </a:extLst>
          </p:cNvPr>
          <p:cNvSpPr>
            <a:spLocks noGrp="1"/>
          </p:cNvSpPr>
          <p:nvPr>
            <p:ph idx="1"/>
          </p:nvPr>
        </p:nvSpPr>
        <p:spPr/>
        <p:txBody>
          <a:bodyPr/>
          <a:lstStyle/>
          <a:p>
            <a:r>
              <a:rPr lang="en-US" dirty="0"/>
              <a:t>Instance of </a:t>
            </a:r>
            <a:r>
              <a:rPr lang="en-US" dirty="0" err="1" smtClean="0"/>
              <a:t>MySQL</a:t>
            </a:r>
            <a:endParaRPr lang="en-US" dirty="0"/>
          </a:p>
          <a:p>
            <a:pPr lvl="1"/>
            <a:r>
              <a:rPr lang="en-US" dirty="0"/>
              <a:t>System </a:t>
            </a:r>
            <a:r>
              <a:rPr lang="en-US" dirty="0" smtClean="0"/>
              <a:t>Database </a:t>
            </a:r>
            <a:r>
              <a:rPr lang="en-US" sz="2000" dirty="0" smtClean="0"/>
              <a:t>(It created automatically when </a:t>
            </a:r>
            <a:r>
              <a:rPr lang="en-US" sz="2000" dirty="0" err="1" smtClean="0"/>
              <a:t>mysql</a:t>
            </a:r>
            <a:r>
              <a:rPr lang="en-US" sz="2000" dirty="0" smtClean="0"/>
              <a:t> is installed)</a:t>
            </a:r>
            <a:endParaRPr lang="en-US" dirty="0"/>
          </a:p>
          <a:p>
            <a:pPr lvl="2"/>
            <a:r>
              <a:rPr lang="en-US" dirty="0"/>
              <a:t>MySQL</a:t>
            </a:r>
          </a:p>
          <a:p>
            <a:pPr lvl="2"/>
            <a:r>
              <a:rPr lang="en-US" dirty="0"/>
              <a:t>Information Schema</a:t>
            </a:r>
          </a:p>
          <a:p>
            <a:pPr lvl="2"/>
            <a:r>
              <a:rPr lang="en-US" dirty="0"/>
              <a:t>Performance Schema</a:t>
            </a:r>
          </a:p>
          <a:p>
            <a:pPr lvl="2"/>
            <a:r>
              <a:rPr lang="en-US" dirty="0"/>
              <a:t>Sys</a:t>
            </a:r>
          </a:p>
          <a:p>
            <a:pPr lvl="1"/>
            <a:r>
              <a:rPr lang="en-US" dirty="0"/>
              <a:t>User Databases</a:t>
            </a:r>
          </a:p>
          <a:p>
            <a:pPr lvl="2"/>
            <a:r>
              <a:rPr lang="en-US" dirty="0" err="1" smtClean="0"/>
              <a:t>Sakila</a:t>
            </a:r>
            <a:r>
              <a:rPr lang="en-US" dirty="0" smtClean="0"/>
              <a:t> (it is very popular sample database provided by </a:t>
            </a:r>
            <a:r>
              <a:rPr lang="en-US" dirty="0" err="1" smtClean="0"/>
              <a:t>mysql</a:t>
            </a:r>
            <a:r>
              <a:rPr lang="en-US" dirty="0" smtClean="0"/>
              <a:t>)</a:t>
            </a:r>
            <a:endParaRPr lang="en-US" dirty="0"/>
          </a:p>
          <a:p>
            <a:pPr lvl="2"/>
            <a:r>
              <a:rPr lang="en-US" dirty="0"/>
              <a:t>Your database for your </a:t>
            </a:r>
            <a:r>
              <a:rPr lang="en-US" dirty="0" smtClean="0"/>
              <a:t>applications</a:t>
            </a:r>
            <a:endParaRPr lang="en-US" dirty="0"/>
          </a:p>
          <a:p>
            <a:pPr lvl="2"/>
            <a:endParaRPr lang="en-US" dirty="0" smtClean="0"/>
          </a:p>
        </p:txBody>
      </p:sp>
    </p:spTree>
    <p:extLst>
      <p:ext uri="{BB962C8B-B14F-4D97-AF65-F5344CB8AC3E}">
        <p14:creationId xmlns:p14="http://schemas.microsoft.com/office/powerpoint/2010/main" xmlns="" val="3757006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xmlns="" id="{9058CBC1-C6B9-4F51-9376-CA3B8F7D8A93}"/>
              </a:ext>
            </a:extLst>
          </p:cNvPr>
          <p:cNvGraphicFramePr>
            <a:graphicFrameLocks noChangeAspect="1"/>
          </p:cNvGraphicFramePr>
          <p:nvPr>
            <p:custDataLst>
              <p:tags r:id="rId2"/>
            </p:custDataLst>
            <p:extLst>
              <p:ext uri="{D42A27DB-BD31-4B8C-83A1-F6EECF244321}">
                <p14:modId xmlns:p14="http://schemas.microsoft.com/office/powerpoint/2010/main" xmlns="" val="2754743477"/>
              </p:ext>
            </p:extLst>
          </p:nvPr>
        </p:nvGraphicFramePr>
        <p:xfrm>
          <a:off x="1588" y="1588"/>
          <a:ext cx="1588" cy="1588"/>
        </p:xfrm>
        <a:graphic>
          <a:graphicData uri="http://schemas.openxmlformats.org/presentationml/2006/ole">
            <p:oleObj spid="_x0000_s70747" name="think-cell Slide" r:id="rId5" imgW="360" imgH="360" progId="">
              <p:embed/>
            </p:oleObj>
          </a:graphicData>
        </a:graphic>
      </p:graphicFrame>
      <p:sp>
        <p:nvSpPr>
          <p:cNvPr id="4" name="Rectangle 3" hidden="1">
            <a:extLst>
              <a:ext uri="{FF2B5EF4-FFF2-40B4-BE49-F238E27FC236}">
                <a16:creationId xmlns:a16="http://schemas.microsoft.com/office/drawing/2014/main" xmlns="" id="{4BFEC148-8E2D-473B-9A35-A8D588C4A921}"/>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xmlns="" id="{F2C79520-FBB0-4F12-A197-E2240C38F9A8}"/>
              </a:ext>
            </a:extLst>
          </p:cNvPr>
          <p:cNvSpPr>
            <a:spLocks noGrp="1"/>
          </p:cNvSpPr>
          <p:nvPr>
            <p:ph type="title"/>
          </p:nvPr>
        </p:nvSpPr>
        <p:spPr/>
        <p:txBody>
          <a:bodyPr/>
          <a:lstStyle/>
          <a:p>
            <a:r>
              <a:rPr lang="en-US" dirty="0"/>
              <a:t>Retail Industry</a:t>
            </a:r>
          </a:p>
        </p:txBody>
      </p:sp>
      <p:sp>
        <p:nvSpPr>
          <p:cNvPr id="3" name="Content Placeholder 2">
            <a:extLst>
              <a:ext uri="{FF2B5EF4-FFF2-40B4-BE49-F238E27FC236}">
                <a16:creationId xmlns:a16="http://schemas.microsoft.com/office/drawing/2014/main" xmlns="" id="{6629A5E7-FAE8-463C-B93B-AB38958DE47F}"/>
              </a:ext>
            </a:extLst>
          </p:cNvPr>
          <p:cNvSpPr>
            <a:spLocks noGrp="1"/>
          </p:cNvSpPr>
          <p:nvPr>
            <p:ph idx="1"/>
          </p:nvPr>
        </p:nvSpPr>
        <p:spPr/>
        <p:txBody>
          <a:bodyPr/>
          <a:lstStyle/>
          <a:p>
            <a:r>
              <a:rPr lang="en-US" dirty="0" smtClean="0"/>
              <a:t>Sales    -- id , name, Measures</a:t>
            </a:r>
            <a:endParaRPr lang="en-US" dirty="0"/>
          </a:p>
          <a:p>
            <a:r>
              <a:rPr lang="en-US" dirty="0" smtClean="0"/>
              <a:t>Store   --id, name, doesn’t change frequently</a:t>
            </a:r>
            <a:endParaRPr lang="en-US" dirty="0"/>
          </a:p>
          <a:p>
            <a:r>
              <a:rPr lang="en-US" dirty="0" smtClean="0"/>
              <a:t>Customer  -- doesn’t change frequently</a:t>
            </a:r>
            <a:endParaRPr lang="en-US" dirty="0"/>
          </a:p>
          <a:p>
            <a:r>
              <a:rPr lang="en-US" dirty="0" smtClean="0"/>
              <a:t>Salesperson  -- doesn’t change frequently</a:t>
            </a:r>
            <a:endParaRPr lang="en-US" dirty="0"/>
          </a:p>
          <a:p>
            <a:r>
              <a:rPr lang="en-US" dirty="0" smtClean="0"/>
              <a:t>Products  -- doesn’t change frequently</a:t>
            </a:r>
            <a:endParaRPr lang="en-US" dirty="0"/>
          </a:p>
        </p:txBody>
      </p:sp>
    </p:spTree>
    <p:extLst>
      <p:ext uri="{BB962C8B-B14F-4D97-AF65-F5344CB8AC3E}">
        <p14:creationId xmlns:p14="http://schemas.microsoft.com/office/powerpoint/2010/main" xmlns="" val="425320924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E189A657-D387-4D58-A579-837DEFE52A32}"/>
              </a:ext>
            </a:extLst>
          </p:cNvPr>
          <p:cNvGraphicFramePr>
            <a:graphicFrameLocks noChangeAspect="1"/>
          </p:cNvGraphicFramePr>
          <p:nvPr>
            <p:custDataLst>
              <p:tags r:id="rId2"/>
            </p:custDataLst>
            <p:extLst>
              <p:ext uri="{D42A27DB-BD31-4B8C-83A1-F6EECF244321}">
                <p14:modId xmlns:p14="http://schemas.microsoft.com/office/powerpoint/2010/main" xmlns="" val="2296371376"/>
              </p:ext>
            </p:extLst>
          </p:nvPr>
        </p:nvGraphicFramePr>
        <p:xfrm>
          <a:off x="1588" y="1588"/>
          <a:ext cx="1588" cy="1588"/>
        </p:xfrm>
        <a:graphic>
          <a:graphicData uri="http://schemas.openxmlformats.org/presentationml/2006/ole">
            <p:oleObj spid="_x0000_s71773" name="think-cell Slide" r:id="rId5" imgW="360" imgH="360" progId="">
              <p:embed/>
            </p:oleObj>
          </a:graphicData>
        </a:graphic>
      </p:graphicFrame>
      <p:sp>
        <p:nvSpPr>
          <p:cNvPr id="5" name="Rectangle 4" hidden="1">
            <a:extLst>
              <a:ext uri="{FF2B5EF4-FFF2-40B4-BE49-F238E27FC236}">
                <a16:creationId xmlns:a16="http://schemas.microsoft.com/office/drawing/2014/main" xmlns="" id="{11E18F03-7140-4040-8D11-D146144E7201}"/>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xmlns="" id="{905475A8-44ED-4E44-87E3-9CAB3371FFCB}"/>
              </a:ext>
            </a:extLst>
          </p:cNvPr>
          <p:cNvSpPr>
            <a:spLocks noGrp="1"/>
          </p:cNvSpPr>
          <p:nvPr>
            <p:ph type="title"/>
          </p:nvPr>
        </p:nvSpPr>
        <p:spPr>
          <a:xfrm>
            <a:off x="0" y="321581"/>
            <a:ext cx="10515600" cy="723447"/>
          </a:xfrm>
        </p:spPr>
        <p:txBody>
          <a:bodyPr/>
          <a:lstStyle/>
          <a:p>
            <a:r>
              <a:rPr lang="en-US" dirty="0"/>
              <a:t>OLAP – Datawarehouse Data Models</a:t>
            </a:r>
          </a:p>
        </p:txBody>
      </p:sp>
      <p:sp>
        <p:nvSpPr>
          <p:cNvPr id="3" name="Content Placeholder 2">
            <a:extLst>
              <a:ext uri="{FF2B5EF4-FFF2-40B4-BE49-F238E27FC236}">
                <a16:creationId xmlns:a16="http://schemas.microsoft.com/office/drawing/2014/main" xmlns="" id="{73303448-A744-4A1F-96D6-901418F7DEBF}"/>
              </a:ext>
            </a:extLst>
          </p:cNvPr>
          <p:cNvSpPr>
            <a:spLocks noGrp="1"/>
          </p:cNvSpPr>
          <p:nvPr>
            <p:ph idx="1"/>
          </p:nvPr>
        </p:nvSpPr>
        <p:spPr>
          <a:xfrm>
            <a:off x="838200" y="1869167"/>
            <a:ext cx="10515600" cy="4351338"/>
          </a:xfrm>
        </p:spPr>
        <p:txBody>
          <a:bodyPr/>
          <a:lstStyle/>
          <a:p>
            <a:r>
              <a:rPr lang="en-US" dirty="0"/>
              <a:t>Star Schema- 2NF</a:t>
            </a:r>
          </a:p>
          <a:p>
            <a:pPr lvl="1"/>
            <a:r>
              <a:rPr lang="en-US" dirty="0"/>
              <a:t>You will have dimension and fact tables. The relationship will exists only between a dimension table and  a fact table which means you cannot have a relationship between any two dimension or any two fact tables</a:t>
            </a:r>
          </a:p>
          <a:p>
            <a:pPr lvl="1"/>
            <a:endParaRPr lang="en-US" dirty="0"/>
          </a:p>
          <a:p>
            <a:pPr marL="457200" lvl="1" indent="0">
              <a:buNone/>
            </a:pPr>
            <a:endParaRPr lang="en-US" dirty="0"/>
          </a:p>
        </p:txBody>
      </p:sp>
      <p:sp>
        <p:nvSpPr>
          <p:cNvPr id="6" name="Rectangle 5">
            <a:extLst>
              <a:ext uri="{FF2B5EF4-FFF2-40B4-BE49-F238E27FC236}">
                <a16:creationId xmlns:a16="http://schemas.microsoft.com/office/drawing/2014/main" xmlns="" id="{45CD01A4-FF17-405C-8E33-0C3B7463E061}"/>
              </a:ext>
            </a:extLst>
          </p:cNvPr>
          <p:cNvSpPr/>
          <p:nvPr/>
        </p:nvSpPr>
        <p:spPr>
          <a:xfrm>
            <a:off x="348343" y="3603170"/>
            <a:ext cx="1476375" cy="187642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Dim_Product</a:t>
            </a:r>
            <a:endParaRPr lang="en-US" dirty="0"/>
          </a:p>
          <a:p>
            <a:pPr algn="ctr"/>
            <a:r>
              <a:rPr lang="en-US" u="sng" dirty="0" err="1"/>
              <a:t>ProductID</a:t>
            </a:r>
            <a:endParaRPr lang="en-US" u="sng" dirty="0"/>
          </a:p>
          <a:p>
            <a:pPr algn="ctr"/>
            <a:r>
              <a:rPr lang="en-US" dirty="0"/>
              <a:t>ProductName</a:t>
            </a:r>
          </a:p>
          <a:p>
            <a:pPr algn="ctr"/>
            <a:r>
              <a:rPr lang="en-US" dirty="0"/>
              <a:t>Price</a:t>
            </a:r>
          </a:p>
          <a:p>
            <a:pPr algn="ctr"/>
            <a:r>
              <a:rPr lang="en-US" dirty="0"/>
              <a:t>Category</a:t>
            </a:r>
          </a:p>
          <a:p>
            <a:pPr algn="ctr"/>
            <a:r>
              <a:rPr lang="en-US" dirty="0"/>
              <a:t>Subcategory </a:t>
            </a:r>
          </a:p>
          <a:p>
            <a:pPr algn="ctr"/>
            <a:endParaRPr lang="en-US" dirty="0"/>
          </a:p>
        </p:txBody>
      </p:sp>
      <p:sp>
        <p:nvSpPr>
          <p:cNvPr id="7" name="Rectangle 6">
            <a:extLst>
              <a:ext uri="{FF2B5EF4-FFF2-40B4-BE49-F238E27FC236}">
                <a16:creationId xmlns:a16="http://schemas.microsoft.com/office/drawing/2014/main" xmlns="" id="{F2703A21-82AE-42BE-9DB0-9E171FB0C69E}"/>
              </a:ext>
            </a:extLst>
          </p:cNvPr>
          <p:cNvSpPr/>
          <p:nvPr/>
        </p:nvSpPr>
        <p:spPr>
          <a:xfrm>
            <a:off x="4746171" y="886504"/>
            <a:ext cx="1476375" cy="142875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Dim_Store</a:t>
            </a:r>
            <a:endParaRPr lang="en-US" dirty="0"/>
          </a:p>
          <a:p>
            <a:pPr algn="ctr"/>
            <a:r>
              <a:rPr lang="en-US" u="sng" dirty="0" err="1"/>
              <a:t>StoreID</a:t>
            </a:r>
            <a:endParaRPr lang="en-US" u="sng" dirty="0"/>
          </a:p>
          <a:p>
            <a:pPr algn="ctr"/>
            <a:r>
              <a:rPr lang="en-US" dirty="0" err="1"/>
              <a:t>StoreName</a:t>
            </a:r>
            <a:endParaRPr lang="en-US" dirty="0"/>
          </a:p>
          <a:p>
            <a:pPr algn="ctr"/>
            <a:r>
              <a:rPr lang="en-US" dirty="0"/>
              <a:t>Address</a:t>
            </a:r>
          </a:p>
          <a:p>
            <a:pPr algn="ctr"/>
            <a:endParaRPr lang="en-US" dirty="0"/>
          </a:p>
        </p:txBody>
      </p:sp>
      <p:sp>
        <p:nvSpPr>
          <p:cNvPr id="8" name="Rectangle 7">
            <a:extLst>
              <a:ext uri="{FF2B5EF4-FFF2-40B4-BE49-F238E27FC236}">
                <a16:creationId xmlns:a16="http://schemas.microsoft.com/office/drawing/2014/main" xmlns="" id="{0389F71E-7878-451A-B324-37BE281AFA6A}"/>
              </a:ext>
            </a:extLst>
          </p:cNvPr>
          <p:cNvSpPr/>
          <p:nvPr/>
        </p:nvSpPr>
        <p:spPr>
          <a:xfrm>
            <a:off x="9148082" y="3540083"/>
            <a:ext cx="1571625" cy="216217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Dim_customer</a:t>
            </a:r>
            <a:endParaRPr lang="en-US" dirty="0"/>
          </a:p>
          <a:p>
            <a:pPr algn="ctr"/>
            <a:r>
              <a:rPr lang="en-US" dirty="0" err="1"/>
              <a:t>CustomerID</a:t>
            </a:r>
            <a:endParaRPr lang="en-US" dirty="0"/>
          </a:p>
          <a:p>
            <a:pPr algn="ctr"/>
            <a:r>
              <a:rPr lang="en-US" dirty="0" err="1"/>
              <a:t>CustFristName</a:t>
            </a:r>
            <a:endParaRPr lang="en-US" dirty="0"/>
          </a:p>
          <a:p>
            <a:pPr algn="ctr"/>
            <a:r>
              <a:rPr lang="en-US" dirty="0" err="1"/>
              <a:t>lastName</a:t>
            </a:r>
            <a:endParaRPr lang="en-US" dirty="0"/>
          </a:p>
          <a:p>
            <a:pPr algn="ctr"/>
            <a:r>
              <a:rPr lang="en-US" dirty="0"/>
              <a:t>Contact Details</a:t>
            </a:r>
          </a:p>
          <a:p>
            <a:pPr algn="ctr"/>
            <a:endParaRPr lang="en-US" dirty="0"/>
          </a:p>
          <a:p>
            <a:pPr algn="ctr"/>
            <a:endParaRPr lang="en-US" dirty="0"/>
          </a:p>
        </p:txBody>
      </p:sp>
      <p:sp>
        <p:nvSpPr>
          <p:cNvPr id="9" name="Rectangle 8">
            <a:extLst>
              <a:ext uri="{FF2B5EF4-FFF2-40B4-BE49-F238E27FC236}">
                <a16:creationId xmlns:a16="http://schemas.microsoft.com/office/drawing/2014/main" xmlns="" id="{3ADB36E2-BC34-457D-8E6A-852613D34EAC}"/>
              </a:ext>
            </a:extLst>
          </p:cNvPr>
          <p:cNvSpPr/>
          <p:nvPr/>
        </p:nvSpPr>
        <p:spPr>
          <a:xfrm>
            <a:off x="4218301" y="5664653"/>
            <a:ext cx="2802655" cy="172402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Dim_salespeople</a:t>
            </a:r>
            <a:endParaRPr lang="en-US" dirty="0"/>
          </a:p>
          <a:p>
            <a:pPr algn="ctr"/>
            <a:r>
              <a:rPr lang="en-US" dirty="0" err="1"/>
              <a:t>SalepeopleID</a:t>
            </a:r>
            <a:endParaRPr lang="en-US" dirty="0"/>
          </a:p>
          <a:p>
            <a:pPr algn="ctr"/>
            <a:r>
              <a:rPr lang="en-US" dirty="0"/>
              <a:t>Name</a:t>
            </a:r>
          </a:p>
          <a:p>
            <a:pPr algn="ctr"/>
            <a:r>
              <a:rPr lang="en-US" dirty="0"/>
              <a:t>Contact Details</a:t>
            </a:r>
          </a:p>
          <a:p>
            <a:pPr algn="ctr"/>
            <a:r>
              <a:rPr lang="en-US" dirty="0" err="1"/>
              <a:t>JoiningDate</a:t>
            </a:r>
            <a:endParaRPr lang="en-US" dirty="0"/>
          </a:p>
          <a:p>
            <a:pPr algn="ctr"/>
            <a:endParaRPr lang="en-US" dirty="0"/>
          </a:p>
        </p:txBody>
      </p:sp>
      <p:sp>
        <p:nvSpPr>
          <p:cNvPr id="10" name="Rectangle 9">
            <a:extLst>
              <a:ext uri="{FF2B5EF4-FFF2-40B4-BE49-F238E27FC236}">
                <a16:creationId xmlns:a16="http://schemas.microsoft.com/office/drawing/2014/main" xmlns="" id="{6416592C-92E7-4201-893F-CF01784C6A9C}"/>
              </a:ext>
            </a:extLst>
          </p:cNvPr>
          <p:cNvSpPr/>
          <p:nvPr/>
        </p:nvSpPr>
        <p:spPr>
          <a:xfrm>
            <a:off x="4362450" y="3484094"/>
            <a:ext cx="2438400" cy="186487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Fact_Sales</a:t>
            </a:r>
            <a:endParaRPr lang="en-US" dirty="0"/>
          </a:p>
          <a:p>
            <a:pPr algn="ctr"/>
            <a:r>
              <a:rPr lang="en-US" dirty="0"/>
              <a:t>Sales</a:t>
            </a:r>
          </a:p>
          <a:p>
            <a:pPr algn="ctr"/>
            <a:r>
              <a:rPr lang="en-US" dirty="0" err="1"/>
              <a:t>ProductID</a:t>
            </a:r>
            <a:endParaRPr lang="en-US" dirty="0"/>
          </a:p>
          <a:p>
            <a:pPr algn="ctr"/>
            <a:r>
              <a:rPr lang="en-US" dirty="0" err="1"/>
              <a:t>SalespeopleID</a:t>
            </a:r>
            <a:endParaRPr lang="en-US" dirty="0"/>
          </a:p>
          <a:p>
            <a:pPr algn="ctr"/>
            <a:r>
              <a:rPr lang="en-US" dirty="0" err="1"/>
              <a:t>CustomerID</a:t>
            </a:r>
            <a:endParaRPr lang="en-US" dirty="0"/>
          </a:p>
          <a:p>
            <a:pPr algn="ctr"/>
            <a:r>
              <a:rPr lang="en-US" dirty="0" err="1"/>
              <a:t>StoreID</a:t>
            </a:r>
            <a:endParaRPr lang="en-US" dirty="0"/>
          </a:p>
          <a:p>
            <a:pPr algn="ctr"/>
            <a:r>
              <a:rPr lang="en-US" dirty="0"/>
              <a:t>Qty</a:t>
            </a:r>
          </a:p>
          <a:p>
            <a:pPr algn="ctr"/>
            <a:endParaRPr lang="en-US" dirty="0"/>
          </a:p>
          <a:p>
            <a:pPr algn="ctr"/>
            <a:endParaRPr lang="en-US" dirty="0"/>
          </a:p>
        </p:txBody>
      </p:sp>
      <p:cxnSp>
        <p:nvCxnSpPr>
          <p:cNvPr id="12" name="Straight Arrow Connector 11">
            <a:extLst>
              <a:ext uri="{FF2B5EF4-FFF2-40B4-BE49-F238E27FC236}">
                <a16:creationId xmlns:a16="http://schemas.microsoft.com/office/drawing/2014/main" xmlns="" id="{F2B47C96-E0BF-4A36-A85A-547DE3692B4B}"/>
              </a:ext>
            </a:extLst>
          </p:cNvPr>
          <p:cNvCxnSpPr>
            <a:cxnSpLocks/>
            <a:stCxn id="10" idx="1"/>
          </p:cNvCxnSpPr>
          <p:nvPr/>
        </p:nvCxnSpPr>
        <p:spPr>
          <a:xfrm flipH="1">
            <a:off x="1343026" y="4416530"/>
            <a:ext cx="3019424" cy="56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xmlns="" id="{8A576836-FF17-4224-B5C4-4910CCB7CF73}"/>
              </a:ext>
            </a:extLst>
          </p:cNvPr>
          <p:cNvCxnSpPr>
            <a:cxnSpLocks/>
            <a:stCxn id="10" idx="0"/>
          </p:cNvCxnSpPr>
          <p:nvPr/>
        </p:nvCxnSpPr>
        <p:spPr>
          <a:xfrm flipH="1" flipV="1">
            <a:off x="5562600" y="2777216"/>
            <a:ext cx="19050" cy="706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xmlns="" id="{42DE9830-6F06-41FE-B529-5F36F29C80A4}"/>
              </a:ext>
            </a:extLst>
          </p:cNvPr>
          <p:cNvCxnSpPr>
            <a:cxnSpLocks/>
          </p:cNvCxnSpPr>
          <p:nvPr/>
        </p:nvCxnSpPr>
        <p:spPr>
          <a:xfrm>
            <a:off x="6096659" y="4664714"/>
            <a:ext cx="30078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xmlns="" id="{A786C88F-3ED9-4B8A-8C02-85F82E7C4061}"/>
              </a:ext>
            </a:extLst>
          </p:cNvPr>
          <p:cNvCxnSpPr>
            <a:cxnSpLocks/>
            <a:stCxn id="10" idx="2"/>
          </p:cNvCxnSpPr>
          <p:nvPr/>
        </p:nvCxnSpPr>
        <p:spPr>
          <a:xfrm>
            <a:off x="5581650" y="5348966"/>
            <a:ext cx="0" cy="952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flipH="1">
            <a:off x="-1" y="5704113"/>
            <a:ext cx="4180114" cy="1015663"/>
          </a:xfrm>
          <a:prstGeom prst="rect">
            <a:avLst/>
          </a:prstGeom>
          <a:noFill/>
        </p:spPr>
        <p:txBody>
          <a:bodyPr wrap="square" rtlCol="0">
            <a:spAutoFit/>
          </a:bodyPr>
          <a:lstStyle/>
          <a:p>
            <a:r>
              <a:rPr lang="en-US" sz="2000" dirty="0" smtClean="0"/>
              <a:t>Product id will determine sub-category and category is directly dependent on sub-category</a:t>
            </a:r>
            <a:endParaRPr lang="en-IN" sz="2000" dirty="0"/>
          </a:p>
        </p:txBody>
      </p:sp>
    </p:spTree>
    <p:extLst>
      <p:ext uri="{BB962C8B-B14F-4D97-AF65-F5344CB8AC3E}">
        <p14:creationId xmlns:p14="http://schemas.microsoft.com/office/powerpoint/2010/main" xmlns="" val="145802461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E189A657-D387-4D58-A579-837DEFE52A32}"/>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p:oleObj spid="_x0000_s72794" name="think-cell Slide" r:id="rId5" imgW="360" imgH="360" progId="">
              <p:embed/>
            </p:oleObj>
          </a:graphicData>
        </a:graphic>
      </p:graphicFrame>
      <p:sp>
        <p:nvSpPr>
          <p:cNvPr id="5" name="Rectangle 4" hidden="1">
            <a:extLst>
              <a:ext uri="{FF2B5EF4-FFF2-40B4-BE49-F238E27FC236}">
                <a16:creationId xmlns:a16="http://schemas.microsoft.com/office/drawing/2014/main" xmlns="" id="{11E18F03-7140-4040-8D11-D146144E7201}"/>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xmlns="" id="{905475A8-44ED-4E44-87E3-9CAB3371FFCB}"/>
              </a:ext>
            </a:extLst>
          </p:cNvPr>
          <p:cNvSpPr>
            <a:spLocks noGrp="1"/>
          </p:cNvSpPr>
          <p:nvPr>
            <p:ph type="title"/>
          </p:nvPr>
        </p:nvSpPr>
        <p:spPr>
          <a:xfrm>
            <a:off x="43542" y="43542"/>
            <a:ext cx="10515600" cy="875846"/>
          </a:xfrm>
        </p:spPr>
        <p:txBody>
          <a:bodyPr/>
          <a:lstStyle/>
          <a:p>
            <a:r>
              <a:rPr lang="en-US" dirty="0"/>
              <a:t>OLAP – Datawarehouse Data Models</a:t>
            </a:r>
          </a:p>
        </p:txBody>
      </p:sp>
      <p:sp>
        <p:nvSpPr>
          <p:cNvPr id="3" name="Content Placeholder 2">
            <a:extLst>
              <a:ext uri="{FF2B5EF4-FFF2-40B4-BE49-F238E27FC236}">
                <a16:creationId xmlns:a16="http://schemas.microsoft.com/office/drawing/2014/main" xmlns="" id="{73303448-A744-4A1F-96D6-901418F7DEBF}"/>
              </a:ext>
            </a:extLst>
          </p:cNvPr>
          <p:cNvSpPr>
            <a:spLocks noGrp="1"/>
          </p:cNvSpPr>
          <p:nvPr>
            <p:ph idx="1"/>
          </p:nvPr>
        </p:nvSpPr>
        <p:spPr>
          <a:xfrm>
            <a:off x="1143001" y="1803853"/>
            <a:ext cx="10515600" cy="4351338"/>
          </a:xfrm>
        </p:spPr>
        <p:txBody>
          <a:bodyPr/>
          <a:lstStyle/>
          <a:p>
            <a:r>
              <a:rPr lang="en-US" dirty="0"/>
              <a:t>Snowflake Schema- 3NF</a:t>
            </a:r>
          </a:p>
          <a:p>
            <a:pPr lvl="1"/>
            <a:r>
              <a:rPr lang="en-US" dirty="0"/>
              <a:t>You will have dimension and fact tables. The relationship can exists between a dimension table and  a fact table and between any two dimension but not between any two fact tables</a:t>
            </a:r>
          </a:p>
          <a:p>
            <a:pPr lvl="1"/>
            <a:endParaRPr lang="en-US" dirty="0"/>
          </a:p>
          <a:p>
            <a:pPr marL="457200" lvl="1" indent="0">
              <a:buNone/>
            </a:pPr>
            <a:endParaRPr lang="en-US" dirty="0"/>
          </a:p>
        </p:txBody>
      </p:sp>
      <p:sp>
        <p:nvSpPr>
          <p:cNvPr id="6" name="Rectangle 5">
            <a:extLst>
              <a:ext uri="{FF2B5EF4-FFF2-40B4-BE49-F238E27FC236}">
                <a16:creationId xmlns:a16="http://schemas.microsoft.com/office/drawing/2014/main" xmlns="" id="{45CD01A4-FF17-405C-8E33-0C3B7463E061}"/>
              </a:ext>
            </a:extLst>
          </p:cNvPr>
          <p:cNvSpPr/>
          <p:nvPr/>
        </p:nvSpPr>
        <p:spPr>
          <a:xfrm>
            <a:off x="514350" y="4981575"/>
            <a:ext cx="1476375" cy="187642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Dim_Product</a:t>
            </a:r>
            <a:endParaRPr lang="en-US" dirty="0"/>
          </a:p>
          <a:p>
            <a:pPr algn="ctr"/>
            <a:r>
              <a:rPr lang="en-US" u="sng" dirty="0" err="1"/>
              <a:t>ProductID</a:t>
            </a:r>
            <a:endParaRPr lang="en-US" u="sng" dirty="0"/>
          </a:p>
          <a:p>
            <a:pPr algn="ctr"/>
            <a:r>
              <a:rPr lang="en-US" dirty="0"/>
              <a:t>ProductName</a:t>
            </a:r>
          </a:p>
          <a:p>
            <a:pPr algn="ctr"/>
            <a:r>
              <a:rPr lang="en-US" dirty="0"/>
              <a:t>Price</a:t>
            </a:r>
          </a:p>
          <a:p>
            <a:pPr algn="ctr"/>
            <a:r>
              <a:rPr lang="en-US" dirty="0"/>
              <a:t>Subcategory </a:t>
            </a:r>
          </a:p>
          <a:p>
            <a:pPr algn="ctr"/>
            <a:endParaRPr lang="en-US" dirty="0"/>
          </a:p>
        </p:txBody>
      </p:sp>
      <p:sp>
        <p:nvSpPr>
          <p:cNvPr id="7" name="Rectangle 6">
            <a:extLst>
              <a:ext uri="{FF2B5EF4-FFF2-40B4-BE49-F238E27FC236}">
                <a16:creationId xmlns:a16="http://schemas.microsoft.com/office/drawing/2014/main" xmlns="" id="{F2703A21-82AE-42BE-9DB0-9E171FB0C69E}"/>
              </a:ext>
            </a:extLst>
          </p:cNvPr>
          <p:cNvSpPr/>
          <p:nvPr/>
        </p:nvSpPr>
        <p:spPr>
          <a:xfrm>
            <a:off x="5640161" y="720952"/>
            <a:ext cx="1476375" cy="142875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Dim_Store</a:t>
            </a:r>
            <a:endParaRPr lang="en-US" dirty="0"/>
          </a:p>
          <a:p>
            <a:pPr algn="ctr"/>
            <a:r>
              <a:rPr lang="en-US" u="sng" dirty="0" err="1"/>
              <a:t>StoreID</a:t>
            </a:r>
            <a:endParaRPr lang="en-US" u="sng" dirty="0"/>
          </a:p>
          <a:p>
            <a:pPr algn="ctr"/>
            <a:r>
              <a:rPr lang="en-US" dirty="0" err="1"/>
              <a:t>StoreName</a:t>
            </a:r>
            <a:endParaRPr lang="en-US" dirty="0"/>
          </a:p>
          <a:p>
            <a:pPr algn="ctr"/>
            <a:r>
              <a:rPr lang="en-US" dirty="0"/>
              <a:t>Address</a:t>
            </a:r>
          </a:p>
          <a:p>
            <a:pPr algn="ctr"/>
            <a:endParaRPr lang="en-US" dirty="0"/>
          </a:p>
        </p:txBody>
      </p:sp>
      <p:sp>
        <p:nvSpPr>
          <p:cNvPr id="8" name="Rectangle 7">
            <a:extLst>
              <a:ext uri="{FF2B5EF4-FFF2-40B4-BE49-F238E27FC236}">
                <a16:creationId xmlns:a16="http://schemas.microsoft.com/office/drawing/2014/main" xmlns="" id="{0389F71E-7878-451A-B324-37BE281AFA6A}"/>
              </a:ext>
            </a:extLst>
          </p:cNvPr>
          <p:cNvSpPr/>
          <p:nvPr/>
        </p:nvSpPr>
        <p:spPr>
          <a:xfrm>
            <a:off x="9344025" y="3524250"/>
            <a:ext cx="1571625" cy="142875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Dim_customer</a:t>
            </a:r>
            <a:endParaRPr lang="en-US" dirty="0"/>
          </a:p>
          <a:p>
            <a:pPr algn="ctr"/>
            <a:endParaRPr lang="en-US" dirty="0"/>
          </a:p>
        </p:txBody>
      </p:sp>
      <p:sp>
        <p:nvSpPr>
          <p:cNvPr id="9" name="Rectangle 8">
            <a:extLst>
              <a:ext uri="{FF2B5EF4-FFF2-40B4-BE49-F238E27FC236}">
                <a16:creationId xmlns:a16="http://schemas.microsoft.com/office/drawing/2014/main" xmlns="" id="{3ADB36E2-BC34-457D-8E6A-852613D34EAC}"/>
              </a:ext>
            </a:extLst>
          </p:cNvPr>
          <p:cNvSpPr/>
          <p:nvPr/>
        </p:nvSpPr>
        <p:spPr>
          <a:xfrm>
            <a:off x="5766708" y="5429250"/>
            <a:ext cx="1571625" cy="142875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Dim_salespeople</a:t>
            </a:r>
            <a:endParaRPr lang="en-US" dirty="0"/>
          </a:p>
          <a:p>
            <a:pPr algn="ctr"/>
            <a:endParaRPr lang="en-US" dirty="0"/>
          </a:p>
        </p:txBody>
      </p:sp>
      <p:sp>
        <p:nvSpPr>
          <p:cNvPr id="10" name="Rectangle 9">
            <a:extLst>
              <a:ext uri="{FF2B5EF4-FFF2-40B4-BE49-F238E27FC236}">
                <a16:creationId xmlns:a16="http://schemas.microsoft.com/office/drawing/2014/main" xmlns="" id="{6416592C-92E7-4201-893F-CF01784C6A9C}"/>
              </a:ext>
            </a:extLst>
          </p:cNvPr>
          <p:cNvSpPr/>
          <p:nvPr/>
        </p:nvSpPr>
        <p:spPr>
          <a:xfrm>
            <a:off x="5298621" y="3428999"/>
            <a:ext cx="2438400" cy="172402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Fact_Sales</a:t>
            </a:r>
            <a:endParaRPr lang="en-US" dirty="0"/>
          </a:p>
          <a:p>
            <a:pPr algn="ctr"/>
            <a:r>
              <a:rPr lang="en-US" dirty="0" err="1"/>
              <a:t>ProductID</a:t>
            </a:r>
            <a:endParaRPr lang="en-US" dirty="0"/>
          </a:p>
          <a:p>
            <a:pPr algn="ctr"/>
            <a:r>
              <a:rPr lang="en-US" dirty="0" err="1"/>
              <a:t>SalespeopleID</a:t>
            </a:r>
            <a:endParaRPr lang="en-US" dirty="0"/>
          </a:p>
          <a:p>
            <a:pPr algn="ctr"/>
            <a:r>
              <a:rPr lang="en-US" dirty="0" err="1"/>
              <a:t>CustomerID</a:t>
            </a:r>
            <a:endParaRPr lang="en-US" dirty="0"/>
          </a:p>
          <a:p>
            <a:pPr algn="ctr"/>
            <a:r>
              <a:rPr lang="en-US" dirty="0" err="1"/>
              <a:t>StoreID</a:t>
            </a:r>
            <a:endParaRPr lang="en-US" dirty="0"/>
          </a:p>
          <a:p>
            <a:pPr algn="ctr"/>
            <a:r>
              <a:rPr lang="en-US" dirty="0"/>
              <a:t>Qty</a:t>
            </a:r>
          </a:p>
          <a:p>
            <a:pPr algn="ctr"/>
            <a:endParaRPr lang="en-US" dirty="0"/>
          </a:p>
          <a:p>
            <a:pPr algn="ctr"/>
            <a:endParaRPr lang="en-US" dirty="0"/>
          </a:p>
        </p:txBody>
      </p:sp>
      <p:cxnSp>
        <p:nvCxnSpPr>
          <p:cNvPr id="12" name="Straight Arrow Connector 11">
            <a:extLst>
              <a:ext uri="{FF2B5EF4-FFF2-40B4-BE49-F238E27FC236}">
                <a16:creationId xmlns:a16="http://schemas.microsoft.com/office/drawing/2014/main" xmlns="" id="{F2B47C96-E0BF-4A36-A85A-547DE3692B4B}"/>
              </a:ext>
            </a:extLst>
          </p:cNvPr>
          <p:cNvCxnSpPr/>
          <p:nvPr/>
        </p:nvCxnSpPr>
        <p:spPr>
          <a:xfrm rot="10800000" flipV="1">
            <a:off x="2133600" y="4158341"/>
            <a:ext cx="4419600" cy="1349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xmlns="" id="{8A576836-FF17-4224-B5C4-4910CCB7CF73}"/>
              </a:ext>
            </a:extLst>
          </p:cNvPr>
          <p:cNvCxnSpPr>
            <a:cxnSpLocks/>
            <a:stCxn id="10" idx="0"/>
          </p:cNvCxnSpPr>
          <p:nvPr/>
        </p:nvCxnSpPr>
        <p:spPr>
          <a:xfrm flipV="1">
            <a:off x="6517821" y="1883569"/>
            <a:ext cx="0" cy="15454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xmlns="" id="{42DE9830-6F06-41FE-B529-5F36F29C80A4}"/>
              </a:ext>
            </a:extLst>
          </p:cNvPr>
          <p:cNvCxnSpPr>
            <a:endCxn id="8" idx="1"/>
          </p:cNvCxnSpPr>
          <p:nvPr/>
        </p:nvCxnSpPr>
        <p:spPr>
          <a:xfrm flipV="1">
            <a:off x="6276975" y="4238625"/>
            <a:ext cx="3067050" cy="38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xmlns="" id="{A786C88F-3ED9-4B8A-8C02-85F82E7C4061}"/>
              </a:ext>
            </a:extLst>
          </p:cNvPr>
          <p:cNvCxnSpPr>
            <a:stCxn id="10" idx="2"/>
          </p:cNvCxnSpPr>
          <p:nvPr/>
        </p:nvCxnSpPr>
        <p:spPr>
          <a:xfrm>
            <a:off x="6517821" y="5153024"/>
            <a:ext cx="0" cy="9525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xmlns="" id="{D3EED215-F7E0-47BE-A7BE-1ABFF64C7802}"/>
              </a:ext>
            </a:extLst>
          </p:cNvPr>
          <p:cNvSpPr/>
          <p:nvPr/>
        </p:nvSpPr>
        <p:spPr>
          <a:xfrm>
            <a:off x="0" y="2757658"/>
            <a:ext cx="1590675" cy="187642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Dim_Category</a:t>
            </a:r>
            <a:endParaRPr lang="en-US" dirty="0"/>
          </a:p>
          <a:p>
            <a:pPr algn="ctr"/>
            <a:r>
              <a:rPr lang="en-US" u="sng" dirty="0" err="1"/>
              <a:t>SubCategory</a:t>
            </a:r>
            <a:endParaRPr lang="en-US" u="sng" dirty="0"/>
          </a:p>
          <a:p>
            <a:pPr algn="ctr"/>
            <a:r>
              <a:rPr lang="en-US" dirty="0"/>
              <a:t>Category </a:t>
            </a:r>
          </a:p>
          <a:p>
            <a:pPr algn="ctr"/>
            <a:endParaRPr lang="en-US" dirty="0"/>
          </a:p>
        </p:txBody>
      </p:sp>
      <p:cxnSp>
        <p:nvCxnSpPr>
          <p:cNvPr id="19" name="Straight Arrow Connector 18">
            <a:extLst>
              <a:ext uri="{FF2B5EF4-FFF2-40B4-BE49-F238E27FC236}">
                <a16:creationId xmlns:a16="http://schemas.microsoft.com/office/drawing/2014/main" xmlns="" id="{202C17DB-0237-4563-B072-1270C55FE5A8}"/>
              </a:ext>
            </a:extLst>
          </p:cNvPr>
          <p:cNvCxnSpPr>
            <a:cxnSpLocks/>
            <a:endCxn id="17" idx="2"/>
          </p:cNvCxnSpPr>
          <p:nvPr/>
        </p:nvCxnSpPr>
        <p:spPr>
          <a:xfrm flipH="1" flipV="1">
            <a:off x="795338" y="4634083"/>
            <a:ext cx="4762" cy="863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53745796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3F2F57-8865-431C-9417-CA5F3B0CFB52}"/>
              </a:ext>
            </a:extLst>
          </p:cNvPr>
          <p:cNvSpPr>
            <a:spLocks noGrp="1"/>
          </p:cNvSpPr>
          <p:nvPr>
            <p:ph type="title"/>
          </p:nvPr>
        </p:nvSpPr>
        <p:spPr/>
        <p:txBody>
          <a:bodyPr/>
          <a:lstStyle/>
          <a:p>
            <a:endParaRPr lang="en-US"/>
          </a:p>
        </p:txBody>
      </p:sp>
      <p:graphicFrame>
        <p:nvGraphicFramePr>
          <p:cNvPr id="5" name="Content Placeholder 4">
            <a:extLst>
              <a:ext uri="{FF2B5EF4-FFF2-40B4-BE49-F238E27FC236}">
                <a16:creationId xmlns:a16="http://schemas.microsoft.com/office/drawing/2014/main" xmlns="" id="{FB352A2D-409B-412D-A701-2F111E459BA7}"/>
              </a:ext>
            </a:extLst>
          </p:cNvPr>
          <p:cNvGraphicFramePr>
            <a:graphicFrameLocks noGrp="1"/>
          </p:cNvGraphicFramePr>
          <p:nvPr>
            <p:ph idx="1"/>
            <p:extLst>
              <p:ext uri="{D42A27DB-BD31-4B8C-83A1-F6EECF244321}">
                <p14:modId xmlns:p14="http://schemas.microsoft.com/office/powerpoint/2010/main" xmlns="" val="3847948957"/>
              </p:ext>
            </p:extLst>
          </p:nvPr>
        </p:nvGraphicFramePr>
        <p:xfrm>
          <a:off x="174173" y="348344"/>
          <a:ext cx="11821888" cy="6296339"/>
        </p:xfrm>
        <a:graphic>
          <a:graphicData uri="http://schemas.openxmlformats.org/drawingml/2006/table">
            <a:tbl>
              <a:tblPr/>
              <a:tblGrid>
                <a:gridCol w="5910944">
                  <a:extLst>
                    <a:ext uri="{9D8B030D-6E8A-4147-A177-3AD203B41FA5}">
                      <a16:colId xmlns:a16="http://schemas.microsoft.com/office/drawing/2014/main" xmlns="" val="2528683424"/>
                    </a:ext>
                  </a:extLst>
                </a:gridCol>
                <a:gridCol w="5910944">
                  <a:extLst>
                    <a:ext uri="{9D8B030D-6E8A-4147-A177-3AD203B41FA5}">
                      <a16:colId xmlns:a16="http://schemas.microsoft.com/office/drawing/2014/main" xmlns="" val="3648065504"/>
                    </a:ext>
                  </a:extLst>
                </a:gridCol>
              </a:tblGrid>
              <a:tr h="310356">
                <a:tc>
                  <a:txBody>
                    <a:bodyPr/>
                    <a:lstStyle/>
                    <a:p>
                      <a:pPr algn="l" fontAlgn="t"/>
                      <a:r>
                        <a:rPr lang="en-US" sz="1800" b="1" dirty="0">
                          <a:effectLst/>
                          <a:latin typeface="Arial" panose="020B0604020202020204" pitchFamily="34" charset="0"/>
                          <a:cs typeface="Arial" panose="020B0604020202020204" pitchFamily="34" charset="0"/>
                        </a:rPr>
                        <a:t>Star Schema</a:t>
                      </a:r>
                    </a:p>
                  </a:txBody>
                  <a:tcPr marL="19797" marR="19797" marT="19797" marB="19797">
                    <a:lnL w="6350" cap="flat" cmpd="sng" algn="ctr">
                      <a:solidFill>
                        <a:srgbClr val="509780"/>
                      </a:solidFill>
                      <a:prstDash val="solid"/>
                      <a:round/>
                      <a:headEnd type="none" w="med" len="med"/>
                      <a:tailEnd type="none" w="med" len="med"/>
                    </a:lnL>
                    <a:lnR w="6350" cap="flat" cmpd="sng" algn="ctr">
                      <a:solidFill>
                        <a:srgbClr val="909D80"/>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2F2F2"/>
                    </a:solidFill>
                  </a:tcPr>
                </a:tc>
                <a:tc>
                  <a:txBody>
                    <a:bodyPr/>
                    <a:lstStyle/>
                    <a:p>
                      <a:pPr algn="l" fontAlgn="t"/>
                      <a:r>
                        <a:rPr lang="en-US" sz="1800" b="1">
                          <a:effectLst/>
                          <a:latin typeface="Arial" panose="020B0604020202020204" pitchFamily="34" charset="0"/>
                          <a:cs typeface="Arial" panose="020B0604020202020204" pitchFamily="34" charset="0"/>
                        </a:rPr>
                        <a:t>Snowflake Schema</a:t>
                      </a:r>
                    </a:p>
                  </a:txBody>
                  <a:tcPr marL="19797" marR="19797" marT="19797" marB="19797">
                    <a:lnL w="6350" cap="flat" cmpd="sng" algn="ctr">
                      <a:solidFill>
                        <a:srgbClr val="909D80"/>
                      </a:solidFill>
                      <a:prstDash val="solid"/>
                      <a:round/>
                      <a:headEnd type="none" w="med" len="med"/>
                      <a:tailEnd type="none" w="med" len="med"/>
                    </a:lnL>
                    <a:lnR w="12700" cap="flat" cmpd="sng" algn="ctr">
                      <a:solidFill>
                        <a:srgbClr val="90D9AC"/>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2F2F2"/>
                    </a:solidFill>
                  </a:tcPr>
                </a:tc>
                <a:extLst>
                  <a:ext uri="{0D108BD9-81ED-4DB2-BD59-A6C34878D82A}">
                    <a16:rowId xmlns:a16="http://schemas.microsoft.com/office/drawing/2014/main" xmlns="" val="3842418537"/>
                  </a:ext>
                </a:extLst>
              </a:tr>
              <a:tr h="636583">
                <a:tc>
                  <a:txBody>
                    <a:bodyPr/>
                    <a:lstStyle/>
                    <a:p>
                      <a:pPr algn="l" fontAlgn="t"/>
                      <a:r>
                        <a:rPr lang="en-US" sz="1800" dirty="0">
                          <a:effectLst/>
                          <a:latin typeface="Arial" panose="020B0604020202020204" pitchFamily="34" charset="0"/>
                          <a:cs typeface="Arial" panose="020B0604020202020204" pitchFamily="34" charset="0"/>
                        </a:rPr>
                        <a:t>Hierarchies for </a:t>
                      </a:r>
                      <a:r>
                        <a:rPr lang="en-US" sz="1800" dirty="0" smtClean="0">
                          <a:effectLst/>
                          <a:latin typeface="Arial" panose="020B0604020202020204" pitchFamily="34" charset="0"/>
                          <a:cs typeface="Arial" panose="020B0604020202020204" pitchFamily="34" charset="0"/>
                        </a:rPr>
                        <a:t> the </a:t>
                      </a:r>
                      <a:r>
                        <a:rPr lang="en-US" sz="1800" dirty="0">
                          <a:effectLst/>
                          <a:latin typeface="Arial" panose="020B0604020202020204" pitchFamily="34" charset="0"/>
                          <a:cs typeface="Arial" panose="020B0604020202020204" pitchFamily="34" charset="0"/>
                        </a:rPr>
                        <a:t>dimensions are stored in the dimensional </a:t>
                      </a:r>
                      <a:r>
                        <a:rPr lang="en-US" sz="1800" dirty="0" smtClean="0">
                          <a:effectLst/>
                          <a:latin typeface="Arial" panose="020B0604020202020204" pitchFamily="34" charset="0"/>
                          <a:cs typeface="Arial" panose="020B0604020202020204" pitchFamily="34" charset="0"/>
                        </a:rPr>
                        <a:t> table</a:t>
                      </a:r>
                      <a:r>
                        <a:rPr lang="en-US" sz="1800" dirty="0">
                          <a:effectLst/>
                          <a:latin typeface="Arial" panose="020B0604020202020204" pitchFamily="34" charset="0"/>
                          <a:cs typeface="Arial" panose="020B0604020202020204" pitchFamily="34" charset="0"/>
                        </a:rPr>
                        <a:t>.</a:t>
                      </a:r>
                    </a:p>
                  </a:txBody>
                  <a:tcPr marL="19797" marR="19797" marT="19797" marB="19797">
                    <a:lnL w="12700" cap="flat" cmpd="sng" algn="ctr">
                      <a:solidFill>
                        <a:srgbClr val="10F1AC"/>
                      </a:solidFill>
                      <a:prstDash val="solid"/>
                      <a:round/>
                      <a:headEnd type="none" w="med" len="med"/>
                      <a:tailEnd type="none" w="med" len="med"/>
                    </a:lnL>
                    <a:lnR w="12700" cap="flat" cmpd="sng" algn="ctr">
                      <a:solidFill>
                        <a:srgbClr val="30F4AC"/>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800">
                          <a:effectLst/>
                          <a:latin typeface="Arial" panose="020B0604020202020204" pitchFamily="34" charset="0"/>
                          <a:cs typeface="Arial" panose="020B0604020202020204" pitchFamily="34" charset="0"/>
                        </a:rPr>
                        <a:t>Hierarchies are divided into separate tables.</a:t>
                      </a:r>
                    </a:p>
                  </a:txBody>
                  <a:tcPr marL="19797" marR="19797" marT="19797" marB="19797">
                    <a:lnL w="12700" cap="flat" cmpd="sng" algn="ctr">
                      <a:solidFill>
                        <a:srgbClr val="30F4AC"/>
                      </a:solidFill>
                      <a:prstDash val="solid"/>
                      <a:round/>
                      <a:headEnd type="none" w="med" len="med"/>
                      <a:tailEnd type="none" w="med" len="med"/>
                    </a:lnL>
                    <a:lnR w="12700" cap="flat" cmpd="sng" algn="ctr">
                      <a:solidFill>
                        <a:srgbClr val="10F1AC"/>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3477591021"/>
                  </a:ext>
                </a:extLst>
              </a:tr>
              <a:tr h="927900">
                <a:tc>
                  <a:txBody>
                    <a:bodyPr/>
                    <a:lstStyle/>
                    <a:p>
                      <a:pPr algn="l" fontAlgn="t"/>
                      <a:r>
                        <a:rPr lang="en-US" sz="1800" dirty="0">
                          <a:effectLst/>
                          <a:latin typeface="Arial" panose="020B0604020202020204" pitchFamily="34" charset="0"/>
                          <a:cs typeface="Arial" panose="020B0604020202020204" pitchFamily="34" charset="0"/>
                        </a:rPr>
                        <a:t>It contains a fact table surrounded by dimension tables.</a:t>
                      </a:r>
                    </a:p>
                  </a:txBody>
                  <a:tcPr marL="19797" marR="19797" marT="19797" marB="19797">
                    <a:lnL w="12700" cap="flat" cmpd="sng" algn="ctr">
                      <a:solidFill>
                        <a:srgbClr val="3001AD"/>
                      </a:solidFill>
                      <a:prstDash val="solid"/>
                      <a:round/>
                      <a:headEnd type="none" w="med" len="med"/>
                      <a:tailEnd type="none" w="med" len="med"/>
                    </a:lnL>
                    <a:lnR w="12700" cap="flat" cmpd="sng" algn="ctr">
                      <a:solidFill>
                        <a:srgbClr val="3009A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800">
                          <a:effectLst/>
                          <a:latin typeface="Arial" panose="020B0604020202020204" pitchFamily="34" charset="0"/>
                          <a:cs typeface="Arial" panose="020B0604020202020204" pitchFamily="34" charset="0"/>
                        </a:rPr>
                        <a:t>One fact table surrounded by dimension table which are in turn surrounded by dimension table</a:t>
                      </a:r>
                    </a:p>
                  </a:txBody>
                  <a:tcPr marL="19797" marR="19797" marT="19797" marB="19797">
                    <a:lnL w="12700" cap="flat" cmpd="sng" algn="ctr">
                      <a:solidFill>
                        <a:srgbClr val="3009AD"/>
                      </a:solidFill>
                      <a:prstDash val="solid"/>
                      <a:round/>
                      <a:headEnd type="none" w="med" len="med"/>
                      <a:tailEnd type="none" w="med" len="med"/>
                    </a:lnL>
                    <a:lnR w="12700" cap="flat" cmpd="sng" algn="ctr">
                      <a:solidFill>
                        <a:srgbClr val="10F1AC"/>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xmlns="" val="164381211"/>
                  </a:ext>
                </a:extLst>
              </a:tr>
              <a:tr h="844357">
                <a:tc>
                  <a:txBody>
                    <a:bodyPr/>
                    <a:lstStyle/>
                    <a:p>
                      <a:pPr algn="l" fontAlgn="t"/>
                      <a:r>
                        <a:rPr lang="en-US" sz="1800" dirty="0">
                          <a:effectLst/>
                          <a:latin typeface="Arial" panose="020B0604020202020204" pitchFamily="34" charset="0"/>
                          <a:cs typeface="Arial" panose="020B0604020202020204" pitchFamily="34" charset="0"/>
                        </a:rPr>
                        <a:t>In a star schema, </a:t>
                      </a:r>
                      <a:r>
                        <a:rPr lang="en-US" sz="1800" b="1" dirty="0">
                          <a:effectLst/>
                          <a:latin typeface="Arial" panose="020B0604020202020204" pitchFamily="34" charset="0"/>
                          <a:cs typeface="Arial" panose="020B0604020202020204" pitchFamily="34" charset="0"/>
                        </a:rPr>
                        <a:t>only single join creates the relationship between the fact table and any dimension tables.</a:t>
                      </a:r>
                    </a:p>
                  </a:txBody>
                  <a:tcPr marL="19797" marR="19797" marT="19797" marB="19797">
                    <a:lnL w="12700" cap="flat" cmpd="sng" algn="ctr">
                      <a:solidFill>
                        <a:srgbClr val="D006AD"/>
                      </a:solidFill>
                      <a:prstDash val="solid"/>
                      <a:round/>
                      <a:headEnd type="none" w="med" len="med"/>
                      <a:tailEnd type="none" w="med" len="med"/>
                    </a:lnL>
                    <a:lnR w="12700" cap="flat" cmpd="sng" algn="ctr">
                      <a:solidFill>
                        <a:srgbClr val="5018A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800" dirty="0">
                          <a:effectLst/>
                          <a:latin typeface="Arial" panose="020B0604020202020204" pitchFamily="34" charset="0"/>
                          <a:cs typeface="Arial" panose="020B0604020202020204" pitchFamily="34" charset="0"/>
                        </a:rPr>
                        <a:t>A snowflake schema </a:t>
                      </a:r>
                      <a:r>
                        <a:rPr lang="en-US" sz="1800" b="1" dirty="0">
                          <a:effectLst/>
                          <a:latin typeface="Arial" panose="020B0604020202020204" pitchFamily="34" charset="0"/>
                          <a:cs typeface="Arial" panose="020B0604020202020204" pitchFamily="34" charset="0"/>
                        </a:rPr>
                        <a:t>requires many joins </a:t>
                      </a:r>
                      <a:r>
                        <a:rPr lang="en-US" sz="1800" dirty="0">
                          <a:effectLst/>
                          <a:latin typeface="Arial" panose="020B0604020202020204" pitchFamily="34" charset="0"/>
                          <a:cs typeface="Arial" panose="020B0604020202020204" pitchFamily="34" charset="0"/>
                        </a:rPr>
                        <a:t>to fetch the data.</a:t>
                      </a:r>
                    </a:p>
                  </a:txBody>
                  <a:tcPr marL="19797" marR="19797" marT="19797" marB="19797">
                    <a:lnL w="12700" cap="flat" cmpd="sng" algn="ctr">
                      <a:solidFill>
                        <a:srgbClr val="5018AD"/>
                      </a:solidFill>
                      <a:prstDash val="solid"/>
                      <a:round/>
                      <a:headEnd type="none" w="med" len="med"/>
                      <a:tailEnd type="none" w="med" len="med"/>
                    </a:lnL>
                    <a:lnR w="12700" cap="flat" cmpd="sng" algn="ctr">
                      <a:solidFill>
                        <a:srgbClr val="10F1AC"/>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641019811"/>
                  </a:ext>
                </a:extLst>
              </a:tr>
              <a:tr h="345266">
                <a:tc>
                  <a:txBody>
                    <a:bodyPr/>
                    <a:lstStyle/>
                    <a:p>
                      <a:pPr algn="l" fontAlgn="t"/>
                      <a:r>
                        <a:rPr lang="en-US" sz="1800">
                          <a:effectLst/>
                          <a:latin typeface="Arial" panose="020B0604020202020204" pitchFamily="34" charset="0"/>
                          <a:cs typeface="Arial" panose="020B0604020202020204" pitchFamily="34" charset="0"/>
                        </a:rPr>
                        <a:t>Simple DB Design.</a:t>
                      </a:r>
                    </a:p>
                  </a:txBody>
                  <a:tcPr marL="19797" marR="19797" marT="19797" marB="19797">
                    <a:lnL w="12700" cap="flat" cmpd="sng" algn="ctr">
                      <a:solidFill>
                        <a:srgbClr val="3013AD"/>
                      </a:solidFill>
                      <a:prstDash val="solid"/>
                      <a:round/>
                      <a:headEnd type="none" w="med" len="med"/>
                      <a:tailEnd type="none" w="med" len="med"/>
                    </a:lnL>
                    <a:lnR w="12700" cap="flat" cmpd="sng" algn="ctr">
                      <a:solidFill>
                        <a:srgbClr val="501DA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800">
                          <a:effectLst/>
                          <a:latin typeface="Arial" panose="020B0604020202020204" pitchFamily="34" charset="0"/>
                          <a:cs typeface="Arial" panose="020B0604020202020204" pitchFamily="34" charset="0"/>
                        </a:rPr>
                        <a:t>Very Complex DB Design.</a:t>
                      </a:r>
                    </a:p>
                  </a:txBody>
                  <a:tcPr marL="19797" marR="19797" marT="19797" marB="19797">
                    <a:lnL w="12700" cap="flat" cmpd="sng" algn="ctr">
                      <a:solidFill>
                        <a:srgbClr val="501DAD"/>
                      </a:solidFill>
                      <a:prstDash val="solid"/>
                      <a:round/>
                      <a:headEnd type="none" w="med" len="med"/>
                      <a:tailEnd type="none" w="med" len="med"/>
                    </a:lnL>
                    <a:lnR w="12700" cap="flat" cmpd="sng" algn="ctr">
                      <a:solidFill>
                        <a:srgbClr val="10F1AC"/>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xmlns="" val="3285194441"/>
                  </a:ext>
                </a:extLst>
              </a:tr>
              <a:tr h="577357">
                <a:tc>
                  <a:txBody>
                    <a:bodyPr/>
                    <a:lstStyle/>
                    <a:p>
                      <a:pPr algn="l" fontAlgn="t"/>
                      <a:r>
                        <a:rPr lang="en-US" sz="1800">
                          <a:effectLst/>
                          <a:latin typeface="Arial" panose="020B0604020202020204" pitchFamily="34" charset="0"/>
                          <a:cs typeface="Arial" panose="020B0604020202020204" pitchFamily="34" charset="0"/>
                        </a:rPr>
                        <a:t>Denormalized Data structure and query also run faster.</a:t>
                      </a:r>
                    </a:p>
                  </a:txBody>
                  <a:tcPr marL="19797" marR="19797" marT="19797" marB="19797">
                    <a:lnL w="12700" cap="flat" cmpd="sng" algn="ctr">
                      <a:solidFill>
                        <a:srgbClr val="9025AD"/>
                      </a:solidFill>
                      <a:prstDash val="solid"/>
                      <a:round/>
                      <a:headEnd type="none" w="med" len="med"/>
                      <a:tailEnd type="none" w="med" len="med"/>
                    </a:lnL>
                    <a:lnR w="12700" cap="flat" cmpd="sng" algn="ctr">
                      <a:solidFill>
                        <a:srgbClr val="3028A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800">
                          <a:effectLst/>
                          <a:latin typeface="Arial" panose="020B0604020202020204" pitchFamily="34" charset="0"/>
                          <a:cs typeface="Arial" panose="020B0604020202020204" pitchFamily="34" charset="0"/>
                        </a:rPr>
                        <a:t>Normalized Data Structure.</a:t>
                      </a:r>
                    </a:p>
                  </a:txBody>
                  <a:tcPr marL="19797" marR="19797" marT="19797" marB="19797">
                    <a:lnL w="12700" cap="flat" cmpd="sng" algn="ctr">
                      <a:solidFill>
                        <a:srgbClr val="3028AD"/>
                      </a:solidFill>
                      <a:prstDash val="solid"/>
                      <a:round/>
                      <a:headEnd type="none" w="med" len="med"/>
                      <a:tailEnd type="none" w="med" len="med"/>
                    </a:lnL>
                    <a:lnR w="12700" cap="flat" cmpd="sng" algn="ctr">
                      <a:solidFill>
                        <a:srgbClr val="10F1AC"/>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276618106"/>
                  </a:ext>
                </a:extLst>
              </a:tr>
              <a:tr h="345266">
                <a:tc>
                  <a:txBody>
                    <a:bodyPr/>
                    <a:lstStyle/>
                    <a:p>
                      <a:pPr algn="l" fontAlgn="t"/>
                      <a:r>
                        <a:rPr lang="en-US" sz="1800">
                          <a:effectLst/>
                          <a:latin typeface="Arial" panose="020B0604020202020204" pitchFamily="34" charset="0"/>
                          <a:cs typeface="Arial" panose="020B0604020202020204" pitchFamily="34" charset="0"/>
                        </a:rPr>
                        <a:t>High level of Data redundancy</a:t>
                      </a:r>
                    </a:p>
                  </a:txBody>
                  <a:tcPr marL="19797" marR="19797" marT="19797" marB="19797">
                    <a:lnL w="12700" cap="flat" cmpd="sng" algn="ctr">
                      <a:solidFill>
                        <a:srgbClr val="3037AD"/>
                      </a:solidFill>
                      <a:prstDash val="solid"/>
                      <a:round/>
                      <a:headEnd type="none" w="med" len="med"/>
                      <a:tailEnd type="none" w="med" len="med"/>
                    </a:lnL>
                    <a:lnR w="12700" cap="flat" cmpd="sng" algn="ctr">
                      <a:solidFill>
                        <a:srgbClr val="5040A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800">
                          <a:effectLst/>
                          <a:latin typeface="Arial" panose="020B0604020202020204" pitchFamily="34" charset="0"/>
                          <a:cs typeface="Arial" panose="020B0604020202020204" pitchFamily="34" charset="0"/>
                        </a:rPr>
                        <a:t>Very low-level data redundancy</a:t>
                      </a:r>
                    </a:p>
                  </a:txBody>
                  <a:tcPr marL="19797" marR="19797" marT="19797" marB="19797">
                    <a:lnL w="12700" cap="flat" cmpd="sng" algn="ctr">
                      <a:solidFill>
                        <a:srgbClr val="5040AD"/>
                      </a:solidFill>
                      <a:prstDash val="solid"/>
                      <a:round/>
                      <a:headEnd type="none" w="med" len="med"/>
                      <a:tailEnd type="none" w="med" len="med"/>
                    </a:lnL>
                    <a:lnR w="12700" cap="flat" cmpd="sng" algn="ctr">
                      <a:solidFill>
                        <a:srgbClr val="9031A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xmlns="" val="1938956853"/>
                  </a:ext>
                </a:extLst>
              </a:tr>
              <a:tr h="577357">
                <a:tc>
                  <a:txBody>
                    <a:bodyPr/>
                    <a:lstStyle/>
                    <a:p>
                      <a:pPr algn="l" fontAlgn="t"/>
                      <a:r>
                        <a:rPr lang="en-US" sz="1800">
                          <a:effectLst/>
                          <a:latin typeface="Arial" panose="020B0604020202020204" pitchFamily="34" charset="0"/>
                          <a:cs typeface="Arial" panose="020B0604020202020204" pitchFamily="34" charset="0"/>
                        </a:rPr>
                        <a:t>Single Dimension table contains aggregated data.</a:t>
                      </a:r>
                    </a:p>
                  </a:txBody>
                  <a:tcPr marL="19797" marR="19797" marT="19797" marB="19797">
                    <a:lnL w="12700" cap="flat" cmpd="sng" algn="ctr">
                      <a:solidFill>
                        <a:srgbClr val="B03AAD"/>
                      </a:solidFill>
                      <a:prstDash val="solid"/>
                      <a:round/>
                      <a:headEnd type="none" w="med" len="med"/>
                      <a:tailEnd type="none" w="med" len="med"/>
                    </a:lnL>
                    <a:lnR w="12700" cap="flat" cmpd="sng" algn="ctr">
                      <a:solidFill>
                        <a:srgbClr val="5040A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800">
                          <a:effectLst/>
                          <a:latin typeface="Arial" panose="020B0604020202020204" pitchFamily="34" charset="0"/>
                          <a:cs typeface="Arial" panose="020B0604020202020204" pitchFamily="34" charset="0"/>
                        </a:rPr>
                        <a:t>Data Split into different Dimension Tables.</a:t>
                      </a:r>
                    </a:p>
                  </a:txBody>
                  <a:tcPr marL="19797" marR="19797" marT="19797" marB="19797">
                    <a:lnL w="12700" cap="flat" cmpd="sng" algn="ctr">
                      <a:solidFill>
                        <a:srgbClr val="5040AD"/>
                      </a:solidFill>
                      <a:prstDash val="solid"/>
                      <a:round/>
                      <a:headEnd type="none" w="med" len="med"/>
                      <a:tailEnd type="none" w="med" len="med"/>
                    </a:lnL>
                    <a:lnR w="12700" cap="flat" cmpd="sng" algn="ctr">
                      <a:solidFill>
                        <a:srgbClr val="1033A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3186350574"/>
                  </a:ext>
                </a:extLst>
              </a:tr>
              <a:tr h="636583">
                <a:tc>
                  <a:txBody>
                    <a:bodyPr/>
                    <a:lstStyle/>
                    <a:p>
                      <a:pPr algn="l" fontAlgn="t"/>
                      <a:r>
                        <a:rPr lang="en-US" sz="1800">
                          <a:effectLst/>
                          <a:latin typeface="Arial" panose="020B0604020202020204" pitchFamily="34" charset="0"/>
                          <a:cs typeface="Arial" panose="020B0604020202020204" pitchFamily="34" charset="0"/>
                        </a:rPr>
                        <a:t>Cube processing is faster.</a:t>
                      </a:r>
                    </a:p>
                  </a:txBody>
                  <a:tcPr marL="19797" marR="19797" marT="19797" marB="19797">
                    <a:lnL w="12700" cap="flat" cmpd="sng" algn="ctr">
                      <a:solidFill>
                        <a:srgbClr val="F05CAD"/>
                      </a:solidFill>
                      <a:prstDash val="solid"/>
                      <a:round/>
                      <a:headEnd type="none" w="med" len="med"/>
                      <a:tailEnd type="none" w="med" len="med"/>
                    </a:lnL>
                    <a:lnR w="12700" cap="flat" cmpd="sng" algn="ctr">
                      <a:solidFill>
                        <a:srgbClr val="1079A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800">
                          <a:effectLst/>
                          <a:latin typeface="Arial" panose="020B0604020202020204" pitchFamily="34" charset="0"/>
                          <a:cs typeface="Arial" panose="020B0604020202020204" pitchFamily="34" charset="0"/>
                        </a:rPr>
                        <a:t>Cube processing might be slow because of the complex join.</a:t>
                      </a:r>
                    </a:p>
                  </a:txBody>
                  <a:tcPr marL="19797" marR="19797" marT="19797" marB="19797">
                    <a:lnL w="12700" cap="flat" cmpd="sng" algn="ctr">
                      <a:solidFill>
                        <a:srgbClr val="1079AD"/>
                      </a:solidFill>
                      <a:prstDash val="solid"/>
                      <a:round/>
                      <a:headEnd type="none" w="med" len="med"/>
                      <a:tailEnd type="none" w="med" len="med"/>
                    </a:lnL>
                    <a:lnR w="12700" cap="flat" cmpd="sng" algn="ctr">
                      <a:solidFill>
                        <a:srgbClr val="D038A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xmlns="" val="2732955849"/>
                  </a:ext>
                </a:extLst>
              </a:tr>
              <a:tr h="1073559">
                <a:tc>
                  <a:txBody>
                    <a:bodyPr/>
                    <a:lstStyle/>
                    <a:p>
                      <a:pPr algn="l" fontAlgn="t"/>
                      <a:r>
                        <a:rPr lang="en-US" sz="1800">
                          <a:effectLst/>
                          <a:latin typeface="Arial" panose="020B0604020202020204" pitchFamily="34" charset="0"/>
                          <a:cs typeface="Arial" panose="020B0604020202020204" pitchFamily="34" charset="0"/>
                        </a:rPr>
                        <a:t>Offers higher performing queries using Star Join Query Optimization. Tables may be connected with multiple dimensions.</a:t>
                      </a:r>
                    </a:p>
                  </a:txBody>
                  <a:tcPr marL="19797" marR="19797" marT="19797" marB="19797">
                    <a:lnL w="12700" cap="flat" cmpd="sng" algn="ctr">
                      <a:solidFill>
                        <a:srgbClr val="70DAAC"/>
                      </a:solidFill>
                      <a:prstDash val="solid"/>
                      <a:round/>
                      <a:headEnd type="none" w="med" len="med"/>
                      <a:tailEnd type="none" w="med" len="med"/>
                    </a:lnL>
                    <a:lnR w="12700" cap="flat" cmpd="sng" algn="ctr">
                      <a:solidFill>
                        <a:srgbClr val="7080AD"/>
                      </a:solidFill>
                      <a:prstDash val="solid"/>
                      <a:round/>
                      <a:headEnd type="none" w="med" len="med"/>
                      <a:tailEnd type="none" w="med" len="med"/>
                    </a:lnR>
                    <a:lnT w="6350" cap="flat" cmpd="sng" algn="ctr">
                      <a:solidFill>
                        <a:srgbClr val="DDDDDD"/>
                      </a:solidFill>
                      <a:prstDash val="solid"/>
                      <a:round/>
                      <a:headEnd type="none" w="med" len="med"/>
                      <a:tailEnd type="none" w="med" len="med"/>
                    </a:lnT>
                    <a:lnB w="12700" cap="flat" cmpd="sng" algn="ctr">
                      <a:solidFill>
                        <a:srgbClr val="F0D2AC"/>
                      </a:solidFill>
                      <a:prstDash val="solid"/>
                      <a:round/>
                      <a:headEnd type="none" w="med" len="med"/>
                      <a:tailEnd type="none" w="med" len="med"/>
                    </a:lnB>
                    <a:solidFill>
                      <a:srgbClr val="FFFFFF"/>
                    </a:solidFill>
                  </a:tcPr>
                </a:tc>
                <a:tc>
                  <a:txBody>
                    <a:bodyPr/>
                    <a:lstStyle/>
                    <a:p>
                      <a:pPr algn="l" fontAlgn="t"/>
                      <a:r>
                        <a:rPr lang="en-US" sz="1800" dirty="0">
                          <a:effectLst/>
                          <a:latin typeface="Arial" panose="020B0604020202020204" pitchFamily="34" charset="0"/>
                          <a:cs typeface="Arial" panose="020B0604020202020204" pitchFamily="34" charset="0"/>
                        </a:rPr>
                        <a:t>The Snowflake schema is represented by centralized fact table which unlikely connected with multiple dimensions.</a:t>
                      </a:r>
                    </a:p>
                  </a:txBody>
                  <a:tcPr marL="19797" marR="19797" marT="19797" marB="19797">
                    <a:lnL w="12700" cap="flat" cmpd="sng" algn="ctr">
                      <a:solidFill>
                        <a:srgbClr val="7080AD"/>
                      </a:solidFill>
                      <a:prstDash val="solid"/>
                      <a:round/>
                      <a:headEnd type="none" w="med" len="med"/>
                      <a:tailEnd type="none" w="med" len="med"/>
                    </a:lnL>
                    <a:lnR w="12700" cap="flat" cmpd="sng" algn="ctr">
                      <a:solidFill>
                        <a:srgbClr val="307BAD"/>
                      </a:solidFill>
                      <a:prstDash val="solid"/>
                      <a:round/>
                      <a:headEnd type="none" w="med" len="med"/>
                      <a:tailEnd type="none" w="med" len="med"/>
                    </a:lnR>
                    <a:lnT w="6350" cap="flat" cmpd="sng" algn="ctr">
                      <a:solidFill>
                        <a:srgbClr val="DDDDDD"/>
                      </a:solidFill>
                      <a:prstDash val="solid"/>
                      <a:round/>
                      <a:headEnd type="none" w="med" len="med"/>
                      <a:tailEnd type="none" w="med" len="med"/>
                    </a:lnT>
                    <a:lnB w="12700" cap="flat" cmpd="sng" algn="ctr">
                      <a:solidFill>
                        <a:srgbClr val="507DAD"/>
                      </a:solidFill>
                      <a:prstDash val="solid"/>
                      <a:round/>
                      <a:headEnd type="none" w="med" len="med"/>
                      <a:tailEnd type="none" w="med" len="med"/>
                    </a:lnB>
                    <a:solidFill>
                      <a:srgbClr val="FFFFFF"/>
                    </a:solidFill>
                  </a:tcPr>
                </a:tc>
                <a:extLst>
                  <a:ext uri="{0D108BD9-81ED-4DB2-BD59-A6C34878D82A}">
                    <a16:rowId xmlns:a16="http://schemas.microsoft.com/office/drawing/2014/main" xmlns="" val="1140035753"/>
                  </a:ext>
                </a:extLst>
              </a:tr>
            </a:tbl>
          </a:graphicData>
        </a:graphic>
      </p:graphicFrame>
    </p:spTree>
    <p:extLst>
      <p:ext uri="{BB962C8B-B14F-4D97-AF65-F5344CB8AC3E}">
        <p14:creationId xmlns:p14="http://schemas.microsoft.com/office/powerpoint/2010/main" xmlns="" val="199261714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B8544A-D83D-47F1-95E9-6BAEAE5E9D3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715D32F1-1586-4108-A3FA-F44F14A24346}"/>
              </a:ext>
            </a:extLst>
          </p:cNvPr>
          <p:cNvSpPr>
            <a:spLocks noGrp="1"/>
          </p:cNvSpPr>
          <p:nvPr>
            <p:ph idx="1"/>
          </p:nvPr>
        </p:nvSpPr>
        <p:spPr/>
        <p:txBody>
          <a:bodyPr/>
          <a:lstStyle/>
          <a:p>
            <a:r>
              <a:rPr lang="en-US" dirty="0"/>
              <a:t>Create a procedure which takes input a name of the database and returns the names of the tables inside the database along with the number of records in it</a:t>
            </a:r>
          </a:p>
        </p:txBody>
      </p:sp>
    </p:spTree>
    <p:extLst>
      <p:ext uri="{BB962C8B-B14F-4D97-AF65-F5344CB8AC3E}">
        <p14:creationId xmlns:p14="http://schemas.microsoft.com/office/powerpoint/2010/main" xmlns="" val="345353033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xmlns="" id="{AA7D4C86-6317-46F4-A59F-E5AC6B36D69D}"/>
              </a:ext>
            </a:extLst>
          </p:cNvPr>
          <p:cNvGraphicFramePr>
            <a:graphicFrameLocks noChangeAspect="1"/>
          </p:cNvGraphicFramePr>
          <p:nvPr>
            <p:custDataLst>
              <p:tags r:id="rId2"/>
            </p:custDataLst>
            <p:extLst>
              <p:ext uri="{D42A27DB-BD31-4B8C-83A1-F6EECF244321}">
                <p14:modId xmlns:p14="http://schemas.microsoft.com/office/powerpoint/2010/main" xmlns="" val="781429087"/>
              </p:ext>
            </p:extLst>
          </p:nvPr>
        </p:nvGraphicFramePr>
        <p:xfrm>
          <a:off x="1588" y="1588"/>
          <a:ext cx="1588" cy="1588"/>
        </p:xfrm>
        <a:graphic>
          <a:graphicData uri="http://schemas.openxmlformats.org/presentationml/2006/ole">
            <p:oleObj spid="_x0000_s78908" name="think-cell Slide" r:id="rId5" imgW="360" imgH="360" progId="">
              <p:embed/>
            </p:oleObj>
          </a:graphicData>
        </a:graphic>
      </p:graphicFrame>
      <p:sp>
        <p:nvSpPr>
          <p:cNvPr id="4" name="Rectangle 3" hidden="1">
            <a:extLst>
              <a:ext uri="{FF2B5EF4-FFF2-40B4-BE49-F238E27FC236}">
                <a16:creationId xmlns:a16="http://schemas.microsoft.com/office/drawing/2014/main" xmlns="" id="{47C94837-49A7-469C-B412-912CE9A6D2D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xmlns="" id="{74AD5C16-CA53-4229-9093-AC51FC8EF03A}"/>
              </a:ext>
            </a:extLst>
          </p:cNvPr>
          <p:cNvSpPr>
            <a:spLocks noGrp="1"/>
          </p:cNvSpPr>
          <p:nvPr>
            <p:ph type="title"/>
          </p:nvPr>
        </p:nvSpPr>
        <p:spPr>
          <a:xfrm>
            <a:off x="304799" y="365125"/>
            <a:ext cx="11473543" cy="1420132"/>
          </a:xfrm>
        </p:spPr>
        <p:txBody>
          <a:bodyPr/>
          <a:lstStyle/>
          <a:p>
            <a:r>
              <a:rPr lang="en-US" b="1" u="sng" dirty="0" smtClean="0"/>
              <a:t>Indexes -</a:t>
            </a:r>
            <a:r>
              <a:rPr lang="en-US" dirty="0" smtClean="0"/>
              <a:t> </a:t>
            </a:r>
            <a:r>
              <a:rPr lang="en-US" sz="3600" dirty="0"/>
              <a:t>are objects which are used to optimize search</a:t>
            </a:r>
            <a:endParaRPr lang="en-US" dirty="0"/>
          </a:p>
        </p:txBody>
      </p:sp>
      <p:sp>
        <p:nvSpPr>
          <p:cNvPr id="3" name="Content Placeholder 2">
            <a:extLst>
              <a:ext uri="{FF2B5EF4-FFF2-40B4-BE49-F238E27FC236}">
                <a16:creationId xmlns:a16="http://schemas.microsoft.com/office/drawing/2014/main" xmlns="" id="{18B509AA-1804-4D69-8D71-1F15F27003BB}"/>
              </a:ext>
            </a:extLst>
          </p:cNvPr>
          <p:cNvSpPr>
            <a:spLocks noGrp="1"/>
          </p:cNvSpPr>
          <p:nvPr>
            <p:ph idx="1"/>
          </p:nvPr>
        </p:nvSpPr>
        <p:spPr>
          <a:xfrm>
            <a:off x="772886" y="3915676"/>
            <a:ext cx="10515600" cy="2115010"/>
          </a:xfrm>
        </p:spPr>
        <p:txBody>
          <a:bodyPr/>
          <a:lstStyle/>
          <a:p>
            <a:r>
              <a:rPr lang="en-US" sz="3200" b="1" u="sng" dirty="0"/>
              <a:t>ROWID</a:t>
            </a:r>
            <a:r>
              <a:rPr lang="en-US" dirty="0"/>
              <a:t>- is the physical address of the row. It is available to read in Oracle but not in </a:t>
            </a:r>
            <a:r>
              <a:rPr lang="en-US" dirty="0" err="1" smtClean="0"/>
              <a:t>MySQL</a:t>
            </a:r>
            <a:endParaRPr lang="en-US" dirty="0" smtClean="0"/>
          </a:p>
          <a:p>
            <a:endParaRPr lang="en-US" dirty="0"/>
          </a:p>
          <a:p>
            <a:r>
              <a:rPr lang="en-US" sz="3200" b="1" u="sng" dirty="0" smtClean="0"/>
              <a:t>ROWNUM</a:t>
            </a:r>
            <a:r>
              <a:rPr lang="en-US" dirty="0" smtClean="0"/>
              <a:t>-It </a:t>
            </a:r>
            <a:r>
              <a:rPr lang="en-US" dirty="0"/>
              <a:t>is a sequential number assigned to result </a:t>
            </a:r>
            <a:r>
              <a:rPr lang="en-US" dirty="0" smtClean="0"/>
              <a:t>set</a:t>
            </a:r>
          </a:p>
          <a:p>
            <a:endParaRPr lang="en-US" dirty="0"/>
          </a:p>
        </p:txBody>
      </p:sp>
      <p:pic>
        <p:nvPicPr>
          <p:cNvPr id="78910" name="Picture 62"/>
          <p:cNvPicPr>
            <a:picLocks noChangeAspect="1" noChangeArrowheads="1"/>
          </p:cNvPicPr>
          <p:nvPr/>
        </p:nvPicPr>
        <p:blipFill>
          <a:blip r:embed="rId6"/>
          <a:srcRect/>
          <a:stretch>
            <a:fillRect/>
          </a:stretch>
        </p:blipFill>
        <p:spPr bwMode="auto">
          <a:xfrm>
            <a:off x="1336222" y="6043613"/>
            <a:ext cx="8112573" cy="553130"/>
          </a:xfrm>
          <a:prstGeom prst="rect">
            <a:avLst/>
          </a:prstGeom>
          <a:noFill/>
          <a:ln w="9525">
            <a:noFill/>
            <a:miter lim="800000"/>
            <a:headEnd/>
            <a:tailEnd/>
          </a:ln>
          <a:effectLst/>
        </p:spPr>
      </p:pic>
      <p:sp>
        <p:nvSpPr>
          <p:cNvPr id="8" name="TextBox 7"/>
          <p:cNvSpPr txBox="1"/>
          <p:nvPr/>
        </p:nvSpPr>
        <p:spPr>
          <a:xfrm>
            <a:off x="1540043" y="2382252"/>
            <a:ext cx="7435516" cy="830997"/>
          </a:xfrm>
          <a:prstGeom prst="rect">
            <a:avLst/>
          </a:prstGeom>
          <a:noFill/>
        </p:spPr>
        <p:txBody>
          <a:bodyPr wrap="square" rtlCol="0">
            <a:spAutoFit/>
          </a:bodyPr>
          <a:lstStyle/>
          <a:p>
            <a:r>
              <a:rPr lang="en-US" sz="2400" dirty="0" smtClean="0"/>
              <a:t>Reading all the pages in table is called table scan or full table scan also(FTS)</a:t>
            </a:r>
            <a:endParaRPr lang="en-IN" sz="2400" dirty="0"/>
          </a:p>
        </p:txBody>
      </p:sp>
    </p:spTree>
    <p:extLst>
      <p:ext uri="{BB962C8B-B14F-4D97-AF65-F5344CB8AC3E}">
        <p14:creationId xmlns:p14="http://schemas.microsoft.com/office/powerpoint/2010/main" xmlns="" val="302360425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5EDB3ED0-598C-4730-8AAB-318BAA7BDDD3}"/>
              </a:ext>
            </a:extLst>
          </p:cNvPr>
          <p:cNvGraphicFramePr>
            <a:graphicFrameLocks noChangeAspect="1"/>
          </p:cNvGraphicFramePr>
          <p:nvPr>
            <p:custDataLst>
              <p:tags r:id="rId2"/>
            </p:custDataLst>
            <p:extLst>
              <p:ext uri="{D42A27DB-BD31-4B8C-83A1-F6EECF244321}">
                <p14:modId xmlns:p14="http://schemas.microsoft.com/office/powerpoint/2010/main" xmlns="" val="1207169119"/>
              </p:ext>
            </p:extLst>
          </p:nvPr>
        </p:nvGraphicFramePr>
        <p:xfrm>
          <a:off x="1588" y="1588"/>
          <a:ext cx="1588" cy="1588"/>
        </p:xfrm>
        <a:graphic>
          <a:graphicData uri="http://schemas.openxmlformats.org/presentationml/2006/ole">
            <p:oleObj spid="_x0000_s77895" name="think-cell Slide" r:id="rId4" imgW="360" imgH="360" progId="">
              <p:embed/>
            </p:oleObj>
          </a:graphicData>
        </a:graphic>
      </p:graphicFrame>
      <p:sp>
        <p:nvSpPr>
          <p:cNvPr id="5" name="Rectangle 4">
            <a:extLst>
              <a:ext uri="{FF2B5EF4-FFF2-40B4-BE49-F238E27FC236}">
                <a16:creationId xmlns:a16="http://schemas.microsoft.com/office/drawing/2014/main" xmlns="" id="{F9E6666B-1F7A-44CE-9F62-2897223CB3B4}"/>
              </a:ext>
            </a:extLst>
          </p:cNvPr>
          <p:cNvSpPr/>
          <p:nvPr/>
        </p:nvSpPr>
        <p:spPr>
          <a:xfrm>
            <a:off x="-1219200" y="257175"/>
            <a:ext cx="1495425"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1,a1,100,1</a:t>
            </a:r>
          </a:p>
          <a:p>
            <a:pPr algn="ctr"/>
            <a:r>
              <a:rPr lang="en-US" dirty="0"/>
              <a:t>2,a2,300,2</a:t>
            </a:r>
          </a:p>
          <a:p>
            <a:pPr algn="ctr"/>
            <a:r>
              <a:rPr lang="en-US" dirty="0"/>
              <a:t>3,a3,400,3</a:t>
            </a:r>
          </a:p>
          <a:p>
            <a:pPr algn="ctr"/>
            <a:r>
              <a:rPr lang="en-US" dirty="0"/>
              <a:t>4,a4,500,3</a:t>
            </a:r>
          </a:p>
        </p:txBody>
      </p:sp>
      <p:sp>
        <p:nvSpPr>
          <p:cNvPr id="6" name="Rectangle 5">
            <a:extLst>
              <a:ext uri="{FF2B5EF4-FFF2-40B4-BE49-F238E27FC236}">
                <a16:creationId xmlns:a16="http://schemas.microsoft.com/office/drawing/2014/main" xmlns="" id="{6EED2BCE-2686-4AA9-A03E-FC4E150A8DBD}"/>
              </a:ext>
            </a:extLst>
          </p:cNvPr>
          <p:cNvSpPr/>
          <p:nvPr/>
        </p:nvSpPr>
        <p:spPr>
          <a:xfrm>
            <a:off x="581025" y="257175"/>
            <a:ext cx="1143000"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a:p>
            <a:pPr algn="ctr"/>
            <a:r>
              <a:rPr lang="en-US" dirty="0"/>
              <a:t>30</a:t>
            </a:r>
          </a:p>
          <a:p>
            <a:pPr algn="ctr"/>
            <a:r>
              <a:rPr lang="en-US" dirty="0"/>
              <a:t>40</a:t>
            </a:r>
          </a:p>
          <a:p>
            <a:pPr algn="ctr"/>
            <a:r>
              <a:rPr lang="en-US" dirty="0"/>
              <a:t>41</a:t>
            </a:r>
          </a:p>
        </p:txBody>
      </p:sp>
      <p:sp>
        <p:nvSpPr>
          <p:cNvPr id="7" name="Rectangle 6">
            <a:extLst>
              <a:ext uri="{FF2B5EF4-FFF2-40B4-BE49-F238E27FC236}">
                <a16:creationId xmlns:a16="http://schemas.microsoft.com/office/drawing/2014/main" xmlns="" id="{388A2C3B-98CA-4FCF-A871-4369475EE47F}"/>
              </a:ext>
            </a:extLst>
          </p:cNvPr>
          <p:cNvSpPr/>
          <p:nvPr/>
        </p:nvSpPr>
        <p:spPr>
          <a:xfrm>
            <a:off x="2076450" y="257175"/>
            <a:ext cx="1143000"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21</a:t>
            </a:r>
          </a:p>
          <a:p>
            <a:pPr algn="ctr"/>
            <a:r>
              <a:rPr lang="en-US" dirty="0"/>
              <a:t>22</a:t>
            </a:r>
          </a:p>
          <a:p>
            <a:pPr algn="ctr"/>
            <a:r>
              <a:rPr lang="en-US" dirty="0"/>
              <a:t>23</a:t>
            </a:r>
          </a:p>
          <a:p>
            <a:pPr algn="ctr"/>
            <a:r>
              <a:rPr lang="en-US" dirty="0"/>
              <a:t>24</a:t>
            </a:r>
          </a:p>
        </p:txBody>
      </p:sp>
      <p:sp>
        <p:nvSpPr>
          <p:cNvPr id="8" name="Rectangle 7">
            <a:extLst>
              <a:ext uri="{FF2B5EF4-FFF2-40B4-BE49-F238E27FC236}">
                <a16:creationId xmlns:a16="http://schemas.microsoft.com/office/drawing/2014/main" xmlns="" id="{7C350303-8077-4444-BB8C-971812885AF0}"/>
              </a:ext>
            </a:extLst>
          </p:cNvPr>
          <p:cNvSpPr/>
          <p:nvPr/>
        </p:nvSpPr>
        <p:spPr>
          <a:xfrm>
            <a:off x="3524250" y="257175"/>
            <a:ext cx="1143000"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41</a:t>
            </a:r>
          </a:p>
          <a:p>
            <a:pPr algn="ctr"/>
            <a:r>
              <a:rPr lang="en-US" dirty="0"/>
              <a:t>42</a:t>
            </a:r>
          </a:p>
          <a:p>
            <a:pPr algn="ctr"/>
            <a:r>
              <a:rPr lang="en-US" dirty="0"/>
              <a:t>43,a43,600,4</a:t>
            </a:r>
          </a:p>
          <a:p>
            <a:pPr algn="ctr"/>
            <a:r>
              <a:rPr lang="en-US" dirty="0"/>
              <a:t>44</a:t>
            </a:r>
          </a:p>
        </p:txBody>
      </p:sp>
      <p:sp>
        <p:nvSpPr>
          <p:cNvPr id="9" name="Rectangle 8">
            <a:extLst>
              <a:ext uri="{FF2B5EF4-FFF2-40B4-BE49-F238E27FC236}">
                <a16:creationId xmlns:a16="http://schemas.microsoft.com/office/drawing/2014/main" xmlns="" id="{17BCCAA6-C194-4FDE-9F27-4AEAB57A8497}"/>
              </a:ext>
            </a:extLst>
          </p:cNvPr>
          <p:cNvSpPr/>
          <p:nvPr/>
        </p:nvSpPr>
        <p:spPr>
          <a:xfrm>
            <a:off x="4819650" y="257175"/>
            <a:ext cx="1143000"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51</a:t>
            </a:r>
          </a:p>
          <a:p>
            <a:pPr algn="ctr"/>
            <a:r>
              <a:rPr lang="en-US" dirty="0"/>
              <a:t>52</a:t>
            </a:r>
          </a:p>
          <a:p>
            <a:pPr algn="ctr"/>
            <a:r>
              <a:rPr lang="en-US" dirty="0"/>
              <a:t>53</a:t>
            </a:r>
          </a:p>
          <a:p>
            <a:pPr algn="ctr"/>
            <a:r>
              <a:rPr lang="en-US" dirty="0"/>
              <a:t>54</a:t>
            </a:r>
          </a:p>
        </p:txBody>
      </p:sp>
      <p:sp>
        <p:nvSpPr>
          <p:cNvPr id="10" name="Rectangle 9">
            <a:extLst>
              <a:ext uri="{FF2B5EF4-FFF2-40B4-BE49-F238E27FC236}">
                <a16:creationId xmlns:a16="http://schemas.microsoft.com/office/drawing/2014/main" xmlns="" id="{EECFAA26-3E39-42AF-82A3-3932F9B7517D}"/>
              </a:ext>
            </a:extLst>
          </p:cNvPr>
          <p:cNvSpPr/>
          <p:nvPr/>
        </p:nvSpPr>
        <p:spPr>
          <a:xfrm>
            <a:off x="6267450" y="257175"/>
            <a:ext cx="1143000"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61</a:t>
            </a:r>
          </a:p>
          <a:p>
            <a:pPr algn="ctr"/>
            <a:r>
              <a:rPr lang="en-US" dirty="0"/>
              <a:t>62</a:t>
            </a:r>
          </a:p>
          <a:p>
            <a:pPr algn="ctr"/>
            <a:r>
              <a:rPr lang="en-US" dirty="0"/>
              <a:t>63</a:t>
            </a:r>
          </a:p>
          <a:p>
            <a:pPr algn="ctr"/>
            <a:r>
              <a:rPr lang="en-US" dirty="0"/>
              <a:t>64</a:t>
            </a:r>
          </a:p>
        </p:txBody>
      </p:sp>
      <p:sp>
        <p:nvSpPr>
          <p:cNvPr id="11" name="Rectangle 10">
            <a:extLst>
              <a:ext uri="{FF2B5EF4-FFF2-40B4-BE49-F238E27FC236}">
                <a16:creationId xmlns:a16="http://schemas.microsoft.com/office/drawing/2014/main" xmlns="" id="{AABFB49A-2C1F-4E0C-BCF1-0E4242E9C131}"/>
              </a:ext>
            </a:extLst>
          </p:cNvPr>
          <p:cNvSpPr/>
          <p:nvPr/>
        </p:nvSpPr>
        <p:spPr>
          <a:xfrm>
            <a:off x="7610475" y="257175"/>
            <a:ext cx="1143000"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57</a:t>
            </a:r>
          </a:p>
          <a:p>
            <a:pPr algn="ctr"/>
            <a:r>
              <a:rPr lang="en-US" dirty="0"/>
              <a:t>58</a:t>
            </a:r>
          </a:p>
          <a:p>
            <a:pPr algn="ctr"/>
            <a:r>
              <a:rPr lang="en-US" dirty="0"/>
              <a:t>59</a:t>
            </a:r>
          </a:p>
          <a:p>
            <a:pPr algn="ctr"/>
            <a:r>
              <a:rPr lang="en-US" dirty="0"/>
              <a:t>60</a:t>
            </a:r>
          </a:p>
        </p:txBody>
      </p:sp>
      <p:sp>
        <p:nvSpPr>
          <p:cNvPr id="12" name="Rectangle 11">
            <a:extLst>
              <a:ext uri="{FF2B5EF4-FFF2-40B4-BE49-F238E27FC236}">
                <a16:creationId xmlns:a16="http://schemas.microsoft.com/office/drawing/2014/main" xmlns="" id="{89CFC76D-CFDE-4456-BAB3-797E27047458}"/>
              </a:ext>
            </a:extLst>
          </p:cNvPr>
          <p:cNvSpPr/>
          <p:nvPr/>
        </p:nvSpPr>
        <p:spPr>
          <a:xfrm>
            <a:off x="9058275" y="257175"/>
            <a:ext cx="1143000"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81</a:t>
            </a:r>
          </a:p>
          <a:p>
            <a:pPr algn="ctr"/>
            <a:r>
              <a:rPr lang="en-US" dirty="0"/>
              <a:t>82</a:t>
            </a:r>
          </a:p>
          <a:p>
            <a:pPr algn="ctr"/>
            <a:r>
              <a:rPr lang="en-US" dirty="0"/>
              <a:t>83</a:t>
            </a:r>
          </a:p>
          <a:p>
            <a:pPr algn="ctr"/>
            <a:r>
              <a:rPr lang="en-US" dirty="0"/>
              <a:t>84</a:t>
            </a:r>
          </a:p>
        </p:txBody>
      </p:sp>
      <p:sp>
        <p:nvSpPr>
          <p:cNvPr id="13" name="Rectangle 12">
            <a:extLst>
              <a:ext uri="{FF2B5EF4-FFF2-40B4-BE49-F238E27FC236}">
                <a16:creationId xmlns:a16="http://schemas.microsoft.com/office/drawing/2014/main" xmlns="" id="{196E61AF-5074-4F3D-9BFC-332EAF6D940B}"/>
              </a:ext>
            </a:extLst>
          </p:cNvPr>
          <p:cNvSpPr/>
          <p:nvPr/>
        </p:nvSpPr>
        <p:spPr>
          <a:xfrm>
            <a:off x="10506075" y="257175"/>
            <a:ext cx="1143000"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90</a:t>
            </a:r>
          </a:p>
          <a:p>
            <a:pPr algn="ctr"/>
            <a:r>
              <a:rPr lang="en-US" dirty="0"/>
              <a:t>91</a:t>
            </a:r>
          </a:p>
          <a:p>
            <a:pPr algn="ctr"/>
            <a:r>
              <a:rPr lang="en-US" dirty="0"/>
              <a:t>92</a:t>
            </a:r>
          </a:p>
          <a:p>
            <a:pPr algn="ctr"/>
            <a:r>
              <a:rPr lang="en-US" dirty="0"/>
              <a:t>93</a:t>
            </a:r>
          </a:p>
        </p:txBody>
      </p:sp>
      <p:sp>
        <p:nvSpPr>
          <p:cNvPr id="14" name="Rectangle 13">
            <a:extLst>
              <a:ext uri="{FF2B5EF4-FFF2-40B4-BE49-F238E27FC236}">
                <a16:creationId xmlns:a16="http://schemas.microsoft.com/office/drawing/2014/main" xmlns="" id="{3A7F6493-1797-4FF4-8C99-B4D0E543331C}"/>
              </a:ext>
            </a:extLst>
          </p:cNvPr>
          <p:cNvSpPr/>
          <p:nvPr/>
        </p:nvSpPr>
        <p:spPr>
          <a:xfrm>
            <a:off x="11953875" y="257175"/>
            <a:ext cx="1143000"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76</a:t>
            </a:r>
          </a:p>
          <a:p>
            <a:pPr algn="ctr"/>
            <a:r>
              <a:rPr lang="en-US" dirty="0"/>
              <a:t>77</a:t>
            </a:r>
          </a:p>
          <a:p>
            <a:pPr algn="ctr"/>
            <a:r>
              <a:rPr lang="en-US" dirty="0"/>
              <a:t>78</a:t>
            </a:r>
          </a:p>
          <a:p>
            <a:pPr algn="ctr"/>
            <a:r>
              <a:rPr lang="en-US" dirty="0"/>
              <a:t>79</a:t>
            </a:r>
          </a:p>
        </p:txBody>
      </p:sp>
      <p:sp>
        <p:nvSpPr>
          <p:cNvPr id="15" name="Rectangle 14">
            <a:extLst>
              <a:ext uri="{FF2B5EF4-FFF2-40B4-BE49-F238E27FC236}">
                <a16:creationId xmlns:a16="http://schemas.microsoft.com/office/drawing/2014/main" xmlns="" id="{8290AE5A-0F2C-4846-99A6-5C2FC1FA07CB}"/>
              </a:ext>
            </a:extLst>
          </p:cNvPr>
          <p:cNvSpPr/>
          <p:nvPr/>
        </p:nvSpPr>
        <p:spPr>
          <a:xfrm>
            <a:off x="-952500" y="5086350"/>
            <a:ext cx="1162050" cy="151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1,RID</a:t>
            </a:r>
          </a:p>
          <a:p>
            <a:pPr algn="ctr"/>
            <a:r>
              <a:rPr lang="en-US" dirty="0"/>
              <a:t>2,RID</a:t>
            </a:r>
          </a:p>
          <a:p>
            <a:pPr algn="ctr"/>
            <a:r>
              <a:rPr lang="en-US" dirty="0"/>
              <a:t>3,RID</a:t>
            </a:r>
          </a:p>
          <a:p>
            <a:pPr algn="ctr"/>
            <a:r>
              <a:rPr lang="en-US" dirty="0"/>
              <a:t>4,RID</a:t>
            </a:r>
          </a:p>
        </p:txBody>
      </p:sp>
      <p:sp>
        <p:nvSpPr>
          <p:cNvPr id="16" name="Rectangle 15">
            <a:extLst>
              <a:ext uri="{FF2B5EF4-FFF2-40B4-BE49-F238E27FC236}">
                <a16:creationId xmlns:a16="http://schemas.microsoft.com/office/drawing/2014/main" xmlns="" id="{2AB7FF52-ACD8-4FBB-A966-B181BFF168FC}"/>
              </a:ext>
            </a:extLst>
          </p:cNvPr>
          <p:cNvSpPr/>
          <p:nvPr/>
        </p:nvSpPr>
        <p:spPr>
          <a:xfrm>
            <a:off x="695325" y="5086349"/>
            <a:ext cx="1162050" cy="151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10,RID</a:t>
            </a:r>
          </a:p>
          <a:p>
            <a:pPr algn="ctr"/>
            <a:r>
              <a:rPr lang="en-US" dirty="0"/>
              <a:t>21,RID</a:t>
            </a:r>
          </a:p>
          <a:p>
            <a:pPr algn="ctr"/>
            <a:r>
              <a:rPr lang="en-US" dirty="0"/>
              <a:t>22,RID</a:t>
            </a:r>
          </a:p>
          <a:p>
            <a:pPr algn="ctr"/>
            <a:r>
              <a:rPr lang="en-US" dirty="0"/>
              <a:t>23,RID</a:t>
            </a:r>
          </a:p>
        </p:txBody>
      </p:sp>
      <p:sp>
        <p:nvSpPr>
          <p:cNvPr id="17" name="Rectangle 16">
            <a:extLst>
              <a:ext uri="{FF2B5EF4-FFF2-40B4-BE49-F238E27FC236}">
                <a16:creationId xmlns:a16="http://schemas.microsoft.com/office/drawing/2014/main" xmlns="" id="{3D8DBC4F-E2FC-4B5C-B160-345FEAA7504B}"/>
              </a:ext>
            </a:extLst>
          </p:cNvPr>
          <p:cNvSpPr/>
          <p:nvPr/>
        </p:nvSpPr>
        <p:spPr>
          <a:xfrm>
            <a:off x="2057400" y="5067331"/>
            <a:ext cx="1162050" cy="151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24,RID</a:t>
            </a:r>
          </a:p>
          <a:p>
            <a:pPr algn="ctr"/>
            <a:r>
              <a:rPr lang="en-US" dirty="0"/>
              <a:t>30,RID</a:t>
            </a:r>
          </a:p>
          <a:p>
            <a:pPr algn="ctr"/>
            <a:r>
              <a:rPr lang="en-US" dirty="0"/>
              <a:t>40,RID</a:t>
            </a:r>
          </a:p>
          <a:p>
            <a:pPr algn="ctr"/>
            <a:r>
              <a:rPr lang="en-US" dirty="0"/>
              <a:t>41,RID</a:t>
            </a:r>
          </a:p>
        </p:txBody>
      </p:sp>
      <p:sp>
        <p:nvSpPr>
          <p:cNvPr id="18" name="Rectangle 17">
            <a:extLst>
              <a:ext uri="{FF2B5EF4-FFF2-40B4-BE49-F238E27FC236}">
                <a16:creationId xmlns:a16="http://schemas.microsoft.com/office/drawing/2014/main" xmlns="" id="{BEAE90F2-B2F9-4A26-8F8A-BD6CE91E08A9}"/>
              </a:ext>
            </a:extLst>
          </p:cNvPr>
          <p:cNvSpPr/>
          <p:nvPr/>
        </p:nvSpPr>
        <p:spPr>
          <a:xfrm>
            <a:off x="3724275" y="5086348"/>
            <a:ext cx="1162050" cy="151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41,RID2</a:t>
            </a:r>
          </a:p>
          <a:p>
            <a:pPr algn="ctr"/>
            <a:r>
              <a:rPr lang="en-US" dirty="0"/>
              <a:t>42,RID</a:t>
            </a:r>
          </a:p>
          <a:p>
            <a:pPr algn="ctr"/>
            <a:r>
              <a:rPr lang="en-US" dirty="0"/>
              <a:t>43,RID</a:t>
            </a:r>
          </a:p>
          <a:p>
            <a:pPr algn="ctr"/>
            <a:r>
              <a:rPr lang="en-US" dirty="0"/>
              <a:t>44,RID</a:t>
            </a:r>
          </a:p>
        </p:txBody>
      </p:sp>
      <p:sp>
        <p:nvSpPr>
          <p:cNvPr id="19" name="Rectangle 18">
            <a:extLst>
              <a:ext uri="{FF2B5EF4-FFF2-40B4-BE49-F238E27FC236}">
                <a16:creationId xmlns:a16="http://schemas.microsoft.com/office/drawing/2014/main" xmlns="" id="{A82E6C32-D3FA-4921-ADAF-D3B161D9E982}"/>
              </a:ext>
            </a:extLst>
          </p:cNvPr>
          <p:cNvSpPr/>
          <p:nvPr/>
        </p:nvSpPr>
        <p:spPr>
          <a:xfrm>
            <a:off x="5267325" y="5086349"/>
            <a:ext cx="1162050" cy="151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51,RID</a:t>
            </a:r>
          </a:p>
          <a:p>
            <a:pPr algn="ctr"/>
            <a:r>
              <a:rPr lang="en-US" dirty="0"/>
              <a:t>52,RID</a:t>
            </a:r>
          </a:p>
          <a:p>
            <a:pPr algn="ctr"/>
            <a:r>
              <a:rPr lang="en-US" dirty="0"/>
              <a:t>53,RID</a:t>
            </a:r>
          </a:p>
          <a:p>
            <a:pPr algn="ctr"/>
            <a:r>
              <a:rPr lang="en-US" dirty="0"/>
              <a:t>54,RID</a:t>
            </a:r>
          </a:p>
        </p:txBody>
      </p:sp>
      <p:sp>
        <p:nvSpPr>
          <p:cNvPr id="20" name="Rectangle 19">
            <a:extLst>
              <a:ext uri="{FF2B5EF4-FFF2-40B4-BE49-F238E27FC236}">
                <a16:creationId xmlns:a16="http://schemas.microsoft.com/office/drawing/2014/main" xmlns="" id="{AE6F338E-E823-4908-B429-DF63618CE4B6}"/>
              </a:ext>
            </a:extLst>
          </p:cNvPr>
          <p:cNvSpPr/>
          <p:nvPr/>
        </p:nvSpPr>
        <p:spPr>
          <a:xfrm>
            <a:off x="6915150" y="5086348"/>
            <a:ext cx="1162050" cy="151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57,RID</a:t>
            </a:r>
          </a:p>
          <a:p>
            <a:pPr algn="ctr"/>
            <a:r>
              <a:rPr lang="en-US" dirty="0"/>
              <a:t>58,RID</a:t>
            </a:r>
          </a:p>
          <a:p>
            <a:pPr algn="ctr"/>
            <a:r>
              <a:rPr lang="en-US" dirty="0"/>
              <a:t>59,RID</a:t>
            </a:r>
          </a:p>
          <a:p>
            <a:pPr algn="ctr"/>
            <a:r>
              <a:rPr lang="en-US" dirty="0"/>
              <a:t>60,RID</a:t>
            </a:r>
          </a:p>
        </p:txBody>
      </p:sp>
      <p:sp>
        <p:nvSpPr>
          <p:cNvPr id="21" name="Rectangle 20">
            <a:extLst>
              <a:ext uri="{FF2B5EF4-FFF2-40B4-BE49-F238E27FC236}">
                <a16:creationId xmlns:a16="http://schemas.microsoft.com/office/drawing/2014/main" xmlns="" id="{53D8CE10-6609-483A-BE08-4189CC122BFA}"/>
              </a:ext>
            </a:extLst>
          </p:cNvPr>
          <p:cNvSpPr/>
          <p:nvPr/>
        </p:nvSpPr>
        <p:spPr>
          <a:xfrm>
            <a:off x="8277225" y="5086348"/>
            <a:ext cx="1162050" cy="151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61,RID</a:t>
            </a:r>
          </a:p>
          <a:p>
            <a:pPr algn="ctr"/>
            <a:r>
              <a:rPr lang="en-US" dirty="0"/>
              <a:t>62,RID</a:t>
            </a:r>
          </a:p>
          <a:p>
            <a:pPr algn="ctr"/>
            <a:r>
              <a:rPr lang="en-US" dirty="0"/>
              <a:t>63,RID</a:t>
            </a:r>
          </a:p>
          <a:p>
            <a:pPr algn="ctr"/>
            <a:r>
              <a:rPr lang="en-US" dirty="0"/>
              <a:t>64,RID</a:t>
            </a:r>
          </a:p>
        </p:txBody>
      </p:sp>
      <p:sp>
        <p:nvSpPr>
          <p:cNvPr id="22" name="Rectangle 21">
            <a:extLst>
              <a:ext uri="{FF2B5EF4-FFF2-40B4-BE49-F238E27FC236}">
                <a16:creationId xmlns:a16="http://schemas.microsoft.com/office/drawing/2014/main" xmlns="" id="{64C64153-F061-4904-92E1-CA5A5B7C2954}"/>
              </a:ext>
            </a:extLst>
          </p:cNvPr>
          <p:cNvSpPr/>
          <p:nvPr/>
        </p:nvSpPr>
        <p:spPr>
          <a:xfrm>
            <a:off x="9925050" y="5086347"/>
            <a:ext cx="1162050" cy="151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76,RID</a:t>
            </a:r>
          </a:p>
          <a:p>
            <a:pPr algn="ctr"/>
            <a:r>
              <a:rPr lang="en-US" dirty="0"/>
              <a:t>77,RID</a:t>
            </a:r>
          </a:p>
          <a:p>
            <a:pPr algn="ctr"/>
            <a:r>
              <a:rPr lang="en-US" dirty="0"/>
              <a:t>78,RID</a:t>
            </a:r>
          </a:p>
          <a:p>
            <a:pPr algn="ctr"/>
            <a:r>
              <a:rPr lang="en-US" dirty="0"/>
              <a:t>79,RID</a:t>
            </a:r>
          </a:p>
        </p:txBody>
      </p:sp>
      <p:sp>
        <p:nvSpPr>
          <p:cNvPr id="23" name="Rectangle 22">
            <a:extLst>
              <a:ext uri="{FF2B5EF4-FFF2-40B4-BE49-F238E27FC236}">
                <a16:creationId xmlns:a16="http://schemas.microsoft.com/office/drawing/2014/main" xmlns="" id="{3F0FB851-FCB5-495B-897B-5EF889BEA815}"/>
              </a:ext>
            </a:extLst>
          </p:cNvPr>
          <p:cNvSpPr/>
          <p:nvPr/>
        </p:nvSpPr>
        <p:spPr>
          <a:xfrm>
            <a:off x="11287125" y="5086347"/>
            <a:ext cx="1162050" cy="151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81,RID</a:t>
            </a:r>
          </a:p>
          <a:p>
            <a:pPr algn="ctr"/>
            <a:r>
              <a:rPr lang="en-US" dirty="0"/>
              <a:t>82,RID</a:t>
            </a:r>
          </a:p>
          <a:p>
            <a:pPr algn="ctr"/>
            <a:r>
              <a:rPr lang="en-US" dirty="0"/>
              <a:t>83,RID</a:t>
            </a:r>
          </a:p>
          <a:p>
            <a:pPr algn="ctr"/>
            <a:r>
              <a:rPr lang="en-US" dirty="0"/>
              <a:t>84,RID</a:t>
            </a:r>
          </a:p>
        </p:txBody>
      </p:sp>
      <p:sp>
        <p:nvSpPr>
          <p:cNvPr id="24" name="Rectangle 23">
            <a:extLst>
              <a:ext uri="{FF2B5EF4-FFF2-40B4-BE49-F238E27FC236}">
                <a16:creationId xmlns:a16="http://schemas.microsoft.com/office/drawing/2014/main" xmlns="" id="{F39EA67F-8AA6-4CE8-90B0-3ACF68A89C4A}"/>
              </a:ext>
            </a:extLst>
          </p:cNvPr>
          <p:cNvSpPr/>
          <p:nvPr/>
        </p:nvSpPr>
        <p:spPr>
          <a:xfrm>
            <a:off x="12934950" y="5086346"/>
            <a:ext cx="1162050" cy="151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90,RID</a:t>
            </a:r>
          </a:p>
          <a:p>
            <a:pPr algn="ctr"/>
            <a:r>
              <a:rPr lang="en-US" dirty="0"/>
              <a:t>91,RID</a:t>
            </a:r>
          </a:p>
          <a:p>
            <a:pPr algn="ctr"/>
            <a:r>
              <a:rPr lang="en-US" dirty="0"/>
              <a:t>92,RID</a:t>
            </a:r>
          </a:p>
          <a:p>
            <a:pPr algn="ctr"/>
            <a:r>
              <a:rPr lang="en-US" dirty="0"/>
              <a:t>93,RID</a:t>
            </a:r>
          </a:p>
        </p:txBody>
      </p:sp>
      <p:cxnSp>
        <p:nvCxnSpPr>
          <p:cNvPr id="26" name="Straight Arrow Connector 25">
            <a:extLst>
              <a:ext uri="{FF2B5EF4-FFF2-40B4-BE49-F238E27FC236}">
                <a16:creationId xmlns:a16="http://schemas.microsoft.com/office/drawing/2014/main" xmlns="" id="{7144A918-B418-4364-A734-A9E452D0F932}"/>
              </a:ext>
            </a:extLst>
          </p:cNvPr>
          <p:cNvCxnSpPr/>
          <p:nvPr/>
        </p:nvCxnSpPr>
        <p:spPr>
          <a:xfrm>
            <a:off x="276225" y="5416826"/>
            <a:ext cx="3667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xmlns="" id="{1D684147-2C7B-4F80-8677-F2C37133061C}"/>
              </a:ext>
            </a:extLst>
          </p:cNvPr>
          <p:cNvCxnSpPr/>
          <p:nvPr/>
        </p:nvCxnSpPr>
        <p:spPr>
          <a:xfrm flipH="1">
            <a:off x="209550" y="6172200"/>
            <a:ext cx="3714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xmlns="" id="{D60B2809-AFCF-480F-B55B-F1BED080BDDD}"/>
              </a:ext>
            </a:extLst>
          </p:cNvPr>
          <p:cNvCxnSpPr/>
          <p:nvPr/>
        </p:nvCxnSpPr>
        <p:spPr>
          <a:xfrm>
            <a:off x="1724025" y="5599043"/>
            <a:ext cx="3667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xmlns="" id="{48002D32-E1CD-4DCA-91D3-0CB3C6AA59DA}"/>
              </a:ext>
            </a:extLst>
          </p:cNvPr>
          <p:cNvCxnSpPr/>
          <p:nvPr/>
        </p:nvCxnSpPr>
        <p:spPr>
          <a:xfrm flipH="1">
            <a:off x="1657350" y="6354417"/>
            <a:ext cx="3714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xmlns="" id="{61094F3C-E3F8-420E-A2CF-1BEB9CC3DC8F}"/>
              </a:ext>
            </a:extLst>
          </p:cNvPr>
          <p:cNvCxnSpPr/>
          <p:nvPr/>
        </p:nvCxnSpPr>
        <p:spPr>
          <a:xfrm>
            <a:off x="3357563" y="5536095"/>
            <a:ext cx="3667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xmlns="" id="{74F7965D-28BF-45F0-AA88-61573380D6F4}"/>
              </a:ext>
            </a:extLst>
          </p:cNvPr>
          <p:cNvCxnSpPr/>
          <p:nvPr/>
        </p:nvCxnSpPr>
        <p:spPr>
          <a:xfrm flipH="1">
            <a:off x="3290888" y="6291469"/>
            <a:ext cx="3714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xmlns="" id="{F639FC16-27EC-40F7-BD71-7EA5C79298DE}"/>
              </a:ext>
            </a:extLst>
          </p:cNvPr>
          <p:cNvCxnSpPr/>
          <p:nvPr/>
        </p:nvCxnSpPr>
        <p:spPr>
          <a:xfrm>
            <a:off x="4886325" y="5599043"/>
            <a:ext cx="3667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xmlns="" id="{66FBC782-786F-4AA9-8BB4-E47A201524CD}"/>
              </a:ext>
            </a:extLst>
          </p:cNvPr>
          <p:cNvCxnSpPr/>
          <p:nvPr/>
        </p:nvCxnSpPr>
        <p:spPr>
          <a:xfrm flipH="1">
            <a:off x="4819650" y="6354417"/>
            <a:ext cx="3714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xmlns="" id="{356E4617-B5DE-40CF-8CC4-48B583E682E9}"/>
              </a:ext>
            </a:extLst>
          </p:cNvPr>
          <p:cNvCxnSpPr/>
          <p:nvPr/>
        </p:nvCxnSpPr>
        <p:spPr>
          <a:xfrm>
            <a:off x="6548438" y="5536095"/>
            <a:ext cx="3667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xmlns="" id="{46284843-670B-48AA-BE7C-AB1ECF043458}"/>
              </a:ext>
            </a:extLst>
          </p:cNvPr>
          <p:cNvCxnSpPr/>
          <p:nvPr/>
        </p:nvCxnSpPr>
        <p:spPr>
          <a:xfrm flipH="1">
            <a:off x="6481763" y="6291469"/>
            <a:ext cx="3714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xmlns="" id="{5C629FA7-9C30-4F09-97A6-853A6F7BF1D6}"/>
              </a:ext>
            </a:extLst>
          </p:cNvPr>
          <p:cNvCxnSpPr/>
          <p:nvPr/>
        </p:nvCxnSpPr>
        <p:spPr>
          <a:xfrm>
            <a:off x="8093869" y="5509590"/>
            <a:ext cx="3667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xmlns="" id="{CB7870A1-6889-4C23-9129-856844197E03}"/>
              </a:ext>
            </a:extLst>
          </p:cNvPr>
          <p:cNvCxnSpPr/>
          <p:nvPr/>
        </p:nvCxnSpPr>
        <p:spPr>
          <a:xfrm flipH="1">
            <a:off x="8027194" y="6264964"/>
            <a:ext cx="3714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xmlns="" id="{A78BD17C-B576-44E1-8B12-DA4EF1B7883F}"/>
              </a:ext>
            </a:extLst>
          </p:cNvPr>
          <p:cNvCxnSpPr/>
          <p:nvPr/>
        </p:nvCxnSpPr>
        <p:spPr>
          <a:xfrm>
            <a:off x="9558338" y="5671929"/>
            <a:ext cx="3667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xmlns="" id="{D9A12E79-10A7-4216-BC55-EBE3AB34028D}"/>
              </a:ext>
            </a:extLst>
          </p:cNvPr>
          <p:cNvCxnSpPr/>
          <p:nvPr/>
        </p:nvCxnSpPr>
        <p:spPr>
          <a:xfrm flipH="1">
            <a:off x="9491663" y="6427303"/>
            <a:ext cx="3714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xmlns="" id="{FA651927-5374-4FBF-B4BF-57579CAD044A}"/>
              </a:ext>
            </a:extLst>
          </p:cNvPr>
          <p:cNvCxnSpPr/>
          <p:nvPr/>
        </p:nvCxnSpPr>
        <p:spPr>
          <a:xfrm>
            <a:off x="11077575" y="5599043"/>
            <a:ext cx="3667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xmlns="" id="{22CDC1F3-CF35-417A-9EA6-3800DE90FE14}"/>
              </a:ext>
            </a:extLst>
          </p:cNvPr>
          <p:cNvCxnSpPr/>
          <p:nvPr/>
        </p:nvCxnSpPr>
        <p:spPr>
          <a:xfrm flipH="1">
            <a:off x="11010900" y="6354417"/>
            <a:ext cx="3714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xmlns="" id="{83C7FE1C-AB75-43B8-A35C-0EC193D336CD}"/>
              </a:ext>
            </a:extLst>
          </p:cNvPr>
          <p:cNvCxnSpPr>
            <a:cxnSpLocks/>
          </p:cNvCxnSpPr>
          <p:nvPr/>
        </p:nvCxnSpPr>
        <p:spPr>
          <a:xfrm>
            <a:off x="12568238" y="5546034"/>
            <a:ext cx="3667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xmlns="" id="{F1307C1D-E55B-4413-87E6-7BAC81E970EA}"/>
              </a:ext>
            </a:extLst>
          </p:cNvPr>
          <p:cNvCxnSpPr>
            <a:cxnSpLocks/>
          </p:cNvCxnSpPr>
          <p:nvPr/>
        </p:nvCxnSpPr>
        <p:spPr>
          <a:xfrm flipH="1">
            <a:off x="12501563" y="6301408"/>
            <a:ext cx="3714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xmlns="" id="{E0A2C5CF-222D-4ABC-B9EC-1F0EE2233321}"/>
              </a:ext>
            </a:extLst>
          </p:cNvPr>
          <p:cNvSpPr txBox="1"/>
          <p:nvPr/>
        </p:nvSpPr>
        <p:spPr>
          <a:xfrm>
            <a:off x="-1023937" y="4850296"/>
            <a:ext cx="1233487" cy="369332"/>
          </a:xfrm>
          <a:prstGeom prst="rect">
            <a:avLst/>
          </a:prstGeom>
          <a:noFill/>
        </p:spPr>
        <p:txBody>
          <a:bodyPr wrap="square" rtlCol="0">
            <a:spAutoFit/>
          </a:bodyPr>
          <a:lstStyle/>
          <a:p>
            <a:pPr lvl="1"/>
            <a:r>
              <a:rPr lang="en-US" dirty="0"/>
              <a:t>101</a:t>
            </a:r>
          </a:p>
        </p:txBody>
      </p:sp>
      <p:sp>
        <p:nvSpPr>
          <p:cNvPr id="50" name="TextBox 49">
            <a:extLst>
              <a:ext uri="{FF2B5EF4-FFF2-40B4-BE49-F238E27FC236}">
                <a16:creationId xmlns:a16="http://schemas.microsoft.com/office/drawing/2014/main" xmlns="" id="{C84ABE34-5670-4235-A8FC-C9F636A63540}"/>
              </a:ext>
            </a:extLst>
          </p:cNvPr>
          <p:cNvSpPr txBox="1"/>
          <p:nvPr/>
        </p:nvSpPr>
        <p:spPr>
          <a:xfrm>
            <a:off x="309563" y="4773232"/>
            <a:ext cx="1233487" cy="369332"/>
          </a:xfrm>
          <a:prstGeom prst="rect">
            <a:avLst/>
          </a:prstGeom>
          <a:noFill/>
        </p:spPr>
        <p:txBody>
          <a:bodyPr wrap="square" rtlCol="0">
            <a:spAutoFit/>
          </a:bodyPr>
          <a:lstStyle/>
          <a:p>
            <a:pPr lvl="1"/>
            <a:r>
              <a:rPr lang="en-US" dirty="0"/>
              <a:t>102</a:t>
            </a:r>
          </a:p>
        </p:txBody>
      </p:sp>
      <p:sp>
        <p:nvSpPr>
          <p:cNvPr id="51" name="TextBox 50">
            <a:extLst>
              <a:ext uri="{FF2B5EF4-FFF2-40B4-BE49-F238E27FC236}">
                <a16:creationId xmlns:a16="http://schemas.microsoft.com/office/drawing/2014/main" xmlns="" id="{ACE44346-336D-4CB2-A342-822B6233EACC}"/>
              </a:ext>
            </a:extLst>
          </p:cNvPr>
          <p:cNvSpPr txBox="1"/>
          <p:nvPr/>
        </p:nvSpPr>
        <p:spPr>
          <a:xfrm>
            <a:off x="1810061" y="4767578"/>
            <a:ext cx="1233487" cy="369332"/>
          </a:xfrm>
          <a:prstGeom prst="rect">
            <a:avLst/>
          </a:prstGeom>
          <a:noFill/>
        </p:spPr>
        <p:txBody>
          <a:bodyPr wrap="square" rtlCol="0">
            <a:spAutoFit/>
          </a:bodyPr>
          <a:lstStyle/>
          <a:p>
            <a:pPr lvl="1"/>
            <a:r>
              <a:rPr lang="en-US" dirty="0"/>
              <a:t>103</a:t>
            </a:r>
          </a:p>
        </p:txBody>
      </p:sp>
      <p:sp>
        <p:nvSpPr>
          <p:cNvPr id="52" name="TextBox 51">
            <a:extLst>
              <a:ext uri="{FF2B5EF4-FFF2-40B4-BE49-F238E27FC236}">
                <a16:creationId xmlns:a16="http://schemas.microsoft.com/office/drawing/2014/main" xmlns="" id="{8CDA5F91-822C-4D1B-82EA-D2775C1EA626}"/>
              </a:ext>
            </a:extLst>
          </p:cNvPr>
          <p:cNvSpPr txBox="1"/>
          <p:nvPr/>
        </p:nvSpPr>
        <p:spPr>
          <a:xfrm>
            <a:off x="3449293" y="4773340"/>
            <a:ext cx="1233487" cy="369332"/>
          </a:xfrm>
          <a:prstGeom prst="rect">
            <a:avLst/>
          </a:prstGeom>
          <a:noFill/>
        </p:spPr>
        <p:txBody>
          <a:bodyPr wrap="square" rtlCol="0">
            <a:spAutoFit/>
          </a:bodyPr>
          <a:lstStyle/>
          <a:p>
            <a:pPr lvl="1"/>
            <a:r>
              <a:rPr lang="en-US" dirty="0"/>
              <a:t>104</a:t>
            </a:r>
          </a:p>
        </p:txBody>
      </p:sp>
      <p:sp>
        <p:nvSpPr>
          <p:cNvPr id="53" name="TextBox 52">
            <a:extLst>
              <a:ext uri="{FF2B5EF4-FFF2-40B4-BE49-F238E27FC236}">
                <a16:creationId xmlns:a16="http://schemas.microsoft.com/office/drawing/2014/main" xmlns="" id="{F9AE237E-C64E-4A9C-A838-FE69BF683461}"/>
              </a:ext>
            </a:extLst>
          </p:cNvPr>
          <p:cNvSpPr txBox="1"/>
          <p:nvPr/>
        </p:nvSpPr>
        <p:spPr>
          <a:xfrm>
            <a:off x="6552528" y="4676809"/>
            <a:ext cx="1233487" cy="369332"/>
          </a:xfrm>
          <a:prstGeom prst="rect">
            <a:avLst/>
          </a:prstGeom>
          <a:noFill/>
        </p:spPr>
        <p:txBody>
          <a:bodyPr wrap="square" rtlCol="0">
            <a:spAutoFit/>
          </a:bodyPr>
          <a:lstStyle/>
          <a:p>
            <a:pPr lvl="1"/>
            <a:r>
              <a:rPr lang="en-US" dirty="0"/>
              <a:t>106</a:t>
            </a:r>
          </a:p>
        </p:txBody>
      </p:sp>
      <p:sp>
        <p:nvSpPr>
          <p:cNvPr id="54" name="TextBox 53">
            <a:extLst>
              <a:ext uri="{FF2B5EF4-FFF2-40B4-BE49-F238E27FC236}">
                <a16:creationId xmlns:a16="http://schemas.microsoft.com/office/drawing/2014/main" xmlns="" id="{C482320B-9070-4D20-A792-5001B74ECA58}"/>
              </a:ext>
            </a:extLst>
          </p:cNvPr>
          <p:cNvSpPr txBox="1"/>
          <p:nvPr/>
        </p:nvSpPr>
        <p:spPr>
          <a:xfrm>
            <a:off x="5142361" y="4869414"/>
            <a:ext cx="1233487" cy="369332"/>
          </a:xfrm>
          <a:prstGeom prst="rect">
            <a:avLst/>
          </a:prstGeom>
          <a:noFill/>
        </p:spPr>
        <p:txBody>
          <a:bodyPr wrap="square" rtlCol="0">
            <a:spAutoFit/>
          </a:bodyPr>
          <a:lstStyle/>
          <a:p>
            <a:pPr lvl="1"/>
            <a:r>
              <a:rPr lang="en-US" dirty="0"/>
              <a:t>105</a:t>
            </a:r>
          </a:p>
        </p:txBody>
      </p:sp>
      <p:sp>
        <p:nvSpPr>
          <p:cNvPr id="55" name="TextBox 54">
            <a:extLst>
              <a:ext uri="{FF2B5EF4-FFF2-40B4-BE49-F238E27FC236}">
                <a16:creationId xmlns:a16="http://schemas.microsoft.com/office/drawing/2014/main" xmlns="" id="{01C520CE-1711-4940-B15E-7BF446C64312}"/>
              </a:ext>
            </a:extLst>
          </p:cNvPr>
          <p:cNvSpPr txBox="1"/>
          <p:nvPr/>
        </p:nvSpPr>
        <p:spPr>
          <a:xfrm>
            <a:off x="7855123" y="4690061"/>
            <a:ext cx="1233487" cy="369332"/>
          </a:xfrm>
          <a:prstGeom prst="rect">
            <a:avLst/>
          </a:prstGeom>
          <a:noFill/>
        </p:spPr>
        <p:txBody>
          <a:bodyPr wrap="square" rtlCol="0">
            <a:spAutoFit/>
          </a:bodyPr>
          <a:lstStyle/>
          <a:p>
            <a:pPr lvl="1"/>
            <a:r>
              <a:rPr lang="en-US" dirty="0"/>
              <a:t>107</a:t>
            </a:r>
          </a:p>
        </p:txBody>
      </p:sp>
      <p:sp>
        <p:nvSpPr>
          <p:cNvPr id="56" name="TextBox 55">
            <a:extLst>
              <a:ext uri="{FF2B5EF4-FFF2-40B4-BE49-F238E27FC236}">
                <a16:creationId xmlns:a16="http://schemas.microsoft.com/office/drawing/2014/main" xmlns="" id="{9D6C1E78-2F1C-4BB2-87A1-61FF274D94BA}"/>
              </a:ext>
            </a:extLst>
          </p:cNvPr>
          <p:cNvSpPr txBox="1"/>
          <p:nvPr/>
        </p:nvSpPr>
        <p:spPr>
          <a:xfrm>
            <a:off x="9629775" y="4676809"/>
            <a:ext cx="1233487" cy="369332"/>
          </a:xfrm>
          <a:prstGeom prst="rect">
            <a:avLst/>
          </a:prstGeom>
          <a:noFill/>
        </p:spPr>
        <p:txBody>
          <a:bodyPr wrap="square" rtlCol="0">
            <a:spAutoFit/>
          </a:bodyPr>
          <a:lstStyle/>
          <a:p>
            <a:pPr lvl="1"/>
            <a:r>
              <a:rPr lang="en-US" dirty="0"/>
              <a:t>108</a:t>
            </a:r>
          </a:p>
        </p:txBody>
      </p:sp>
      <p:sp>
        <p:nvSpPr>
          <p:cNvPr id="57" name="TextBox 56">
            <a:extLst>
              <a:ext uri="{FF2B5EF4-FFF2-40B4-BE49-F238E27FC236}">
                <a16:creationId xmlns:a16="http://schemas.microsoft.com/office/drawing/2014/main" xmlns="" id="{6218F34D-4988-4099-BE76-874B1E4A82DD}"/>
              </a:ext>
            </a:extLst>
          </p:cNvPr>
          <p:cNvSpPr txBox="1"/>
          <p:nvPr/>
        </p:nvSpPr>
        <p:spPr>
          <a:xfrm>
            <a:off x="11193428" y="4615516"/>
            <a:ext cx="1233487" cy="369332"/>
          </a:xfrm>
          <a:prstGeom prst="rect">
            <a:avLst/>
          </a:prstGeom>
          <a:noFill/>
        </p:spPr>
        <p:txBody>
          <a:bodyPr wrap="square" rtlCol="0">
            <a:spAutoFit/>
          </a:bodyPr>
          <a:lstStyle/>
          <a:p>
            <a:pPr lvl="1"/>
            <a:r>
              <a:rPr lang="en-US" dirty="0"/>
              <a:t>109</a:t>
            </a:r>
          </a:p>
        </p:txBody>
      </p:sp>
      <p:sp>
        <p:nvSpPr>
          <p:cNvPr id="58" name="TextBox 57">
            <a:extLst>
              <a:ext uri="{FF2B5EF4-FFF2-40B4-BE49-F238E27FC236}">
                <a16:creationId xmlns:a16="http://schemas.microsoft.com/office/drawing/2014/main" xmlns="" id="{06FA7F15-1E1B-43CD-B1FD-860990591D9E}"/>
              </a:ext>
            </a:extLst>
          </p:cNvPr>
          <p:cNvSpPr txBox="1"/>
          <p:nvPr/>
        </p:nvSpPr>
        <p:spPr>
          <a:xfrm>
            <a:off x="12687300" y="4762192"/>
            <a:ext cx="1233487" cy="369332"/>
          </a:xfrm>
          <a:prstGeom prst="rect">
            <a:avLst/>
          </a:prstGeom>
          <a:noFill/>
        </p:spPr>
        <p:txBody>
          <a:bodyPr wrap="square" rtlCol="0">
            <a:spAutoFit/>
          </a:bodyPr>
          <a:lstStyle/>
          <a:p>
            <a:pPr lvl="1"/>
            <a:r>
              <a:rPr lang="en-US" dirty="0"/>
              <a:t>110</a:t>
            </a:r>
          </a:p>
        </p:txBody>
      </p:sp>
      <p:sp>
        <p:nvSpPr>
          <p:cNvPr id="59" name="Rectangle 58">
            <a:extLst>
              <a:ext uri="{FF2B5EF4-FFF2-40B4-BE49-F238E27FC236}">
                <a16:creationId xmlns:a16="http://schemas.microsoft.com/office/drawing/2014/main" xmlns="" id="{4B88C9E7-CDE5-43F2-A58D-A6E444A23238}"/>
              </a:ext>
            </a:extLst>
          </p:cNvPr>
          <p:cNvSpPr/>
          <p:nvPr/>
        </p:nvSpPr>
        <p:spPr>
          <a:xfrm>
            <a:off x="1514475" y="3245576"/>
            <a:ext cx="1143000"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4,101</a:t>
            </a:r>
          </a:p>
          <a:p>
            <a:pPr algn="ctr"/>
            <a:r>
              <a:rPr lang="en-US" dirty="0"/>
              <a:t>23,102</a:t>
            </a:r>
          </a:p>
          <a:p>
            <a:pPr algn="ctr"/>
            <a:r>
              <a:rPr lang="en-US" dirty="0"/>
              <a:t>41,103</a:t>
            </a:r>
          </a:p>
          <a:p>
            <a:pPr algn="ctr"/>
            <a:r>
              <a:rPr lang="en-US" dirty="0"/>
              <a:t>44,104</a:t>
            </a:r>
          </a:p>
        </p:txBody>
      </p:sp>
      <p:sp>
        <p:nvSpPr>
          <p:cNvPr id="60" name="Rectangle 59">
            <a:extLst>
              <a:ext uri="{FF2B5EF4-FFF2-40B4-BE49-F238E27FC236}">
                <a16:creationId xmlns:a16="http://schemas.microsoft.com/office/drawing/2014/main" xmlns="" id="{9A52844C-5EF6-4DFC-86D8-662E4838BA4B}"/>
              </a:ext>
            </a:extLst>
          </p:cNvPr>
          <p:cNvSpPr/>
          <p:nvPr/>
        </p:nvSpPr>
        <p:spPr>
          <a:xfrm>
            <a:off x="2969419" y="3227841"/>
            <a:ext cx="1143000"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54,105</a:t>
            </a:r>
          </a:p>
          <a:p>
            <a:pPr algn="ctr"/>
            <a:r>
              <a:rPr lang="en-US" dirty="0"/>
              <a:t>60,106</a:t>
            </a:r>
          </a:p>
          <a:p>
            <a:pPr algn="ctr"/>
            <a:r>
              <a:rPr lang="en-US" dirty="0"/>
              <a:t>64,107</a:t>
            </a:r>
          </a:p>
          <a:p>
            <a:pPr algn="ctr"/>
            <a:r>
              <a:rPr lang="en-US" dirty="0"/>
              <a:t>79,108</a:t>
            </a:r>
          </a:p>
        </p:txBody>
      </p:sp>
      <p:sp>
        <p:nvSpPr>
          <p:cNvPr id="61" name="Rectangle 60">
            <a:extLst>
              <a:ext uri="{FF2B5EF4-FFF2-40B4-BE49-F238E27FC236}">
                <a16:creationId xmlns:a16="http://schemas.microsoft.com/office/drawing/2014/main" xmlns="" id="{D4101231-9995-4C44-BD87-D39EAB5971CA}"/>
              </a:ext>
            </a:extLst>
          </p:cNvPr>
          <p:cNvSpPr/>
          <p:nvPr/>
        </p:nvSpPr>
        <p:spPr>
          <a:xfrm>
            <a:off x="4424363" y="3227841"/>
            <a:ext cx="1143000"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84,109</a:t>
            </a:r>
          </a:p>
          <a:p>
            <a:pPr algn="ctr"/>
            <a:r>
              <a:rPr lang="en-US" dirty="0"/>
              <a:t>93,110</a:t>
            </a:r>
          </a:p>
        </p:txBody>
      </p:sp>
      <p:sp>
        <p:nvSpPr>
          <p:cNvPr id="62" name="Rectangle 61">
            <a:extLst>
              <a:ext uri="{FF2B5EF4-FFF2-40B4-BE49-F238E27FC236}">
                <a16:creationId xmlns:a16="http://schemas.microsoft.com/office/drawing/2014/main" xmlns="" id="{17E75DAC-B0F9-485C-A2ED-D9D2BEDD69F4}"/>
              </a:ext>
            </a:extLst>
          </p:cNvPr>
          <p:cNvSpPr/>
          <p:nvPr/>
        </p:nvSpPr>
        <p:spPr>
          <a:xfrm>
            <a:off x="2952750" y="1707336"/>
            <a:ext cx="1143000" cy="1343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44,201</a:t>
            </a:r>
          </a:p>
          <a:p>
            <a:pPr algn="ctr"/>
            <a:r>
              <a:rPr lang="en-US" dirty="0"/>
              <a:t>79,202</a:t>
            </a:r>
          </a:p>
          <a:p>
            <a:pPr algn="ctr"/>
            <a:r>
              <a:rPr lang="en-US" dirty="0"/>
              <a:t>93,203</a:t>
            </a:r>
          </a:p>
        </p:txBody>
      </p:sp>
      <p:sp>
        <p:nvSpPr>
          <p:cNvPr id="63" name="TextBox 62">
            <a:extLst>
              <a:ext uri="{FF2B5EF4-FFF2-40B4-BE49-F238E27FC236}">
                <a16:creationId xmlns:a16="http://schemas.microsoft.com/office/drawing/2014/main" xmlns="" id="{DAE4ED57-AD63-446C-A17F-BF6994628340}"/>
              </a:ext>
            </a:extLst>
          </p:cNvPr>
          <p:cNvSpPr txBox="1"/>
          <p:nvPr/>
        </p:nvSpPr>
        <p:spPr>
          <a:xfrm>
            <a:off x="1202531" y="2934332"/>
            <a:ext cx="1233487" cy="369332"/>
          </a:xfrm>
          <a:prstGeom prst="rect">
            <a:avLst/>
          </a:prstGeom>
          <a:noFill/>
        </p:spPr>
        <p:txBody>
          <a:bodyPr wrap="square" rtlCol="0">
            <a:spAutoFit/>
          </a:bodyPr>
          <a:lstStyle/>
          <a:p>
            <a:pPr lvl="1"/>
            <a:r>
              <a:rPr lang="en-US" dirty="0"/>
              <a:t>201</a:t>
            </a:r>
          </a:p>
        </p:txBody>
      </p:sp>
      <p:sp>
        <p:nvSpPr>
          <p:cNvPr id="64" name="TextBox 63">
            <a:extLst>
              <a:ext uri="{FF2B5EF4-FFF2-40B4-BE49-F238E27FC236}">
                <a16:creationId xmlns:a16="http://schemas.microsoft.com/office/drawing/2014/main" xmlns="" id="{866FF1C1-E529-4C07-AF8D-42651EC39951}"/>
              </a:ext>
            </a:extLst>
          </p:cNvPr>
          <p:cNvSpPr txBox="1"/>
          <p:nvPr/>
        </p:nvSpPr>
        <p:spPr>
          <a:xfrm>
            <a:off x="2813447" y="2989442"/>
            <a:ext cx="1233487" cy="369332"/>
          </a:xfrm>
          <a:prstGeom prst="rect">
            <a:avLst/>
          </a:prstGeom>
          <a:noFill/>
        </p:spPr>
        <p:txBody>
          <a:bodyPr wrap="square" rtlCol="0">
            <a:spAutoFit/>
          </a:bodyPr>
          <a:lstStyle/>
          <a:p>
            <a:pPr lvl="1"/>
            <a:r>
              <a:rPr lang="en-US" dirty="0"/>
              <a:t>202</a:t>
            </a:r>
          </a:p>
        </p:txBody>
      </p:sp>
      <p:sp>
        <p:nvSpPr>
          <p:cNvPr id="65" name="TextBox 64">
            <a:extLst>
              <a:ext uri="{FF2B5EF4-FFF2-40B4-BE49-F238E27FC236}">
                <a16:creationId xmlns:a16="http://schemas.microsoft.com/office/drawing/2014/main" xmlns="" id="{79AB187C-F016-43F4-A948-BBB98A692AE9}"/>
              </a:ext>
            </a:extLst>
          </p:cNvPr>
          <p:cNvSpPr txBox="1"/>
          <p:nvPr/>
        </p:nvSpPr>
        <p:spPr>
          <a:xfrm>
            <a:off x="4235053" y="2876244"/>
            <a:ext cx="1233487" cy="369332"/>
          </a:xfrm>
          <a:prstGeom prst="rect">
            <a:avLst/>
          </a:prstGeom>
          <a:noFill/>
        </p:spPr>
        <p:txBody>
          <a:bodyPr wrap="square" rtlCol="0">
            <a:spAutoFit/>
          </a:bodyPr>
          <a:lstStyle/>
          <a:p>
            <a:pPr lvl="1"/>
            <a:r>
              <a:rPr lang="en-US" dirty="0"/>
              <a:t>203</a:t>
            </a:r>
          </a:p>
        </p:txBody>
      </p:sp>
      <p:sp>
        <p:nvSpPr>
          <p:cNvPr id="66" name="TextBox 65">
            <a:extLst>
              <a:ext uri="{FF2B5EF4-FFF2-40B4-BE49-F238E27FC236}">
                <a16:creationId xmlns:a16="http://schemas.microsoft.com/office/drawing/2014/main" xmlns="" id="{7D571C66-2583-49BC-AD5A-CC11BCFDC1D4}"/>
              </a:ext>
            </a:extLst>
          </p:cNvPr>
          <p:cNvSpPr txBox="1"/>
          <p:nvPr/>
        </p:nvSpPr>
        <p:spPr>
          <a:xfrm>
            <a:off x="1810060" y="1746300"/>
            <a:ext cx="1233487" cy="369332"/>
          </a:xfrm>
          <a:prstGeom prst="rect">
            <a:avLst/>
          </a:prstGeom>
          <a:noFill/>
        </p:spPr>
        <p:txBody>
          <a:bodyPr wrap="square" rtlCol="0">
            <a:spAutoFit/>
          </a:bodyPr>
          <a:lstStyle/>
          <a:p>
            <a:pPr lvl="1"/>
            <a:r>
              <a:rPr lang="en-US" dirty="0"/>
              <a:t>301</a:t>
            </a:r>
          </a:p>
        </p:txBody>
      </p:sp>
      <p:sp>
        <p:nvSpPr>
          <p:cNvPr id="67" name="TextBox 66">
            <a:extLst>
              <a:ext uri="{FF2B5EF4-FFF2-40B4-BE49-F238E27FC236}">
                <a16:creationId xmlns:a16="http://schemas.microsoft.com/office/drawing/2014/main" xmlns="" id="{2886150E-B738-41C1-94A6-9F053F2B84D8}"/>
              </a:ext>
            </a:extLst>
          </p:cNvPr>
          <p:cNvSpPr txBox="1"/>
          <p:nvPr/>
        </p:nvSpPr>
        <p:spPr>
          <a:xfrm>
            <a:off x="4467380" y="1960497"/>
            <a:ext cx="1233487" cy="461665"/>
          </a:xfrm>
          <a:prstGeom prst="rect">
            <a:avLst/>
          </a:prstGeom>
          <a:noFill/>
        </p:spPr>
        <p:txBody>
          <a:bodyPr wrap="square" rtlCol="0">
            <a:spAutoFit/>
          </a:bodyPr>
          <a:lstStyle/>
          <a:p>
            <a:pPr lvl="1"/>
            <a:r>
              <a:rPr lang="en-US" sz="2400" dirty="0"/>
              <a:t>Root</a:t>
            </a:r>
            <a:endParaRPr lang="en-US" dirty="0"/>
          </a:p>
        </p:txBody>
      </p:sp>
      <p:sp>
        <p:nvSpPr>
          <p:cNvPr id="68" name="TextBox 67">
            <a:extLst>
              <a:ext uri="{FF2B5EF4-FFF2-40B4-BE49-F238E27FC236}">
                <a16:creationId xmlns:a16="http://schemas.microsoft.com/office/drawing/2014/main" xmlns="" id="{C43DC53F-7AFB-4055-A70F-F7CDA48ED5C2}"/>
              </a:ext>
            </a:extLst>
          </p:cNvPr>
          <p:cNvSpPr txBox="1"/>
          <p:nvPr/>
        </p:nvSpPr>
        <p:spPr>
          <a:xfrm>
            <a:off x="9777971" y="4091344"/>
            <a:ext cx="1233487" cy="369332"/>
          </a:xfrm>
          <a:prstGeom prst="rect">
            <a:avLst/>
          </a:prstGeom>
          <a:noFill/>
        </p:spPr>
        <p:txBody>
          <a:bodyPr wrap="square" rtlCol="0">
            <a:spAutoFit/>
          </a:bodyPr>
          <a:lstStyle/>
          <a:p>
            <a:pPr lvl="1"/>
            <a:r>
              <a:rPr lang="en-US" dirty="0"/>
              <a:t>Leaf</a:t>
            </a:r>
          </a:p>
        </p:txBody>
      </p:sp>
      <p:sp>
        <p:nvSpPr>
          <p:cNvPr id="69" name="TextBox 68">
            <a:extLst>
              <a:ext uri="{FF2B5EF4-FFF2-40B4-BE49-F238E27FC236}">
                <a16:creationId xmlns:a16="http://schemas.microsoft.com/office/drawing/2014/main" xmlns="" id="{5EF0D288-957A-4319-A574-C5F593C88DCD}"/>
              </a:ext>
            </a:extLst>
          </p:cNvPr>
          <p:cNvSpPr txBox="1"/>
          <p:nvPr/>
        </p:nvSpPr>
        <p:spPr>
          <a:xfrm>
            <a:off x="5650706" y="3575157"/>
            <a:ext cx="3071813" cy="369332"/>
          </a:xfrm>
          <a:prstGeom prst="rect">
            <a:avLst/>
          </a:prstGeom>
          <a:noFill/>
        </p:spPr>
        <p:txBody>
          <a:bodyPr wrap="square" rtlCol="0">
            <a:spAutoFit/>
          </a:bodyPr>
          <a:lstStyle/>
          <a:p>
            <a:pPr lvl="1"/>
            <a:r>
              <a:rPr lang="en-US" dirty="0"/>
              <a:t>Intermediate </a:t>
            </a:r>
            <a:r>
              <a:rPr lang="en-US" dirty="0" smtClean="0"/>
              <a:t>Levels </a:t>
            </a:r>
            <a:endParaRPr lang="en-US" dirty="0"/>
          </a:p>
        </p:txBody>
      </p:sp>
      <p:sp>
        <p:nvSpPr>
          <p:cNvPr id="70" name="TextBox 69">
            <a:extLst>
              <a:ext uri="{FF2B5EF4-FFF2-40B4-BE49-F238E27FC236}">
                <a16:creationId xmlns:a16="http://schemas.microsoft.com/office/drawing/2014/main" xmlns="" id="{AE337A79-281E-4ACF-91BF-515EABA867CE}"/>
              </a:ext>
            </a:extLst>
          </p:cNvPr>
          <p:cNvSpPr txBox="1"/>
          <p:nvPr/>
        </p:nvSpPr>
        <p:spPr>
          <a:xfrm>
            <a:off x="8874919" y="2355573"/>
            <a:ext cx="3012281" cy="707886"/>
          </a:xfrm>
          <a:prstGeom prst="rect">
            <a:avLst/>
          </a:prstGeom>
          <a:noFill/>
        </p:spPr>
        <p:txBody>
          <a:bodyPr wrap="square" rtlCol="0">
            <a:spAutoFit/>
          </a:bodyPr>
          <a:lstStyle/>
          <a:p>
            <a:pPr lvl="1"/>
            <a:r>
              <a:rPr lang="en-US" sz="2000" b="1" dirty="0"/>
              <a:t>Non-clustered</a:t>
            </a:r>
          </a:p>
          <a:p>
            <a:pPr lvl="1"/>
            <a:r>
              <a:rPr lang="en-US" sz="2000" b="1" dirty="0"/>
              <a:t>B-Tree Index Level =3</a:t>
            </a:r>
          </a:p>
        </p:txBody>
      </p:sp>
      <p:sp>
        <p:nvSpPr>
          <p:cNvPr id="71" name="TextBox 70">
            <a:extLst>
              <a:ext uri="{FF2B5EF4-FFF2-40B4-BE49-F238E27FC236}">
                <a16:creationId xmlns:a16="http://schemas.microsoft.com/office/drawing/2014/main" xmlns="" id="{486B3ED9-50B7-4EB8-BA4F-AFEC5B58996A}"/>
              </a:ext>
            </a:extLst>
          </p:cNvPr>
          <p:cNvSpPr txBox="1"/>
          <p:nvPr/>
        </p:nvSpPr>
        <p:spPr>
          <a:xfrm>
            <a:off x="-404938" y="2143836"/>
            <a:ext cx="3071813" cy="646331"/>
          </a:xfrm>
          <a:prstGeom prst="rect">
            <a:avLst/>
          </a:prstGeom>
          <a:noFill/>
        </p:spPr>
        <p:txBody>
          <a:bodyPr wrap="square" rtlCol="0">
            <a:spAutoFit/>
          </a:bodyPr>
          <a:lstStyle/>
          <a:p>
            <a:pPr lvl="1"/>
            <a:r>
              <a:rPr lang="en-US" dirty="0"/>
              <a:t>Select * from </a:t>
            </a:r>
            <a:r>
              <a:rPr lang="en-US" dirty="0" err="1"/>
              <a:t>emp_load</a:t>
            </a:r>
            <a:endParaRPr lang="en-US" dirty="0"/>
          </a:p>
          <a:p>
            <a:pPr lvl="1"/>
            <a:r>
              <a:rPr lang="en-US" dirty="0"/>
              <a:t>Where </a:t>
            </a:r>
            <a:r>
              <a:rPr lang="en-US" dirty="0" err="1"/>
              <a:t>eid</a:t>
            </a:r>
            <a:r>
              <a:rPr lang="en-US" dirty="0"/>
              <a:t>=60</a:t>
            </a:r>
          </a:p>
        </p:txBody>
      </p:sp>
      <p:sp>
        <p:nvSpPr>
          <p:cNvPr id="2" name="Rectangle 1">
            <a:extLst>
              <a:ext uri="{FF2B5EF4-FFF2-40B4-BE49-F238E27FC236}">
                <a16:creationId xmlns:a16="http://schemas.microsoft.com/office/drawing/2014/main" xmlns="" id="{C445D462-AAF8-4611-B9DB-5AF9F0520FDB}"/>
              </a:ext>
            </a:extLst>
          </p:cNvPr>
          <p:cNvSpPr/>
          <p:nvPr/>
        </p:nvSpPr>
        <p:spPr>
          <a:xfrm>
            <a:off x="-1659835" y="159026"/>
            <a:ext cx="15286383" cy="15345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Arrow Connector 73"/>
          <p:cNvCxnSpPr/>
          <p:nvPr/>
        </p:nvCxnSpPr>
        <p:spPr>
          <a:xfrm flipV="1">
            <a:off x="4162926" y="2141621"/>
            <a:ext cx="770021" cy="721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Curved Connector 75"/>
          <p:cNvCxnSpPr/>
          <p:nvPr/>
        </p:nvCxnSpPr>
        <p:spPr>
          <a:xfrm flipV="1">
            <a:off x="7940842" y="4283242"/>
            <a:ext cx="2117558" cy="505326"/>
          </a:xfrm>
          <a:prstGeom prst="curvedConnector3">
            <a:avLst>
              <a:gd name="adj1" fmla="val 50000"/>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5847347" y="2189747"/>
            <a:ext cx="2583336" cy="400110"/>
          </a:xfrm>
          <a:prstGeom prst="rect">
            <a:avLst/>
          </a:prstGeom>
          <a:noFill/>
        </p:spPr>
        <p:txBody>
          <a:bodyPr wrap="none" rtlCol="0">
            <a:spAutoFit/>
          </a:bodyPr>
          <a:lstStyle/>
          <a:p>
            <a:r>
              <a:rPr lang="en-US" sz="2000" dirty="0" smtClean="0"/>
              <a:t>One Page here we stop</a:t>
            </a:r>
            <a:endParaRPr lang="en-IN" sz="2000" dirty="0"/>
          </a:p>
        </p:txBody>
      </p:sp>
      <p:cxnSp>
        <p:nvCxnSpPr>
          <p:cNvPr id="75" name="Straight Arrow Connector 74"/>
          <p:cNvCxnSpPr/>
          <p:nvPr/>
        </p:nvCxnSpPr>
        <p:spPr>
          <a:xfrm flipV="1">
            <a:off x="4211053" y="2430379"/>
            <a:ext cx="1515979" cy="1684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Curved Connector 87"/>
          <p:cNvCxnSpPr/>
          <p:nvPr/>
        </p:nvCxnSpPr>
        <p:spPr>
          <a:xfrm rot="5400000" flipH="1" flipV="1">
            <a:off x="-724393" y="4203866"/>
            <a:ext cx="2790703" cy="1341913"/>
          </a:xfrm>
          <a:prstGeom prst="curvedConnector3">
            <a:avLst>
              <a:gd name="adj1" fmla="val 10063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0" name="Curved Connector 99"/>
          <p:cNvCxnSpPr/>
          <p:nvPr/>
        </p:nvCxnSpPr>
        <p:spPr>
          <a:xfrm rot="5400000" flipH="1" flipV="1">
            <a:off x="-356260" y="4595753"/>
            <a:ext cx="2565073" cy="902524"/>
          </a:xfrm>
          <a:prstGeom prst="curvedConnector3">
            <a:avLst>
              <a:gd name="adj1" fmla="val 10555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0800000">
            <a:off x="439388" y="6305797"/>
            <a:ext cx="237507" cy="35626"/>
          </a:xfrm>
          <a:prstGeom prst="line">
            <a:avLst/>
          </a:prstGeom>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8458200" y="3390900"/>
            <a:ext cx="3733800" cy="1015663"/>
          </a:xfrm>
          <a:prstGeom prst="rect">
            <a:avLst/>
          </a:prstGeom>
          <a:noFill/>
        </p:spPr>
        <p:txBody>
          <a:bodyPr wrap="square" rtlCol="0">
            <a:spAutoFit/>
          </a:bodyPr>
          <a:lstStyle/>
          <a:p>
            <a:r>
              <a:rPr lang="en-US" sz="2000" dirty="0" smtClean="0"/>
              <a:t>No  matter what you will search for only 3 page for any value here</a:t>
            </a:r>
          </a:p>
          <a:p>
            <a:r>
              <a:rPr lang="en-US" sz="2000" dirty="0" smtClean="0"/>
              <a:t>One Page can store </a:t>
            </a:r>
            <a:r>
              <a:rPr lang="en-US" sz="2000" dirty="0" err="1" smtClean="0"/>
              <a:t>upto</a:t>
            </a:r>
            <a:r>
              <a:rPr lang="en-US" sz="2000" dirty="0" smtClean="0"/>
              <a:t> 8KB</a:t>
            </a:r>
            <a:endParaRPr lang="en-IN" sz="2000" dirty="0"/>
          </a:p>
        </p:txBody>
      </p:sp>
    </p:spTree>
    <p:extLst>
      <p:ext uri="{BB962C8B-B14F-4D97-AF65-F5344CB8AC3E}">
        <p14:creationId xmlns:p14="http://schemas.microsoft.com/office/powerpoint/2010/main" xmlns="" val="21818493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E2DE04C2-1969-4EDB-9E35-1FACE0B5D7AF}"/>
              </a:ext>
            </a:extLst>
          </p:cNvPr>
          <p:cNvGraphicFramePr>
            <a:graphicFrameLocks noChangeAspect="1"/>
          </p:cNvGraphicFramePr>
          <p:nvPr>
            <p:custDataLst>
              <p:tags r:id="rId2"/>
            </p:custDataLst>
            <p:extLst>
              <p:ext uri="{D42A27DB-BD31-4B8C-83A1-F6EECF244321}">
                <p14:modId xmlns:p14="http://schemas.microsoft.com/office/powerpoint/2010/main" xmlns="" val="2670206943"/>
              </p:ext>
            </p:extLst>
          </p:nvPr>
        </p:nvGraphicFramePr>
        <p:xfrm>
          <a:off x="1588" y="1588"/>
          <a:ext cx="1588" cy="1588"/>
        </p:xfrm>
        <a:graphic>
          <a:graphicData uri="http://schemas.openxmlformats.org/presentationml/2006/ole">
            <p:oleObj spid="_x0000_s79931" name="think-cell Slide" r:id="rId5" imgW="360" imgH="360" progId="">
              <p:embed/>
            </p:oleObj>
          </a:graphicData>
        </a:graphic>
      </p:graphicFrame>
      <p:sp>
        <p:nvSpPr>
          <p:cNvPr id="5" name="Rectangle 4" hidden="1">
            <a:extLst>
              <a:ext uri="{FF2B5EF4-FFF2-40B4-BE49-F238E27FC236}">
                <a16:creationId xmlns:a16="http://schemas.microsoft.com/office/drawing/2014/main" xmlns="" id="{E420359B-E327-4F99-9A67-7A53A0FC6CD1}"/>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xmlns="" id="{1B10DEF3-1664-40AE-9757-46D149DA1DC1}"/>
              </a:ext>
            </a:extLst>
          </p:cNvPr>
          <p:cNvSpPr>
            <a:spLocks noGrp="1"/>
          </p:cNvSpPr>
          <p:nvPr>
            <p:ph type="title"/>
          </p:nvPr>
        </p:nvSpPr>
        <p:spPr>
          <a:xfrm>
            <a:off x="409071" y="1"/>
            <a:ext cx="10515600" cy="866274"/>
          </a:xfrm>
        </p:spPr>
        <p:txBody>
          <a:bodyPr/>
          <a:lstStyle/>
          <a:p>
            <a:r>
              <a:rPr lang="en-US" b="1" dirty="0"/>
              <a:t>B-Tree Indexes</a:t>
            </a:r>
          </a:p>
        </p:txBody>
      </p:sp>
      <p:sp>
        <p:nvSpPr>
          <p:cNvPr id="3" name="Content Placeholder 2">
            <a:extLst>
              <a:ext uri="{FF2B5EF4-FFF2-40B4-BE49-F238E27FC236}">
                <a16:creationId xmlns:a16="http://schemas.microsoft.com/office/drawing/2014/main" xmlns="" id="{02F47228-93B2-4AF1-9156-EF4F89975F12}"/>
              </a:ext>
            </a:extLst>
          </p:cNvPr>
          <p:cNvSpPr>
            <a:spLocks noGrp="1"/>
          </p:cNvSpPr>
          <p:nvPr>
            <p:ph idx="1"/>
          </p:nvPr>
        </p:nvSpPr>
        <p:spPr>
          <a:xfrm>
            <a:off x="360947" y="1058779"/>
            <a:ext cx="11526253" cy="5799221"/>
          </a:xfrm>
        </p:spPr>
        <p:txBody>
          <a:bodyPr>
            <a:normAutofit/>
          </a:bodyPr>
          <a:lstStyle/>
          <a:p>
            <a:r>
              <a:rPr lang="en-US" b="1" u="sng" dirty="0"/>
              <a:t>Clustered Index- </a:t>
            </a:r>
            <a:r>
              <a:rPr lang="en-US" b="1" dirty="0"/>
              <a:t>Entire row of the table is stored in the leaf level </a:t>
            </a:r>
            <a:r>
              <a:rPr lang="en-US" dirty="0"/>
              <a:t>of the Index. Since the entire row is stored in the leaf you </a:t>
            </a:r>
            <a:r>
              <a:rPr lang="en-US" b="1" dirty="0"/>
              <a:t>cannot create more than 1 clustered index on a table</a:t>
            </a:r>
          </a:p>
          <a:p>
            <a:pPr lvl="1"/>
            <a:r>
              <a:rPr lang="en-US" sz="2800" dirty="0"/>
              <a:t>In </a:t>
            </a:r>
            <a:r>
              <a:rPr lang="en-US" sz="2800" u="sng" dirty="0"/>
              <a:t>MySQL, for </a:t>
            </a:r>
            <a:r>
              <a:rPr lang="en-US" sz="2800" b="1" u="sng" dirty="0"/>
              <a:t>INNODB tables </a:t>
            </a:r>
            <a:r>
              <a:rPr lang="en-US" sz="2800" b="1" dirty="0"/>
              <a:t>when you create a </a:t>
            </a:r>
            <a:r>
              <a:rPr lang="en-US" sz="2800" b="1" u="sng" dirty="0"/>
              <a:t>primary key </a:t>
            </a:r>
            <a:r>
              <a:rPr lang="en-US" sz="2800" b="1" dirty="0"/>
              <a:t>a unique clustered index is created on the table automatically</a:t>
            </a:r>
          </a:p>
          <a:p>
            <a:pPr lvl="1"/>
            <a:r>
              <a:rPr lang="en-US" sz="2800" dirty="0"/>
              <a:t>When a clustered index is created then internal structure of the table is </a:t>
            </a:r>
            <a:r>
              <a:rPr lang="en-US" sz="2800" dirty="0" smtClean="0"/>
              <a:t>dropped</a:t>
            </a:r>
          </a:p>
          <a:p>
            <a:pPr lvl="1">
              <a:buNone/>
            </a:pPr>
            <a:r>
              <a:rPr lang="en-US" sz="2800" dirty="0" smtClean="0"/>
              <a:t>Only way to create clustered index is primary key</a:t>
            </a:r>
          </a:p>
          <a:p>
            <a:pPr lvl="1">
              <a:buNone/>
            </a:pPr>
            <a:endParaRPr lang="en-US" dirty="0"/>
          </a:p>
          <a:p>
            <a:r>
              <a:rPr lang="en-US" b="1" u="sng" dirty="0"/>
              <a:t>Non-Clustered Index- </a:t>
            </a:r>
            <a:r>
              <a:rPr lang="en-US" b="1" dirty="0"/>
              <a:t>only the ROWID is store along with index column in the leaf level.</a:t>
            </a:r>
            <a:r>
              <a:rPr lang="en-US" dirty="0"/>
              <a:t> Table can have multiple non-clustered indexes. </a:t>
            </a:r>
            <a:r>
              <a:rPr lang="en-US" b="1" dirty="0"/>
              <a:t>When ever you create a </a:t>
            </a:r>
            <a:r>
              <a:rPr lang="en-US" b="1" u="sng" dirty="0"/>
              <a:t>unique key </a:t>
            </a:r>
            <a:r>
              <a:rPr lang="en-US" dirty="0"/>
              <a:t>in the table </a:t>
            </a:r>
            <a:r>
              <a:rPr lang="en-US" b="1" dirty="0"/>
              <a:t>a  unique non-clustered index is added </a:t>
            </a:r>
            <a:r>
              <a:rPr lang="en-US" dirty="0"/>
              <a:t>automatically</a:t>
            </a:r>
          </a:p>
          <a:p>
            <a:endParaRPr lang="en-US" dirty="0"/>
          </a:p>
        </p:txBody>
      </p:sp>
    </p:spTree>
    <p:extLst>
      <p:ext uri="{BB962C8B-B14F-4D97-AF65-F5344CB8AC3E}">
        <p14:creationId xmlns:p14="http://schemas.microsoft.com/office/powerpoint/2010/main" xmlns="" val="17279110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5086970" cy="646331"/>
          </a:xfrm>
          <a:prstGeom prst="rect">
            <a:avLst/>
          </a:prstGeom>
          <a:noFill/>
        </p:spPr>
        <p:txBody>
          <a:bodyPr wrap="none" rtlCol="0">
            <a:spAutoFit/>
          </a:bodyPr>
          <a:lstStyle/>
          <a:p>
            <a:r>
              <a:rPr lang="en-US" sz="3600" b="1" u="sng" dirty="0" smtClean="0"/>
              <a:t>Explain </a:t>
            </a:r>
            <a:r>
              <a:rPr lang="en-US" sz="2800" dirty="0" smtClean="0"/>
              <a:t>–It show the </a:t>
            </a:r>
            <a:r>
              <a:rPr lang="en-US" sz="2800" dirty="0" smtClean="0"/>
              <a:t>q</a:t>
            </a:r>
            <a:r>
              <a:rPr lang="en-US" sz="2800" dirty="0" smtClean="0"/>
              <a:t>uery plan</a:t>
            </a:r>
            <a:endParaRPr lang="en-IN" sz="2800" dirty="0"/>
          </a:p>
        </p:txBody>
      </p:sp>
      <p:pic>
        <p:nvPicPr>
          <p:cNvPr id="111619" name="Picture 3"/>
          <p:cNvPicPr>
            <a:picLocks noChangeAspect="1" noChangeArrowheads="1"/>
          </p:cNvPicPr>
          <p:nvPr/>
        </p:nvPicPr>
        <p:blipFill>
          <a:blip r:embed="rId2"/>
          <a:srcRect/>
          <a:stretch>
            <a:fillRect/>
          </a:stretch>
        </p:blipFill>
        <p:spPr bwMode="auto">
          <a:xfrm>
            <a:off x="-1" y="877554"/>
            <a:ext cx="5822417" cy="3766635"/>
          </a:xfrm>
          <a:prstGeom prst="rect">
            <a:avLst/>
          </a:prstGeom>
          <a:noFill/>
          <a:ln w="9525">
            <a:noFill/>
            <a:miter lim="800000"/>
            <a:headEnd/>
            <a:tailEnd/>
          </a:ln>
          <a:effectLst/>
        </p:spPr>
      </p:pic>
      <p:sp>
        <p:nvSpPr>
          <p:cNvPr id="7" name="TextBox 6"/>
          <p:cNvSpPr txBox="1"/>
          <p:nvPr/>
        </p:nvSpPr>
        <p:spPr>
          <a:xfrm>
            <a:off x="6472990" y="553452"/>
            <a:ext cx="4716379" cy="1200329"/>
          </a:xfrm>
          <a:prstGeom prst="rect">
            <a:avLst/>
          </a:prstGeom>
          <a:noFill/>
        </p:spPr>
        <p:txBody>
          <a:bodyPr wrap="square" rtlCol="0">
            <a:spAutoFit/>
          </a:bodyPr>
          <a:lstStyle/>
          <a:p>
            <a:r>
              <a:rPr lang="en-US" sz="2400" dirty="0" smtClean="0"/>
              <a:t>Possible key – if it has index</a:t>
            </a:r>
          </a:p>
          <a:p>
            <a:r>
              <a:rPr lang="en-US" sz="2400" dirty="0" smtClean="0"/>
              <a:t>In there is no key or key=NULL means its full table scan</a:t>
            </a:r>
            <a:endParaRPr lang="en-IN" sz="2400" dirty="0"/>
          </a:p>
        </p:txBody>
      </p:sp>
      <p:pic>
        <p:nvPicPr>
          <p:cNvPr id="111620" name="Picture 4"/>
          <p:cNvPicPr>
            <a:picLocks noChangeAspect="1" noChangeArrowheads="1"/>
          </p:cNvPicPr>
          <p:nvPr/>
        </p:nvPicPr>
        <p:blipFill>
          <a:blip r:embed="rId3"/>
          <a:srcRect/>
          <a:stretch>
            <a:fillRect/>
          </a:stretch>
        </p:blipFill>
        <p:spPr bwMode="auto">
          <a:xfrm>
            <a:off x="3670386" y="5751847"/>
            <a:ext cx="4237798" cy="697079"/>
          </a:xfrm>
          <a:prstGeom prst="rect">
            <a:avLst/>
          </a:prstGeom>
          <a:noFill/>
          <a:ln w="9525">
            <a:noFill/>
            <a:miter lim="800000"/>
            <a:headEnd/>
            <a:tailEnd/>
          </a:ln>
          <a:effectLst/>
        </p:spPr>
      </p:pic>
      <p:sp>
        <p:nvSpPr>
          <p:cNvPr id="10" name="TextBox 9"/>
          <p:cNvSpPr txBox="1"/>
          <p:nvPr/>
        </p:nvSpPr>
        <p:spPr>
          <a:xfrm>
            <a:off x="3585412" y="5197642"/>
            <a:ext cx="4829784" cy="400110"/>
          </a:xfrm>
          <a:prstGeom prst="rect">
            <a:avLst/>
          </a:prstGeom>
          <a:noFill/>
        </p:spPr>
        <p:txBody>
          <a:bodyPr wrap="none" rtlCol="0">
            <a:spAutoFit/>
          </a:bodyPr>
          <a:lstStyle/>
          <a:p>
            <a:r>
              <a:rPr lang="en-US" sz="2000" dirty="0" smtClean="0"/>
              <a:t>Creating index will improve the performance</a:t>
            </a:r>
            <a:endParaRPr lang="en-IN" sz="2000" dirty="0"/>
          </a:p>
        </p:txBody>
      </p:sp>
      <p:pic>
        <p:nvPicPr>
          <p:cNvPr id="111622" name="Picture 6"/>
          <p:cNvPicPr>
            <a:picLocks noChangeAspect="1" noChangeArrowheads="1"/>
          </p:cNvPicPr>
          <p:nvPr/>
        </p:nvPicPr>
        <p:blipFill>
          <a:blip r:embed="rId4"/>
          <a:srcRect/>
          <a:stretch>
            <a:fillRect/>
          </a:stretch>
        </p:blipFill>
        <p:spPr bwMode="auto">
          <a:xfrm>
            <a:off x="8519862" y="5591175"/>
            <a:ext cx="3333750" cy="1266825"/>
          </a:xfrm>
          <a:prstGeom prst="rect">
            <a:avLst/>
          </a:prstGeom>
          <a:noFill/>
          <a:ln w="9525">
            <a:noFill/>
            <a:miter lim="800000"/>
            <a:headEnd/>
            <a:tailEnd/>
          </a:ln>
          <a:effectLst/>
        </p:spPr>
      </p:pic>
      <p:pic>
        <p:nvPicPr>
          <p:cNvPr id="111623" name="Picture 7"/>
          <p:cNvPicPr>
            <a:picLocks noChangeAspect="1" noChangeArrowheads="1"/>
          </p:cNvPicPr>
          <p:nvPr/>
        </p:nvPicPr>
        <p:blipFill>
          <a:blip r:embed="rId5"/>
          <a:srcRect/>
          <a:stretch>
            <a:fillRect/>
          </a:stretch>
        </p:blipFill>
        <p:spPr bwMode="auto">
          <a:xfrm>
            <a:off x="48126" y="5240505"/>
            <a:ext cx="3441032" cy="1382558"/>
          </a:xfrm>
          <a:prstGeom prst="rect">
            <a:avLst/>
          </a:prstGeom>
          <a:noFill/>
          <a:ln w="9525">
            <a:noFill/>
            <a:miter lim="800000"/>
            <a:headEnd/>
            <a:tailEnd/>
          </a:ln>
          <a:effectLst/>
        </p:spPr>
      </p:pic>
      <p:pic>
        <p:nvPicPr>
          <p:cNvPr id="111624" name="Picture 8"/>
          <p:cNvPicPr>
            <a:picLocks noChangeAspect="1" noChangeArrowheads="1"/>
          </p:cNvPicPr>
          <p:nvPr/>
        </p:nvPicPr>
        <p:blipFill>
          <a:blip r:embed="rId6"/>
          <a:srcRect/>
          <a:stretch>
            <a:fillRect/>
          </a:stretch>
        </p:blipFill>
        <p:spPr bwMode="auto">
          <a:xfrm>
            <a:off x="4048125" y="1965658"/>
            <a:ext cx="4823159" cy="3163095"/>
          </a:xfrm>
          <a:prstGeom prst="rect">
            <a:avLst/>
          </a:prstGeom>
          <a:noFill/>
          <a:ln w="9525">
            <a:noFill/>
            <a:miter lim="800000"/>
            <a:headEnd/>
            <a:tailEnd/>
          </a:ln>
          <a:effectLst/>
        </p:spPr>
      </p:pic>
      <p:pic>
        <p:nvPicPr>
          <p:cNvPr id="111625" name="Picture 9"/>
          <p:cNvPicPr>
            <a:picLocks noChangeAspect="1" noChangeArrowheads="1"/>
          </p:cNvPicPr>
          <p:nvPr/>
        </p:nvPicPr>
        <p:blipFill>
          <a:blip r:embed="rId7"/>
          <a:srcRect/>
          <a:stretch>
            <a:fillRect/>
          </a:stretch>
        </p:blipFill>
        <p:spPr bwMode="auto">
          <a:xfrm>
            <a:off x="7586401" y="2761870"/>
            <a:ext cx="4482767" cy="2419004"/>
          </a:xfrm>
          <a:prstGeom prst="rect">
            <a:avLst/>
          </a:prstGeom>
          <a:noFill/>
          <a:ln w="9525">
            <a:noFill/>
            <a:miter lim="800000"/>
            <a:headEnd/>
            <a:tailEnd/>
          </a:ln>
          <a:effectLst/>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xmlns="" id="{5DA05974-710A-4D25-98D1-09FEB35D4B47}"/>
              </a:ext>
            </a:extLst>
          </p:cNvPr>
          <p:cNvGraphicFramePr>
            <a:graphicFrameLocks noChangeAspect="1"/>
          </p:cNvGraphicFramePr>
          <p:nvPr>
            <p:custDataLst>
              <p:tags r:id="rId2"/>
            </p:custDataLst>
            <p:extLst>
              <p:ext uri="{D42A27DB-BD31-4B8C-83A1-F6EECF244321}">
                <p14:modId xmlns:p14="http://schemas.microsoft.com/office/powerpoint/2010/main" xmlns="" val="504329201"/>
              </p:ext>
            </p:extLst>
          </p:nvPr>
        </p:nvGraphicFramePr>
        <p:xfrm>
          <a:off x="1588" y="1588"/>
          <a:ext cx="1588" cy="1588"/>
        </p:xfrm>
        <a:graphic>
          <a:graphicData uri="http://schemas.openxmlformats.org/presentationml/2006/ole">
            <p:oleObj spid="_x0000_s80952" name="think-cell Slide" r:id="rId5" imgW="360" imgH="360" progId="">
              <p:embed/>
            </p:oleObj>
          </a:graphicData>
        </a:graphic>
      </p:graphicFrame>
      <p:sp>
        <p:nvSpPr>
          <p:cNvPr id="4" name="Rectangle 3" hidden="1">
            <a:extLst>
              <a:ext uri="{FF2B5EF4-FFF2-40B4-BE49-F238E27FC236}">
                <a16:creationId xmlns:a16="http://schemas.microsoft.com/office/drawing/2014/main" xmlns="" id="{62DD24BC-2037-4CC0-ADF4-C1AF3DF06DC3}"/>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xmlns="" id="{C97A754B-7B31-41C9-9691-49F644D7D5A2}"/>
              </a:ext>
            </a:extLst>
          </p:cNvPr>
          <p:cNvSpPr>
            <a:spLocks noGrp="1"/>
          </p:cNvSpPr>
          <p:nvPr>
            <p:ph type="title"/>
          </p:nvPr>
        </p:nvSpPr>
        <p:spPr/>
        <p:txBody>
          <a:bodyPr/>
          <a:lstStyle/>
          <a:p>
            <a:r>
              <a:rPr lang="en-US" dirty="0"/>
              <a:t>Table Storage Engines (MySQL) </a:t>
            </a:r>
            <a:br>
              <a:rPr lang="en-US" dirty="0"/>
            </a:br>
            <a:r>
              <a:rPr lang="en-US" dirty="0"/>
              <a:t>show table status like 'emp' \G;</a:t>
            </a:r>
          </a:p>
        </p:txBody>
      </p:sp>
      <p:sp>
        <p:nvSpPr>
          <p:cNvPr id="3" name="Content Placeholder 2">
            <a:extLst>
              <a:ext uri="{FF2B5EF4-FFF2-40B4-BE49-F238E27FC236}">
                <a16:creationId xmlns:a16="http://schemas.microsoft.com/office/drawing/2014/main" xmlns="" id="{DC7D7F89-B3D7-4950-AEA8-AEB4DCF78E01}"/>
              </a:ext>
            </a:extLst>
          </p:cNvPr>
          <p:cNvSpPr>
            <a:spLocks noGrp="1"/>
          </p:cNvSpPr>
          <p:nvPr>
            <p:ph idx="1"/>
          </p:nvPr>
        </p:nvSpPr>
        <p:spPr/>
        <p:txBody>
          <a:bodyPr/>
          <a:lstStyle/>
          <a:p>
            <a:r>
              <a:rPr lang="en-US" dirty="0" err="1"/>
              <a:t>InnoDB</a:t>
            </a:r>
            <a:r>
              <a:rPr lang="en-US" dirty="0"/>
              <a:t> – Default Engine from Version 5.1</a:t>
            </a:r>
          </a:p>
          <a:p>
            <a:r>
              <a:rPr lang="en-US" dirty="0" err="1"/>
              <a:t>MyISAM</a:t>
            </a:r>
            <a:r>
              <a:rPr lang="en-US" dirty="0"/>
              <a:t>- Default Engine prior to version 5.1</a:t>
            </a:r>
          </a:p>
          <a:p>
            <a:r>
              <a:rPr lang="en-US" dirty="0"/>
              <a:t>CSV</a:t>
            </a:r>
          </a:p>
          <a:p>
            <a:r>
              <a:rPr lang="en-US" dirty="0"/>
              <a:t>Archive</a:t>
            </a:r>
          </a:p>
          <a:p>
            <a:r>
              <a:rPr lang="en-US" dirty="0" smtClean="0"/>
              <a:t>Memory</a:t>
            </a:r>
          </a:p>
          <a:p>
            <a:endParaRPr lang="en-US" dirty="0" smtClean="0"/>
          </a:p>
          <a:p>
            <a:pPr>
              <a:buNone/>
            </a:pPr>
            <a:r>
              <a:rPr lang="en-US" dirty="0" smtClean="0"/>
              <a:t>Select version()</a:t>
            </a:r>
            <a:endParaRPr lang="en-US" dirty="0"/>
          </a:p>
        </p:txBody>
      </p:sp>
      <p:sp>
        <p:nvSpPr>
          <p:cNvPr id="6" name="TextBox 5"/>
          <p:cNvSpPr txBox="1"/>
          <p:nvPr/>
        </p:nvSpPr>
        <p:spPr>
          <a:xfrm flipH="1">
            <a:off x="4748347" y="3222172"/>
            <a:ext cx="6442166" cy="830997"/>
          </a:xfrm>
          <a:prstGeom prst="rect">
            <a:avLst/>
          </a:prstGeom>
          <a:noFill/>
        </p:spPr>
        <p:txBody>
          <a:bodyPr wrap="square" rtlCol="0">
            <a:spAutoFit/>
          </a:bodyPr>
          <a:lstStyle/>
          <a:p>
            <a:r>
              <a:rPr lang="en-US" sz="2400" dirty="0" smtClean="0"/>
              <a:t>Storage  Engine is like </a:t>
            </a:r>
            <a:r>
              <a:rPr lang="en-US" sz="2400" b="1" u="sng" dirty="0" smtClean="0"/>
              <a:t>type of table</a:t>
            </a:r>
            <a:r>
              <a:rPr lang="en-US" sz="2400" dirty="0" smtClean="0"/>
              <a:t> you create</a:t>
            </a:r>
            <a:br>
              <a:rPr lang="en-US" sz="2400" dirty="0" smtClean="0"/>
            </a:br>
            <a:r>
              <a:rPr lang="en-US" sz="2400" dirty="0" smtClean="0"/>
              <a:t>It will define what feature it will support </a:t>
            </a:r>
            <a:endParaRPr lang="en-IN" sz="2400" dirty="0"/>
          </a:p>
        </p:txBody>
      </p:sp>
    </p:spTree>
    <p:extLst>
      <p:ext uri="{BB962C8B-B14F-4D97-AF65-F5344CB8AC3E}">
        <p14:creationId xmlns:p14="http://schemas.microsoft.com/office/powerpoint/2010/main" xmlns="" val="1904763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E08A52A8-EB28-4B7D-BCAE-4D93735022C5}"/>
              </a:ext>
            </a:extLst>
          </p:cNvPr>
          <p:cNvGraphicFramePr>
            <a:graphicFrameLocks noChangeAspect="1"/>
          </p:cNvGraphicFramePr>
          <p:nvPr>
            <p:custDataLst>
              <p:tags r:id="rId2"/>
            </p:custDataLst>
            <p:extLst>
              <p:ext uri="{D42A27DB-BD31-4B8C-83A1-F6EECF244321}">
                <p14:modId xmlns:p14="http://schemas.microsoft.com/office/powerpoint/2010/main" xmlns="" val="1482264248"/>
              </p:ext>
            </p:extLst>
          </p:nvPr>
        </p:nvGraphicFramePr>
        <p:xfrm>
          <a:off x="1588" y="1588"/>
          <a:ext cx="1588" cy="1588"/>
        </p:xfrm>
        <a:graphic>
          <a:graphicData uri="http://schemas.openxmlformats.org/presentationml/2006/ole">
            <p:oleObj spid="_x0000_s9439" name="think-cell Slide" r:id="rId4" imgW="360" imgH="360" progId="">
              <p:embed/>
            </p:oleObj>
          </a:graphicData>
        </a:graphic>
      </p:graphicFrame>
      <p:sp>
        <p:nvSpPr>
          <p:cNvPr id="2" name="Title 1">
            <a:extLst>
              <a:ext uri="{FF2B5EF4-FFF2-40B4-BE49-F238E27FC236}">
                <a16:creationId xmlns:a16="http://schemas.microsoft.com/office/drawing/2014/main" xmlns="" id="{5112204D-FD08-4855-ACA0-95C764A71670}"/>
              </a:ext>
            </a:extLst>
          </p:cNvPr>
          <p:cNvSpPr>
            <a:spLocks noGrp="1"/>
          </p:cNvSpPr>
          <p:nvPr>
            <p:ph type="title"/>
          </p:nvPr>
        </p:nvSpPr>
        <p:spPr/>
        <p:txBody>
          <a:bodyPr/>
          <a:lstStyle/>
          <a:p>
            <a:r>
              <a:rPr lang="en-US" dirty="0" smtClean="0"/>
              <a:t>Table  </a:t>
            </a:r>
            <a:r>
              <a:rPr lang="en-US" sz="2400" dirty="0" smtClean="0"/>
              <a:t> (Creating table minimum required below three things)</a:t>
            </a:r>
            <a:endParaRPr lang="en-US" dirty="0"/>
          </a:p>
        </p:txBody>
      </p:sp>
      <p:sp>
        <p:nvSpPr>
          <p:cNvPr id="3" name="Content Placeholder 2">
            <a:extLst>
              <a:ext uri="{FF2B5EF4-FFF2-40B4-BE49-F238E27FC236}">
                <a16:creationId xmlns:a16="http://schemas.microsoft.com/office/drawing/2014/main" xmlns="" id="{1EB92B41-9F29-4BE3-89DD-252510CFCFDB}"/>
              </a:ext>
            </a:extLst>
          </p:cNvPr>
          <p:cNvSpPr>
            <a:spLocks noGrp="1"/>
          </p:cNvSpPr>
          <p:nvPr>
            <p:ph idx="1"/>
          </p:nvPr>
        </p:nvSpPr>
        <p:spPr>
          <a:xfrm>
            <a:off x="838200" y="1798992"/>
            <a:ext cx="10515600" cy="4351338"/>
          </a:xfrm>
        </p:spPr>
        <p:txBody>
          <a:bodyPr/>
          <a:lstStyle/>
          <a:p>
            <a:r>
              <a:rPr lang="en-US" dirty="0"/>
              <a:t>Table Name</a:t>
            </a:r>
          </a:p>
          <a:p>
            <a:r>
              <a:rPr lang="en-US" dirty="0"/>
              <a:t>Column Name</a:t>
            </a:r>
          </a:p>
          <a:p>
            <a:r>
              <a:rPr lang="en-US" dirty="0"/>
              <a:t>Column Data Type</a:t>
            </a:r>
          </a:p>
          <a:p>
            <a:pPr>
              <a:buNone/>
            </a:pPr>
            <a:endParaRPr lang="en-US" dirty="0"/>
          </a:p>
          <a:p>
            <a:r>
              <a:rPr lang="en-US" dirty="0"/>
              <a:t>E.g.</a:t>
            </a:r>
          </a:p>
          <a:p>
            <a:endParaRPr lang="en-US" dirty="0"/>
          </a:p>
          <a:p>
            <a:pPr marL="0" indent="0">
              <a:buNone/>
            </a:pPr>
            <a:r>
              <a:rPr lang="en-US" dirty="0"/>
              <a:t>Create table t1 (c1 int, c2 </a:t>
            </a:r>
            <a:r>
              <a:rPr lang="en-US" dirty="0" smtClean="0"/>
              <a:t>v </a:t>
            </a:r>
            <a:r>
              <a:rPr lang="en-US" dirty="0" err="1" smtClean="0"/>
              <a:t>archar</a:t>
            </a:r>
            <a:r>
              <a:rPr lang="en-US" dirty="0" smtClean="0"/>
              <a:t>(100</a:t>
            </a:r>
            <a:r>
              <a:rPr lang="en-US" dirty="0"/>
              <a:t>), c3 </a:t>
            </a:r>
            <a:r>
              <a:rPr lang="en-US" dirty="0" smtClean="0"/>
              <a:t>);</a:t>
            </a:r>
          </a:p>
          <a:p>
            <a:pPr marL="0" indent="0">
              <a:buNone/>
            </a:pPr>
            <a:r>
              <a:rPr lang="en-US" dirty="0" smtClean="0"/>
              <a:t>On windows </a:t>
            </a:r>
            <a:r>
              <a:rPr lang="en-US" dirty="0" err="1" smtClean="0"/>
              <a:t>sql</a:t>
            </a:r>
            <a:r>
              <a:rPr lang="en-US" dirty="0" smtClean="0"/>
              <a:t>  is case insensitive</a:t>
            </a:r>
            <a:endParaRPr lang="en-US" dirty="0"/>
          </a:p>
        </p:txBody>
      </p:sp>
    </p:spTree>
    <p:extLst>
      <p:ext uri="{BB962C8B-B14F-4D97-AF65-F5344CB8AC3E}">
        <p14:creationId xmlns:p14="http://schemas.microsoft.com/office/powerpoint/2010/main" xmlns="" val="294014969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38D61EF3-F6D6-447A-A2F7-CEBB1E481BCE}"/>
              </a:ext>
            </a:extLst>
          </p:cNvPr>
          <p:cNvGraphicFramePr>
            <a:graphicFrameLocks noChangeAspect="1"/>
          </p:cNvGraphicFramePr>
          <p:nvPr>
            <p:custDataLst>
              <p:tags r:id="rId2"/>
            </p:custDataLst>
            <p:extLst>
              <p:ext uri="{D42A27DB-BD31-4B8C-83A1-F6EECF244321}">
                <p14:modId xmlns:p14="http://schemas.microsoft.com/office/powerpoint/2010/main" xmlns="" val="1294455286"/>
              </p:ext>
            </p:extLst>
          </p:nvPr>
        </p:nvGraphicFramePr>
        <p:xfrm>
          <a:off x="1588" y="1588"/>
          <a:ext cx="1588" cy="1588"/>
        </p:xfrm>
        <a:graphic>
          <a:graphicData uri="http://schemas.openxmlformats.org/presentationml/2006/ole">
            <p:oleObj spid="_x0000_s81976" name="think-cell Slide" r:id="rId4" imgW="360" imgH="360" progId="">
              <p:embed/>
            </p:oleObj>
          </a:graphicData>
        </a:graphic>
      </p:graphicFrame>
      <p:sp>
        <p:nvSpPr>
          <p:cNvPr id="2" name="Title 1">
            <a:extLst>
              <a:ext uri="{FF2B5EF4-FFF2-40B4-BE49-F238E27FC236}">
                <a16:creationId xmlns:a16="http://schemas.microsoft.com/office/drawing/2014/main" xmlns="" id="{1CE914EB-60D0-4A8F-B215-C8929A2F2BFB}"/>
              </a:ext>
            </a:extLst>
          </p:cNvPr>
          <p:cNvSpPr>
            <a:spLocks noGrp="1"/>
          </p:cNvSpPr>
          <p:nvPr>
            <p:ph type="title"/>
          </p:nvPr>
        </p:nvSpPr>
        <p:spPr>
          <a:xfrm>
            <a:off x="522504" y="299813"/>
            <a:ext cx="4572000" cy="832302"/>
          </a:xfrm>
        </p:spPr>
        <p:txBody>
          <a:bodyPr/>
          <a:lstStyle/>
          <a:p>
            <a:r>
              <a:rPr lang="en-US" dirty="0"/>
              <a:t>INNODB</a:t>
            </a:r>
          </a:p>
        </p:txBody>
      </p:sp>
      <p:sp>
        <p:nvSpPr>
          <p:cNvPr id="3" name="Content Placeholder 2">
            <a:extLst>
              <a:ext uri="{FF2B5EF4-FFF2-40B4-BE49-F238E27FC236}">
                <a16:creationId xmlns:a16="http://schemas.microsoft.com/office/drawing/2014/main" xmlns="" id="{0A208A76-D3B6-4B95-B0D8-948DA1FB37CB}"/>
              </a:ext>
            </a:extLst>
          </p:cNvPr>
          <p:cNvSpPr>
            <a:spLocks noGrp="1"/>
          </p:cNvSpPr>
          <p:nvPr>
            <p:ph idx="1"/>
          </p:nvPr>
        </p:nvSpPr>
        <p:spPr>
          <a:xfrm>
            <a:off x="-1" y="1346652"/>
            <a:ext cx="9731829" cy="4357461"/>
          </a:xfrm>
        </p:spPr>
        <p:txBody>
          <a:bodyPr/>
          <a:lstStyle/>
          <a:p>
            <a:r>
              <a:rPr lang="en-US" dirty="0"/>
              <a:t>Supports Transaction</a:t>
            </a:r>
          </a:p>
          <a:p>
            <a:r>
              <a:rPr lang="en-US" dirty="0"/>
              <a:t>Fully ACID Compliant</a:t>
            </a:r>
          </a:p>
          <a:p>
            <a:r>
              <a:rPr lang="en-US" dirty="0"/>
              <a:t>Foreign Key</a:t>
            </a:r>
          </a:p>
          <a:p>
            <a:r>
              <a:rPr lang="en-US" dirty="0"/>
              <a:t>Log file and Data </a:t>
            </a:r>
            <a:r>
              <a:rPr lang="en-US" dirty="0" smtClean="0"/>
              <a:t>File (Consistency and Durability </a:t>
            </a:r>
            <a:endParaRPr lang="en-US" dirty="0"/>
          </a:p>
          <a:p>
            <a:r>
              <a:rPr lang="en-US" dirty="0"/>
              <a:t>Clustered Indexes</a:t>
            </a:r>
          </a:p>
          <a:p>
            <a:r>
              <a:rPr lang="en-US" dirty="0"/>
              <a:t>Can perform </a:t>
            </a:r>
            <a:r>
              <a:rPr lang="en-US" dirty="0" err="1"/>
              <a:t>Insert,update</a:t>
            </a:r>
            <a:r>
              <a:rPr lang="en-US" dirty="0"/>
              <a:t>, delete etc.</a:t>
            </a:r>
          </a:p>
          <a:p>
            <a:r>
              <a:rPr lang="en-US" dirty="0"/>
              <a:t>Default Engine</a:t>
            </a:r>
          </a:p>
        </p:txBody>
      </p:sp>
    </p:spTree>
    <p:extLst>
      <p:ext uri="{BB962C8B-B14F-4D97-AF65-F5344CB8AC3E}">
        <p14:creationId xmlns:p14="http://schemas.microsoft.com/office/powerpoint/2010/main" xmlns="" val="402633057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38D61EF3-F6D6-447A-A2F7-CEBB1E481BCE}"/>
              </a:ext>
            </a:extLst>
          </p:cNvPr>
          <p:cNvGraphicFramePr>
            <a:graphicFrameLocks noChangeAspect="1"/>
          </p:cNvGraphicFramePr>
          <p:nvPr>
            <p:custDataLst>
              <p:tags r:id="rId2"/>
            </p:custDataLst>
            <p:extLst>
              <p:ext uri="{D42A27DB-BD31-4B8C-83A1-F6EECF244321}">
                <p14:modId xmlns:p14="http://schemas.microsoft.com/office/powerpoint/2010/main" xmlns="" val="995367622"/>
              </p:ext>
            </p:extLst>
          </p:nvPr>
        </p:nvGraphicFramePr>
        <p:xfrm>
          <a:off x="1588" y="1588"/>
          <a:ext cx="1588" cy="1588"/>
        </p:xfrm>
        <a:graphic>
          <a:graphicData uri="http://schemas.openxmlformats.org/presentationml/2006/ole">
            <p:oleObj spid="_x0000_s83000" name="think-cell Slide" r:id="rId5" imgW="360" imgH="360" progId="">
              <p:embed/>
            </p:oleObj>
          </a:graphicData>
        </a:graphic>
      </p:graphicFrame>
      <p:sp>
        <p:nvSpPr>
          <p:cNvPr id="5" name="Rectangle 4" hidden="1">
            <a:extLst>
              <a:ext uri="{FF2B5EF4-FFF2-40B4-BE49-F238E27FC236}">
                <a16:creationId xmlns:a16="http://schemas.microsoft.com/office/drawing/2014/main" xmlns="" id="{E28F68CB-BF72-4BC6-B9A0-B8F5C2D49CC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xmlns="" id="{1CE914EB-60D0-4A8F-B215-C8929A2F2BFB}"/>
              </a:ext>
            </a:extLst>
          </p:cNvPr>
          <p:cNvSpPr>
            <a:spLocks noGrp="1"/>
          </p:cNvSpPr>
          <p:nvPr>
            <p:ph type="title"/>
          </p:nvPr>
        </p:nvSpPr>
        <p:spPr>
          <a:xfrm>
            <a:off x="0" y="0"/>
            <a:ext cx="12192000" cy="1589314"/>
          </a:xfrm>
        </p:spPr>
        <p:txBody>
          <a:bodyPr>
            <a:normAutofit/>
          </a:bodyPr>
          <a:lstStyle/>
          <a:p>
            <a:r>
              <a:rPr lang="en-US" dirty="0" err="1"/>
              <a:t>MyISAM</a:t>
            </a:r>
            <a:r>
              <a:rPr lang="en-US" dirty="0"/>
              <a:t>- </a:t>
            </a:r>
            <a:r>
              <a:rPr lang="en-US" dirty="0" smtClean="0"/>
              <a:t/>
            </a:r>
            <a:br>
              <a:rPr lang="en-US" dirty="0" smtClean="0"/>
            </a:br>
            <a:r>
              <a:rPr lang="en-US" dirty="0" smtClean="0"/>
              <a:t>create </a:t>
            </a:r>
            <a:r>
              <a:rPr lang="en-US" dirty="0"/>
              <a:t>table </a:t>
            </a:r>
            <a:r>
              <a:rPr lang="en-US" dirty="0" err="1"/>
              <a:t>t_myisam</a:t>
            </a:r>
            <a:r>
              <a:rPr lang="en-US" dirty="0"/>
              <a:t> (id int) engine=</a:t>
            </a:r>
            <a:r>
              <a:rPr lang="en-US" dirty="0" err="1"/>
              <a:t>myisam</a:t>
            </a:r>
            <a:r>
              <a:rPr lang="en-US" dirty="0"/>
              <a:t>;</a:t>
            </a:r>
          </a:p>
        </p:txBody>
      </p:sp>
      <p:sp>
        <p:nvSpPr>
          <p:cNvPr id="3" name="Content Placeholder 2">
            <a:extLst>
              <a:ext uri="{FF2B5EF4-FFF2-40B4-BE49-F238E27FC236}">
                <a16:creationId xmlns:a16="http://schemas.microsoft.com/office/drawing/2014/main" xmlns="" id="{0A208A76-D3B6-4B95-B0D8-948DA1FB37CB}"/>
              </a:ext>
            </a:extLst>
          </p:cNvPr>
          <p:cNvSpPr>
            <a:spLocks noGrp="1"/>
          </p:cNvSpPr>
          <p:nvPr>
            <p:ph idx="1"/>
          </p:nvPr>
        </p:nvSpPr>
        <p:spPr/>
        <p:txBody>
          <a:bodyPr/>
          <a:lstStyle/>
          <a:p>
            <a:r>
              <a:rPr lang="en-US" dirty="0"/>
              <a:t>Doesn’t support Transaction</a:t>
            </a:r>
          </a:p>
          <a:p>
            <a:r>
              <a:rPr lang="en-US" dirty="0"/>
              <a:t>Doesn’t support  Foreign Key</a:t>
            </a:r>
          </a:p>
          <a:p>
            <a:r>
              <a:rPr lang="en-US" dirty="0"/>
              <a:t>No Log file</a:t>
            </a:r>
          </a:p>
          <a:p>
            <a:r>
              <a:rPr lang="en-US" dirty="0"/>
              <a:t>Has Data File</a:t>
            </a:r>
          </a:p>
          <a:p>
            <a:r>
              <a:rPr lang="en-US" dirty="0"/>
              <a:t>Can perform </a:t>
            </a:r>
            <a:r>
              <a:rPr lang="en-US" dirty="0" err="1"/>
              <a:t>Insert,update</a:t>
            </a:r>
            <a:r>
              <a:rPr lang="en-US" dirty="0"/>
              <a:t>, delete etc.</a:t>
            </a:r>
          </a:p>
          <a:p>
            <a:r>
              <a:rPr lang="en-US" dirty="0"/>
              <a:t>No Clustered Indexes</a:t>
            </a:r>
          </a:p>
          <a:p>
            <a:r>
              <a:rPr lang="en-US" dirty="0"/>
              <a:t>Not Default Engine</a:t>
            </a:r>
          </a:p>
        </p:txBody>
      </p:sp>
    </p:spTree>
    <p:extLst>
      <p:ext uri="{BB962C8B-B14F-4D97-AF65-F5344CB8AC3E}">
        <p14:creationId xmlns:p14="http://schemas.microsoft.com/office/powerpoint/2010/main" xmlns="" val="107392536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38D61EF3-F6D6-447A-A2F7-CEBB1E481BCE}"/>
              </a:ext>
            </a:extLst>
          </p:cNvPr>
          <p:cNvGraphicFramePr>
            <a:graphicFrameLocks noChangeAspect="1"/>
          </p:cNvGraphicFramePr>
          <p:nvPr>
            <p:custDataLst>
              <p:tags r:id="rId2"/>
            </p:custDataLst>
            <p:extLst>
              <p:ext uri="{D42A27DB-BD31-4B8C-83A1-F6EECF244321}">
                <p14:modId xmlns:p14="http://schemas.microsoft.com/office/powerpoint/2010/main" xmlns="" val="2262898719"/>
              </p:ext>
            </p:extLst>
          </p:nvPr>
        </p:nvGraphicFramePr>
        <p:xfrm>
          <a:off x="1588" y="1588"/>
          <a:ext cx="1588" cy="1588"/>
        </p:xfrm>
        <a:graphic>
          <a:graphicData uri="http://schemas.openxmlformats.org/presentationml/2006/ole">
            <p:oleObj spid="_x0000_s84023" name="think-cell Slide" r:id="rId5" imgW="360" imgH="360" progId="">
              <p:embed/>
            </p:oleObj>
          </a:graphicData>
        </a:graphic>
      </p:graphicFrame>
      <p:sp>
        <p:nvSpPr>
          <p:cNvPr id="5" name="Rectangle 4" hidden="1">
            <a:extLst>
              <a:ext uri="{FF2B5EF4-FFF2-40B4-BE49-F238E27FC236}">
                <a16:creationId xmlns:a16="http://schemas.microsoft.com/office/drawing/2014/main" xmlns="" id="{E28F68CB-BF72-4BC6-B9A0-B8F5C2D49CC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xmlns="" id="{1CE914EB-60D0-4A8F-B215-C8929A2F2BFB}"/>
              </a:ext>
            </a:extLst>
          </p:cNvPr>
          <p:cNvSpPr>
            <a:spLocks noGrp="1"/>
          </p:cNvSpPr>
          <p:nvPr>
            <p:ph type="title"/>
          </p:nvPr>
        </p:nvSpPr>
        <p:spPr>
          <a:xfrm>
            <a:off x="304799" y="87084"/>
            <a:ext cx="11473543" cy="1719943"/>
          </a:xfrm>
        </p:spPr>
        <p:txBody>
          <a:bodyPr vert="horz">
            <a:normAutofit fontScale="90000"/>
          </a:bodyPr>
          <a:lstStyle/>
          <a:p>
            <a:r>
              <a:rPr lang="en-US" dirty="0"/>
              <a:t>CSV- </a:t>
            </a:r>
            <a:r>
              <a:rPr lang="en-US" dirty="0" smtClean="0"/>
              <a:t/>
            </a:r>
            <a:br>
              <a:rPr lang="en-US" dirty="0" smtClean="0"/>
            </a:br>
            <a:r>
              <a:rPr lang="en-US" dirty="0" smtClean="0"/>
              <a:t>create </a:t>
            </a:r>
            <a:r>
              <a:rPr lang="en-US" dirty="0"/>
              <a:t>table </a:t>
            </a:r>
            <a:r>
              <a:rPr lang="en-US" dirty="0" err="1"/>
              <a:t>t_csv</a:t>
            </a:r>
            <a:r>
              <a:rPr lang="en-US" dirty="0"/>
              <a:t> (id int not </a:t>
            </a:r>
            <a:r>
              <a:rPr lang="en-US" dirty="0" smtClean="0"/>
              <a:t>null, name </a:t>
            </a:r>
            <a:r>
              <a:rPr lang="en-US" dirty="0"/>
              <a:t>varchar(100) not null) engine=csv;</a:t>
            </a:r>
          </a:p>
        </p:txBody>
      </p:sp>
      <p:sp>
        <p:nvSpPr>
          <p:cNvPr id="3" name="Content Placeholder 2">
            <a:extLst>
              <a:ext uri="{FF2B5EF4-FFF2-40B4-BE49-F238E27FC236}">
                <a16:creationId xmlns:a16="http://schemas.microsoft.com/office/drawing/2014/main" xmlns="" id="{0A208A76-D3B6-4B95-B0D8-948DA1FB37CB}"/>
              </a:ext>
            </a:extLst>
          </p:cNvPr>
          <p:cNvSpPr>
            <a:spLocks noGrp="1"/>
          </p:cNvSpPr>
          <p:nvPr>
            <p:ph idx="1"/>
          </p:nvPr>
        </p:nvSpPr>
        <p:spPr>
          <a:xfrm>
            <a:off x="729345" y="1978022"/>
            <a:ext cx="10515600" cy="4351338"/>
          </a:xfrm>
        </p:spPr>
        <p:txBody>
          <a:bodyPr/>
          <a:lstStyle/>
          <a:p>
            <a:r>
              <a:rPr lang="en-US" dirty="0"/>
              <a:t>Doesn’t support Transaction</a:t>
            </a:r>
          </a:p>
          <a:p>
            <a:r>
              <a:rPr lang="en-US" dirty="0"/>
              <a:t>Doesn’t support  Foreign Key</a:t>
            </a:r>
          </a:p>
          <a:p>
            <a:r>
              <a:rPr lang="en-US" dirty="0"/>
              <a:t>No Log file</a:t>
            </a:r>
          </a:p>
          <a:p>
            <a:r>
              <a:rPr lang="en-US" dirty="0"/>
              <a:t>Has Data File with CSV format</a:t>
            </a:r>
          </a:p>
          <a:p>
            <a:r>
              <a:rPr lang="en-US" dirty="0"/>
              <a:t>All columns should be defined as not null columns for CSV engine</a:t>
            </a:r>
          </a:p>
          <a:p>
            <a:r>
              <a:rPr lang="en-US" dirty="0"/>
              <a:t>Can perform </a:t>
            </a:r>
            <a:r>
              <a:rPr lang="en-US" dirty="0" err="1"/>
              <a:t>Insert,update</a:t>
            </a:r>
            <a:r>
              <a:rPr lang="en-US" dirty="0"/>
              <a:t>, delete etc.</a:t>
            </a:r>
          </a:p>
          <a:p>
            <a:r>
              <a:rPr lang="en-US" dirty="0"/>
              <a:t>No Clustered Indexes</a:t>
            </a:r>
          </a:p>
          <a:p>
            <a:r>
              <a:rPr lang="en-US" dirty="0"/>
              <a:t>Not Default Engine</a:t>
            </a:r>
          </a:p>
        </p:txBody>
      </p:sp>
      <p:sp>
        <p:nvSpPr>
          <p:cNvPr id="6" name="TextBox 5"/>
          <p:cNvSpPr txBox="1"/>
          <p:nvPr/>
        </p:nvSpPr>
        <p:spPr>
          <a:xfrm>
            <a:off x="5747657" y="2220686"/>
            <a:ext cx="6117771" cy="1200329"/>
          </a:xfrm>
          <a:prstGeom prst="rect">
            <a:avLst/>
          </a:prstGeom>
          <a:noFill/>
        </p:spPr>
        <p:txBody>
          <a:bodyPr wrap="square" rtlCol="0">
            <a:spAutoFit/>
          </a:bodyPr>
          <a:lstStyle/>
          <a:p>
            <a:r>
              <a:rPr lang="en-US" sz="2400" dirty="0" smtClean="0"/>
              <a:t>Flush table  </a:t>
            </a:r>
            <a:r>
              <a:rPr lang="en-US" sz="2400" dirty="0" err="1" smtClean="0"/>
              <a:t>table_name</a:t>
            </a:r>
            <a:r>
              <a:rPr lang="en-US" sz="2400" dirty="0" smtClean="0"/>
              <a:t/>
            </a:r>
            <a:br>
              <a:rPr lang="en-US" sz="2400" dirty="0" smtClean="0"/>
            </a:br>
            <a:r>
              <a:rPr lang="en-US" sz="2400" dirty="0" smtClean="0"/>
              <a:t>--- it flush/delete  the cache  memory of  the table , will read the data again from data file</a:t>
            </a:r>
            <a:endParaRPr lang="en-IN" sz="2400" dirty="0"/>
          </a:p>
        </p:txBody>
      </p:sp>
      <p:sp>
        <p:nvSpPr>
          <p:cNvPr id="7" name="TextBox 6"/>
          <p:cNvSpPr txBox="1"/>
          <p:nvPr/>
        </p:nvSpPr>
        <p:spPr>
          <a:xfrm>
            <a:off x="4920342" y="5377543"/>
            <a:ext cx="6652783" cy="830997"/>
          </a:xfrm>
          <a:prstGeom prst="rect">
            <a:avLst/>
          </a:prstGeom>
          <a:noFill/>
        </p:spPr>
        <p:txBody>
          <a:bodyPr wrap="none" rtlCol="0">
            <a:spAutoFit/>
          </a:bodyPr>
          <a:lstStyle/>
          <a:p>
            <a:r>
              <a:rPr lang="en-US" sz="2400" dirty="0" smtClean="0"/>
              <a:t>Repair table </a:t>
            </a:r>
            <a:r>
              <a:rPr lang="en-US" sz="2400" dirty="0" err="1" smtClean="0"/>
              <a:t>table_name</a:t>
            </a:r>
            <a:r>
              <a:rPr lang="en-US" sz="2400" dirty="0" smtClean="0"/>
              <a:t> to repair the corrupted file</a:t>
            </a:r>
            <a:br>
              <a:rPr lang="en-US" sz="2400" dirty="0" smtClean="0"/>
            </a:br>
            <a:r>
              <a:rPr lang="en-US" sz="2400" dirty="0" smtClean="0"/>
              <a:t>check table  </a:t>
            </a:r>
            <a:r>
              <a:rPr lang="en-US" sz="2400" dirty="0" err="1" smtClean="0"/>
              <a:t>t_csv</a:t>
            </a:r>
            <a:r>
              <a:rPr lang="en-US" sz="2400" dirty="0" smtClean="0"/>
              <a:t> </a:t>
            </a:r>
            <a:endParaRPr lang="en-IN" sz="2400" dirty="0"/>
          </a:p>
        </p:txBody>
      </p:sp>
    </p:spTree>
    <p:extLst>
      <p:ext uri="{BB962C8B-B14F-4D97-AF65-F5344CB8AC3E}">
        <p14:creationId xmlns:p14="http://schemas.microsoft.com/office/powerpoint/2010/main" xmlns="" val="64858737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38D61EF3-F6D6-447A-A2F7-CEBB1E481BCE}"/>
              </a:ext>
            </a:extLst>
          </p:cNvPr>
          <p:cNvGraphicFramePr>
            <a:graphicFrameLocks noChangeAspect="1"/>
          </p:cNvGraphicFramePr>
          <p:nvPr>
            <p:custDataLst>
              <p:tags r:id="rId2"/>
            </p:custDataLst>
            <p:extLst>
              <p:ext uri="{D42A27DB-BD31-4B8C-83A1-F6EECF244321}">
                <p14:modId xmlns:p14="http://schemas.microsoft.com/office/powerpoint/2010/main" xmlns="" val="3855277662"/>
              </p:ext>
            </p:extLst>
          </p:nvPr>
        </p:nvGraphicFramePr>
        <p:xfrm>
          <a:off x="1588" y="1588"/>
          <a:ext cx="1588" cy="1588"/>
        </p:xfrm>
        <a:graphic>
          <a:graphicData uri="http://schemas.openxmlformats.org/presentationml/2006/ole">
            <p:oleObj spid="_x0000_s85047" name="think-cell Slide" r:id="rId5" imgW="360" imgH="360" progId="">
              <p:embed/>
            </p:oleObj>
          </a:graphicData>
        </a:graphic>
      </p:graphicFrame>
      <p:sp>
        <p:nvSpPr>
          <p:cNvPr id="5" name="Rectangle 4" hidden="1">
            <a:extLst>
              <a:ext uri="{FF2B5EF4-FFF2-40B4-BE49-F238E27FC236}">
                <a16:creationId xmlns:a16="http://schemas.microsoft.com/office/drawing/2014/main" xmlns="" id="{E28F68CB-BF72-4BC6-B9A0-B8F5C2D49CC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xmlns="" id="{1CE914EB-60D0-4A8F-B215-C8929A2F2BFB}"/>
              </a:ext>
            </a:extLst>
          </p:cNvPr>
          <p:cNvSpPr>
            <a:spLocks noGrp="1"/>
          </p:cNvSpPr>
          <p:nvPr>
            <p:ph type="title"/>
          </p:nvPr>
        </p:nvSpPr>
        <p:spPr/>
        <p:txBody>
          <a:bodyPr/>
          <a:lstStyle/>
          <a:p>
            <a:r>
              <a:rPr lang="en-US" dirty="0"/>
              <a:t>archive- create table </a:t>
            </a:r>
            <a:r>
              <a:rPr lang="en-US" dirty="0" err="1"/>
              <a:t>t_archive</a:t>
            </a:r>
            <a:r>
              <a:rPr lang="en-US" dirty="0"/>
              <a:t>(id </a:t>
            </a:r>
            <a:r>
              <a:rPr lang="en-US" dirty="0" err="1"/>
              <a:t>int,name</a:t>
            </a:r>
            <a:r>
              <a:rPr lang="en-US" dirty="0"/>
              <a:t> varchar(100)) engine=archive;</a:t>
            </a:r>
          </a:p>
        </p:txBody>
      </p:sp>
      <p:sp>
        <p:nvSpPr>
          <p:cNvPr id="3" name="Content Placeholder 2">
            <a:extLst>
              <a:ext uri="{FF2B5EF4-FFF2-40B4-BE49-F238E27FC236}">
                <a16:creationId xmlns:a16="http://schemas.microsoft.com/office/drawing/2014/main" xmlns="" id="{0A208A76-D3B6-4B95-B0D8-948DA1FB37CB}"/>
              </a:ext>
            </a:extLst>
          </p:cNvPr>
          <p:cNvSpPr>
            <a:spLocks noGrp="1"/>
          </p:cNvSpPr>
          <p:nvPr>
            <p:ph idx="1"/>
          </p:nvPr>
        </p:nvSpPr>
        <p:spPr/>
        <p:txBody>
          <a:bodyPr/>
          <a:lstStyle/>
          <a:p>
            <a:r>
              <a:rPr lang="en-US" dirty="0"/>
              <a:t>Doesn’t support Transaction</a:t>
            </a:r>
          </a:p>
          <a:p>
            <a:r>
              <a:rPr lang="en-US" dirty="0"/>
              <a:t>Doesn’t support  Foreign Key</a:t>
            </a:r>
          </a:p>
          <a:p>
            <a:r>
              <a:rPr lang="en-US" dirty="0"/>
              <a:t>No Log file</a:t>
            </a:r>
          </a:p>
          <a:p>
            <a:r>
              <a:rPr lang="en-US" dirty="0"/>
              <a:t>Has Data File </a:t>
            </a:r>
          </a:p>
          <a:p>
            <a:r>
              <a:rPr lang="en-US" dirty="0"/>
              <a:t>Can only perform Insert and select</a:t>
            </a:r>
          </a:p>
          <a:p>
            <a:r>
              <a:rPr lang="en-US" dirty="0" err="1"/>
              <a:t>Delete,update</a:t>
            </a:r>
            <a:r>
              <a:rPr lang="en-US" dirty="0"/>
              <a:t>, truncate not allowed</a:t>
            </a:r>
          </a:p>
          <a:p>
            <a:r>
              <a:rPr lang="en-US" dirty="0"/>
              <a:t>No Clustered Indexes</a:t>
            </a:r>
          </a:p>
          <a:p>
            <a:r>
              <a:rPr lang="en-US" dirty="0"/>
              <a:t>Not Default Engine</a:t>
            </a:r>
          </a:p>
        </p:txBody>
      </p:sp>
    </p:spTree>
    <p:extLst>
      <p:ext uri="{BB962C8B-B14F-4D97-AF65-F5344CB8AC3E}">
        <p14:creationId xmlns:p14="http://schemas.microsoft.com/office/powerpoint/2010/main" xmlns="" val="344589600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38D61EF3-F6D6-447A-A2F7-CEBB1E481BCE}"/>
              </a:ext>
            </a:extLst>
          </p:cNvPr>
          <p:cNvGraphicFramePr>
            <a:graphicFrameLocks noChangeAspect="1"/>
          </p:cNvGraphicFramePr>
          <p:nvPr>
            <p:custDataLst>
              <p:tags r:id="rId2"/>
            </p:custDataLst>
            <p:extLst>
              <p:ext uri="{D42A27DB-BD31-4B8C-83A1-F6EECF244321}">
                <p14:modId xmlns:p14="http://schemas.microsoft.com/office/powerpoint/2010/main" xmlns="" val="3144159912"/>
              </p:ext>
            </p:extLst>
          </p:nvPr>
        </p:nvGraphicFramePr>
        <p:xfrm>
          <a:off x="1588" y="1588"/>
          <a:ext cx="1588" cy="1588"/>
        </p:xfrm>
        <a:graphic>
          <a:graphicData uri="http://schemas.openxmlformats.org/presentationml/2006/ole">
            <p:oleObj spid="_x0000_s86071" name="think-cell Slide" r:id="rId5" imgW="360" imgH="360" progId="">
              <p:embed/>
            </p:oleObj>
          </a:graphicData>
        </a:graphic>
      </p:graphicFrame>
      <p:sp>
        <p:nvSpPr>
          <p:cNvPr id="5" name="Rectangle 4" hidden="1">
            <a:extLst>
              <a:ext uri="{FF2B5EF4-FFF2-40B4-BE49-F238E27FC236}">
                <a16:creationId xmlns:a16="http://schemas.microsoft.com/office/drawing/2014/main" xmlns="" id="{E28F68CB-BF72-4BC6-B9A0-B8F5C2D49CC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xmlns="" id="{1CE914EB-60D0-4A8F-B215-C8929A2F2BFB}"/>
              </a:ext>
            </a:extLst>
          </p:cNvPr>
          <p:cNvSpPr>
            <a:spLocks noGrp="1"/>
          </p:cNvSpPr>
          <p:nvPr>
            <p:ph type="title"/>
          </p:nvPr>
        </p:nvSpPr>
        <p:spPr/>
        <p:txBody>
          <a:bodyPr/>
          <a:lstStyle/>
          <a:p>
            <a:r>
              <a:rPr lang="en-US" dirty="0"/>
              <a:t>Memory- create table </a:t>
            </a:r>
            <a:r>
              <a:rPr lang="en-US" dirty="0" err="1"/>
              <a:t>t_memory</a:t>
            </a:r>
            <a:r>
              <a:rPr lang="en-US" dirty="0"/>
              <a:t>(id </a:t>
            </a:r>
            <a:r>
              <a:rPr lang="en-US" dirty="0" err="1"/>
              <a:t>int,name</a:t>
            </a:r>
            <a:r>
              <a:rPr lang="en-US" dirty="0"/>
              <a:t> varchar(100)) engine=memory;</a:t>
            </a:r>
          </a:p>
        </p:txBody>
      </p:sp>
      <p:sp>
        <p:nvSpPr>
          <p:cNvPr id="3" name="Content Placeholder 2">
            <a:extLst>
              <a:ext uri="{FF2B5EF4-FFF2-40B4-BE49-F238E27FC236}">
                <a16:creationId xmlns:a16="http://schemas.microsoft.com/office/drawing/2014/main" xmlns="" id="{0A208A76-D3B6-4B95-B0D8-948DA1FB37CB}"/>
              </a:ext>
            </a:extLst>
          </p:cNvPr>
          <p:cNvSpPr>
            <a:spLocks noGrp="1"/>
          </p:cNvSpPr>
          <p:nvPr>
            <p:ph idx="1"/>
          </p:nvPr>
        </p:nvSpPr>
        <p:spPr/>
        <p:txBody>
          <a:bodyPr>
            <a:normAutofit/>
          </a:bodyPr>
          <a:lstStyle/>
          <a:p>
            <a:r>
              <a:rPr lang="en-US" dirty="0"/>
              <a:t>Doesn’t support Transaction</a:t>
            </a:r>
          </a:p>
          <a:p>
            <a:r>
              <a:rPr lang="en-US" dirty="0"/>
              <a:t>Doesn’t support  Foreign Key</a:t>
            </a:r>
          </a:p>
          <a:p>
            <a:r>
              <a:rPr lang="en-US" dirty="0"/>
              <a:t>No Log file</a:t>
            </a:r>
          </a:p>
          <a:p>
            <a:r>
              <a:rPr lang="en-US" dirty="0"/>
              <a:t>No Data File which means data is removed when ever </a:t>
            </a:r>
            <a:r>
              <a:rPr lang="en-US"/>
              <a:t>the server </a:t>
            </a:r>
            <a:r>
              <a:rPr lang="en-US" dirty="0"/>
              <a:t>restarts</a:t>
            </a:r>
          </a:p>
          <a:p>
            <a:r>
              <a:rPr lang="en-US" dirty="0"/>
              <a:t>No Clustered Indexes</a:t>
            </a:r>
          </a:p>
          <a:p>
            <a:r>
              <a:rPr lang="en-US" dirty="0"/>
              <a:t>Can perform </a:t>
            </a:r>
            <a:r>
              <a:rPr lang="en-US" dirty="0" err="1"/>
              <a:t>Insert,update</a:t>
            </a:r>
            <a:r>
              <a:rPr lang="en-US" dirty="0"/>
              <a:t>, delete etc.</a:t>
            </a:r>
          </a:p>
          <a:p>
            <a:r>
              <a:rPr lang="en-US" dirty="0"/>
              <a:t>Not Default Engine</a:t>
            </a:r>
          </a:p>
        </p:txBody>
      </p:sp>
    </p:spTree>
    <p:extLst>
      <p:ext uri="{BB962C8B-B14F-4D97-AF65-F5344CB8AC3E}">
        <p14:creationId xmlns:p14="http://schemas.microsoft.com/office/powerpoint/2010/main" xmlns="" val="147436743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281284"/>
            <a:ext cx="12192000" cy="2185214"/>
          </a:xfrm>
          <a:prstGeom prst="rect">
            <a:avLst/>
          </a:prstGeom>
        </p:spPr>
        <p:txBody>
          <a:bodyPr wrap="square">
            <a:spAutoFit/>
          </a:bodyPr>
          <a:lstStyle/>
          <a:p>
            <a:pPr algn="ctr"/>
            <a:r>
              <a:rPr lang="en-IN" sz="4000" b="1" u="sng" dirty="0" err="1" smtClean="0"/>
              <a:t>Codd’s</a:t>
            </a:r>
            <a:r>
              <a:rPr lang="en-IN" sz="4000" b="1" u="sng" dirty="0" smtClean="0"/>
              <a:t> Rules </a:t>
            </a:r>
          </a:p>
          <a:p>
            <a:r>
              <a:rPr lang="en-IN" sz="2400" dirty="0" smtClean="0"/>
              <a:t>• 1985 </a:t>
            </a:r>
          </a:p>
          <a:p>
            <a:r>
              <a:rPr lang="en-IN" sz="2400" dirty="0" smtClean="0"/>
              <a:t>• Proposed to test DBMSs for confirmation to concept of </a:t>
            </a:r>
            <a:r>
              <a:rPr lang="en-IN" sz="2400" dirty="0" err="1" smtClean="0"/>
              <a:t>Codd’s</a:t>
            </a:r>
            <a:r>
              <a:rPr lang="en-IN" sz="2400" dirty="0" smtClean="0"/>
              <a:t> Relational model </a:t>
            </a:r>
          </a:p>
          <a:p>
            <a:r>
              <a:rPr lang="en-IN" sz="2400" dirty="0" smtClean="0"/>
              <a:t>• Hardly any commercial product follows all </a:t>
            </a:r>
          </a:p>
          <a:p>
            <a:r>
              <a:rPr lang="en-IN" sz="2400" dirty="0" smtClean="0"/>
              <a:t>• Oracle = 8  1/2 out of 12.</a:t>
            </a:r>
            <a:endParaRPr lang="en-IN" sz="2400" dirty="0"/>
          </a:p>
        </p:txBody>
      </p:sp>
      <p:sp>
        <p:nvSpPr>
          <p:cNvPr id="4" name="Rectangle 3"/>
          <p:cNvSpPr/>
          <p:nvPr/>
        </p:nvSpPr>
        <p:spPr>
          <a:xfrm>
            <a:off x="0" y="2689544"/>
            <a:ext cx="12192000" cy="1664091"/>
          </a:xfrm>
          <a:prstGeom prst="rect">
            <a:avLst/>
          </a:prstGeom>
        </p:spPr>
        <p:txBody>
          <a:bodyPr wrap="square">
            <a:spAutoFit/>
          </a:bodyPr>
          <a:lstStyle/>
          <a:p>
            <a:r>
              <a:rPr lang="en-IN" sz="2800" b="1" dirty="0" smtClean="0"/>
              <a:t>Rule Zero </a:t>
            </a:r>
          </a:p>
          <a:p>
            <a:r>
              <a:rPr lang="en-IN" sz="2400" dirty="0" smtClean="0"/>
              <a:t>• For a system to qualify as an RDBMS it must be able to manage its databases entirely through its Relational capabilities.</a:t>
            </a:r>
          </a:p>
          <a:p>
            <a:r>
              <a:rPr lang="en-IN" sz="2400" dirty="0" smtClean="0"/>
              <a:t>• The other 12 rules derive from this rule.</a:t>
            </a:r>
            <a:endParaRPr lang="en-IN" sz="2400" dirty="0"/>
          </a:p>
        </p:txBody>
      </p:sp>
      <p:sp>
        <p:nvSpPr>
          <p:cNvPr id="5" name="Rectangle 4"/>
          <p:cNvSpPr/>
          <p:nvPr/>
        </p:nvSpPr>
        <p:spPr>
          <a:xfrm>
            <a:off x="0" y="4526875"/>
            <a:ext cx="12192000" cy="1631216"/>
          </a:xfrm>
          <a:prstGeom prst="rect">
            <a:avLst/>
          </a:prstGeom>
        </p:spPr>
        <p:txBody>
          <a:bodyPr wrap="square">
            <a:spAutoFit/>
          </a:bodyPr>
          <a:lstStyle/>
          <a:p>
            <a:r>
              <a:rPr lang="en-IN" sz="2800" b="1" dirty="0" smtClean="0"/>
              <a:t>Rule 1: Information Rule </a:t>
            </a:r>
          </a:p>
          <a:p>
            <a:r>
              <a:rPr lang="en-IN" sz="2400" dirty="0" smtClean="0"/>
              <a:t>• All Information (including metadata) is to be represented as </a:t>
            </a:r>
            <a:r>
              <a:rPr lang="en-IN" sz="2400" b="1" u="sng" dirty="0" smtClean="0"/>
              <a:t>data stored in cells of tables</a:t>
            </a:r>
            <a:r>
              <a:rPr lang="en-IN" sz="2400" dirty="0" smtClean="0"/>
              <a:t>.  (Information schema store all the info about metadata-what tables how many tables, </a:t>
            </a:r>
            <a:r>
              <a:rPr lang="en-IN" sz="2400" dirty="0" err="1" smtClean="0"/>
              <a:t>col</a:t>
            </a:r>
            <a:r>
              <a:rPr lang="en-IN" sz="2400" dirty="0" smtClean="0"/>
              <a:t>  etc)</a:t>
            </a:r>
          </a:p>
          <a:p>
            <a:r>
              <a:rPr lang="en-IN" sz="2400" dirty="0" smtClean="0"/>
              <a:t>• The rows and columns have to be </a:t>
            </a:r>
            <a:r>
              <a:rPr lang="en-IN" sz="2400" b="1" u="sng" dirty="0" smtClean="0"/>
              <a:t>strictly unordered</a:t>
            </a:r>
            <a:r>
              <a:rPr lang="en-IN" sz="2400" dirty="0" smtClean="0"/>
              <a:t>.</a:t>
            </a:r>
            <a:endParaRPr lang="en-IN" sz="2400" dirty="0"/>
          </a:p>
        </p:txBody>
      </p:sp>
      <p:pic>
        <p:nvPicPr>
          <p:cNvPr id="105474" name="Picture 2"/>
          <p:cNvPicPr>
            <a:picLocks noChangeAspect="1" noChangeArrowheads="1"/>
          </p:cNvPicPr>
          <p:nvPr/>
        </p:nvPicPr>
        <p:blipFill>
          <a:blip r:embed="rId2"/>
          <a:srcRect/>
          <a:stretch>
            <a:fillRect/>
          </a:stretch>
        </p:blipFill>
        <p:spPr bwMode="auto">
          <a:xfrm>
            <a:off x="0" y="6235065"/>
            <a:ext cx="8846820" cy="524028"/>
          </a:xfrm>
          <a:prstGeom prst="rect">
            <a:avLst/>
          </a:prstGeom>
          <a:noFill/>
          <a:ln w="9525">
            <a:noFill/>
            <a:miter lim="800000"/>
            <a:headEnd/>
            <a:tailEnd/>
          </a:ln>
          <a:effectLst/>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33286"/>
            <a:ext cx="11887200" cy="1569660"/>
          </a:xfrm>
          <a:prstGeom prst="rect">
            <a:avLst/>
          </a:prstGeom>
        </p:spPr>
        <p:txBody>
          <a:bodyPr wrap="square">
            <a:spAutoFit/>
          </a:bodyPr>
          <a:lstStyle/>
          <a:p>
            <a:r>
              <a:rPr lang="en-IN" sz="2400" b="1" u="sng" dirty="0" smtClean="0"/>
              <a:t>Rule 2: Guaranteed Access</a:t>
            </a:r>
            <a:r>
              <a:rPr lang="en-IN" sz="1400" b="1" u="sng" dirty="0" smtClean="0"/>
              <a:t> </a:t>
            </a:r>
          </a:p>
          <a:p>
            <a:r>
              <a:rPr lang="en-IN" sz="2400" dirty="0" smtClean="0"/>
              <a:t>•</a:t>
            </a:r>
            <a:r>
              <a:rPr lang="en-IN" sz="3200" dirty="0" smtClean="0"/>
              <a:t> </a:t>
            </a:r>
            <a:r>
              <a:rPr lang="en-IN" sz="2000" b="1" dirty="0" smtClean="0"/>
              <a:t>Each</a:t>
            </a:r>
            <a:r>
              <a:rPr lang="en-IN" sz="2000" dirty="0" smtClean="0"/>
              <a:t> unique </a:t>
            </a:r>
            <a:r>
              <a:rPr lang="en-IN" sz="2000" b="1" u="sng" dirty="0" smtClean="0"/>
              <a:t>piece of data </a:t>
            </a:r>
            <a:r>
              <a:rPr lang="en-IN" sz="2000" dirty="0" smtClean="0"/>
              <a:t>(atomic value) </a:t>
            </a:r>
            <a:r>
              <a:rPr lang="en-IN" sz="2000" b="1" dirty="0" smtClean="0"/>
              <a:t>should be accessible by : </a:t>
            </a:r>
            <a:r>
              <a:rPr lang="en-IN" sz="2000" b="1" dirty="0" err="1" smtClean="0"/>
              <a:t>Table_Name</a:t>
            </a:r>
            <a:r>
              <a:rPr lang="en-IN" sz="2000" b="1" dirty="0" smtClean="0"/>
              <a:t> + Primary Key (Row) + Attribute (Column)</a:t>
            </a:r>
          </a:p>
          <a:p>
            <a:r>
              <a:rPr lang="en-IN" sz="2000" dirty="0" smtClean="0"/>
              <a:t> • Violation: Ability to directly access via pointers</a:t>
            </a:r>
            <a:endParaRPr lang="en-IN" sz="2000" dirty="0"/>
          </a:p>
        </p:txBody>
      </p:sp>
      <p:sp>
        <p:nvSpPr>
          <p:cNvPr id="3" name="Rectangle 2"/>
          <p:cNvSpPr/>
          <p:nvPr/>
        </p:nvSpPr>
        <p:spPr>
          <a:xfrm>
            <a:off x="0" y="2181137"/>
            <a:ext cx="11772900" cy="1692771"/>
          </a:xfrm>
          <a:prstGeom prst="rect">
            <a:avLst/>
          </a:prstGeom>
        </p:spPr>
        <p:txBody>
          <a:bodyPr wrap="square">
            <a:spAutoFit/>
          </a:bodyPr>
          <a:lstStyle/>
          <a:p>
            <a:r>
              <a:rPr lang="en-IN" sz="2400" b="1" u="sng" dirty="0" smtClean="0"/>
              <a:t>Rule 3: Systematic treatment of NULL </a:t>
            </a:r>
          </a:p>
          <a:p>
            <a:r>
              <a:rPr lang="en-IN" sz="2000" dirty="0" smtClean="0"/>
              <a:t>• NULLs may mean: Missing data, Not applicable, No value</a:t>
            </a:r>
          </a:p>
          <a:p>
            <a:r>
              <a:rPr lang="en-IN" sz="2000" dirty="0" smtClean="0"/>
              <a:t>• </a:t>
            </a:r>
            <a:r>
              <a:rPr lang="en-IN" sz="2000" b="1" dirty="0" smtClean="0"/>
              <a:t>Should be handled consistently - Not Zero or Blank </a:t>
            </a:r>
          </a:p>
          <a:p>
            <a:r>
              <a:rPr lang="en-IN" sz="2000" dirty="0" smtClean="0"/>
              <a:t>• Primary keys — Not NULL </a:t>
            </a:r>
          </a:p>
          <a:p>
            <a:r>
              <a:rPr lang="en-IN" sz="2000" dirty="0" smtClean="0"/>
              <a:t>• </a:t>
            </a:r>
            <a:r>
              <a:rPr lang="en-IN" sz="2000" b="1" dirty="0" smtClean="0"/>
              <a:t>expressions on NULL should give NULL</a:t>
            </a:r>
            <a:endParaRPr lang="en-IN" sz="2000" b="1" dirty="0"/>
          </a:p>
        </p:txBody>
      </p:sp>
      <p:sp>
        <p:nvSpPr>
          <p:cNvPr id="4" name="Rectangle 3"/>
          <p:cNvSpPr/>
          <p:nvPr/>
        </p:nvSpPr>
        <p:spPr>
          <a:xfrm>
            <a:off x="0" y="4257586"/>
            <a:ext cx="12192000" cy="1692771"/>
          </a:xfrm>
          <a:prstGeom prst="rect">
            <a:avLst/>
          </a:prstGeom>
        </p:spPr>
        <p:txBody>
          <a:bodyPr wrap="square">
            <a:spAutoFit/>
          </a:bodyPr>
          <a:lstStyle/>
          <a:p>
            <a:r>
              <a:rPr lang="en-IN" sz="2400" b="1" u="sng" dirty="0" smtClean="0"/>
              <a:t>Rule 4: Active On-Line </a:t>
            </a:r>
            <a:r>
              <a:rPr lang="en-IN" sz="2400" b="1" u="sng" dirty="0" err="1" smtClean="0"/>
              <a:t>Catalog</a:t>
            </a:r>
            <a:r>
              <a:rPr lang="en-IN" sz="2400" b="1" u="sng" dirty="0" smtClean="0"/>
              <a:t> </a:t>
            </a:r>
          </a:p>
          <a:p>
            <a:r>
              <a:rPr lang="en-IN" dirty="0" smtClean="0"/>
              <a:t>• </a:t>
            </a:r>
            <a:r>
              <a:rPr lang="en-IN" sz="2000" dirty="0" smtClean="0"/>
              <a:t>Database dictionary (</a:t>
            </a:r>
            <a:r>
              <a:rPr lang="en-IN" sz="2000" dirty="0" err="1" smtClean="0"/>
              <a:t>Catalog</a:t>
            </a:r>
            <a:r>
              <a:rPr lang="en-IN" sz="2000" dirty="0" smtClean="0"/>
              <a:t>) to have description of the Database  (</a:t>
            </a:r>
            <a:r>
              <a:rPr lang="en-IN" sz="2000" dirty="0" err="1" smtClean="0"/>
              <a:t>Catalog</a:t>
            </a:r>
            <a:r>
              <a:rPr lang="en-IN" sz="2000" dirty="0" smtClean="0"/>
              <a:t>  is nothing but information schema in                                   </a:t>
            </a:r>
            <a:r>
              <a:rPr lang="en-IN" sz="2000" dirty="0" err="1" smtClean="0"/>
              <a:t>mysql</a:t>
            </a:r>
            <a:r>
              <a:rPr lang="en-IN" sz="2000" dirty="0" smtClean="0"/>
              <a:t>)</a:t>
            </a:r>
          </a:p>
          <a:p>
            <a:r>
              <a:rPr lang="en-IN" sz="2000" dirty="0" smtClean="0"/>
              <a:t>• </a:t>
            </a:r>
            <a:r>
              <a:rPr lang="en-IN" sz="2000" u="sng" dirty="0" err="1" smtClean="0"/>
              <a:t>Catalog</a:t>
            </a:r>
            <a:r>
              <a:rPr lang="en-IN" sz="2000" u="sng" dirty="0" smtClean="0"/>
              <a:t> to be governed by same rules as rest of the database </a:t>
            </a:r>
          </a:p>
          <a:p>
            <a:r>
              <a:rPr lang="en-IN" sz="2000" dirty="0" smtClean="0"/>
              <a:t>• The same query language to be used on </a:t>
            </a:r>
            <a:r>
              <a:rPr lang="en-IN" sz="2000" dirty="0" err="1" smtClean="0"/>
              <a:t>catalog</a:t>
            </a:r>
            <a:r>
              <a:rPr lang="en-IN" sz="2000" dirty="0" smtClean="0"/>
              <a:t> as on the application database</a:t>
            </a:r>
            <a:endParaRPr lang="en-IN" sz="2000"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26268"/>
            <a:ext cx="11526253" cy="1384995"/>
          </a:xfrm>
          <a:prstGeom prst="rect">
            <a:avLst/>
          </a:prstGeom>
        </p:spPr>
        <p:txBody>
          <a:bodyPr wrap="square">
            <a:spAutoFit/>
          </a:bodyPr>
          <a:lstStyle/>
          <a:p>
            <a:r>
              <a:rPr lang="en-IN" sz="2400" b="1" u="sng" dirty="0" smtClean="0"/>
              <a:t>Rule 5: Powerful language </a:t>
            </a:r>
          </a:p>
          <a:p>
            <a:r>
              <a:rPr lang="en-IN" sz="2000" dirty="0" smtClean="0"/>
              <a:t>• One </a:t>
            </a:r>
            <a:r>
              <a:rPr lang="en-IN" sz="2000" b="1" dirty="0" smtClean="0"/>
              <a:t>well defined language to provide all manners of access to data</a:t>
            </a:r>
          </a:p>
          <a:p>
            <a:r>
              <a:rPr lang="en-IN" sz="2000" dirty="0" smtClean="0"/>
              <a:t>• Example: </a:t>
            </a:r>
            <a:r>
              <a:rPr lang="en-IN" sz="2000" b="1" dirty="0" smtClean="0"/>
              <a:t>SQL</a:t>
            </a:r>
          </a:p>
          <a:p>
            <a:r>
              <a:rPr lang="en-IN" sz="2000" dirty="0" smtClean="0"/>
              <a:t>• If file supporting table can be accessed by </a:t>
            </a:r>
            <a:r>
              <a:rPr lang="en-IN" sz="2000" b="1" dirty="0" smtClean="0"/>
              <a:t>any manner except a SQL</a:t>
            </a:r>
            <a:r>
              <a:rPr lang="en-IN" sz="2000" dirty="0" smtClean="0"/>
              <a:t> Interface, then </a:t>
            </a:r>
            <a:r>
              <a:rPr lang="en-IN" sz="2000" b="1" dirty="0" smtClean="0"/>
              <a:t>a violation</a:t>
            </a:r>
            <a:endParaRPr lang="en-IN" sz="2000" b="1" dirty="0"/>
          </a:p>
        </p:txBody>
      </p:sp>
      <p:sp>
        <p:nvSpPr>
          <p:cNvPr id="3" name="Rectangle 2"/>
          <p:cNvSpPr/>
          <p:nvPr/>
        </p:nvSpPr>
        <p:spPr>
          <a:xfrm>
            <a:off x="0" y="1932074"/>
            <a:ext cx="12192000" cy="2000548"/>
          </a:xfrm>
          <a:prstGeom prst="rect">
            <a:avLst/>
          </a:prstGeom>
        </p:spPr>
        <p:txBody>
          <a:bodyPr wrap="square">
            <a:spAutoFit/>
          </a:bodyPr>
          <a:lstStyle/>
          <a:p>
            <a:r>
              <a:rPr lang="en-IN" sz="2400" b="1" u="sng" dirty="0" smtClean="0"/>
              <a:t>Rule 6: View </a:t>
            </a:r>
            <a:r>
              <a:rPr lang="en-IN" sz="2400" b="1" u="sng" dirty="0" err="1" smtClean="0"/>
              <a:t>Updation</a:t>
            </a:r>
            <a:r>
              <a:rPr lang="en-IN" sz="2400" b="1" u="sng" dirty="0" smtClean="0"/>
              <a:t> Rule</a:t>
            </a:r>
            <a:r>
              <a:rPr lang="en-IN" u="sng" dirty="0" smtClean="0"/>
              <a:t> </a:t>
            </a:r>
          </a:p>
          <a:p>
            <a:r>
              <a:rPr lang="en-IN" sz="2000" dirty="0" smtClean="0"/>
              <a:t>• </a:t>
            </a:r>
            <a:r>
              <a:rPr lang="en-IN" sz="2000" u="sng" dirty="0" smtClean="0"/>
              <a:t>All views that are </a:t>
            </a:r>
            <a:r>
              <a:rPr lang="en-IN" sz="2000" b="1" u="sng" dirty="0" smtClean="0"/>
              <a:t>theoretically updatable should be updatable</a:t>
            </a:r>
          </a:p>
          <a:p>
            <a:r>
              <a:rPr lang="en-IN" sz="2000" dirty="0" smtClean="0"/>
              <a:t>• View = ”Virtual table”, temporarily derived from base tables </a:t>
            </a:r>
          </a:p>
          <a:p>
            <a:r>
              <a:rPr lang="en-IN" sz="2000" dirty="0" smtClean="0"/>
              <a:t>• Example: If a view is formed as join of 3 tables, changes to view should be reflected in base tables </a:t>
            </a:r>
          </a:p>
          <a:p>
            <a:r>
              <a:rPr lang="en-IN" sz="2000" dirty="0" smtClean="0"/>
              <a:t>• Not updatable: View does not have NOT-NULL attribute of base table</a:t>
            </a:r>
          </a:p>
          <a:p>
            <a:r>
              <a:rPr lang="en-IN" sz="2000" dirty="0" smtClean="0"/>
              <a:t>• Problems with computed fields in view e.g. Total Income = White income + Black income</a:t>
            </a:r>
            <a:endParaRPr lang="en-IN" sz="2000" dirty="0"/>
          </a:p>
        </p:txBody>
      </p:sp>
      <p:sp>
        <p:nvSpPr>
          <p:cNvPr id="4" name="Rectangle 3"/>
          <p:cNvSpPr/>
          <p:nvPr/>
        </p:nvSpPr>
        <p:spPr>
          <a:xfrm>
            <a:off x="0" y="4155919"/>
            <a:ext cx="12192000" cy="1077218"/>
          </a:xfrm>
          <a:prstGeom prst="rect">
            <a:avLst/>
          </a:prstGeom>
        </p:spPr>
        <p:txBody>
          <a:bodyPr wrap="square">
            <a:spAutoFit/>
          </a:bodyPr>
          <a:lstStyle/>
          <a:p>
            <a:r>
              <a:rPr lang="en-IN" sz="2400" b="1" u="sng" dirty="0" smtClean="0"/>
              <a:t>Rule 7: Relational level operations </a:t>
            </a:r>
          </a:p>
          <a:p>
            <a:r>
              <a:rPr lang="en-IN" sz="2000" dirty="0" smtClean="0"/>
              <a:t>• There </a:t>
            </a:r>
            <a:r>
              <a:rPr lang="en-IN" sz="2000" b="1" dirty="0" smtClean="0"/>
              <a:t>must </a:t>
            </a:r>
            <a:r>
              <a:rPr lang="en-IN" sz="2000" b="1" u="sng" dirty="0" smtClean="0"/>
              <a:t>be insert, update, delete operations at the level of Relations </a:t>
            </a:r>
          </a:p>
          <a:p>
            <a:r>
              <a:rPr lang="en-IN" sz="2000" dirty="0" smtClean="0"/>
              <a:t>• </a:t>
            </a:r>
            <a:r>
              <a:rPr lang="en-IN" sz="2000" b="1" u="sng" dirty="0" smtClean="0"/>
              <a:t>Set operations </a:t>
            </a:r>
            <a:r>
              <a:rPr lang="en-IN" sz="2000" dirty="0" smtClean="0"/>
              <a:t>like Union , Intersection and Minus </a:t>
            </a:r>
            <a:r>
              <a:rPr lang="en-IN" sz="2000" b="1" u="sng" dirty="0" smtClean="0"/>
              <a:t>should be supported</a:t>
            </a:r>
            <a:endParaRPr lang="en-IN" sz="2000" b="1" u="sng" dirty="0"/>
          </a:p>
        </p:txBody>
      </p:sp>
      <p:sp>
        <p:nvSpPr>
          <p:cNvPr id="5" name="Rectangle 4"/>
          <p:cNvSpPr/>
          <p:nvPr/>
        </p:nvSpPr>
        <p:spPr>
          <a:xfrm>
            <a:off x="0" y="5431267"/>
            <a:ext cx="12192000" cy="1292662"/>
          </a:xfrm>
          <a:prstGeom prst="rect">
            <a:avLst/>
          </a:prstGeom>
        </p:spPr>
        <p:txBody>
          <a:bodyPr wrap="square">
            <a:spAutoFit/>
          </a:bodyPr>
          <a:lstStyle/>
          <a:p>
            <a:r>
              <a:rPr lang="en-IN" sz="2400" b="1" dirty="0" smtClean="0"/>
              <a:t>Rule 8: Physical Data Independence </a:t>
            </a:r>
          </a:p>
          <a:p>
            <a:r>
              <a:rPr lang="en-IN" dirty="0" smtClean="0"/>
              <a:t>• The </a:t>
            </a:r>
            <a:r>
              <a:rPr lang="en-IN" b="1" dirty="0" smtClean="0"/>
              <a:t>physical storage of data should not matter </a:t>
            </a:r>
            <a:r>
              <a:rPr lang="en-IN" dirty="0" smtClean="0"/>
              <a:t>to the system </a:t>
            </a:r>
          </a:p>
          <a:p>
            <a:r>
              <a:rPr lang="en-IN" dirty="0" smtClean="0"/>
              <a:t>• If say, some file supporting table was renamed or moved from one disk to another, it should not effect the applications.</a:t>
            </a:r>
          </a:p>
          <a:p>
            <a:r>
              <a:rPr lang="en-US" dirty="0" smtClean="0"/>
              <a:t>   You can check data file from Show variables like ‘</a:t>
            </a:r>
            <a:r>
              <a:rPr lang="en-US" dirty="0" err="1" smtClean="0"/>
              <a:t>datadir</a:t>
            </a:r>
            <a:r>
              <a:rPr lang="en-US" dirty="0" smtClean="0"/>
              <a:t>’;</a:t>
            </a:r>
            <a:endParaRPr lang="en-IN" dirty="0" smtClean="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308092"/>
            <a:ext cx="12192000" cy="1292662"/>
          </a:xfrm>
          <a:prstGeom prst="rect">
            <a:avLst/>
          </a:prstGeom>
        </p:spPr>
        <p:txBody>
          <a:bodyPr wrap="square">
            <a:spAutoFit/>
          </a:bodyPr>
          <a:lstStyle/>
          <a:p>
            <a:r>
              <a:rPr lang="en-IN" sz="2400" b="1" dirty="0" smtClean="0"/>
              <a:t>Rule 9: Logical Data Independence </a:t>
            </a:r>
          </a:p>
          <a:p>
            <a:r>
              <a:rPr lang="en-IN" dirty="0" smtClean="0"/>
              <a:t>• If there is </a:t>
            </a:r>
            <a:r>
              <a:rPr lang="en-IN" b="1" dirty="0" smtClean="0"/>
              <a:t>change in the logical structure </a:t>
            </a:r>
            <a:r>
              <a:rPr lang="en-IN" dirty="0" smtClean="0"/>
              <a:t>(table structures) of the database </a:t>
            </a:r>
            <a:r>
              <a:rPr lang="en-IN" b="1" dirty="0" smtClean="0"/>
              <a:t>the user view of the data should not change </a:t>
            </a:r>
          </a:p>
          <a:p>
            <a:r>
              <a:rPr lang="en-IN" dirty="0" smtClean="0"/>
              <a:t>• implemented through views. Say, </a:t>
            </a:r>
            <a:r>
              <a:rPr lang="en-IN" b="1" dirty="0" smtClean="0"/>
              <a:t>if a table is split into two tables, a new view should give result as the join of the two tables </a:t>
            </a:r>
          </a:p>
          <a:p>
            <a:r>
              <a:rPr lang="en-IN" dirty="0" smtClean="0"/>
              <a:t>• Difficult rule to satisfy</a:t>
            </a:r>
            <a:endParaRPr lang="en-IN" dirty="0"/>
          </a:p>
        </p:txBody>
      </p:sp>
      <p:sp>
        <p:nvSpPr>
          <p:cNvPr id="4" name="Rectangle 3"/>
          <p:cNvSpPr/>
          <p:nvPr/>
        </p:nvSpPr>
        <p:spPr>
          <a:xfrm>
            <a:off x="0" y="1902140"/>
            <a:ext cx="12192000" cy="1569660"/>
          </a:xfrm>
          <a:prstGeom prst="rect">
            <a:avLst/>
          </a:prstGeom>
        </p:spPr>
        <p:txBody>
          <a:bodyPr wrap="square">
            <a:spAutoFit/>
          </a:bodyPr>
          <a:lstStyle/>
          <a:p>
            <a:r>
              <a:rPr lang="en-IN" sz="2400" b="1" dirty="0" smtClean="0"/>
              <a:t>Rule 10: Integrity Independence </a:t>
            </a:r>
          </a:p>
          <a:p>
            <a:r>
              <a:rPr lang="en-IN" dirty="0" smtClean="0"/>
              <a:t>• The database should be able to </a:t>
            </a:r>
            <a:r>
              <a:rPr lang="en-IN" b="1" dirty="0" smtClean="0"/>
              <a:t>enforce its own integrity </a:t>
            </a:r>
            <a:r>
              <a:rPr lang="en-IN" dirty="0" smtClean="0"/>
              <a:t>rather than using other programs </a:t>
            </a:r>
          </a:p>
          <a:p>
            <a:r>
              <a:rPr lang="en-IN" dirty="0" smtClean="0"/>
              <a:t>• Integrity rules = Filter to allow correct data, should be stored in Data Dictionary </a:t>
            </a:r>
          </a:p>
          <a:p>
            <a:r>
              <a:rPr lang="en-IN" dirty="0" smtClean="0"/>
              <a:t>• </a:t>
            </a:r>
            <a:r>
              <a:rPr lang="en-IN" b="1" dirty="0" smtClean="0"/>
              <a:t>Key and check constraints, triggers etc should be stored in Data Dictionary </a:t>
            </a:r>
          </a:p>
          <a:p>
            <a:r>
              <a:rPr lang="en-IN" dirty="0" smtClean="0"/>
              <a:t>• This also makes RDBMS independent of front end   --in info schema you have table called </a:t>
            </a:r>
            <a:r>
              <a:rPr lang="en-IN" dirty="0" err="1" smtClean="0"/>
              <a:t>check_constraint</a:t>
            </a:r>
            <a:endParaRPr lang="en-IN" dirty="0"/>
          </a:p>
        </p:txBody>
      </p:sp>
      <p:sp>
        <p:nvSpPr>
          <p:cNvPr id="5" name="Rectangle 4"/>
          <p:cNvSpPr/>
          <p:nvPr/>
        </p:nvSpPr>
        <p:spPr>
          <a:xfrm>
            <a:off x="0" y="3671056"/>
            <a:ext cx="12192000" cy="1292662"/>
          </a:xfrm>
          <a:prstGeom prst="rect">
            <a:avLst/>
          </a:prstGeom>
        </p:spPr>
        <p:txBody>
          <a:bodyPr wrap="square">
            <a:spAutoFit/>
          </a:bodyPr>
          <a:lstStyle/>
          <a:p>
            <a:r>
              <a:rPr lang="en-IN" sz="2400" b="1" dirty="0" smtClean="0"/>
              <a:t>Rule 11: Distribution Independence </a:t>
            </a:r>
          </a:p>
          <a:p>
            <a:r>
              <a:rPr lang="en-IN" dirty="0" smtClean="0"/>
              <a:t>• A database should work properly regardless of its distribution across a network </a:t>
            </a:r>
          </a:p>
          <a:p>
            <a:r>
              <a:rPr lang="en-IN" dirty="0" smtClean="0"/>
              <a:t>• This lays foundation of Distributed databases </a:t>
            </a:r>
          </a:p>
          <a:p>
            <a:r>
              <a:rPr lang="en-IN" dirty="0" smtClean="0"/>
              <a:t>• Similar to Rule8 only that applies to distribution on a local Disk</a:t>
            </a:r>
            <a:endParaRPr lang="en-IN" dirty="0"/>
          </a:p>
        </p:txBody>
      </p:sp>
      <p:sp>
        <p:nvSpPr>
          <p:cNvPr id="6" name="Rectangle 5"/>
          <p:cNvSpPr/>
          <p:nvPr/>
        </p:nvSpPr>
        <p:spPr>
          <a:xfrm>
            <a:off x="0" y="5000398"/>
            <a:ext cx="12192000" cy="1231106"/>
          </a:xfrm>
          <a:prstGeom prst="rect">
            <a:avLst/>
          </a:prstGeom>
        </p:spPr>
        <p:txBody>
          <a:bodyPr wrap="square">
            <a:spAutoFit/>
          </a:bodyPr>
          <a:lstStyle/>
          <a:p>
            <a:r>
              <a:rPr lang="en-IN" sz="2000" b="1" dirty="0" smtClean="0"/>
              <a:t>Rule 12: </a:t>
            </a:r>
            <a:r>
              <a:rPr lang="en-IN" sz="2000" b="1" dirty="0" err="1" smtClean="0"/>
              <a:t>Nonsubversion</a:t>
            </a:r>
            <a:r>
              <a:rPr lang="en-IN" sz="2000" b="1" dirty="0" smtClean="0"/>
              <a:t> Rule </a:t>
            </a:r>
          </a:p>
          <a:p>
            <a:r>
              <a:rPr lang="en-IN" dirty="0" smtClean="0"/>
              <a:t>• If </a:t>
            </a:r>
            <a:r>
              <a:rPr lang="en-IN" b="1" dirty="0" smtClean="0"/>
              <a:t>low level access</a:t>
            </a:r>
            <a:r>
              <a:rPr lang="en-IN" dirty="0" smtClean="0"/>
              <a:t> is allowed to a system it </a:t>
            </a:r>
            <a:r>
              <a:rPr lang="en-IN" b="1" dirty="0" smtClean="0"/>
              <a:t>should not be able to subvert or bypass integrity </a:t>
            </a:r>
            <a:r>
              <a:rPr lang="en-IN" dirty="0" smtClean="0"/>
              <a:t>rules to </a:t>
            </a:r>
            <a:r>
              <a:rPr lang="en-IN" b="1" dirty="0" smtClean="0"/>
              <a:t>change data from file</a:t>
            </a:r>
          </a:p>
          <a:p>
            <a:r>
              <a:rPr lang="en-IN" dirty="0" smtClean="0"/>
              <a:t>• This may be achieved by some sort of locking or encryption </a:t>
            </a:r>
          </a:p>
          <a:p>
            <a:r>
              <a:rPr lang="en-IN" dirty="0" smtClean="0"/>
              <a:t>• Some low level access tools are provided by vendors that violate these rules for extra speed</a:t>
            </a:r>
            <a:endParaRPr lang="en-IN"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ptojwZBaFBEvksWdrZ3hjw"/>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MfYHR83HHL9sIV1y_yyU_A"/>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MfYHR83HHL9sIV1y_yyU_A"/>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sSw8mj1G_hVOjn3hqrWZJw"/>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5xlCww7ZMlDu9dB5nTzDuA"/>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b4DBc277s8Ib6XV3nSy.XA"/>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sUTO0ODCbRwcuMFlQlDDSQ"/>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YNeK0.BVHwZgWOeHkJZ9FA"/>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ImhdgqzaZLomFoYHgueaQw"/>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64u07vu7hGztqF3u7lHUoA"/>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d76UtID07FmKz4.WcxvbvQ"/>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zf1HMKiVkkRuUJJ7OwoPSg"/>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sItjZ9amIF2JJ.gZyHpyhg"/>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tOQf.Gsn_vNf9n7VtI2bUa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syHNVXTKCx9YlqH.dyu8dw"/>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syHNVXTKCx9YlqH.dyu8dw"/>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t8xEVrYeSdd8L6aUO.hnjeQ"/>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tNPTpf4wl3mMzskDznJhb1w"/>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XOqi425wdMRyaHhPAGyUpg"/>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tAJy8JcpbWh8M1npfDy365w"/>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YoDkcf2YagQEgtlD6bwvmg"/>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tYoDkcf2YagQEgtlD6bwvmg"/>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tYoDkcf2YagQEgtlD6bwvmg"/>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tYoDkcf2YagQEgtlD6bwvm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aIx5uC0HhPVeJddVqBzu.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oEHO1xVeLn.NoY6e2bUtl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wPCyzoTXv8x0pMtOJeaba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1q4ee8HZGqjfDuQJekCf9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SkA0eDMcIWr7E4ESsl0Q4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3eWLlvftPQ2iYO5Vph_Mg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Db4Jj23Lufa9tw1g8mv1vA"/>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xW7zJcCDkZbP0JDW6pIibw"/>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Nk3H..RJ0hSiN7dMM2W44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EWyvUJc4bhmZIpBlLiaOr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5tWccENCLuFLsRHICcYbz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PsBngGVsWKOM6htp3LP7t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nIQ1_hvhhD76vpmMj_hLNA"/>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4mR3bsni2wSCwlEDDVsnlw"/>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geKF7xVinBeiy2lW3XAlwQ"/>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AcM5CjgZH2PQL7SraWx6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EBkFLXKnl47nkdKZeJXlLg"/>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yfJYcufkbcx39SmOb9zrrg"/>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6MsbY7iHKDNzSqPbsYm7rw"/>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fi4XPnJMFOGmPMIsSeYMlw"/>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ZQv3rG2g74_NMoKx2UhPfQ"/>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MBCz3AIq0AIIIENNwevY.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43QHyuABd4pPZD3qHH2Uw"/>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43QHyuABd4pPZD3qHH2Uw"/>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iLPi0OaAmrmUgKm_J8u1gQ"/>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PJOISFGgxVaZQ.rKP0ccMA"/>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cTUkSzCGpCzZpOgIOeWVww"/>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9CJmoDQ50PmFqUGQ0cI2hg"/>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jJgjVr4urRaKY3QWpS2WzA"/>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9hoaogEQbsWLGcLM8_OcmA"/>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kvH6BXmWvf3I74Uwbr.Qug"/>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RrWVeGYxa4z33JMSqCLCPg"/>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6ROxxI6UrUGqS.hJyJcoA"/>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25niiesLKV.TF5ORBIVE8Q"/>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jnINkBM2Kzjnym6cnI2gs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rGn0EV2ewoocBtaRBhppEA"/>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xsYhfDoVH2qeFg33.O08jQ"/>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NCSjhpE7SxT4T2jlprHhkg"/>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iu6Or1P0tWjX9SdQCSHK2A"/>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UneR82_3jXfVIZT0Us_yeg"/>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11610</TotalTime>
  <Words>6635</Words>
  <Application>Microsoft Office PowerPoint</Application>
  <PresentationFormat>Custom</PresentationFormat>
  <Paragraphs>1221</Paragraphs>
  <Slides>98</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98</vt:i4>
      </vt:variant>
    </vt:vector>
  </HeadingPairs>
  <TitlesOfParts>
    <vt:vector size="100" baseType="lpstr">
      <vt:lpstr>Office Theme</vt:lpstr>
      <vt:lpstr>think-cell Slide</vt:lpstr>
      <vt:lpstr>MySQL is an opensource RDBMS</vt:lpstr>
      <vt:lpstr>Terminologies</vt:lpstr>
      <vt:lpstr>Slide 3</vt:lpstr>
      <vt:lpstr>Table – Entity- any real world object</vt:lpstr>
      <vt:lpstr>Popular RDBMS</vt:lpstr>
      <vt:lpstr>RDBMS</vt:lpstr>
      <vt:lpstr>MySQL Client (client means you can connect to server you installed)</vt:lpstr>
      <vt:lpstr>MySQL</vt:lpstr>
      <vt:lpstr>Table   (Creating table minimum required below three things)</vt:lpstr>
      <vt:lpstr>Select- is used to read data from table</vt:lpstr>
      <vt:lpstr>Insert – used to add records to the table</vt:lpstr>
      <vt:lpstr>Operators </vt:lpstr>
      <vt:lpstr>SQL Commands </vt:lpstr>
      <vt:lpstr>Constraints - some sort of restrictions- are used to enforce integrity of the data (6 Constraints)</vt:lpstr>
      <vt:lpstr>Slide 15</vt:lpstr>
      <vt:lpstr>SQL – Structured Query Language --5 types of command</vt:lpstr>
      <vt:lpstr>Joins- Joins are used to retrieve columns from multiple tables in the same query</vt:lpstr>
      <vt:lpstr>Slide 18</vt:lpstr>
      <vt:lpstr>Slide 19</vt:lpstr>
      <vt:lpstr>Slide 20</vt:lpstr>
      <vt:lpstr>Slide 21</vt:lpstr>
      <vt:lpstr>Slide 22</vt:lpstr>
      <vt:lpstr>Set Operators</vt:lpstr>
      <vt:lpstr>Two Sets A and B A={1,2,3} B={3,4,5}</vt:lpstr>
      <vt:lpstr>Pre-requisites for using Set Operators</vt:lpstr>
      <vt:lpstr>Sub Queries- When we use a query instead of a value in the main query then it is called as a sub-query.</vt:lpstr>
      <vt:lpstr>Aggregate Functions </vt:lpstr>
      <vt:lpstr>Group by Clause is used to perform aggregation based on some columns</vt:lpstr>
      <vt:lpstr>Having Clause is used to apply filter on aggregate columns</vt:lpstr>
      <vt:lpstr> Order by Clause- sort the output in either descending or ascending order  Order by is always the last clause in the query.  Only limit clause can come after order by clause  </vt:lpstr>
      <vt:lpstr>Where vs Having</vt:lpstr>
      <vt:lpstr>Column Alias and Table Alias</vt:lpstr>
      <vt:lpstr>Limit and Offset</vt:lpstr>
      <vt:lpstr>InLine Views </vt:lpstr>
      <vt:lpstr>Select Query Syntax </vt:lpstr>
      <vt:lpstr>Slide 36</vt:lpstr>
      <vt:lpstr>Select Query execution steps</vt:lpstr>
      <vt:lpstr>Self Join</vt:lpstr>
      <vt:lpstr>Case Statements- they are like switch statements</vt:lpstr>
      <vt:lpstr>Views- a logical object , a saved query , a virtual  table</vt:lpstr>
      <vt:lpstr>Exists and Not Exists- operators</vt:lpstr>
      <vt:lpstr>Correlated Subquery- Subqueries in which we define a relationship of a column from the outer query with the column of inner query</vt:lpstr>
      <vt:lpstr>DMLs on Views</vt:lpstr>
      <vt:lpstr>Autoincrement Columns</vt:lpstr>
      <vt:lpstr>Truncate vs Delete</vt:lpstr>
      <vt:lpstr>Analytical Functions- Ranking Functions</vt:lpstr>
      <vt:lpstr>Built-in Functions Numeric  deterministic function value will always remain same when ever you use</vt:lpstr>
      <vt:lpstr>Built-in Functions String</vt:lpstr>
      <vt:lpstr>Built-In Functions Date and Time</vt:lpstr>
      <vt:lpstr>Slide 50</vt:lpstr>
      <vt:lpstr>Transaction – Unit of work (any work you do in DB transaction)</vt:lpstr>
      <vt:lpstr>Slide 52</vt:lpstr>
      <vt:lpstr>Slide 53</vt:lpstr>
      <vt:lpstr>Types of Files</vt:lpstr>
      <vt:lpstr>Transaction- transfer 500Rs from Account A to Account B</vt:lpstr>
      <vt:lpstr>Slide 56</vt:lpstr>
      <vt:lpstr>Blocking</vt:lpstr>
      <vt:lpstr>Isolation Levels  What is Isolation Level? </vt:lpstr>
      <vt:lpstr>Read Uncommitted</vt:lpstr>
      <vt:lpstr>Repeatable Read</vt:lpstr>
      <vt:lpstr>Read Committed</vt:lpstr>
      <vt:lpstr>Repeatable Read Isolation</vt:lpstr>
      <vt:lpstr>Slide 63</vt:lpstr>
      <vt:lpstr>Serializable</vt:lpstr>
      <vt:lpstr>Isolation </vt:lpstr>
      <vt:lpstr>MySQL Programming  </vt:lpstr>
      <vt:lpstr>Types of Function</vt:lpstr>
      <vt:lpstr>Function</vt:lpstr>
      <vt:lpstr>Slide 69</vt:lpstr>
      <vt:lpstr>Procedures</vt:lpstr>
      <vt:lpstr>Slide 71</vt:lpstr>
      <vt:lpstr>Our first Procedure – Hello World</vt:lpstr>
      <vt:lpstr>Cursors- is a pointer to a set of records and is used fetch data row by row</vt:lpstr>
      <vt:lpstr>Slide 74</vt:lpstr>
      <vt:lpstr>Triggers- set of code that gets executed whenever a specific event occurs. Trigger is like a hidden code</vt:lpstr>
      <vt:lpstr>Slide 76</vt:lpstr>
      <vt:lpstr>Normalization Vs Denormalization</vt:lpstr>
      <vt:lpstr>OLTP vs OLAP</vt:lpstr>
      <vt:lpstr>Types of tables in OLAP</vt:lpstr>
      <vt:lpstr>Retail Industry</vt:lpstr>
      <vt:lpstr>OLAP – Datawarehouse Data Models</vt:lpstr>
      <vt:lpstr>OLAP – Datawarehouse Data Models</vt:lpstr>
      <vt:lpstr>Slide 83</vt:lpstr>
      <vt:lpstr>Slide 84</vt:lpstr>
      <vt:lpstr>Indexes - are objects which are used to optimize search</vt:lpstr>
      <vt:lpstr>Slide 86</vt:lpstr>
      <vt:lpstr>B-Tree Indexes</vt:lpstr>
      <vt:lpstr>Slide 88</vt:lpstr>
      <vt:lpstr>Table Storage Engines (MySQL)  show table status like 'emp' \G;</vt:lpstr>
      <vt:lpstr>INNODB</vt:lpstr>
      <vt:lpstr>MyISAM-  create table t_myisam (id int) engine=myisam;</vt:lpstr>
      <vt:lpstr>CSV-  create table t_csv (id int not null, name varchar(100) not null) engine=csv;</vt:lpstr>
      <vt:lpstr>archive- create table t_archive(id int,name varchar(100)) engine=archive;</vt:lpstr>
      <vt:lpstr>Memory- create table t_memory(id int,name varchar(100)) engine=memory;</vt:lpstr>
      <vt:lpstr>Slide 95</vt:lpstr>
      <vt:lpstr>Slide 96</vt:lpstr>
      <vt:lpstr>Slide 97</vt:lpstr>
      <vt:lpstr>Slide 98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MySQL- RDBMS</dc:title>
  <dc:creator>Jain, Rajendra</dc:creator>
  <cp:lastModifiedBy>dell1</cp:lastModifiedBy>
  <cp:revision>426</cp:revision>
  <dcterms:created xsi:type="dcterms:W3CDTF">2020-11-30T02:38:43Z</dcterms:created>
  <dcterms:modified xsi:type="dcterms:W3CDTF">2022-12-10T08:35:46Z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e815a84-bb14-486b-9367-c1af54c95fa4_Enabled">
    <vt:lpwstr>true</vt:lpwstr>
  </property>
  <property fmtid="{D5CDD505-2E9C-101B-9397-08002B2CF9AE}" pid="3" name="MSIP_Label_0e815a84-bb14-486b-9367-c1af54c95fa4_SetDate">
    <vt:lpwstr>2022-03-10T02:34:40Z</vt:lpwstr>
  </property>
  <property fmtid="{D5CDD505-2E9C-101B-9397-08002B2CF9AE}" pid="4" name="MSIP_Label_0e815a84-bb14-486b-9367-c1af54c95fa4_Method">
    <vt:lpwstr>Privileged</vt:lpwstr>
  </property>
  <property fmtid="{D5CDD505-2E9C-101B-9397-08002B2CF9AE}" pid="5" name="MSIP_Label_0e815a84-bb14-486b-9367-c1af54c95fa4_Name">
    <vt:lpwstr>Standard</vt:lpwstr>
  </property>
  <property fmtid="{D5CDD505-2E9C-101B-9397-08002B2CF9AE}" pid="6" name="MSIP_Label_0e815a84-bb14-486b-9367-c1af54c95fa4_SiteId">
    <vt:lpwstr>5dc645ed-297f-4dca-b0af-2339c71c5388</vt:lpwstr>
  </property>
  <property fmtid="{D5CDD505-2E9C-101B-9397-08002B2CF9AE}" pid="7" name="MSIP_Label_0e815a84-bb14-486b-9367-c1af54c95fa4_ActionId">
    <vt:lpwstr>7e3871f9-cf7c-4132-ba11-55c6a2df74a3</vt:lpwstr>
  </property>
  <property fmtid="{D5CDD505-2E9C-101B-9397-08002B2CF9AE}" pid="8" name="MSIP_Label_0e815a84-bb14-486b-9367-c1af54c95fa4_ContentBits">
    <vt:lpwstr>0</vt:lpwstr>
  </property>
</Properties>
</file>