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1"/>
  </p:sldMasterIdLst>
  <p:sldIdLst>
    <p:sldId id="264"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779A56E-CE2E-44B1-9A08-18A6B2F8A8CC}" type="datetimeFigureOut">
              <a:rPr lang="en-IN" smtClean="0"/>
              <a:t>15-10-2023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58771D8-AADF-48CC-B757-5397397546F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3445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9A56E-CE2E-44B1-9A08-18A6B2F8A8CC}" type="datetimeFigureOut">
              <a:rPr lang="en-IN" smtClean="0"/>
              <a:t>15-10-2023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8771D8-AADF-48CC-B757-5397397546F1}" type="slidenum">
              <a:rPr lang="en-IN" smtClean="0"/>
              <a:t>‹#›</a:t>
            </a:fld>
            <a:endParaRPr lang="en-IN"/>
          </a:p>
        </p:txBody>
      </p:sp>
    </p:spTree>
    <p:extLst>
      <p:ext uri="{BB962C8B-B14F-4D97-AF65-F5344CB8AC3E}">
        <p14:creationId xmlns:p14="http://schemas.microsoft.com/office/powerpoint/2010/main" val="681732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9A56E-CE2E-44B1-9A08-18A6B2F8A8CC}"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771D8-AADF-48CC-B757-5397397546F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2515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9A56E-CE2E-44B1-9A08-18A6B2F8A8CC}"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771D8-AADF-48CC-B757-5397397546F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8528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9A56E-CE2E-44B1-9A08-18A6B2F8A8CC}"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771D8-AADF-48CC-B757-5397397546F1}" type="slidenum">
              <a:rPr lang="en-IN" smtClean="0"/>
              <a:t>‹#›</a:t>
            </a:fld>
            <a:endParaRPr lang="en-IN"/>
          </a:p>
        </p:txBody>
      </p:sp>
    </p:spTree>
    <p:extLst>
      <p:ext uri="{BB962C8B-B14F-4D97-AF65-F5344CB8AC3E}">
        <p14:creationId xmlns:p14="http://schemas.microsoft.com/office/powerpoint/2010/main" val="4279967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9A56E-CE2E-44B1-9A08-18A6B2F8A8CC}"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771D8-AADF-48CC-B757-5397397546F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1150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9A56E-CE2E-44B1-9A08-18A6B2F8A8CC}"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771D8-AADF-48CC-B757-5397397546F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3201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9A56E-CE2E-44B1-9A08-18A6B2F8A8CC}"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771D8-AADF-48CC-B757-5397397546F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1978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9A56E-CE2E-44B1-9A08-18A6B2F8A8CC}"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771D8-AADF-48CC-B757-5397397546F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015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9A56E-CE2E-44B1-9A08-18A6B2F8A8CC}"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771D8-AADF-48CC-B757-5397397546F1}" type="slidenum">
              <a:rPr lang="en-IN" smtClean="0"/>
              <a:t>‹#›</a:t>
            </a:fld>
            <a:endParaRPr lang="en-IN"/>
          </a:p>
        </p:txBody>
      </p:sp>
    </p:spTree>
    <p:extLst>
      <p:ext uri="{BB962C8B-B14F-4D97-AF65-F5344CB8AC3E}">
        <p14:creationId xmlns:p14="http://schemas.microsoft.com/office/powerpoint/2010/main" val="187431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9A56E-CE2E-44B1-9A08-18A6B2F8A8CC}"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771D8-AADF-48CC-B757-5397397546F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71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79A56E-CE2E-44B1-9A08-18A6B2F8A8CC}" type="datetimeFigureOut">
              <a:rPr lang="en-IN" smtClean="0"/>
              <a:t>15-10-2023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8771D8-AADF-48CC-B757-5397397546F1}" type="slidenum">
              <a:rPr lang="en-IN" smtClean="0"/>
              <a:t>‹#›</a:t>
            </a:fld>
            <a:endParaRPr lang="en-IN"/>
          </a:p>
        </p:txBody>
      </p:sp>
    </p:spTree>
    <p:extLst>
      <p:ext uri="{BB962C8B-B14F-4D97-AF65-F5344CB8AC3E}">
        <p14:creationId xmlns:p14="http://schemas.microsoft.com/office/powerpoint/2010/main" val="379082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79A56E-CE2E-44B1-9A08-18A6B2F8A8CC}" type="datetimeFigureOut">
              <a:rPr lang="en-IN" smtClean="0"/>
              <a:t>15-10-2023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8771D8-AADF-48CC-B757-5397397546F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9058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79A56E-CE2E-44B1-9A08-18A6B2F8A8CC}" type="datetimeFigureOut">
              <a:rPr lang="en-IN" smtClean="0"/>
              <a:t>15-10-2023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8771D8-AADF-48CC-B757-5397397546F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6177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9A56E-CE2E-44B1-9A08-18A6B2F8A8CC}" type="datetimeFigureOut">
              <a:rPr lang="en-IN" smtClean="0"/>
              <a:t>15-10-2023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8771D8-AADF-48CC-B757-5397397546F1}" type="slidenum">
              <a:rPr lang="en-IN" smtClean="0"/>
              <a:t>‹#›</a:t>
            </a:fld>
            <a:endParaRPr lang="en-IN"/>
          </a:p>
        </p:txBody>
      </p:sp>
    </p:spTree>
    <p:extLst>
      <p:ext uri="{BB962C8B-B14F-4D97-AF65-F5344CB8AC3E}">
        <p14:creationId xmlns:p14="http://schemas.microsoft.com/office/powerpoint/2010/main" val="1724960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9A56E-CE2E-44B1-9A08-18A6B2F8A8CC}" type="datetimeFigureOut">
              <a:rPr lang="en-IN" smtClean="0"/>
              <a:t>15-10-2023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8771D8-AADF-48CC-B757-5397397546F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941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9A56E-CE2E-44B1-9A08-18A6B2F8A8CC}" type="datetimeFigureOut">
              <a:rPr lang="en-IN" smtClean="0"/>
              <a:t>15-10-2023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8771D8-AADF-48CC-B757-5397397546F1}" type="slidenum">
              <a:rPr lang="en-IN" smtClean="0"/>
              <a:t>‹#›</a:t>
            </a:fld>
            <a:endParaRPr lang="en-IN"/>
          </a:p>
        </p:txBody>
      </p:sp>
    </p:spTree>
    <p:extLst>
      <p:ext uri="{BB962C8B-B14F-4D97-AF65-F5344CB8AC3E}">
        <p14:creationId xmlns:p14="http://schemas.microsoft.com/office/powerpoint/2010/main" val="255018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79A56E-CE2E-44B1-9A08-18A6B2F8A8CC}" type="datetimeFigureOut">
              <a:rPr lang="en-IN" smtClean="0"/>
              <a:t>15-10-2023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8771D8-AADF-48CC-B757-5397397546F1}" type="slidenum">
              <a:rPr lang="en-IN" smtClean="0"/>
              <a:t>‹#›</a:t>
            </a:fld>
            <a:endParaRPr lang="en-IN"/>
          </a:p>
        </p:txBody>
      </p:sp>
    </p:spTree>
    <p:extLst>
      <p:ext uri="{BB962C8B-B14F-4D97-AF65-F5344CB8AC3E}">
        <p14:creationId xmlns:p14="http://schemas.microsoft.com/office/powerpoint/2010/main" val="1826691706"/>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 id="214748401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5818D4-4EF1-1035-AC6F-24622BA74C6D}"/>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63023"/>
            <a:ext cx="12192000" cy="6834324"/>
          </a:xfrm>
          <a:prstGeom prst="rect">
            <a:avLst/>
          </a:prstGeom>
        </p:spPr>
      </p:pic>
      <p:sp>
        <p:nvSpPr>
          <p:cNvPr id="2" name="Title 1">
            <a:extLst>
              <a:ext uri="{FF2B5EF4-FFF2-40B4-BE49-F238E27FC236}">
                <a16:creationId xmlns:a16="http://schemas.microsoft.com/office/drawing/2014/main" id="{8B2629E1-B7C5-5EC2-612E-029C7BA97415}"/>
              </a:ext>
            </a:extLst>
          </p:cNvPr>
          <p:cNvSpPr>
            <a:spLocks noGrp="1"/>
          </p:cNvSpPr>
          <p:nvPr>
            <p:ph type="title"/>
          </p:nvPr>
        </p:nvSpPr>
        <p:spPr>
          <a:xfrm>
            <a:off x="0" y="63023"/>
            <a:ext cx="12192000" cy="1820641"/>
          </a:xfrm>
        </p:spPr>
        <p:style>
          <a:lnRef idx="1">
            <a:schemeClr val="accent2"/>
          </a:lnRef>
          <a:fillRef idx="2">
            <a:schemeClr val="accent2"/>
          </a:fillRef>
          <a:effectRef idx="1">
            <a:schemeClr val="accent2"/>
          </a:effectRef>
          <a:fontRef idx="minor">
            <a:schemeClr val="dk1"/>
          </a:fontRef>
        </p:style>
        <p:txBody>
          <a:bodyPr/>
          <a:lstStyle/>
          <a:p>
            <a:r>
              <a:rPr lang="en-US" b="1" dirty="0">
                <a:solidFill>
                  <a:schemeClr val="accent1">
                    <a:lumMod val="75000"/>
                  </a:schemeClr>
                </a:solidFill>
                <a:highlight>
                  <a:srgbClr val="C0C0C0"/>
                </a:highlight>
              </a:rPr>
              <a:t>Data Analysis Project :</a:t>
            </a:r>
            <a:br>
              <a:rPr lang="en-US" b="1" dirty="0">
                <a:solidFill>
                  <a:schemeClr val="accent1">
                    <a:lumMod val="75000"/>
                  </a:schemeClr>
                </a:solidFill>
                <a:highlight>
                  <a:srgbClr val="C0C0C0"/>
                </a:highlight>
              </a:rPr>
            </a:br>
            <a:r>
              <a:rPr lang="en-US" b="1" dirty="0">
                <a:solidFill>
                  <a:schemeClr val="accent1">
                    <a:lumMod val="75000"/>
                  </a:schemeClr>
                </a:solidFill>
                <a:highlight>
                  <a:srgbClr val="C0C0C0"/>
                </a:highlight>
              </a:rPr>
              <a:t>Sleep Health And Lifestyle Analysis</a:t>
            </a:r>
            <a:endParaRPr lang="en-IN" b="1" dirty="0">
              <a:solidFill>
                <a:schemeClr val="accent1">
                  <a:lumMod val="75000"/>
                </a:schemeClr>
              </a:solidFill>
              <a:highlight>
                <a:srgbClr val="C0C0C0"/>
              </a:highlight>
            </a:endParaRPr>
          </a:p>
        </p:txBody>
      </p:sp>
    </p:spTree>
    <p:extLst>
      <p:ext uri="{BB962C8B-B14F-4D97-AF65-F5344CB8AC3E}">
        <p14:creationId xmlns:p14="http://schemas.microsoft.com/office/powerpoint/2010/main" val="8559208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9DBFCA-FA65-EC78-ADEF-E0CDB6FF5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2769" y="685799"/>
            <a:ext cx="5171389" cy="3621083"/>
          </a:xfrm>
          <a:prstGeom prst="rect">
            <a:avLst/>
          </a:prstGeom>
        </p:spPr>
      </p:pic>
      <p:pic>
        <p:nvPicPr>
          <p:cNvPr id="5" name="Picture 4">
            <a:extLst>
              <a:ext uri="{FF2B5EF4-FFF2-40B4-BE49-F238E27FC236}">
                <a16:creationId xmlns:a16="http://schemas.microsoft.com/office/drawing/2014/main" id="{E49DE76B-5239-336D-4BD2-348C1BBCE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842" y="685800"/>
            <a:ext cx="4992624" cy="3621083"/>
          </a:xfrm>
          <a:prstGeom prst="rect">
            <a:avLst/>
          </a:prstGeom>
        </p:spPr>
      </p:pic>
      <p:sp>
        <p:nvSpPr>
          <p:cNvPr id="6" name="TextBox 5">
            <a:extLst>
              <a:ext uri="{FF2B5EF4-FFF2-40B4-BE49-F238E27FC236}">
                <a16:creationId xmlns:a16="http://schemas.microsoft.com/office/drawing/2014/main" id="{6CD9E291-A6D5-6E9B-54F7-8F3AD5BB9AD3}"/>
              </a:ext>
            </a:extLst>
          </p:cNvPr>
          <p:cNvSpPr txBox="1"/>
          <p:nvPr/>
        </p:nvSpPr>
        <p:spPr>
          <a:xfrm>
            <a:off x="603504" y="4535424"/>
            <a:ext cx="1119530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From the above two pie charts, we can observe several pieces of information.</a:t>
            </a:r>
          </a:p>
          <a:p>
            <a:pPr marL="285750" indent="-285750">
              <a:buFont typeface="Arial" panose="020B0604020202020204" pitchFamily="34" charset="0"/>
              <a:buChar char="•"/>
            </a:pPr>
            <a:r>
              <a:rPr lang="en-US" dirty="0"/>
              <a:t>Firstly, the highest percentage in the sleep disorder is the </a:t>
            </a:r>
            <a:r>
              <a:rPr lang="en-US" b="1" dirty="0"/>
              <a:t>None</a:t>
            </a:r>
            <a:r>
              <a:rPr lang="en-US" dirty="0"/>
              <a:t> indicating that a significant portion of data does not have reported sleep disorder. The second highest sleep disorder is “</a:t>
            </a:r>
            <a:r>
              <a:rPr lang="en-US" b="1" dirty="0"/>
              <a:t>Sleep Apnea</a:t>
            </a:r>
            <a:r>
              <a:rPr lang="en-US" dirty="0"/>
              <a:t>”.</a:t>
            </a:r>
          </a:p>
          <a:p>
            <a:pPr marL="285750" indent="-285750">
              <a:buFont typeface="Arial" panose="020B0604020202020204" pitchFamily="34" charset="0"/>
              <a:buChar char="•"/>
            </a:pPr>
            <a:r>
              <a:rPr lang="en-US" dirty="0"/>
              <a:t>In the Second Pie chart depicting percentage, the male percentage is higher than the female percentage.</a:t>
            </a:r>
            <a:endParaRPr lang="en-IN" dirty="0"/>
          </a:p>
        </p:txBody>
      </p:sp>
    </p:spTree>
    <p:extLst>
      <p:ext uri="{BB962C8B-B14F-4D97-AF65-F5344CB8AC3E}">
        <p14:creationId xmlns:p14="http://schemas.microsoft.com/office/powerpoint/2010/main" val="427715186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anim calcmode="lin" valueType="num">
                                      <p:cBhvr>
                                        <p:cTn id="18" dur="2000" fill="hold"/>
                                        <p:tgtEl>
                                          <p:spTgt spid="6"/>
                                        </p:tgtEl>
                                        <p:attrNameLst>
                                          <p:attrName>ppt_w</p:attrName>
                                        </p:attrNameLst>
                                      </p:cBhvr>
                                      <p:tavLst>
                                        <p:tav tm="0" fmla="#ppt_w*sin(2.5*pi*$)">
                                          <p:val>
                                            <p:fltVal val="0"/>
                                          </p:val>
                                        </p:tav>
                                        <p:tav tm="100000">
                                          <p:val>
                                            <p:fltVal val="1"/>
                                          </p:val>
                                        </p:tav>
                                      </p:tavLst>
                                    </p:anim>
                                    <p:anim calcmode="lin" valueType="num">
                                      <p:cBhvr>
                                        <p:cTn id="1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92BC18-6068-0696-74C4-11EA28716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0718" y="757180"/>
            <a:ext cx="5046222" cy="3065012"/>
          </a:xfrm>
          <a:prstGeom prst="rect">
            <a:avLst/>
          </a:prstGeom>
        </p:spPr>
      </p:pic>
      <p:pic>
        <p:nvPicPr>
          <p:cNvPr id="5" name="Picture 4">
            <a:extLst>
              <a:ext uri="{FF2B5EF4-FFF2-40B4-BE49-F238E27FC236}">
                <a16:creationId xmlns:a16="http://schemas.microsoft.com/office/drawing/2014/main" id="{CFF2DB50-6496-40B9-ADFC-6988DB060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77" y="757180"/>
            <a:ext cx="4904019" cy="3065012"/>
          </a:xfrm>
          <a:prstGeom prst="rect">
            <a:avLst/>
          </a:prstGeom>
        </p:spPr>
      </p:pic>
      <p:sp>
        <p:nvSpPr>
          <p:cNvPr id="6" name="TextBox 5">
            <a:extLst>
              <a:ext uri="{FF2B5EF4-FFF2-40B4-BE49-F238E27FC236}">
                <a16:creationId xmlns:a16="http://schemas.microsoft.com/office/drawing/2014/main" id="{45AE614A-A247-6278-EDCD-560A301096CB}"/>
              </a:ext>
            </a:extLst>
          </p:cNvPr>
          <p:cNvSpPr txBox="1"/>
          <p:nvPr/>
        </p:nvSpPr>
        <p:spPr>
          <a:xfrm flipH="1">
            <a:off x="314979" y="3986784"/>
            <a:ext cx="1148649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From the above two charts, we can observe the following patterns :</a:t>
            </a:r>
          </a:p>
          <a:p>
            <a:pPr marL="285750" indent="-285750">
              <a:buFont typeface="Arial" panose="020B0604020202020204" pitchFamily="34" charset="0"/>
              <a:buChar char="•"/>
            </a:pPr>
            <a:r>
              <a:rPr lang="en-US" dirty="0"/>
              <a:t>There is noticeable </a:t>
            </a:r>
            <a:r>
              <a:rPr lang="en-US" dirty="0" err="1"/>
              <a:t>repition</a:t>
            </a:r>
            <a:r>
              <a:rPr lang="en-US" dirty="0"/>
              <a:t> of age 43, </a:t>
            </a:r>
            <a:r>
              <a:rPr lang="en-US" dirty="0" err="1"/>
              <a:t>indicationg</a:t>
            </a:r>
            <a:r>
              <a:rPr lang="en-US" dirty="0"/>
              <a:t> that a significant number of individuals in the data set falls within age this range.</a:t>
            </a:r>
          </a:p>
          <a:p>
            <a:pPr marL="285750" indent="-285750">
              <a:buFont typeface="Arial" panose="020B0604020202020204" pitchFamily="34" charset="0"/>
              <a:buChar char="•"/>
            </a:pPr>
            <a:r>
              <a:rPr lang="en-US" dirty="0"/>
              <a:t>In the bar chart, we can determine that the most demanding job based on the data set is “</a:t>
            </a:r>
            <a:r>
              <a:rPr lang="en-US" b="1" dirty="0"/>
              <a:t>Nurse</a:t>
            </a:r>
            <a:r>
              <a:rPr lang="en-US" dirty="0"/>
              <a:t>”, while the least demanding job is </a:t>
            </a:r>
            <a:r>
              <a:rPr lang="en-US" b="1" dirty="0"/>
              <a:t>“Manager</a:t>
            </a:r>
            <a:r>
              <a:rPr lang="en-US" dirty="0"/>
              <a:t>”.</a:t>
            </a:r>
            <a:endParaRPr lang="en-IN" dirty="0"/>
          </a:p>
        </p:txBody>
      </p:sp>
    </p:spTree>
    <p:extLst>
      <p:ext uri="{BB962C8B-B14F-4D97-AF65-F5344CB8AC3E}">
        <p14:creationId xmlns:p14="http://schemas.microsoft.com/office/powerpoint/2010/main" val="28978136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DFDB89-2B86-471A-AEA6-C3C2A8D82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405" y="832156"/>
            <a:ext cx="4904596" cy="3065372"/>
          </a:xfrm>
          <a:prstGeom prst="rect">
            <a:avLst/>
          </a:prstGeom>
        </p:spPr>
      </p:pic>
      <p:pic>
        <p:nvPicPr>
          <p:cNvPr id="5" name="Picture 4">
            <a:extLst>
              <a:ext uri="{FF2B5EF4-FFF2-40B4-BE49-F238E27FC236}">
                <a16:creationId xmlns:a16="http://schemas.microsoft.com/office/drawing/2014/main" id="{6AEF114C-CC8B-CA5A-900A-C75735BEB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1228" y="832156"/>
            <a:ext cx="4904596" cy="3065372"/>
          </a:xfrm>
          <a:prstGeom prst="rect">
            <a:avLst/>
          </a:prstGeom>
        </p:spPr>
      </p:pic>
      <p:sp>
        <p:nvSpPr>
          <p:cNvPr id="7" name="TextBox 6">
            <a:extLst>
              <a:ext uri="{FF2B5EF4-FFF2-40B4-BE49-F238E27FC236}">
                <a16:creationId xmlns:a16="http://schemas.microsoft.com/office/drawing/2014/main" id="{94C609E6-C1EB-45A5-A3AB-BC98F1D368F9}"/>
              </a:ext>
            </a:extLst>
          </p:cNvPr>
          <p:cNvSpPr txBox="1"/>
          <p:nvPr/>
        </p:nvSpPr>
        <p:spPr>
          <a:xfrm>
            <a:off x="515903" y="4105656"/>
            <a:ext cx="1121649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From the above two charts, we can analyze the average sleep duration based on the gender and the quality of sleep based on different occupation.</a:t>
            </a:r>
          </a:p>
          <a:p>
            <a:pPr marL="285750" indent="-285750">
              <a:buFont typeface="Arial" panose="020B0604020202020204" pitchFamily="34" charset="0"/>
              <a:buChar char="•"/>
            </a:pPr>
            <a:r>
              <a:rPr lang="en-US" dirty="0"/>
              <a:t>According to the above chart, the average sleep duration for the male is approximately 7.7 </a:t>
            </a:r>
            <a:r>
              <a:rPr lang="en-US" dirty="0" err="1"/>
              <a:t>hrs</a:t>
            </a:r>
            <a:r>
              <a:rPr lang="en-US" dirty="0"/>
              <a:t>, while for the female it is around 8.5 hrs.</a:t>
            </a:r>
          </a:p>
          <a:p>
            <a:pPr marL="285750" indent="-285750">
              <a:buFont typeface="Arial" panose="020B0604020202020204" pitchFamily="34" charset="0"/>
              <a:buChar char="•"/>
            </a:pPr>
            <a:r>
              <a:rPr lang="en-US" dirty="0"/>
              <a:t>In the bar chart it is evident that the occupation “</a:t>
            </a:r>
            <a:r>
              <a:rPr lang="en-US" b="1" dirty="0"/>
              <a:t>Engineer</a:t>
            </a:r>
            <a:r>
              <a:rPr lang="en-US" dirty="0"/>
              <a:t>” has the highest sleep quality among the different roles, while the occupation “</a:t>
            </a:r>
            <a:r>
              <a:rPr lang="en-US" b="1" dirty="0"/>
              <a:t>Sales Representative</a:t>
            </a:r>
            <a:r>
              <a:rPr lang="en-US" dirty="0"/>
              <a:t>” has the lowest sleep quality.</a:t>
            </a:r>
            <a:endParaRPr lang="en-IN" dirty="0"/>
          </a:p>
        </p:txBody>
      </p:sp>
    </p:spTree>
    <p:extLst>
      <p:ext uri="{BB962C8B-B14F-4D97-AF65-F5344CB8AC3E}">
        <p14:creationId xmlns:p14="http://schemas.microsoft.com/office/powerpoint/2010/main" val="8398505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7"/>
                                        </p:tgtEl>
                                        <p:attrNameLst>
                                          <p:attrName>ppt_x</p:attrName>
                                        </p:attrNameLst>
                                      </p:cBhvr>
                                      <p:tavLst>
                                        <p:tav tm="0">
                                          <p:val>
                                            <p:strVal val="ppt_x"/>
                                          </p:val>
                                        </p:tav>
                                        <p:tav tm="100000">
                                          <p:val>
                                            <p:strVal val="ppt_x"/>
                                          </p:val>
                                        </p:tav>
                                      </p:tavLst>
                                    </p:anim>
                                    <p:anim calcmode="lin" valueType="num">
                                      <p:cBhvr additive="base">
                                        <p:cTn id="15" dur="500"/>
                                        <p:tgtEl>
                                          <p:spTgt spid="7"/>
                                        </p:tgtEl>
                                        <p:attrNameLst>
                                          <p:attrName>ppt_y</p:attrName>
                                        </p:attrNameLst>
                                      </p:cBhvr>
                                      <p:tavLst>
                                        <p:tav tm="0">
                                          <p:val>
                                            <p:strVal val="ppt_y"/>
                                          </p:val>
                                        </p:tav>
                                        <p:tav tm="100000">
                                          <p:val>
                                            <p:strVal val="1+ppt_h/2"/>
                                          </p:val>
                                        </p:tav>
                                      </p:tavLst>
                                    </p:anim>
                                    <p:set>
                                      <p:cBhvr>
                                        <p:cTn id="1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60D8B4-69A0-9764-7860-7D88547CB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46761"/>
            <a:ext cx="5282184" cy="3055620"/>
          </a:xfrm>
          <a:prstGeom prst="rect">
            <a:avLst/>
          </a:prstGeom>
        </p:spPr>
      </p:pic>
      <p:pic>
        <p:nvPicPr>
          <p:cNvPr id="5" name="Picture 4">
            <a:extLst>
              <a:ext uri="{FF2B5EF4-FFF2-40B4-BE49-F238E27FC236}">
                <a16:creationId xmlns:a16="http://schemas.microsoft.com/office/drawing/2014/main" id="{BF12C377-97CA-2814-FB8F-DBBC0E20F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16" y="746760"/>
            <a:ext cx="4888992" cy="3055620"/>
          </a:xfrm>
          <a:prstGeom prst="rect">
            <a:avLst/>
          </a:prstGeom>
        </p:spPr>
      </p:pic>
      <p:sp>
        <p:nvSpPr>
          <p:cNvPr id="6" name="TextBox 5">
            <a:extLst>
              <a:ext uri="{FF2B5EF4-FFF2-40B4-BE49-F238E27FC236}">
                <a16:creationId xmlns:a16="http://schemas.microsoft.com/office/drawing/2014/main" id="{106DDCFA-45C2-275D-A714-8CF6606AAEB6}"/>
              </a:ext>
            </a:extLst>
          </p:cNvPr>
          <p:cNvSpPr txBox="1"/>
          <p:nvPr/>
        </p:nvSpPr>
        <p:spPr>
          <a:xfrm>
            <a:off x="1005840" y="4078224"/>
            <a:ext cx="1027785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Regarding the dominance of the job role in the male gender, it can be seen that the “</a:t>
            </a:r>
            <a:r>
              <a:rPr lang="en-US" b="1" dirty="0"/>
              <a:t>Doctor</a:t>
            </a:r>
            <a:r>
              <a:rPr lang="en-US" dirty="0"/>
              <a:t>” profession is the most demanding job, while the “</a:t>
            </a:r>
            <a:r>
              <a:rPr lang="en-US" b="1" dirty="0"/>
              <a:t>Accountant</a:t>
            </a:r>
            <a:r>
              <a:rPr lang="en-US" dirty="0"/>
              <a:t>” role is relatively less dominant.</a:t>
            </a:r>
          </a:p>
          <a:p>
            <a:pPr marL="285750" indent="-285750">
              <a:buFont typeface="Arial" panose="020B0604020202020204" pitchFamily="34" charset="0"/>
              <a:buChar char="•"/>
            </a:pPr>
            <a:r>
              <a:rPr lang="en-US" dirty="0"/>
              <a:t>If we compare the relationship </a:t>
            </a:r>
            <a:r>
              <a:rPr lang="en-US" dirty="0" err="1"/>
              <a:t>betn</a:t>
            </a:r>
            <a:r>
              <a:rPr lang="en-US" dirty="0"/>
              <a:t> the average sleep duration and the BMI we can clearly see that the normal persons average sleep is more as compare to the overweight. So the more you become healthy the more is your average sleep duration.</a:t>
            </a:r>
            <a:endParaRPr lang="en-IN" dirty="0"/>
          </a:p>
        </p:txBody>
      </p:sp>
    </p:spTree>
    <p:extLst>
      <p:ext uri="{BB962C8B-B14F-4D97-AF65-F5344CB8AC3E}">
        <p14:creationId xmlns:p14="http://schemas.microsoft.com/office/powerpoint/2010/main" val="6855791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6" presetClass="exit" presetSubtype="21" fill="hold" nodeType="withEffect">
                                  <p:stCondLst>
                                    <p:cond delay="0"/>
                                  </p:stCondLst>
                                  <p:childTnLst>
                                    <p:animEffect transition="out" filter="barn(inVertical)">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6" presetClass="exit" presetSubtype="21" fill="hold" grpId="0" nodeType="withEffect">
                                  <p:stCondLst>
                                    <p:cond delay="0"/>
                                  </p:stCondLst>
                                  <p:childTnLst>
                                    <p:animEffect transition="out" filter="barn(inVertical)">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C5032B-7792-250D-95E1-BE5B26B65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744" y="765631"/>
            <a:ext cx="9430512" cy="3864781"/>
          </a:xfrm>
          <a:prstGeom prst="rect">
            <a:avLst/>
          </a:prstGeom>
        </p:spPr>
      </p:pic>
      <p:sp>
        <p:nvSpPr>
          <p:cNvPr id="4" name="TextBox 3">
            <a:extLst>
              <a:ext uri="{FF2B5EF4-FFF2-40B4-BE49-F238E27FC236}">
                <a16:creationId xmlns:a16="http://schemas.microsoft.com/office/drawing/2014/main" id="{963E954F-EE0C-578C-1320-A981604BD381}"/>
              </a:ext>
            </a:extLst>
          </p:cNvPr>
          <p:cNvSpPr txBox="1"/>
          <p:nvPr/>
        </p:nvSpPr>
        <p:spPr>
          <a:xfrm>
            <a:off x="664464" y="4892040"/>
            <a:ext cx="1030833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From the above graph, we observed that the obese person tend to have the highest heart rate as compare to the Normal person.</a:t>
            </a:r>
          </a:p>
          <a:p>
            <a:pPr marL="285750" indent="-285750">
              <a:buFont typeface="Arial" panose="020B0604020202020204" pitchFamily="34" charset="0"/>
              <a:buChar char="•"/>
            </a:pPr>
            <a:r>
              <a:rPr lang="en-US" dirty="0"/>
              <a:t>So as you start becoming healthy your average heart rate goes down, which is good for </a:t>
            </a:r>
            <a:r>
              <a:rPr lang="en-US" dirty="0" err="1"/>
              <a:t>healt</a:t>
            </a:r>
            <a:r>
              <a:rPr lang="en-US" dirty="0"/>
              <a:t>.</a:t>
            </a:r>
          </a:p>
          <a:p>
            <a:endParaRPr lang="en-IN" dirty="0"/>
          </a:p>
        </p:txBody>
      </p:sp>
    </p:spTree>
    <p:extLst>
      <p:ext uri="{BB962C8B-B14F-4D97-AF65-F5344CB8AC3E}">
        <p14:creationId xmlns:p14="http://schemas.microsoft.com/office/powerpoint/2010/main" val="11374032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A33B-0306-E329-1F47-966621F95ABD}"/>
              </a:ext>
            </a:extLst>
          </p:cNvPr>
          <p:cNvSpPr>
            <a:spLocks noGrp="1"/>
          </p:cNvSpPr>
          <p:nvPr>
            <p:ph type="title"/>
          </p:nvPr>
        </p:nvSpPr>
        <p:spPr/>
        <p:txBody>
          <a:bodyPr/>
          <a:lstStyle/>
          <a:p>
            <a:r>
              <a:rPr lang="en-US" b="1" dirty="0"/>
              <a:t>Conclusion :</a:t>
            </a:r>
            <a:endParaRPr lang="en-IN" b="1" dirty="0"/>
          </a:p>
        </p:txBody>
      </p:sp>
      <p:sp>
        <p:nvSpPr>
          <p:cNvPr id="3" name="Content Placeholder 2">
            <a:extLst>
              <a:ext uri="{FF2B5EF4-FFF2-40B4-BE49-F238E27FC236}">
                <a16:creationId xmlns:a16="http://schemas.microsoft.com/office/drawing/2014/main" id="{C919898C-0779-96A5-826B-57F9D831D3E0}"/>
              </a:ext>
            </a:extLst>
          </p:cNvPr>
          <p:cNvSpPr>
            <a:spLocks noGrp="1"/>
          </p:cNvSpPr>
          <p:nvPr>
            <p:ph idx="1"/>
          </p:nvPr>
        </p:nvSpPr>
        <p:spPr>
          <a:xfrm>
            <a:off x="838200" y="2359152"/>
            <a:ext cx="10515600" cy="2523744"/>
          </a:xfrm>
        </p:spPr>
        <p:txBody>
          <a:bodyPr/>
          <a:lstStyle/>
          <a:p>
            <a:r>
              <a:rPr lang="en-US" dirty="0"/>
              <a:t>This is my another project as a Data Analyst where the data is obtained from the Kaggle. The usual data processing steps are performed, including data cleaning. EDA (Exploratory Data Analysis ) techniques are applied to gain insight from the data, and the questions are formulated based on the analysis. </a:t>
            </a:r>
            <a:r>
              <a:rPr lang="en-US" dirty="0" err="1"/>
              <a:t>Visualisation</a:t>
            </a:r>
            <a:r>
              <a:rPr lang="en-US" dirty="0"/>
              <a:t> such as bar chart, pie chart and other types of chart are created to present the findings.</a:t>
            </a:r>
            <a:endParaRPr lang="en-IN" dirty="0"/>
          </a:p>
        </p:txBody>
      </p:sp>
    </p:spTree>
    <p:extLst>
      <p:ext uri="{BB962C8B-B14F-4D97-AF65-F5344CB8AC3E}">
        <p14:creationId xmlns:p14="http://schemas.microsoft.com/office/powerpoint/2010/main" val="26979900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53</TotalTime>
  <Words>445</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Data Analysis Project : Sleep Health And Lifestyle Analysis</vt:lpstr>
      <vt:lpstr>PowerPoint Presentation</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 : Sleep Health And Lifestyle Analysis</dc:title>
  <dc:creator>Shubham Kadam</dc:creator>
  <cp:lastModifiedBy>Shubham Kadam</cp:lastModifiedBy>
  <cp:revision>2</cp:revision>
  <dcterms:created xsi:type="dcterms:W3CDTF">2023-10-15T10:55:30Z</dcterms:created>
  <dcterms:modified xsi:type="dcterms:W3CDTF">2023-10-15T11:48:43Z</dcterms:modified>
</cp:coreProperties>
</file>