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sldIdLst>
    <p:sldId id="530" r:id="rId5"/>
    <p:sldId id="531" r:id="rId6"/>
    <p:sldId id="533" r:id="rId7"/>
    <p:sldId id="567" r:id="rId8"/>
    <p:sldId id="545" r:id="rId9"/>
    <p:sldId id="546" r:id="rId10"/>
    <p:sldId id="543" r:id="rId11"/>
    <p:sldId id="547" r:id="rId12"/>
    <p:sldId id="548" r:id="rId13"/>
    <p:sldId id="549" r:id="rId14"/>
    <p:sldId id="550" r:id="rId15"/>
    <p:sldId id="551" r:id="rId16"/>
    <p:sldId id="552" r:id="rId17"/>
    <p:sldId id="553" r:id="rId18"/>
    <p:sldId id="554" r:id="rId19"/>
    <p:sldId id="555" r:id="rId20"/>
    <p:sldId id="556" r:id="rId21"/>
    <p:sldId id="557" r:id="rId22"/>
    <p:sldId id="558" r:id="rId23"/>
    <p:sldId id="559" r:id="rId24"/>
    <p:sldId id="568" r:id="rId25"/>
    <p:sldId id="569" r:id="rId26"/>
    <p:sldId id="570" r:id="rId27"/>
    <p:sldId id="571" r:id="rId28"/>
    <p:sldId id="560" r:id="rId29"/>
    <p:sldId id="561" r:id="rId30"/>
    <p:sldId id="562" r:id="rId31"/>
    <p:sldId id="563" r:id="rId32"/>
    <p:sldId id="564" r:id="rId33"/>
    <p:sldId id="572" r:id="rId34"/>
    <p:sldId id="573" r:id="rId35"/>
    <p:sldId id="5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2" autoAdjust="0"/>
    <p:restoredTop sz="94422"/>
  </p:normalViewPr>
  <p:slideViewPr>
    <p:cSldViewPr snapToGrid="0">
      <p:cViewPr varScale="1">
        <p:scale>
          <a:sx n="71" d="100"/>
          <a:sy n="71" d="100"/>
        </p:scale>
        <p:origin x="5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weta%20Kale\Downloads\Bank%20Analytics\Project%20DA-P39%20-%20Finance%20(5%20PM%20-%206PM)\Project%202%20-%20Finance%20(5%20PM%20-%206PM)\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'KPI''s'!$D$53</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'KPI''s'!$E$53</c:f>
              <c:numCache>
                <c:formatCode>0.00,,\ "M"</c:formatCode>
                <c:ptCount val="1"/>
                <c:pt idx="0">
                  <c:v>2152175</c:v>
                </c:pt>
              </c:numCache>
            </c:numRef>
          </c:val>
          <c:extLst>
            <c:ext xmlns:c16="http://schemas.microsoft.com/office/drawing/2014/chart" uri="{C3380CC4-5D6E-409C-BE32-E72D297353CC}">
              <c16:uniqueId val="{00000000-AF29-47F6-8CF4-9D43F5A7D954}"/>
            </c:ext>
          </c:extLst>
        </c:ser>
        <c:ser>
          <c:idx val="1"/>
          <c:order val="1"/>
          <c:tx>
            <c:strRef>
              <c:f>'KPI''s'!$D$54</c:f>
              <c:strCache>
                <c:ptCount val="1"/>
                <c:pt idx="0">
                  <c:v>2008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tx>
                <c:rich>
                  <a:bodyPr/>
                  <a:lstStyle/>
                  <a:p>
                    <a:fld id="{60AA7662-9774-4D9E-8504-AD9AA22BA7C0}" type="VALUE">
                      <a:rPr lang="en-US">
                        <a:solidFill>
                          <a:schemeClr val="accent2">
                            <a:lumMod val="20000"/>
                            <a:lumOff val="80000"/>
                          </a:schemeClr>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F29-47F6-8CF4-9D43F5A7D95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'KPI''s'!$E$54</c:f>
              <c:numCache>
                <c:formatCode>0.00,,\ "M"</c:formatCode>
                <c:ptCount val="1"/>
                <c:pt idx="0">
                  <c:v>13457075</c:v>
                </c:pt>
              </c:numCache>
            </c:numRef>
          </c:val>
          <c:extLst>
            <c:ext xmlns:c16="http://schemas.microsoft.com/office/drawing/2014/chart" uri="{C3380CC4-5D6E-409C-BE32-E72D297353CC}">
              <c16:uniqueId val="{00000001-AF29-47F6-8CF4-9D43F5A7D954}"/>
            </c:ext>
          </c:extLst>
        </c:ser>
        <c:ser>
          <c:idx val="2"/>
          <c:order val="2"/>
          <c:tx>
            <c:strRef>
              <c:f>'KPI''s'!$D$55</c:f>
              <c:strCache>
                <c:ptCount val="1"/>
                <c:pt idx="0">
                  <c:v>2009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'KPI''s'!$E$55</c:f>
              <c:numCache>
                <c:formatCode>0.00,,\ "M"</c:formatCode>
                <c:ptCount val="1"/>
                <c:pt idx="0">
                  <c:v>46324425</c:v>
                </c:pt>
              </c:numCache>
            </c:numRef>
          </c:val>
          <c:extLst>
            <c:ext xmlns:c16="http://schemas.microsoft.com/office/drawing/2014/chart" uri="{C3380CC4-5D6E-409C-BE32-E72D297353CC}">
              <c16:uniqueId val="{00000002-AF29-47F6-8CF4-9D43F5A7D954}"/>
            </c:ext>
          </c:extLst>
        </c:ser>
        <c:ser>
          <c:idx val="3"/>
          <c:order val="3"/>
          <c:tx>
            <c:strRef>
              <c:f>'KPI''s'!$D$56</c:f>
              <c:strCache>
                <c:ptCount val="1"/>
                <c:pt idx="0">
                  <c:v>2010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'KPI''s'!$E$56</c:f>
              <c:numCache>
                <c:formatCode>0.00,,\ "M"</c:formatCode>
                <c:ptCount val="1"/>
                <c:pt idx="0">
                  <c:v>116635400</c:v>
                </c:pt>
              </c:numCache>
            </c:numRef>
          </c:val>
          <c:extLst>
            <c:ext xmlns:c16="http://schemas.microsoft.com/office/drawing/2014/chart" uri="{C3380CC4-5D6E-409C-BE32-E72D297353CC}">
              <c16:uniqueId val="{00000003-AF29-47F6-8CF4-9D43F5A7D954}"/>
            </c:ext>
          </c:extLst>
        </c:ser>
        <c:ser>
          <c:idx val="4"/>
          <c:order val="4"/>
          <c:tx>
            <c:strRef>
              <c:f>'KPI''s'!$D$57</c:f>
              <c:strCache>
                <c:ptCount val="1"/>
                <c:pt idx="0">
                  <c:v>2011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00,,\ &quot;M&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'KPI''s'!$E$57</c:f>
              <c:numCache>
                <c:formatCode>0.00,,\ "M"</c:formatCode>
                <c:ptCount val="1"/>
                <c:pt idx="0">
                  <c:v>256241250</c:v>
                </c:pt>
              </c:numCache>
            </c:numRef>
          </c:val>
          <c:extLst>
            <c:ext xmlns:c16="http://schemas.microsoft.com/office/drawing/2014/chart" uri="{C3380CC4-5D6E-409C-BE32-E72D297353CC}">
              <c16:uniqueId val="{00000004-AF29-47F6-8CF4-9D43F5A7D954}"/>
            </c:ext>
          </c:extLst>
        </c:ser>
        <c:dLbls>
          <c:dLblPos val="outEnd"/>
          <c:showLegendKey val="0"/>
          <c:showVal val="1"/>
          <c:showCatName val="0"/>
          <c:showSerName val="0"/>
          <c:showPercent val="0"/>
          <c:showBubbleSize val="0"/>
        </c:dLbls>
        <c:gapWidth val="100"/>
        <c:overlap val="-24"/>
        <c:axId val="1356023055"/>
        <c:axId val="1422258159"/>
      </c:barChart>
      <c:catAx>
        <c:axId val="1356023055"/>
        <c:scaling>
          <c:orientation val="minMax"/>
        </c:scaling>
        <c:delete val="1"/>
        <c:axPos val="b"/>
        <c:numFmt formatCode="General" sourceLinked="1"/>
        <c:majorTickMark val="none"/>
        <c:minorTickMark val="none"/>
        <c:tickLblPos val="nextTo"/>
        <c:crossAx val="1422258159"/>
        <c:crosses val="autoZero"/>
        <c:auto val="1"/>
        <c:lblAlgn val="ctr"/>
        <c:lblOffset val="100"/>
        <c:noMultiLvlLbl val="0"/>
      </c:catAx>
      <c:valAx>
        <c:axId val="1422258159"/>
        <c:scaling>
          <c:orientation val="minMax"/>
        </c:scaling>
        <c:delete val="1"/>
        <c:axPos val="l"/>
        <c:numFmt formatCode="0.00,,\ &quot;M&quot;" sourceLinked="1"/>
        <c:majorTickMark val="none"/>
        <c:minorTickMark val="none"/>
        <c:tickLblPos val="nextTo"/>
        <c:crossAx val="1356023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 vs Lst pymt date'!$AI$4</c:f>
              <c:strCache>
                <c:ptCount val="1"/>
                <c:pt idx="0">
                  <c:v>MORTGAGE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'HO vs Lst pymt date'!$AH$5:$AH$13</c:f>
              <c:numCache>
                <c:formatCode>General</c:formatCode>
                <c:ptCount val="9"/>
                <c:pt idx="0">
                  <c:v>2008</c:v>
                </c:pt>
                <c:pt idx="1">
                  <c:v>2009</c:v>
                </c:pt>
                <c:pt idx="2">
                  <c:v>2010</c:v>
                </c:pt>
                <c:pt idx="3">
                  <c:v>2011</c:v>
                </c:pt>
                <c:pt idx="4">
                  <c:v>2012</c:v>
                </c:pt>
                <c:pt idx="5">
                  <c:v>2013</c:v>
                </c:pt>
                <c:pt idx="6">
                  <c:v>2014</c:v>
                </c:pt>
                <c:pt idx="7">
                  <c:v>2015</c:v>
                </c:pt>
                <c:pt idx="8">
                  <c:v>2016</c:v>
                </c:pt>
              </c:numCache>
            </c:numRef>
          </c:xVal>
          <c:yVal>
            <c:numRef>
              <c:f>'HO vs Lst pymt date'!$AI$5:$AI$13</c:f>
              <c:numCache>
                <c:formatCode>General</c:formatCode>
                <c:ptCount val="9"/>
                <c:pt idx="0">
                  <c:v>56</c:v>
                </c:pt>
                <c:pt idx="1">
                  <c:v>229</c:v>
                </c:pt>
                <c:pt idx="2">
                  <c:v>706</c:v>
                </c:pt>
                <c:pt idx="3">
                  <c:v>2131</c:v>
                </c:pt>
                <c:pt idx="4">
                  <c:v>3786</c:v>
                </c:pt>
                <c:pt idx="5">
                  <c:v>4254</c:v>
                </c:pt>
                <c:pt idx="6">
                  <c:v>4172</c:v>
                </c:pt>
                <c:pt idx="7">
                  <c:v>1207</c:v>
                </c:pt>
                <c:pt idx="8">
                  <c:v>1104</c:v>
                </c:pt>
              </c:numCache>
            </c:numRef>
          </c:yVal>
          <c:smooth val="1"/>
          <c:extLst>
            <c:ext xmlns:c16="http://schemas.microsoft.com/office/drawing/2014/chart" uri="{C3380CC4-5D6E-409C-BE32-E72D297353CC}">
              <c16:uniqueId val="{00000000-989F-4C05-B5C4-FE3344889A92}"/>
            </c:ext>
          </c:extLst>
        </c:ser>
        <c:ser>
          <c:idx val="1"/>
          <c:order val="1"/>
          <c:tx>
            <c:strRef>
              <c:f>'HO vs Lst pymt date'!$AJ$4</c:f>
              <c:strCache>
                <c:ptCount val="1"/>
                <c:pt idx="0">
                  <c:v>NONE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 vs Lst pymt date'!$AH$5:$AH$13</c:f>
              <c:numCache>
                <c:formatCode>General</c:formatCode>
                <c:ptCount val="9"/>
                <c:pt idx="0">
                  <c:v>2008</c:v>
                </c:pt>
                <c:pt idx="1">
                  <c:v>2009</c:v>
                </c:pt>
                <c:pt idx="2">
                  <c:v>2010</c:v>
                </c:pt>
                <c:pt idx="3">
                  <c:v>2011</c:v>
                </c:pt>
                <c:pt idx="4">
                  <c:v>2012</c:v>
                </c:pt>
                <c:pt idx="5">
                  <c:v>2013</c:v>
                </c:pt>
                <c:pt idx="6">
                  <c:v>2014</c:v>
                </c:pt>
                <c:pt idx="7">
                  <c:v>2015</c:v>
                </c:pt>
                <c:pt idx="8">
                  <c:v>2016</c:v>
                </c:pt>
              </c:numCache>
            </c:numRef>
          </c:xVal>
          <c:yVal>
            <c:numRef>
              <c:f>'HO vs Lst pymt date'!$AJ$5:$AJ$13</c:f>
              <c:numCache>
                <c:formatCode>General</c:formatCode>
                <c:ptCount val="9"/>
                <c:pt idx="2">
                  <c:v>2</c:v>
                </c:pt>
                <c:pt idx="3">
                  <c:v>1</c:v>
                </c:pt>
              </c:numCache>
            </c:numRef>
          </c:yVal>
          <c:smooth val="1"/>
          <c:extLst>
            <c:ext xmlns:c16="http://schemas.microsoft.com/office/drawing/2014/chart" uri="{C3380CC4-5D6E-409C-BE32-E72D297353CC}">
              <c16:uniqueId val="{00000001-989F-4C05-B5C4-FE3344889A92}"/>
            </c:ext>
          </c:extLst>
        </c:ser>
        <c:ser>
          <c:idx val="2"/>
          <c:order val="2"/>
          <c:tx>
            <c:strRef>
              <c:f>'HO vs Lst pymt date'!$AK$4</c:f>
              <c:strCache>
                <c:ptCount val="1"/>
                <c:pt idx="0">
                  <c:v>OTHER</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'HO vs Lst pymt date'!$AH$5:$AH$13</c:f>
              <c:numCache>
                <c:formatCode>General</c:formatCode>
                <c:ptCount val="9"/>
                <c:pt idx="0">
                  <c:v>2008</c:v>
                </c:pt>
                <c:pt idx="1">
                  <c:v>2009</c:v>
                </c:pt>
                <c:pt idx="2">
                  <c:v>2010</c:v>
                </c:pt>
                <c:pt idx="3">
                  <c:v>2011</c:v>
                </c:pt>
                <c:pt idx="4">
                  <c:v>2012</c:v>
                </c:pt>
                <c:pt idx="5">
                  <c:v>2013</c:v>
                </c:pt>
                <c:pt idx="6">
                  <c:v>2014</c:v>
                </c:pt>
                <c:pt idx="7">
                  <c:v>2015</c:v>
                </c:pt>
                <c:pt idx="8">
                  <c:v>2016</c:v>
                </c:pt>
              </c:numCache>
            </c:numRef>
          </c:xVal>
          <c:yVal>
            <c:numRef>
              <c:f>'HO vs Lst pymt date'!$AK$5:$AK$13</c:f>
              <c:numCache>
                <c:formatCode>General</c:formatCode>
                <c:ptCount val="9"/>
                <c:pt idx="1">
                  <c:v>12</c:v>
                </c:pt>
                <c:pt idx="2">
                  <c:v>16</c:v>
                </c:pt>
                <c:pt idx="3">
                  <c:v>34</c:v>
                </c:pt>
                <c:pt idx="4">
                  <c:v>35</c:v>
                </c:pt>
                <c:pt idx="7">
                  <c:v>1</c:v>
                </c:pt>
              </c:numCache>
            </c:numRef>
          </c:yVal>
          <c:smooth val="1"/>
          <c:extLst>
            <c:ext xmlns:c16="http://schemas.microsoft.com/office/drawing/2014/chart" uri="{C3380CC4-5D6E-409C-BE32-E72D297353CC}">
              <c16:uniqueId val="{00000002-989F-4C05-B5C4-FE3344889A92}"/>
            </c:ext>
          </c:extLst>
        </c:ser>
        <c:ser>
          <c:idx val="3"/>
          <c:order val="3"/>
          <c:tx>
            <c:strRef>
              <c:f>'HO vs Lst pymt date'!$AL$4</c:f>
              <c:strCache>
                <c:ptCount val="1"/>
                <c:pt idx="0">
                  <c:v>OWN</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'HO vs Lst pymt date'!$AH$5:$AH$13</c:f>
              <c:numCache>
                <c:formatCode>General</c:formatCode>
                <c:ptCount val="9"/>
                <c:pt idx="0">
                  <c:v>2008</c:v>
                </c:pt>
                <c:pt idx="1">
                  <c:v>2009</c:v>
                </c:pt>
                <c:pt idx="2">
                  <c:v>2010</c:v>
                </c:pt>
                <c:pt idx="3">
                  <c:v>2011</c:v>
                </c:pt>
                <c:pt idx="4">
                  <c:v>2012</c:v>
                </c:pt>
                <c:pt idx="5">
                  <c:v>2013</c:v>
                </c:pt>
                <c:pt idx="6">
                  <c:v>2014</c:v>
                </c:pt>
                <c:pt idx="7">
                  <c:v>2015</c:v>
                </c:pt>
                <c:pt idx="8">
                  <c:v>2016</c:v>
                </c:pt>
              </c:numCache>
            </c:numRef>
          </c:xVal>
          <c:yVal>
            <c:numRef>
              <c:f>'HO vs Lst pymt date'!$AL$5:$AL$13</c:f>
              <c:numCache>
                <c:formatCode>General</c:formatCode>
                <c:ptCount val="9"/>
                <c:pt idx="0">
                  <c:v>11</c:v>
                </c:pt>
                <c:pt idx="1">
                  <c:v>39</c:v>
                </c:pt>
                <c:pt idx="2">
                  <c:v>185</c:v>
                </c:pt>
                <c:pt idx="3">
                  <c:v>422</c:v>
                </c:pt>
                <c:pt idx="4">
                  <c:v>700</c:v>
                </c:pt>
                <c:pt idx="5">
                  <c:v>703</c:v>
                </c:pt>
                <c:pt idx="6">
                  <c:v>673</c:v>
                </c:pt>
                <c:pt idx="7">
                  <c:v>160</c:v>
                </c:pt>
                <c:pt idx="8">
                  <c:v>160</c:v>
                </c:pt>
              </c:numCache>
            </c:numRef>
          </c:yVal>
          <c:smooth val="1"/>
          <c:extLst>
            <c:ext xmlns:c16="http://schemas.microsoft.com/office/drawing/2014/chart" uri="{C3380CC4-5D6E-409C-BE32-E72D297353CC}">
              <c16:uniqueId val="{00000003-989F-4C05-B5C4-FE3344889A92}"/>
            </c:ext>
          </c:extLst>
        </c:ser>
        <c:ser>
          <c:idx val="4"/>
          <c:order val="4"/>
          <c:tx>
            <c:strRef>
              <c:f>'HO vs Lst pymt date'!$AM$4</c:f>
              <c:strCache>
                <c:ptCount val="1"/>
                <c:pt idx="0">
                  <c:v>RENT</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'HO vs Lst pymt date'!$AH$5:$AH$13</c:f>
              <c:numCache>
                <c:formatCode>General</c:formatCode>
                <c:ptCount val="9"/>
                <c:pt idx="0">
                  <c:v>2008</c:v>
                </c:pt>
                <c:pt idx="1">
                  <c:v>2009</c:v>
                </c:pt>
                <c:pt idx="2">
                  <c:v>2010</c:v>
                </c:pt>
                <c:pt idx="3">
                  <c:v>2011</c:v>
                </c:pt>
                <c:pt idx="4">
                  <c:v>2012</c:v>
                </c:pt>
                <c:pt idx="5">
                  <c:v>2013</c:v>
                </c:pt>
                <c:pt idx="6">
                  <c:v>2014</c:v>
                </c:pt>
                <c:pt idx="7">
                  <c:v>2015</c:v>
                </c:pt>
                <c:pt idx="8">
                  <c:v>2016</c:v>
                </c:pt>
              </c:numCache>
            </c:numRef>
          </c:xVal>
          <c:yVal>
            <c:numRef>
              <c:f>'HO vs Lst pymt date'!$AM$5:$AM$13</c:f>
              <c:numCache>
                <c:formatCode>General</c:formatCode>
                <c:ptCount val="9"/>
                <c:pt idx="0">
                  <c:v>70</c:v>
                </c:pt>
                <c:pt idx="1">
                  <c:v>279</c:v>
                </c:pt>
                <c:pt idx="2">
                  <c:v>939</c:v>
                </c:pt>
                <c:pt idx="3">
                  <c:v>2408</c:v>
                </c:pt>
                <c:pt idx="4">
                  <c:v>4383</c:v>
                </c:pt>
                <c:pt idx="5">
                  <c:v>4501</c:v>
                </c:pt>
                <c:pt idx="6">
                  <c:v>4424</c:v>
                </c:pt>
                <c:pt idx="7">
                  <c:v>1063</c:v>
                </c:pt>
                <c:pt idx="8">
                  <c:v>780</c:v>
                </c:pt>
              </c:numCache>
            </c:numRef>
          </c:yVal>
          <c:smooth val="1"/>
          <c:extLst>
            <c:ext xmlns:c16="http://schemas.microsoft.com/office/drawing/2014/chart" uri="{C3380CC4-5D6E-409C-BE32-E72D297353CC}">
              <c16:uniqueId val="{00000004-989F-4C05-B5C4-FE3344889A92}"/>
            </c:ext>
          </c:extLst>
        </c:ser>
        <c:dLbls>
          <c:showLegendKey val="0"/>
          <c:showVal val="0"/>
          <c:showCatName val="0"/>
          <c:showSerName val="0"/>
          <c:showPercent val="0"/>
          <c:showBubbleSize val="0"/>
        </c:dLbls>
        <c:axId val="508399840"/>
        <c:axId val="1237278240"/>
      </c:scatterChart>
      <c:valAx>
        <c:axId val="508399840"/>
        <c:scaling>
          <c:orientation val="minMax"/>
          <c:max val="2016"/>
          <c:min val="2008"/>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crossAx val="1237278240"/>
        <c:crosses val="autoZero"/>
        <c:crossBetween val="midCat"/>
      </c:valAx>
      <c:valAx>
        <c:axId val="123727824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crossAx val="5083998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a:solidFill>
            <a:schemeClr val="accent2">
              <a:lumMod val="20000"/>
              <a:lumOff val="80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F682-4977-A46E-382E43F4263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F682-4977-A46E-382E43F4263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F682-4977-A46E-382E43F4263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1-674F-4737-A97E-F66E25F4418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2-674F-4737-A97E-F66E25F44183}"/>
              </c:ext>
            </c:extLst>
          </c:dPt>
          <c:dLbls>
            <c:dLbl>
              <c:idx val="3"/>
              <c:layout>
                <c:manualLayout>
                  <c:x val="3.3221596452756554E-2"/>
                  <c:y val="7.69893036388078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4F-4737-A97E-F66E25F44183}"/>
                </c:ext>
              </c:extLst>
            </c:dLbl>
            <c:dLbl>
              <c:idx val="4"/>
              <c:layout>
                <c:manualLayout>
                  <c:x val="1.1269682985257548E-3"/>
                  <c:y val="-2.45674826573388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74F-4737-A97E-F66E25F4418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numRef>
              <c:f>'KPI''s'!$D$53:$D$57</c:f>
              <c:numCache>
                <c:formatCode>General</c:formatCode>
                <c:ptCount val="5"/>
                <c:pt idx="0">
                  <c:v>2007</c:v>
                </c:pt>
                <c:pt idx="1">
                  <c:v>2008</c:v>
                </c:pt>
                <c:pt idx="2">
                  <c:v>2009</c:v>
                </c:pt>
                <c:pt idx="3">
                  <c:v>2010</c:v>
                </c:pt>
                <c:pt idx="4">
                  <c:v>2011</c:v>
                </c:pt>
              </c:numCache>
            </c:numRef>
          </c:cat>
          <c:val>
            <c:numRef>
              <c:f>'KPI''s'!$E$53:$E$57</c:f>
              <c:numCache>
                <c:formatCode>0.00,,\ "M"</c:formatCode>
                <c:ptCount val="5"/>
                <c:pt idx="0">
                  <c:v>1876181.7000000002</c:v>
                </c:pt>
                <c:pt idx="1">
                  <c:v>11868393.680000044</c:v>
                </c:pt>
                <c:pt idx="2">
                  <c:v>42282516.90000011</c:v>
                </c:pt>
                <c:pt idx="3">
                  <c:v>106917722.96999986</c:v>
                </c:pt>
                <c:pt idx="4">
                  <c:v>226017619.56000006</c:v>
                </c:pt>
              </c:numCache>
            </c:numRef>
          </c:val>
          <c:extLst>
            <c:ext xmlns:c16="http://schemas.microsoft.com/office/drawing/2014/chart" uri="{C3380CC4-5D6E-409C-BE32-E72D297353CC}">
              <c16:uniqueId val="{00000000-674F-4737-A97E-F66E25F4418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'KPI''s'!$H$61</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'KPI''s'!$I$60</c:f>
              <c:strCache>
                <c:ptCount val="1"/>
                <c:pt idx="0">
                  <c:v>interest received</c:v>
                </c:pt>
              </c:strCache>
            </c:strRef>
          </c:cat>
          <c:val>
            <c:numRef>
              <c:f>'KPI''s'!$I$61</c:f>
              <c:numCache>
                <c:formatCode>0.00,,\ "M"</c:formatCode>
                <c:ptCount val="1"/>
                <c:pt idx="0">
                  <c:v>303884.31999999995</c:v>
                </c:pt>
              </c:numCache>
            </c:numRef>
          </c:val>
          <c:extLst>
            <c:ext xmlns:c16="http://schemas.microsoft.com/office/drawing/2014/chart" uri="{C3380CC4-5D6E-409C-BE32-E72D297353CC}">
              <c16:uniqueId val="{00000000-084E-4CCD-98DC-BB176E724183}"/>
            </c:ext>
          </c:extLst>
        </c:ser>
        <c:ser>
          <c:idx val="1"/>
          <c:order val="1"/>
          <c:tx>
            <c:strRef>
              <c:f>'KPI''s'!$H$62</c:f>
              <c:strCache>
                <c:ptCount val="1"/>
                <c:pt idx="0">
                  <c:v>2008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'KPI''s'!$I$60</c:f>
              <c:strCache>
                <c:ptCount val="1"/>
                <c:pt idx="0">
                  <c:v>interest received</c:v>
                </c:pt>
              </c:strCache>
            </c:strRef>
          </c:cat>
          <c:val>
            <c:numRef>
              <c:f>'KPI''s'!$I$62</c:f>
              <c:numCache>
                <c:formatCode>0.00,,\ "M"</c:formatCode>
                <c:ptCount val="1"/>
                <c:pt idx="0">
                  <c:v>2069677.8599999989</c:v>
                </c:pt>
              </c:numCache>
            </c:numRef>
          </c:val>
          <c:extLst>
            <c:ext xmlns:c16="http://schemas.microsoft.com/office/drawing/2014/chart" uri="{C3380CC4-5D6E-409C-BE32-E72D297353CC}">
              <c16:uniqueId val="{00000001-084E-4CCD-98DC-BB176E724183}"/>
            </c:ext>
          </c:extLst>
        </c:ser>
        <c:ser>
          <c:idx val="2"/>
          <c:order val="2"/>
          <c:tx>
            <c:strRef>
              <c:f>'KPI''s'!$H$63</c:f>
              <c:strCache>
                <c:ptCount val="1"/>
                <c:pt idx="0">
                  <c:v>2009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'KPI''s'!$I$60</c:f>
              <c:strCache>
                <c:ptCount val="1"/>
                <c:pt idx="0">
                  <c:v>interest received</c:v>
                </c:pt>
              </c:strCache>
            </c:strRef>
          </c:cat>
          <c:val>
            <c:numRef>
              <c:f>'KPI''s'!$I$63</c:f>
              <c:numCache>
                <c:formatCode>0.00,,\ "M"</c:formatCode>
                <c:ptCount val="1"/>
                <c:pt idx="0">
                  <c:v>7680281.6200000038</c:v>
                </c:pt>
              </c:numCache>
            </c:numRef>
          </c:val>
          <c:extLst>
            <c:ext xmlns:c16="http://schemas.microsoft.com/office/drawing/2014/chart" uri="{C3380CC4-5D6E-409C-BE32-E72D297353CC}">
              <c16:uniqueId val="{00000002-084E-4CCD-98DC-BB176E724183}"/>
            </c:ext>
          </c:extLst>
        </c:ser>
        <c:ser>
          <c:idx val="3"/>
          <c:order val="3"/>
          <c:tx>
            <c:strRef>
              <c:f>'KPI''s'!$H$64</c:f>
              <c:strCache>
                <c:ptCount val="1"/>
                <c:pt idx="0">
                  <c:v>2010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'KPI''s'!$I$60</c:f>
              <c:strCache>
                <c:ptCount val="1"/>
                <c:pt idx="0">
                  <c:v>interest received</c:v>
                </c:pt>
              </c:strCache>
            </c:strRef>
          </c:cat>
          <c:val>
            <c:numRef>
              <c:f>'KPI''s'!$I$64</c:f>
              <c:numCache>
                <c:formatCode>0.00,,\ "M"</c:formatCode>
                <c:ptCount val="1"/>
                <c:pt idx="0">
                  <c:v>22739241.729999915</c:v>
                </c:pt>
              </c:numCache>
            </c:numRef>
          </c:val>
          <c:extLst>
            <c:ext xmlns:c16="http://schemas.microsoft.com/office/drawing/2014/chart" uri="{C3380CC4-5D6E-409C-BE32-E72D297353CC}">
              <c16:uniqueId val="{00000003-084E-4CCD-98DC-BB176E724183}"/>
            </c:ext>
          </c:extLst>
        </c:ser>
        <c:ser>
          <c:idx val="4"/>
          <c:order val="4"/>
          <c:tx>
            <c:strRef>
              <c:f>'KPI''s'!$H$65</c:f>
              <c:strCache>
                <c:ptCount val="1"/>
                <c:pt idx="0">
                  <c:v>2011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'KPI''s'!$I$60</c:f>
              <c:strCache>
                <c:ptCount val="1"/>
                <c:pt idx="0">
                  <c:v>interest received</c:v>
                </c:pt>
              </c:strCache>
            </c:strRef>
          </c:cat>
          <c:val>
            <c:numRef>
              <c:f>'KPI''s'!$I$65</c:f>
              <c:numCache>
                <c:formatCode>0.00,,\ "M"</c:formatCode>
                <c:ptCount val="1"/>
                <c:pt idx="0">
                  <c:v>57112824.680000544</c:v>
                </c:pt>
              </c:numCache>
            </c:numRef>
          </c:val>
          <c:extLst>
            <c:ext xmlns:c16="http://schemas.microsoft.com/office/drawing/2014/chart" uri="{C3380CC4-5D6E-409C-BE32-E72D297353CC}">
              <c16:uniqueId val="{00000004-084E-4CCD-98DC-BB176E724183}"/>
            </c:ext>
          </c:extLst>
        </c:ser>
        <c:dLbls>
          <c:dLblPos val="outEnd"/>
          <c:showLegendKey val="0"/>
          <c:showVal val="1"/>
          <c:showCatName val="0"/>
          <c:showSerName val="0"/>
          <c:showPercent val="0"/>
          <c:showBubbleSize val="0"/>
        </c:dLbls>
        <c:gapWidth val="115"/>
        <c:overlap val="-20"/>
        <c:axId val="508398880"/>
        <c:axId val="667963232"/>
      </c:barChart>
      <c:catAx>
        <c:axId val="508398880"/>
        <c:scaling>
          <c:orientation val="minMax"/>
        </c:scaling>
        <c:delete val="1"/>
        <c:axPos val="l"/>
        <c:numFmt formatCode="General" sourceLinked="1"/>
        <c:majorTickMark val="none"/>
        <c:minorTickMark val="none"/>
        <c:tickLblPos val="nextTo"/>
        <c:crossAx val="667963232"/>
        <c:crosses val="autoZero"/>
        <c:auto val="1"/>
        <c:lblAlgn val="ctr"/>
        <c:lblOffset val="100"/>
        <c:noMultiLvlLbl val="0"/>
      </c:catAx>
      <c:valAx>
        <c:axId val="667963232"/>
        <c:scaling>
          <c:orientation val="minMax"/>
        </c:scaling>
        <c:delete val="1"/>
        <c:axPos val="b"/>
        <c:numFmt formatCode="0.00,,\ &quot;M&quot;" sourceLinked="1"/>
        <c:majorTickMark val="none"/>
        <c:minorTickMark val="none"/>
        <c:tickLblPos val="nextTo"/>
        <c:crossAx val="508398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2">
                  <a:lumMod val="20000"/>
                  <a:lumOff val="80000"/>
                </a:schemeClr>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a:solidFill>
            <a:schemeClr val="accent2">
              <a:lumMod val="20000"/>
              <a:lumOff val="80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ser>
          <c:idx val="0"/>
          <c:order val="0"/>
          <c:dPt>
            <c:idx val="0"/>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1-248D-4962-8E96-444E514E5C4F}"/>
              </c:ext>
            </c:extLst>
          </c:dPt>
          <c:dPt>
            <c:idx val="1"/>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3-248D-4962-8E96-444E514E5C4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('KPI''s'!$I$42,'KPI''s'!$K$42)</c:f>
              <c:strCache>
                <c:ptCount val="2"/>
                <c:pt idx="0">
                  <c:v>Total Principal received</c:v>
                </c:pt>
                <c:pt idx="1">
                  <c:v>Total Interest Received</c:v>
                </c:pt>
              </c:strCache>
            </c:strRef>
          </c:cat>
          <c:val>
            <c:numRef>
              <c:f>('KPI''s'!$I$43,'KPI''s'!$K$43)</c:f>
              <c:numCache>
                <c:formatCode>0,,\ "M"</c:formatCode>
                <c:ptCount val="2"/>
                <c:pt idx="0">
                  <c:v>388962434.81000102</c:v>
                </c:pt>
                <c:pt idx="1">
                  <c:v>89905910.209999725</c:v>
                </c:pt>
              </c:numCache>
            </c:numRef>
          </c:val>
          <c:extLst>
            <c:ext xmlns:c16="http://schemas.microsoft.com/office/drawing/2014/chart" uri="{C3380CC4-5D6E-409C-BE32-E72D297353CC}">
              <c16:uniqueId val="{00000004-248D-4962-8E96-444E514E5C4F}"/>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8.9257599233966964E-2"/>
          <c:y val="0.89228831348884474"/>
          <c:w val="0.85588190990736468"/>
          <c:h val="8.44317229525470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20000"/>
                  <a:lumOff val="80000"/>
                </a:schemeClr>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454082370961881"/>
          <c:y val="9.70977352235414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2">
                  <a:lumMod val="20000"/>
                  <a:lumOff val="80000"/>
                </a:schemeClr>
              </a:solidFill>
              <a:latin typeface="+mn-lt"/>
              <a:ea typeface="+mn-ea"/>
              <a:cs typeface="+mn-cs"/>
            </a:defRPr>
          </a:pPr>
          <a:endParaRPr lang="en-US"/>
        </a:p>
      </c:txPr>
    </c:title>
    <c:autoTitleDeleted val="0"/>
    <c:plotArea>
      <c:layout/>
      <c:scatterChart>
        <c:scatterStyle val="lineMarker"/>
        <c:varyColors val="0"/>
        <c:ser>
          <c:idx val="0"/>
          <c:order val="0"/>
          <c:tx>
            <c:strRef>
              <c:f>'KPI''s'!$E$52</c:f>
              <c:strCache>
                <c:ptCount val="1"/>
                <c:pt idx="0">
                  <c:v>Revolve Balance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2">
                        <a:lumMod val="20000"/>
                        <a:lumOff val="8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'KPI''s'!$D$53:$D$57</c:f>
              <c:numCache>
                <c:formatCode>General</c:formatCode>
                <c:ptCount val="5"/>
                <c:pt idx="0">
                  <c:v>2007</c:v>
                </c:pt>
                <c:pt idx="1">
                  <c:v>2008</c:v>
                </c:pt>
                <c:pt idx="2">
                  <c:v>2009</c:v>
                </c:pt>
                <c:pt idx="3">
                  <c:v>2010</c:v>
                </c:pt>
                <c:pt idx="4">
                  <c:v>2011</c:v>
                </c:pt>
              </c:numCache>
            </c:numRef>
          </c:xVal>
          <c:yVal>
            <c:numRef>
              <c:f>'KPI''s'!$E$53:$E$57</c:f>
              <c:numCache>
                <c:formatCode>0,,\ "M"</c:formatCode>
                <c:ptCount val="5"/>
                <c:pt idx="0">
                  <c:v>3532810</c:v>
                </c:pt>
                <c:pt idx="1">
                  <c:v>22030983</c:v>
                </c:pt>
                <c:pt idx="2">
                  <c:v>65004842</c:v>
                </c:pt>
                <c:pt idx="3">
                  <c:v>149026592</c:v>
                </c:pt>
                <c:pt idx="4">
                  <c:v>291918641</c:v>
                </c:pt>
              </c:numCache>
            </c:numRef>
          </c:yVal>
          <c:smooth val="0"/>
          <c:extLst>
            <c:ext xmlns:c16="http://schemas.microsoft.com/office/drawing/2014/chart" uri="{C3380CC4-5D6E-409C-BE32-E72D297353CC}">
              <c16:uniqueId val="{00000000-A529-4BE2-B8A1-BE4FE2EE4127}"/>
            </c:ext>
          </c:extLst>
        </c:ser>
        <c:dLbls>
          <c:dLblPos val="t"/>
          <c:showLegendKey val="0"/>
          <c:showVal val="1"/>
          <c:showCatName val="0"/>
          <c:showSerName val="0"/>
          <c:showPercent val="0"/>
          <c:showBubbleSize val="0"/>
        </c:dLbls>
        <c:axId val="483527296"/>
        <c:axId val="496031696"/>
      </c:scatterChart>
      <c:valAx>
        <c:axId val="483527296"/>
        <c:scaling>
          <c:orientation val="minMax"/>
          <c:max val="2011"/>
          <c:min val="2007"/>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2">
                    <a:lumMod val="20000"/>
                    <a:lumOff val="80000"/>
                  </a:schemeClr>
                </a:solidFill>
                <a:latin typeface="+mn-lt"/>
                <a:ea typeface="+mn-ea"/>
                <a:cs typeface="+mn-cs"/>
              </a:defRPr>
            </a:pPr>
            <a:endParaRPr lang="en-US"/>
          </a:p>
        </c:txPr>
        <c:crossAx val="496031696"/>
        <c:crosses val="autoZero"/>
        <c:crossBetween val="midCat"/>
        <c:majorUnit val="1"/>
      </c:valAx>
      <c:valAx>
        <c:axId val="496031696"/>
        <c:scaling>
          <c:orientation val="minMax"/>
        </c:scaling>
        <c:delete val="1"/>
        <c:axPos val="l"/>
        <c:numFmt formatCode="0,,\ &quot;M&quot;" sourceLinked="1"/>
        <c:majorTickMark val="none"/>
        <c:minorTickMark val="none"/>
        <c:tickLblPos val="nextTo"/>
        <c:crossAx val="483527296"/>
        <c:crosses val="autoZero"/>
        <c:crossBetween val="midCat"/>
      </c:valAx>
      <c:spPr>
        <a:noFill/>
        <a:ln>
          <a:noFill/>
        </a:ln>
        <a:effectLst/>
      </c:spPr>
    </c:plotArea>
    <c:plotVisOnly val="1"/>
    <c:dispBlanksAs val="gap"/>
    <c:showDLblsOverMax val="0"/>
  </c:chart>
  <c:spPr>
    <a:noFill/>
    <a:ln>
      <a:solidFill>
        <a:schemeClr val="bg1"/>
      </a:solidFill>
    </a:ln>
    <a:effectLst/>
  </c:spPr>
  <c:txPr>
    <a:bodyPr/>
    <a:lstStyle/>
    <a:p>
      <a:pPr>
        <a:defRPr b="0">
          <a:solidFill>
            <a:schemeClr val="tx2">
              <a:lumMod val="20000"/>
              <a:lumOff val="80000"/>
            </a:schemeClr>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[Dashboard.xlsx]Year wise loan amt status!PivotTable2</c:name>
    <c:fmtId val="14"/>
  </c:pivotSource>
  <c:chart>
    <c:autoTitleDeleted val="1"/>
    <c:pivotFmts>
      <c:pivotFmt>
        <c:idx val="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circle"/>
          <c:size val="5"/>
          <c:spPr>
            <a:solidFill>
              <a:schemeClr val="accent3"/>
            </a:solidFill>
            <a:ln w="952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100000">
                <a:schemeClr val="accent3"/>
              </a:gs>
              <a:gs pos="0">
                <a:schemeClr val="accent3">
                  <a:lumMod val="75000"/>
                </a:schemeClr>
              </a:gs>
            </a:gsLst>
            <a:lin ang="0" scaled="1"/>
          </a:gradFill>
          <a:ln>
            <a:noFill/>
          </a:ln>
          <a:effectLst>
            <a:innerShdw dist="12700" dir="16200000">
              <a:schemeClr val="lt1">
                <a:alpha val="75000"/>
              </a:schemeClr>
            </a:innerShdw>
          </a:effectLst>
        </c:spPr>
        <c:dLbl>
          <c:idx val="0"/>
          <c:layout>
            <c:manualLayout>
              <c:x val="0"/>
              <c:y val="-9.25925925925927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0"/>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a:gsLst>
              <a:gs pos="100000">
                <a:schemeClr val="accent3"/>
              </a:gs>
              <a:gs pos="0">
                <a:schemeClr val="accent3">
                  <a:lumMod val="75000"/>
                </a:schemeClr>
              </a:gs>
            </a:gsLst>
            <a:lin ang="0" scaled="1"/>
          </a:gradFill>
          <a:ln>
            <a:noFill/>
          </a:ln>
          <a:effectLst>
            <a:innerShdw dist="12700" dir="16200000">
              <a:schemeClr val="lt1">
                <a:alpha val="75000"/>
              </a:schemeClr>
            </a:innerShdw>
          </a:effectLst>
        </c:spPr>
        <c:dLbl>
          <c:idx val="0"/>
          <c:layout>
            <c:manualLayout>
              <c:x val="-5.0925337632079971E-17"/>
              <c:y val="-0.1111111111111112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2.5462668816039986E-17"/>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100000">
                <a:schemeClr val="accent3"/>
              </a:gs>
              <a:gs pos="0">
                <a:schemeClr val="accent3">
                  <a:lumMod val="75000"/>
                </a:schemeClr>
              </a:gs>
            </a:gsLst>
            <a:lin ang="0" scaled="1"/>
          </a:gradFill>
          <a:ln>
            <a:noFill/>
          </a:ln>
          <a:effectLst>
            <a:innerShdw dist="12700" dir="16200000">
              <a:schemeClr val="lt1">
                <a:alpha val="75000"/>
              </a:schemeClr>
            </a:innerShdw>
          </a:effectLst>
        </c:spPr>
        <c:dLbl>
          <c:idx val="0"/>
          <c:layout>
            <c:manualLayout>
              <c:x val="5.5555555555555558E-3"/>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5.0925337632079971E-17"/>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1.0185067526415994E-16"/>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dLbl>
          <c:idx val="0"/>
          <c:layout>
            <c:manualLayout>
              <c:x val="-1.0185067526415994E-16"/>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0"/>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2.5462668816039986E-17"/>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5.0925337632079971E-17"/>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1.0185067526415994E-16"/>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dLbl>
          <c:idx val="0"/>
          <c:layout>
            <c:manualLayout>
              <c:x val="-1.0185067526415994E-16"/>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a:gsLst>
              <a:gs pos="100000">
                <a:schemeClr val="accent3"/>
              </a:gs>
              <a:gs pos="0">
                <a:schemeClr val="accent3">
                  <a:lumMod val="75000"/>
                </a:schemeClr>
              </a:gs>
            </a:gsLst>
            <a:lin ang="0" scaled="1"/>
          </a:gradFill>
          <a:ln>
            <a:noFill/>
          </a:ln>
          <a:effectLst>
            <a:innerShdw dist="12700" dir="16200000">
              <a:schemeClr val="lt1">
                <a:alpha val="75000"/>
              </a:schemeClr>
            </a:innerShdw>
          </a:effectLst>
        </c:spPr>
        <c:dLbl>
          <c:idx val="0"/>
          <c:layout>
            <c:manualLayout>
              <c:x val="0"/>
              <c:y val="-9.25925925925927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a:gsLst>
              <a:gs pos="100000">
                <a:schemeClr val="accent3"/>
              </a:gs>
              <a:gs pos="0">
                <a:schemeClr val="accent3">
                  <a:lumMod val="75000"/>
                </a:schemeClr>
              </a:gs>
            </a:gsLst>
            <a:lin ang="0" scaled="1"/>
          </a:gradFill>
          <a:ln>
            <a:noFill/>
          </a:ln>
          <a:effectLst>
            <a:innerShdw dist="12700" dir="16200000">
              <a:schemeClr val="lt1">
                <a:alpha val="75000"/>
              </a:schemeClr>
            </a:innerShdw>
          </a:effectLst>
        </c:spPr>
        <c:dLbl>
          <c:idx val="0"/>
          <c:layout>
            <c:manualLayout>
              <c:x val="-5.0925337632079971E-17"/>
              <c:y val="-0.1111111111111112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a:gsLst>
              <a:gs pos="100000">
                <a:schemeClr val="accent3"/>
              </a:gs>
              <a:gs pos="0">
                <a:schemeClr val="accent3">
                  <a:lumMod val="75000"/>
                </a:schemeClr>
              </a:gs>
            </a:gsLst>
            <a:lin ang="0" scaled="1"/>
          </a:gradFill>
          <a:ln>
            <a:noFill/>
          </a:ln>
          <a:effectLst>
            <a:innerShdw dist="12700" dir="16200000">
              <a:schemeClr val="lt1">
                <a:alpha val="75000"/>
              </a:schemeClr>
            </a:innerShdw>
          </a:effectLst>
        </c:spPr>
        <c:dLbl>
          <c:idx val="0"/>
          <c:layout>
            <c:manualLayout>
              <c:x val="5.5555555555555558E-3"/>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0"/>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2.5462668816039986E-17"/>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5.0925337632079971E-17"/>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1.0185067526415994E-16"/>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1.0185067526415994E-16"/>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rgbClr val="92D050"/>
          </a:solidFill>
          <a:ln w="25400">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rgbClr val="92D050"/>
          </a:solidFill>
          <a:ln w="25400">
            <a:noFill/>
          </a:ln>
          <a:effectLst>
            <a:innerShdw dist="12700" dir="16200000">
              <a:schemeClr val="lt1">
                <a:alpha val="75000"/>
              </a:schemeClr>
            </a:innerShdw>
          </a:effectLst>
        </c:spPr>
        <c:dLbl>
          <c:idx val="0"/>
          <c:layout>
            <c:manualLayout>
              <c:x val="0"/>
              <c:y val="-9.25925925925927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rgbClr val="92D050"/>
          </a:solidFill>
          <a:ln w="25400">
            <a:noFill/>
          </a:ln>
          <a:effectLst>
            <a:innerShdw dist="12700" dir="16200000">
              <a:schemeClr val="lt1">
                <a:alpha val="75000"/>
              </a:schemeClr>
            </a:innerShdw>
          </a:effectLst>
        </c:spPr>
        <c:dLbl>
          <c:idx val="0"/>
          <c:layout>
            <c:manualLayout>
              <c:x val="-5.0925337632079971E-17"/>
              <c:y val="-0.1111111111111112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rgbClr val="92D050"/>
          </a:solidFill>
          <a:ln w="25400">
            <a:noFill/>
          </a:ln>
          <a:effectLst>
            <a:innerShdw dist="12700" dir="16200000">
              <a:schemeClr val="lt1">
                <a:alpha val="75000"/>
              </a:schemeClr>
            </a:innerShdw>
          </a:effectLst>
        </c:spPr>
        <c:dLbl>
          <c:idx val="0"/>
          <c:layout>
            <c:manualLayout>
              <c:x val="5.5555555555555558E-3"/>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0"/>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2.5462668816039986E-17"/>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5.0925337632079971E-17"/>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1.0185067526415994E-16"/>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dLbl>
          <c:idx val="0"/>
          <c:layout>
            <c:manualLayout>
              <c:x val="-1.0185067526415994E-16"/>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92D050"/>
          </a:solidFill>
          <a:ln w="25400">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rgbClr val="92D050"/>
          </a:solidFill>
          <a:ln w="25400">
            <a:noFill/>
          </a:ln>
          <a:effectLst>
            <a:innerShdw dist="12700" dir="16200000">
              <a:schemeClr val="lt1">
                <a:alpha val="75000"/>
              </a:schemeClr>
            </a:innerShdw>
          </a:effectLst>
        </c:spPr>
        <c:dLbl>
          <c:idx val="0"/>
          <c:layout>
            <c:manualLayout>
              <c:x val="0"/>
              <c:y val="-9.25925925925927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rgbClr val="92D050"/>
          </a:solidFill>
          <a:ln w="25400">
            <a:noFill/>
          </a:ln>
          <a:effectLst>
            <a:innerShdw dist="12700" dir="16200000">
              <a:schemeClr val="lt1">
                <a:alpha val="75000"/>
              </a:schemeClr>
            </a:innerShdw>
          </a:effectLst>
        </c:spPr>
        <c:dLbl>
          <c:idx val="0"/>
          <c:layout>
            <c:manualLayout>
              <c:x val="-5.0925337632079971E-17"/>
              <c:y val="-0.1111111111111112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rgbClr val="92D050"/>
          </a:solidFill>
          <a:ln w="25400">
            <a:noFill/>
          </a:ln>
          <a:effectLst>
            <a:innerShdw dist="12700" dir="16200000">
              <a:schemeClr val="lt1">
                <a:alpha val="75000"/>
              </a:schemeClr>
            </a:innerShdw>
          </a:effectLst>
        </c:spPr>
        <c:dLbl>
          <c:idx val="0"/>
          <c:layout>
            <c:manualLayout>
              <c:x val="5.5555555555555558E-3"/>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0"/>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2.5462668816039986E-17"/>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5.0925337632079971E-17"/>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Lbl>
          <c:idx val="0"/>
          <c:layout>
            <c:manualLayout>
              <c:x val="-1.0185067526415994E-16"/>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dLbl>
          <c:idx val="0"/>
          <c:layout>
            <c:manualLayout>
              <c:x val="-1.0185067526415994E-16"/>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rgbClr val="92D050"/>
          </a:solidFill>
          <a:ln w="25400">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rgbClr val="92D050"/>
          </a:solidFill>
          <a:ln w="25400">
            <a:noFill/>
          </a:ln>
          <a:effectLst>
            <a:innerShdw dist="12700" dir="16200000">
              <a:schemeClr val="lt1">
                <a:alpha val="75000"/>
              </a:schemeClr>
            </a:innerShdw>
          </a:effectLst>
        </c:spPr>
        <c:dLbl>
          <c:idx val="0"/>
          <c:layout>
            <c:manualLayout>
              <c:x val="0"/>
              <c:y val="-9.259259259259276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rgbClr val="92D050"/>
          </a:solidFill>
          <a:ln w="25400">
            <a:noFill/>
          </a:ln>
          <a:effectLst>
            <a:innerShdw dist="12700" dir="16200000">
              <a:schemeClr val="lt1">
                <a:alpha val="75000"/>
              </a:schemeClr>
            </a:innerShdw>
          </a:effectLst>
        </c:spPr>
        <c:dLbl>
          <c:idx val="0"/>
          <c:layout>
            <c:manualLayout>
              <c:x val="-5.0925337632079971E-17"/>
              <c:y val="-0.1111111111111112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rgbClr val="92D050"/>
          </a:solidFill>
          <a:ln w="25400">
            <a:noFill/>
          </a:ln>
          <a:effectLst>
            <a:innerShdw dist="12700" dir="16200000">
              <a:schemeClr val="lt1">
                <a:alpha val="75000"/>
              </a:schemeClr>
            </a:innerShdw>
          </a:effectLst>
        </c:spPr>
        <c:dLbl>
          <c:idx val="0"/>
          <c:layout>
            <c:manualLayout>
              <c:x val="5.5555555555555558E-3"/>
              <c:y val="-9.25925925925925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'Year wise loan amt status'!$B$3:$B$4</c:f>
              <c:strCache>
                <c:ptCount val="1"/>
                <c:pt idx="0">
                  <c:v>Charged Off</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dPt>
            <c:idx val="0"/>
            <c:bubble3D val="0"/>
            <c:extLst>
              <c:ext xmlns:c16="http://schemas.microsoft.com/office/drawing/2014/chart" uri="{C3380CC4-5D6E-409C-BE32-E72D297353CC}">
                <c16:uniqueId val="{00000000-4483-4CFB-8104-CED92D60B748}"/>
              </c:ext>
            </c:extLst>
          </c:dPt>
          <c:dPt>
            <c:idx val="1"/>
            <c:bubble3D val="0"/>
            <c:extLst>
              <c:ext xmlns:c16="http://schemas.microsoft.com/office/drawing/2014/chart" uri="{C3380CC4-5D6E-409C-BE32-E72D297353CC}">
                <c16:uniqueId val="{00000001-4483-4CFB-8104-CED92D60B748}"/>
              </c:ext>
            </c:extLst>
          </c:dPt>
          <c:dPt>
            <c:idx val="2"/>
            <c:bubble3D val="0"/>
            <c:extLst>
              <c:ext xmlns:c16="http://schemas.microsoft.com/office/drawing/2014/chart" uri="{C3380CC4-5D6E-409C-BE32-E72D297353CC}">
                <c16:uniqueId val="{00000002-4483-4CFB-8104-CED92D60B748}"/>
              </c:ext>
            </c:extLst>
          </c:dPt>
          <c:dPt>
            <c:idx val="3"/>
            <c:bubble3D val="0"/>
            <c:extLst>
              <c:ext xmlns:c16="http://schemas.microsoft.com/office/drawing/2014/chart" uri="{C3380CC4-5D6E-409C-BE32-E72D297353CC}">
                <c16:uniqueId val="{00000003-4483-4CFB-8104-CED92D60B748}"/>
              </c:ext>
            </c:extLst>
          </c:dPt>
          <c:dLbls>
            <c:dLbl>
              <c:idx val="0"/>
              <c:layout>
                <c:manualLayout>
                  <c:x val="0"/>
                  <c:y val="-3.7037037037037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3-4CFB-8104-CED92D60B748}"/>
                </c:ext>
              </c:extLst>
            </c:dLbl>
            <c:dLbl>
              <c:idx val="1"/>
              <c:layout>
                <c:manualLayout>
                  <c:x val="-2.5462668816039986E-17"/>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83-4CFB-8104-CED92D60B748}"/>
                </c:ext>
              </c:extLst>
            </c:dLbl>
            <c:dLbl>
              <c:idx val="2"/>
              <c:layout>
                <c:manualLayout>
                  <c:x val="-5.0925337632079971E-17"/>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3-4CFB-8104-CED92D60B748}"/>
                </c:ext>
              </c:extLst>
            </c:dLbl>
            <c:dLbl>
              <c:idx val="3"/>
              <c:layout>
                <c:manualLayout>
                  <c:x val="-1.0185067526415994E-16"/>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83-4CFB-8104-CED92D60B7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'Year wise loan amt status'!$A$5:$A$10</c:f>
              <c:strCache>
                <c:ptCount val="5"/>
                <c:pt idx="0">
                  <c:v>2007</c:v>
                </c:pt>
                <c:pt idx="1">
                  <c:v>2008</c:v>
                </c:pt>
                <c:pt idx="2">
                  <c:v>2009</c:v>
                </c:pt>
                <c:pt idx="3">
                  <c:v>2010</c:v>
                </c:pt>
                <c:pt idx="4">
                  <c:v>2011</c:v>
                </c:pt>
              </c:strCache>
            </c:strRef>
          </c:cat>
          <c:val>
            <c:numRef>
              <c:f>'Year wise loan amt status'!$B$5:$B$10</c:f>
              <c:numCache>
                <c:formatCode>0,,\ "M"</c:formatCode>
                <c:ptCount val="5"/>
                <c:pt idx="0">
                  <c:v>488400</c:v>
                </c:pt>
                <c:pt idx="1">
                  <c:v>2739600</c:v>
                </c:pt>
                <c:pt idx="2">
                  <c:v>6256475</c:v>
                </c:pt>
                <c:pt idx="3">
                  <c:v>16001200</c:v>
                </c:pt>
                <c:pt idx="4">
                  <c:v>42625700</c:v>
                </c:pt>
              </c:numCache>
            </c:numRef>
          </c:val>
          <c:extLst>
            <c:ext xmlns:c16="http://schemas.microsoft.com/office/drawing/2014/chart" uri="{C3380CC4-5D6E-409C-BE32-E72D297353CC}">
              <c16:uniqueId val="{00000004-4483-4CFB-8104-CED92D60B748}"/>
            </c:ext>
          </c:extLst>
        </c:ser>
        <c:ser>
          <c:idx val="1"/>
          <c:order val="1"/>
          <c:tx>
            <c:strRef>
              <c:f>'Year wise loan amt status'!$C$3:$C$4</c:f>
              <c:strCache>
                <c:ptCount val="1"/>
                <c:pt idx="0">
                  <c:v>Current</c:v>
                </c:pt>
              </c:strCache>
            </c:strRef>
          </c:tx>
          <c:spPr>
            <a:solidFill>
              <a:schemeClr val="accent3">
                <a:lumMod val="50000"/>
              </a:schemeClr>
            </a:solidFill>
            <a:ln>
              <a:noFill/>
            </a:ln>
            <a:effectLst>
              <a:innerShdw dist="12700" dir="16200000">
                <a:schemeClr val="lt1">
                  <a:alpha val="75000"/>
                </a:schemeClr>
              </a:innerShdw>
            </a:effectLst>
          </c:spPr>
          <c:dPt>
            <c:idx val="3"/>
            <c:bubble3D val="0"/>
            <c:extLst>
              <c:ext xmlns:c16="http://schemas.microsoft.com/office/drawing/2014/chart" uri="{C3380CC4-5D6E-409C-BE32-E72D297353CC}">
                <c16:uniqueId val="{00000005-4483-4CFB-8104-CED92D60B748}"/>
              </c:ext>
            </c:extLst>
          </c:dPt>
          <c:dLbls>
            <c:dLbl>
              <c:idx val="3"/>
              <c:layout>
                <c:manualLayout>
                  <c:x val="-1.0185067526415994E-16"/>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83-4CFB-8104-CED92D60B7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'Year wise loan amt status'!$A$5:$A$10</c:f>
              <c:strCache>
                <c:ptCount val="5"/>
                <c:pt idx="0">
                  <c:v>2007</c:v>
                </c:pt>
                <c:pt idx="1">
                  <c:v>2008</c:v>
                </c:pt>
                <c:pt idx="2">
                  <c:v>2009</c:v>
                </c:pt>
                <c:pt idx="3">
                  <c:v>2010</c:v>
                </c:pt>
                <c:pt idx="4">
                  <c:v>2011</c:v>
                </c:pt>
              </c:strCache>
            </c:strRef>
          </c:cat>
          <c:val>
            <c:numRef>
              <c:f>'Year wise loan amt status'!$C$5:$C$10</c:f>
              <c:numCache>
                <c:formatCode>General</c:formatCode>
                <c:ptCount val="5"/>
                <c:pt idx="4" formatCode="0,,\ &quot;M&quot;">
                  <c:v>19441550</c:v>
                </c:pt>
              </c:numCache>
            </c:numRef>
          </c:val>
          <c:extLst>
            <c:ext xmlns:c16="http://schemas.microsoft.com/office/drawing/2014/chart" uri="{C3380CC4-5D6E-409C-BE32-E72D297353CC}">
              <c16:uniqueId val="{00000006-4483-4CFB-8104-CED92D60B748}"/>
            </c:ext>
          </c:extLst>
        </c:ser>
        <c:ser>
          <c:idx val="2"/>
          <c:order val="2"/>
          <c:tx>
            <c:strRef>
              <c:f>'Year wise loan amt status'!$D$3:$D$4</c:f>
              <c:strCache>
                <c:ptCount val="1"/>
                <c:pt idx="0">
                  <c:v>Fully Paid</c:v>
                </c:pt>
              </c:strCache>
            </c:strRef>
          </c:tx>
          <c:spPr>
            <a:solidFill>
              <a:schemeClr val="accent4">
                <a:lumMod val="50000"/>
              </a:schemeClr>
            </a:solidFill>
            <a:ln w="25400">
              <a:noFill/>
            </a:ln>
            <a:effectLst>
              <a:innerShdw dist="12700" dir="16200000">
                <a:schemeClr val="lt1">
                  <a:alpha val="75000"/>
                </a:schemeClr>
              </a:innerShdw>
            </a:effectLst>
          </c:spPr>
          <c:dPt>
            <c:idx val="0"/>
            <c:bubble3D val="0"/>
            <c:spPr>
              <a:solidFill>
                <a:schemeClr val="accent4">
                  <a:lumMod val="50000"/>
                </a:schemeClr>
              </a:solidFill>
              <a:ln w="25400">
                <a:noFill/>
              </a:ln>
              <a:effectLst>
                <a:innerShdw dist="12700" dir="16200000">
                  <a:schemeClr val="lt1">
                    <a:alpha val="75000"/>
                  </a:schemeClr>
                </a:innerShdw>
              </a:effectLst>
            </c:spPr>
            <c:extLst>
              <c:ext xmlns:c16="http://schemas.microsoft.com/office/drawing/2014/chart" uri="{C3380CC4-5D6E-409C-BE32-E72D297353CC}">
                <c16:uniqueId val="{00000008-4483-4CFB-8104-CED92D60B748}"/>
              </c:ext>
            </c:extLst>
          </c:dPt>
          <c:dPt>
            <c:idx val="1"/>
            <c:bubble3D val="0"/>
            <c:spPr>
              <a:solidFill>
                <a:schemeClr val="accent4">
                  <a:lumMod val="50000"/>
                </a:schemeClr>
              </a:solidFill>
              <a:ln w="25400">
                <a:noFill/>
              </a:ln>
              <a:effectLst>
                <a:innerShdw dist="12700" dir="16200000">
                  <a:schemeClr val="lt1">
                    <a:alpha val="75000"/>
                  </a:schemeClr>
                </a:innerShdw>
              </a:effectLst>
            </c:spPr>
            <c:extLst>
              <c:ext xmlns:c16="http://schemas.microsoft.com/office/drawing/2014/chart" uri="{C3380CC4-5D6E-409C-BE32-E72D297353CC}">
                <c16:uniqueId val="{0000000A-4483-4CFB-8104-CED92D60B748}"/>
              </c:ext>
            </c:extLst>
          </c:dPt>
          <c:dPt>
            <c:idx val="2"/>
            <c:bubble3D val="0"/>
            <c:spPr>
              <a:solidFill>
                <a:schemeClr val="accent4">
                  <a:lumMod val="50000"/>
                </a:schemeClr>
              </a:solidFill>
              <a:ln w="25400">
                <a:noFill/>
              </a:ln>
              <a:effectLst>
                <a:innerShdw dist="12700" dir="16200000">
                  <a:schemeClr val="lt1">
                    <a:alpha val="75000"/>
                  </a:schemeClr>
                </a:innerShdw>
              </a:effectLst>
            </c:spPr>
            <c:extLst>
              <c:ext xmlns:c16="http://schemas.microsoft.com/office/drawing/2014/chart" uri="{C3380CC4-5D6E-409C-BE32-E72D297353CC}">
                <c16:uniqueId val="{0000000C-4483-4CFB-8104-CED92D60B748}"/>
              </c:ext>
            </c:extLst>
          </c:dPt>
          <c:dLbls>
            <c:dLbl>
              <c:idx val="0"/>
              <c:layout>
                <c:manualLayout>
                  <c:x val="0"/>
                  <c:y val="-9.25925925925927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3-4CFB-8104-CED92D60B748}"/>
                </c:ext>
              </c:extLst>
            </c:dLbl>
            <c:dLbl>
              <c:idx val="1"/>
              <c:layout>
                <c:manualLayout>
                  <c:x val="-5.0925337632079971E-17"/>
                  <c:y val="-0.1111111111111112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83-4CFB-8104-CED92D60B748}"/>
                </c:ext>
              </c:extLst>
            </c:dLbl>
            <c:dLbl>
              <c:idx val="2"/>
              <c:layout>
                <c:manualLayout>
                  <c:x val="5.5555555555555558E-3"/>
                  <c:y val="-9.25925925925925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483-4CFB-8104-CED92D60B7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6ECA9"/>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'Year wise loan amt status'!$A$5:$A$10</c:f>
              <c:strCache>
                <c:ptCount val="5"/>
                <c:pt idx="0">
                  <c:v>2007</c:v>
                </c:pt>
                <c:pt idx="1">
                  <c:v>2008</c:v>
                </c:pt>
                <c:pt idx="2">
                  <c:v>2009</c:v>
                </c:pt>
                <c:pt idx="3">
                  <c:v>2010</c:v>
                </c:pt>
                <c:pt idx="4">
                  <c:v>2011</c:v>
                </c:pt>
              </c:strCache>
            </c:strRef>
          </c:cat>
          <c:val>
            <c:numRef>
              <c:f>'Year wise loan amt status'!$D$5:$D$10</c:f>
              <c:numCache>
                <c:formatCode>0,,\ "M"</c:formatCode>
                <c:ptCount val="5"/>
                <c:pt idx="0">
                  <c:v>1730875</c:v>
                </c:pt>
                <c:pt idx="1">
                  <c:v>11650675</c:v>
                </c:pt>
                <c:pt idx="2">
                  <c:v>40179850</c:v>
                </c:pt>
                <c:pt idx="3">
                  <c:v>106049000</c:v>
                </c:pt>
                <c:pt idx="4">
                  <c:v>198439325</c:v>
                </c:pt>
              </c:numCache>
            </c:numRef>
          </c:val>
          <c:extLst>
            <c:ext xmlns:c16="http://schemas.microsoft.com/office/drawing/2014/chart" uri="{C3380CC4-5D6E-409C-BE32-E72D297353CC}">
              <c16:uniqueId val="{0000000D-4483-4CFB-8104-CED92D60B748}"/>
            </c:ext>
          </c:extLst>
        </c:ser>
        <c:dLbls>
          <c:showLegendKey val="0"/>
          <c:showVal val="1"/>
          <c:showCatName val="0"/>
          <c:showSerName val="0"/>
          <c:showPercent val="0"/>
          <c:showBubbleSize val="0"/>
        </c:dLbls>
        <c:axId val="1442991712"/>
        <c:axId val="1603083920"/>
      </c:areaChart>
      <c:catAx>
        <c:axId val="1442991712"/>
        <c:scaling>
          <c:orientation val="minMax"/>
        </c:scaling>
        <c:delete val="1"/>
        <c:axPos val="b"/>
        <c:numFmt formatCode="General" sourceLinked="1"/>
        <c:majorTickMark val="none"/>
        <c:minorTickMark val="none"/>
        <c:tickLblPos val="nextTo"/>
        <c:crossAx val="1603083920"/>
        <c:crosses val="autoZero"/>
        <c:auto val="1"/>
        <c:lblAlgn val="ctr"/>
        <c:lblOffset val="100"/>
        <c:noMultiLvlLbl val="0"/>
      </c:catAx>
      <c:valAx>
        <c:axId val="1603083920"/>
        <c:scaling>
          <c:orientation val="minMax"/>
        </c:scaling>
        <c:delete val="1"/>
        <c:axPos val="l"/>
        <c:numFmt formatCode="0,,\ &quot;M&quot;" sourceLinked="1"/>
        <c:majorTickMark val="none"/>
        <c:minorTickMark val="none"/>
        <c:tickLblPos val="nextTo"/>
        <c:crossAx val="1442991712"/>
        <c:crosses val="autoZero"/>
        <c:crossBetween val="midCat"/>
      </c:valAx>
      <c:spPr>
        <a:noFill/>
        <a:ln>
          <a:noFill/>
        </a:ln>
        <a:effectLst/>
      </c:spPr>
    </c:plotArea>
    <c:legend>
      <c:legendPos val="t"/>
      <c:layout>
        <c:manualLayout>
          <c:xMode val="edge"/>
          <c:yMode val="edge"/>
          <c:x val="0.18563941501124953"/>
          <c:y val="0.147947040726471"/>
          <c:w val="0.5495428547332688"/>
          <c:h val="8.2286296137596138E-2"/>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F6ECA9"/>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bg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[Dashboard.xlsx]Grade &amp; Sub Grade revol bal!PivotTable4</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'Grade &amp; Sub Grade revol bal'!$E$6:$E$7</c:f>
              <c:strCache>
                <c:ptCount val="1"/>
                <c:pt idx="0">
                  <c:v>A</c:v>
                </c:pt>
              </c:strCache>
            </c:strRef>
          </c:tx>
          <c:spPr>
            <a:solidFill>
              <a:schemeClr val="accent1"/>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bal'!$E$8:$E$43</c:f>
              <c:numCache>
                <c:formatCode>0,,\ "M"</c:formatCode>
                <c:ptCount val="35"/>
                <c:pt idx="0">
                  <c:v>11365196</c:v>
                </c:pt>
                <c:pt idx="1">
                  <c:v>14004780</c:v>
                </c:pt>
                <c:pt idx="2">
                  <c:v>19543922</c:v>
                </c:pt>
                <c:pt idx="3">
                  <c:v>34557156</c:v>
                </c:pt>
                <c:pt idx="4">
                  <c:v>35303045</c:v>
                </c:pt>
              </c:numCache>
            </c:numRef>
          </c:val>
          <c:extLst>
            <c:ext xmlns:c16="http://schemas.microsoft.com/office/drawing/2014/chart" uri="{C3380CC4-5D6E-409C-BE32-E72D297353CC}">
              <c16:uniqueId val="{00000000-E9D5-4B2E-AD17-A1FE666310A5}"/>
            </c:ext>
          </c:extLst>
        </c:ser>
        <c:ser>
          <c:idx val="1"/>
          <c:order val="1"/>
          <c:tx>
            <c:strRef>
              <c:f>'Grade &amp; Sub Grade revol bal'!$F$6:$F$7</c:f>
              <c:strCache>
                <c:ptCount val="1"/>
                <c:pt idx="0">
                  <c:v>B</c:v>
                </c:pt>
              </c:strCache>
            </c:strRef>
          </c:tx>
          <c:spPr>
            <a:solidFill>
              <a:srgbClr val="8822EE"/>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bal'!$F$8:$F$43</c:f>
              <c:numCache>
                <c:formatCode>General</c:formatCode>
                <c:ptCount val="35"/>
                <c:pt idx="5" formatCode="0,,\ &quot;M&quot;">
                  <c:v>21842079</c:v>
                </c:pt>
                <c:pt idx="6" formatCode="0,,\ &quot;M&quot;">
                  <c:v>26478439</c:v>
                </c:pt>
                <c:pt idx="7" formatCode="0,,\ &quot;M&quot;">
                  <c:v>39723554</c:v>
                </c:pt>
                <c:pt idx="8" formatCode="0,,\ &quot;M&quot;">
                  <c:v>35405811</c:v>
                </c:pt>
                <c:pt idx="9" formatCode="0,,\ &quot;M&quot;">
                  <c:v>37858666</c:v>
                </c:pt>
              </c:numCache>
            </c:numRef>
          </c:val>
          <c:extLst>
            <c:ext xmlns:c16="http://schemas.microsoft.com/office/drawing/2014/chart" uri="{C3380CC4-5D6E-409C-BE32-E72D297353CC}">
              <c16:uniqueId val="{00000001-E9D5-4B2E-AD17-A1FE666310A5}"/>
            </c:ext>
          </c:extLst>
        </c:ser>
        <c:ser>
          <c:idx val="2"/>
          <c:order val="2"/>
          <c:tx>
            <c:strRef>
              <c:f>'Grade &amp; Sub Grade revol bal'!$G$6:$G$7</c:f>
              <c:strCache>
                <c:ptCount val="1"/>
                <c:pt idx="0">
                  <c:v>C</c:v>
                </c:pt>
              </c:strCache>
            </c:strRef>
          </c:tx>
          <c:spPr>
            <a:solidFill>
              <a:schemeClr val="accent5">
                <a:lumMod val="90000"/>
              </a:schemeClr>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bal'!$G$8:$G$43</c:f>
              <c:numCache>
                <c:formatCode>General</c:formatCode>
                <c:ptCount val="35"/>
                <c:pt idx="10" formatCode="0,,\ &quot;M&quot;">
                  <c:v>29384926</c:v>
                </c:pt>
                <c:pt idx="11" formatCode="0,,\ &quot;M&quot;">
                  <c:v>27321114</c:v>
                </c:pt>
                <c:pt idx="12" formatCode="0,,\ &quot;M&quot;">
                  <c:v>20531370</c:v>
                </c:pt>
                <c:pt idx="13" formatCode="0,,\ &quot;M&quot;">
                  <c:v>16867691</c:v>
                </c:pt>
                <c:pt idx="14" formatCode="0,,\ &quot;M&quot;">
                  <c:v>16015609</c:v>
                </c:pt>
              </c:numCache>
            </c:numRef>
          </c:val>
          <c:extLst>
            <c:ext xmlns:c16="http://schemas.microsoft.com/office/drawing/2014/chart" uri="{C3380CC4-5D6E-409C-BE32-E72D297353CC}">
              <c16:uniqueId val="{00000002-E9D5-4B2E-AD17-A1FE666310A5}"/>
            </c:ext>
          </c:extLst>
        </c:ser>
        <c:ser>
          <c:idx val="3"/>
          <c:order val="3"/>
          <c:tx>
            <c:strRef>
              <c:f>'Grade &amp; Sub Grade revol bal'!$H$6:$H$7</c:f>
              <c:strCache>
                <c:ptCount val="1"/>
                <c:pt idx="0">
                  <c:v>D</c:v>
                </c:pt>
              </c:strCache>
            </c:strRef>
          </c:tx>
          <c:spPr>
            <a:solidFill>
              <a:schemeClr val="accent4"/>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bal'!$H$8:$H$43</c:f>
              <c:numCache>
                <c:formatCode>General</c:formatCode>
                <c:ptCount val="35"/>
                <c:pt idx="15" formatCode="0,,\ &quot;M&quot;">
                  <c:v>12130255</c:v>
                </c:pt>
                <c:pt idx="16" formatCode="0,,\ &quot;M&quot;">
                  <c:v>18570972</c:v>
                </c:pt>
                <c:pt idx="17" formatCode="0,,\ &quot;M&quot;">
                  <c:v>16793781</c:v>
                </c:pt>
                <c:pt idx="18" formatCode="0,,\ &quot;M&quot;">
                  <c:v>13742947</c:v>
                </c:pt>
                <c:pt idx="19" formatCode="0,,\ &quot;M&quot;">
                  <c:v>13252474</c:v>
                </c:pt>
              </c:numCache>
            </c:numRef>
          </c:val>
          <c:extLst>
            <c:ext xmlns:c16="http://schemas.microsoft.com/office/drawing/2014/chart" uri="{C3380CC4-5D6E-409C-BE32-E72D297353CC}">
              <c16:uniqueId val="{00000003-E9D5-4B2E-AD17-A1FE666310A5}"/>
            </c:ext>
          </c:extLst>
        </c:ser>
        <c:ser>
          <c:idx val="4"/>
          <c:order val="4"/>
          <c:tx>
            <c:strRef>
              <c:f>'Grade &amp; Sub Grade revol bal'!$I$6:$I$7</c:f>
              <c:strCache>
                <c:ptCount val="1"/>
                <c:pt idx="0">
                  <c:v>E</c:v>
                </c:pt>
              </c:strCache>
            </c:strRef>
          </c:tx>
          <c:spPr>
            <a:solidFill>
              <a:schemeClr val="accent5"/>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bal'!$I$8:$I$43</c:f>
              <c:numCache>
                <c:formatCode>General</c:formatCode>
                <c:ptCount val="35"/>
                <c:pt idx="20" formatCode="0,,\ &quot;M&quot;">
                  <c:v>11132588</c:v>
                </c:pt>
                <c:pt idx="21" formatCode="0,,\ &quot;M&quot;">
                  <c:v>10242033</c:v>
                </c:pt>
                <c:pt idx="22" formatCode="0,,\ &quot;M&quot;">
                  <c:v>9039059</c:v>
                </c:pt>
                <c:pt idx="23" formatCode="0,,\ &quot;M&quot;">
                  <c:v>7990991</c:v>
                </c:pt>
                <c:pt idx="24" formatCode="0,,\ &quot;M&quot;">
                  <c:v>7669868</c:v>
                </c:pt>
              </c:numCache>
            </c:numRef>
          </c:val>
          <c:extLst>
            <c:ext xmlns:c16="http://schemas.microsoft.com/office/drawing/2014/chart" uri="{C3380CC4-5D6E-409C-BE32-E72D297353CC}">
              <c16:uniqueId val="{00000004-E9D5-4B2E-AD17-A1FE666310A5}"/>
            </c:ext>
          </c:extLst>
        </c:ser>
        <c:ser>
          <c:idx val="5"/>
          <c:order val="5"/>
          <c:tx>
            <c:strRef>
              <c:f>'Grade &amp; Sub Grade revol bal'!$J$6:$J$7</c:f>
              <c:strCache>
                <c:ptCount val="1"/>
                <c:pt idx="0">
                  <c:v>F</c:v>
                </c:pt>
              </c:strCache>
            </c:strRef>
          </c:tx>
          <c:spPr>
            <a:solidFill>
              <a:schemeClr val="accent6"/>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bal'!$J$8:$J$43</c:f>
              <c:numCache>
                <c:formatCode>General</c:formatCode>
                <c:ptCount val="35"/>
                <c:pt idx="25" formatCode="0,,\ &quot;M&quot;">
                  <c:v>5840746</c:v>
                </c:pt>
                <c:pt idx="26" formatCode="0,,\ &quot;M&quot;">
                  <c:v>4528248</c:v>
                </c:pt>
                <c:pt idx="27" formatCode="0,,\ &quot;M&quot;">
                  <c:v>3175435</c:v>
                </c:pt>
                <c:pt idx="28" formatCode="0,,\ &quot;M&quot;">
                  <c:v>2551064</c:v>
                </c:pt>
                <c:pt idx="29" formatCode="0,,\ &quot;M&quot;">
                  <c:v>2187323</c:v>
                </c:pt>
              </c:numCache>
            </c:numRef>
          </c:val>
          <c:extLst>
            <c:ext xmlns:c16="http://schemas.microsoft.com/office/drawing/2014/chart" uri="{C3380CC4-5D6E-409C-BE32-E72D297353CC}">
              <c16:uniqueId val="{00000005-E9D5-4B2E-AD17-A1FE666310A5}"/>
            </c:ext>
          </c:extLst>
        </c:ser>
        <c:ser>
          <c:idx val="6"/>
          <c:order val="6"/>
          <c:tx>
            <c:strRef>
              <c:f>'Grade &amp; Sub Grade revol bal'!$K$6:$K$7</c:f>
              <c:strCache>
                <c:ptCount val="1"/>
                <c:pt idx="0">
                  <c:v>G</c:v>
                </c:pt>
              </c:strCache>
            </c:strRef>
          </c:tx>
          <c:spPr>
            <a:solidFill>
              <a:schemeClr val="accent1">
                <a:lumMod val="60000"/>
              </a:schemeClr>
            </a:solidFill>
            <a:ln>
              <a:noFill/>
            </a:ln>
            <a:effectLst/>
          </c:spPr>
          <c:invertIfNegative val="0"/>
          <c:cat>
            <c:strRef>
              <c:f>'Grade &amp; Sub Grade revol bal'!$D$8:$D$43</c:f>
              <c:strCache>
                <c:ptCount val="35"/>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strCache>
            </c:strRef>
          </c:cat>
          <c:val>
            <c:numRef>
              <c:f>'Grade &amp; Sub Grade revol bal'!$K$8:$K$43</c:f>
              <c:numCache>
                <c:formatCode>General</c:formatCode>
                <c:ptCount val="35"/>
                <c:pt idx="30" formatCode="0,,\ &quot;M&quot;">
                  <c:v>1808763</c:v>
                </c:pt>
                <c:pt idx="31" formatCode="0,,\ &quot;M&quot;">
                  <c:v>1729627</c:v>
                </c:pt>
                <c:pt idx="32" formatCode="0,,\ &quot;M&quot;">
                  <c:v>832193</c:v>
                </c:pt>
                <c:pt idx="33" formatCode="0,,\ &quot;M&quot;">
                  <c:v>1390628</c:v>
                </c:pt>
                <c:pt idx="34" formatCode="0,,\ &quot;M&quot;">
                  <c:v>701515</c:v>
                </c:pt>
              </c:numCache>
            </c:numRef>
          </c:val>
          <c:extLst>
            <c:ext xmlns:c16="http://schemas.microsoft.com/office/drawing/2014/chart" uri="{C3380CC4-5D6E-409C-BE32-E72D297353CC}">
              <c16:uniqueId val="{00000006-E9D5-4B2E-AD17-A1FE666310A5}"/>
            </c:ext>
          </c:extLst>
        </c:ser>
        <c:dLbls>
          <c:showLegendKey val="0"/>
          <c:showVal val="0"/>
          <c:showCatName val="0"/>
          <c:showSerName val="0"/>
          <c:showPercent val="0"/>
          <c:showBubbleSize val="0"/>
        </c:dLbls>
        <c:gapWidth val="150"/>
        <c:overlap val="100"/>
        <c:axId val="456149984"/>
        <c:axId val="487659024"/>
      </c:barChart>
      <c:catAx>
        <c:axId val="45614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crossAx val="487659024"/>
        <c:crosses val="autoZero"/>
        <c:auto val="1"/>
        <c:lblAlgn val="ctr"/>
        <c:lblOffset val="100"/>
        <c:noMultiLvlLbl val="0"/>
      </c:catAx>
      <c:valAx>
        <c:axId val="487659024"/>
        <c:scaling>
          <c:orientation val="minMax"/>
        </c:scaling>
        <c:delete val="0"/>
        <c:axPos val="l"/>
        <c:numFmt formatCode="0,,\ &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crossAx val="456149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solidFill>
            <a:schemeClr val="accent2">
              <a:lumMod val="20000"/>
              <a:lumOff val="80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'Verify and non V. status'!$L$6</c:f>
              <c:strCache>
                <c:ptCount val="1"/>
                <c:pt idx="0">
                  <c:v>Not Verified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inEnd"/>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E461-4162-9145-6BE1EDB27E0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Segoe UI Semibold" panose="020B0702040204020203" pitchFamily="34" charset="0"/>
                    <a:ea typeface="+mn-ea"/>
                    <a:cs typeface="Segoe UI Semibold" panose="020B0702040204020203" pitchFamily="34" charset="0"/>
                  </a:defRPr>
                </a:pPr>
                <a:endParaRPr lang="en-US"/>
              </a:p>
            </c:txPr>
            <c:dLblPos val="inBase"/>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'Verify and non V. status'!$L$7</c:f>
              <c:numCache>
                <c:formatCode>0,,\ "M"</c:formatCode>
                <c:ptCount val="1"/>
                <c:pt idx="0">
                  <c:v>153541418.21059802</c:v>
                </c:pt>
              </c:numCache>
            </c:numRef>
          </c:val>
          <c:extLst>
            <c:ext xmlns:c16="http://schemas.microsoft.com/office/drawing/2014/chart" uri="{C3380CC4-5D6E-409C-BE32-E72D297353CC}">
              <c16:uniqueId val="{00000000-E461-4162-9145-6BE1EDB27E05}"/>
            </c:ext>
          </c:extLst>
        </c:ser>
        <c:ser>
          <c:idx val="1"/>
          <c:order val="1"/>
          <c:tx>
            <c:strRef>
              <c:f>'Verify and non V. status'!$M$6</c:f>
              <c:strCache>
                <c:ptCount val="1"/>
                <c:pt idx="0">
                  <c:v>Verified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Pt>
            <c:idx val="0"/>
            <c:invertIfNegative val="0"/>
            <c:bubble3D val="0"/>
            <c:spPr>
              <a:solidFill>
                <a:schemeClr val="accent3">
                  <a:lumMod val="50000"/>
                </a:schemeClr>
              </a:solidFill>
              <a:ln>
                <a:noFill/>
              </a:ln>
              <a:effectLst/>
            </c:spPr>
            <c:extLst>
              <c:ext xmlns:c16="http://schemas.microsoft.com/office/drawing/2014/chart" uri="{C3380CC4-5D6E-409C-BE32-E72D297353CC}">
                <c16:uniqueId val="{00000002-E461-4162-9145-6BE1EDB27E05}"/>
              </c:ext>
            </c:extLst>
          </c:dPt>
          <c:dLbls>
            <c:dLbl>
              <c:idx val="0"/>
              <c:tx>
                <c:rich>
                  <a:bodyPr rot="0" spcFirstLastPara="1" vertOverflow="ellipsis" vert="horz" wrap="square" lIns="38100" tIns="19050" rIns="38100" bIns="19050" anchor="ctr" anchorCtr="1">
                    <a:noAutofit/>
                  </a:bodyPr>
                  <a:lstStyle/>
                  <a:p>
                    <a:pPr>
                      <a:defRPr sz="1200" b="1" i="0" u="none" strike="noStrike" kern="1200" baseline="0">
                        <a:solidFill>
                          <a:schemeClr val="tx1"/>
                        </a:solidFill>
                        <a:latin typeface="Segoe UI Semibold" panose="020B0702040204020203" pitchFamily="34" charset="0"/>
                        <a:ea typeface="+mn-ea"/>
                        <a:cs typeface="Segoe UI Semibold" panose="020B0702040204020203" pitchFamily="34" charset="0"/>
                      </a:defRPr>
                    </a:pPr>
                    <a:fld id="{016A79EB-B7D5-4DAF-B5D8-F5B4F91AFD8F}" type="SERIESNAME">
                      <a:rPr lang="en-US" b="1">
                        <a:latin typeface="Segoe UI Semibold" panose="020B0702040204020203" pitchFamily="34" charset="0"/>
                        <a:cs typeface="Segoe UI Semibold" panose="020B0702040204020203" pitchFamily="34" charset="0"/>
                      </a:rPr>
                      <a:pPr>
                        <a:defRPr sz="1200" b="1">
                          <a:solidFill>
                            <a:schemeClr val="tx1"/>
                          </a:solidFill>
                          <a:latin typeface="Segoe UI Semibold" panose="020B0702040204020203" pitchFamily="34" charset="0"/>
                          <a:cs typeface="Segoe UI Semibold" panose="020B0702040204020203" pitchFamily="34" charset="0"/>
                        </a:defRPr>
                      </a:pPr>
                      <a:t>[SERIES NAME]</a:t>
                    </a:fld>
                    <a:r>
                      <a:rPr lang="en-US" b="1" baseline="0" dirty="0">
                        <a:latin typeface="Segoe UI Semibold" panose="020B0702040204020203" pitchFamily="34" charset="0"/>
                        <a:cs typeface="Segoe UI Semibold" panose="020B0702040204020203" pitchFamily="34" charset="0"/>
                      </a:rPr>
                      <a:t>, </a:t>
                    </a:r>
                    <a:fld id="{D50C357B-4210-4A0A-96FB-5CED04CDD72E}" type="VALUE">
                      <a:rPr lang="en-US" b="1" baseline="0" smtClean="0">
                        <a:latin typeface="Segoe UI Semibold" panose="020B0702040204020203" pitchFamily="34" charset="0"/>
                        <a:cs typeface="Segoe UI Semibold" panose="020B0702040204020203" pitchFamily="34" charset="0"/>
                      </a:rPr>
                      <a:pPr>
                        <a:defRPr sz="1200" b="1">
                          <a:solidFill>
                            <a:schemeClr val="tx1"/>
                          </a:solidFill>
                          <a:latin typeface="Segoe UI Semibold" panose="020B0702040204020203" pitchFamily="34" charset="0"/>
                          <a:cs typeface="Segoe UI Semibold" panose="020B0702040204020203" pitchFamily="34" charset="0"/>
                        </a:defRPr>
                      </a:pPr>
                      <a:t>[VALUE]</a:t>
                    </a:fld>
                    <a:endParaRPr lang="en-US" b="1" baseline="0" dirty="0">
                      <a:latin typeface="Segoe UI Semibold" panose="020B0702040204020203" pitchFamily="34" charset="0"/>
                      <a:cs typeface="Segoe UI Semibold" panose="020B0702040204020203" pitchFamily="34" charset="0"/>
                    </a:endParaRP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31990128077963192"/>
                      <c:h val="0.20348126691510371"/>
                    </c:manualLayout>
                  </c15:layout>
                  <c15:dlblFieldTable/>
                  <c15:showDataLabelsRange val="0"/>
                </c:ext>
                <c:ext xmlns:c16="http://schemas.microsoft.com/office/drawing/2014/chart" uri="{C3380CC4-5D6E-409C-BE32-E72D297353CC}">
                  <c16:uniqueId val="{00000002-E461-4162-9145-6BE1EDB27E0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'Verify and non V. status'!$M$7</c:f>
              <c:numCache>
                <c:formatCode>0,,\ "M"</c:formatCode>
                <c:ptCount val="1"/>
                <c:pt idx="0">
                  <c:v>219892307.5108375</c:v>
                </c:pt>
              </c:numCache>
            </c:numRef>
          </c:val>
          <c:extLst>
            <c:ext xmlns:c16="http://schemas.microsoft.com/office/drawing/2014/chart" uri="{C3380CC4-5D6E-409C-BE32-E72D297353CC}">
              <c16:uniqueId val="{00000001-E461-4162-9145-6BE1EDB27E05}"/>
            </c:ext>
          </c:extLst>
        </c:ser>
        <c:dLbls>
          <c:dLblPos val="outEnd"/>
          <c:showLegendKey val="0"/>
          <c:showVal val="1"/>
          <c:showCatName val="0"/>
          <c:showSerName val="0"/>
          <c:showPercent val="0"/>
          <c:showBubbleSize val="0"/>
        </c:dLbls>
        <c:gapWidth val="100"/>
        <c:axId val="483527776"/>
        <c:axId val="487664480"/>
      </c:barChart>
      <c:catAx>
        <c:axId val="483527776"/>
        <c:scaling>
          <c:orientation val="minMax"/>
        </c:scaling>
        <c:delete val="1"/>
        <c:axPos val="l"/>
        <c:numFmt formatCode="General" sourceLinked="1"/>
        <c:majorTickMark val="none"/>
        <c:minorTickMark val="none"/>
        <c:tickLblPos val="nextTo"/>
        <c:crossAx val="487664480"/>
        <c:crosses val="autoZero"/>
        <c:auto val="1"/>
        <c:lblAlgn val="ctr"/>
        <c:lblOffset val="100"/>
        <c:noMultiLvlLbl val="0"/>
      </c:catAx>
      <c:valAx>
        <c:axId val="487664480"/>
        <c:scaling>
          <c:orientation val="minMax"/>
        </c:scaling>
        <c:delete val="1"/>
        <c:axPos val="b"/>
        <c:numFmt formatCode="0,,\ &quot;M&quot;" sourceLinked="1"/>
        <c:majorTickMark val="none"/>
        <c:minorTickMark val="none"/>
        <c:tickLblPos val="nextTo"/>
        <c:crossAx val="483527776"/>
        <c:crosses val="autoZero"/>
        <c:crossBetween val="between"/>
      </c:valAx>
      <c:spPr>
        <a:noFill/>
        <a:ln>
          <a:noFill/>
        </a:ln>
        <a:effectLst/>
      </c:spPr>
    </c:plotArea>
    <c:plotVisOnly val="1"/>
    <c:dispBlanksAs val="gap"/>
    <c:showDLblsOverMax val="0"/>
  </c:chart>
  <c:spPr>
    <a:noFill/>
    <a:ln>
      <a:solidFill>
        <a:schemeClr val="bg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2"/>
          <c:order val="2"/>
          <c:tx>
            <c:strRef>
              <c:f>'State and month wise loan stat'!$U$8</c:f>
              <c:strCache>
                <c:ptCount val="1"/>
                <c:pt idx="0">
                  <c:v>Fully Paid</c:v>
                </c:pt>
              </c:strCache>
            </c:strRef>
          </c:tx>
          <c:spPr>
            <a:solidFill>
              <a:schemeClr val="accent4">
                <a:lumMod val="90000"/>
              </a:schemeClr>
            </a:solidFill>
            <a:ln>
              <a:noFill/>
            </a:ln>
            <a:effectLst/>
          </c:spPr>
          <c:dLbls>
            <c:dLbl>
              <c:idx val="1"/>
              <c:layout>
                <c:manualLayout>
                  <c:x val="-5.0925337632079971E-17"/>
                  <c:y val="-2.31481481481482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6FE-4D63-BE73-12AC165E70AA}"/>
                </c:ext>
              </c:extLst>
            </c:dLbl>
            <c:dLbl>
              <c:idx val="2"/>
              <c:layout>
                <c:manualLayout>
                  <c:x val="-1.0185067526415994E-16"/>
                  <c:y val="-4.6296296296296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6FE-4D63-BE73-12AC165E70AA}"/>
                </c:ext>
              </c:extLst>
            </c:dLbl>
            <c:dLbl>
              <c:idx val="3"/>
              <c:tx>
                <c:rich>
                  <a:bodyPr/>
                  <a:lstStyle/>
                  <a:p>
                    <a:fld id="{AD53359D-D5A4-4552-97EA-9323F4F2A9FB}" type="VALUE">
                      <a:rPr lang="en-US">
                        <a:solidFill>
                          <a:schemeClr val="accent2">
                            <a:lumMod val="20000"/>
                            <a:lumOff val="80000"/>
                          </a:schemeClr>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6FE-4D63-BE73-12AC165E70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'State and month wise loan stat'!$V$5:$Z$5</c:f>
              <c:strCache>
                <c:ptCount val="5"/>
                <c:pt idx="0">
                  <c:v>CA</c:v>
                </c:pt>
                <c:pt idx="1">
                  <c:v>FL</c:v>
                </c:pt>
                <c:pt idx="2">
                  <c:v>NJ</c:v>
                </c:pt>
                <c:pt idx="3">
                  <c:v>NY</c:v>
                </c:pt>
                <c:pt idx="4">
                  <c:v>TX</c:v>
                </c:pt>
              </c:strCache>
            </c:strRef>
          </c:cat>
          <c:val>
            <c:numRef>
              <c:f>'State and month wise loan stat'!$V$8:$Z$8</c:f>
              <c:numCache>
                <c:formatCode>General</c:formatCode>
                <c:ptCount val="5"/>
                <c:pt idx="0">
                  <c:v>5824</c:v>
                </c:pt>
                <c:pt idx="1">
                  <c:v>2277</c:v>
                </c:pt>
                <c:pt idx="2">
                  <c:v>1512</c:v>
                </c:pt>
                <c:pt idx="3">
                  <c:v>3203</c:v>
                </c:pt>
                <c:pt idx="4">
                  <c:v>2343</c:v>
                </c:pt>
              </c:numCache>
            </c:numRef>
          </c:val>
          <c:extLst>
            <c:ext xmlns:c16="http://schemas.microsoft.com/office/drawing/2014/chart" uri="{C3380CC4-5D6E-409C-BE32-E72D297353CC}">
              <c16:uniqueId val="{00000002-46FE-4D63-BE73-12AC165E70AA}"/>
            </c:ext>
          </c:extLst>
        </c:ser>
        <c:dLbls>
          <c:showLegendKey val="0"/>
          <c:showVal val="1"/>
          <c:showCatName val="0"/>
          <c:showSerName val="0"/>
          <c:showPercent val="0"/>
          <c:showBubbleSize val="0"/>
        </c:dLbls>
        <c:axId val="508397920"/>
        <c:axId val="466006400"/>
      </c:areaChart>
      <c:barChart>
        <c:barDir val="col"/>
        <c:grouping val="clustered"/>
        <c:varyColors val="0"/>
        <c:ser>
          <c:idx val="0"/>
          <c:order val="0"/>
          <c:tx>
            <c:strRef>
              <c:f>'State and month wise loan stat'!$U$6</c:f>
              <c:strCache>
                <c:ptCount val="1"/>
                <c:pt idx="0">
                  <c:v>Charged Off</c:v>
                </c:pt>
              </c:strCache>
            </c:strRef>
          </c:tx>
          <c:spPr>
            <a:solidFill>
              <a:schemeClr val="accent3">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'State and month wise loan stat'!$V$5:$Z$5</c:f>
              <c:strCache>
                <c:ptCount val="5"/>
                <c:pt idx="0">
                  <c:v>CA</c:v>
                </c:pt>
                <c:pt idx="1">
                  <c:v>FL</c:v>
                </c:pt>
                <c:pt idx="2">
                  <c:v>NJ</c:v>
                </c:pt>
                <c:pt idx="3">
                  <c:v>NY</c:v>
                </c:pt>
                <c:pt idx="4">
                  <c:v>TX</c:v>
                </c:pt>
              </c:strCache>
            </c:strRef>
          </c:cat>
          <c:val>
            <c:numRef>
              <c:f>'State and month wise loan stat'!$V$6:$Z$6</c:f>
              <c:numCache>
                <c:formatCode>General</c:formatCode>
                <c:ptCount val="5"/>
                <c:pt idx="0">
                  <c:v>1125</c:v>
                </c:pt>
                <c:pt idx="1">
                  <c:v>504</c:v>
                </c:pt>
                <c:pt idx="2">
                  <c:v>278</c:v>
                </c:pt>
                <c:pt idx="3">
                  <c:v>495</c:v>
                </c:pt>
                <c:pt idx="4">
                  <c:v>316</c:v>
                </c:pt>
              </c:numCache>
            </c:numRef>
          </c:val>
          <c:extLst>
            <c:ext xmlns:c16="http://schemas.microsoft.com/office/drawing/2014/chart" uri="{C3380CC4-5D6E-409C-BE32-E72D297353CC}">
              <c16:uniqueId val="{00000003-46FE-4D63-BE73-12AC165E70AA}"/>
            </c:ext>
          </c:extLst>
        </c:ser>
        <c:ser>
          <c:idx val="1"/>
          <c:order val="1"/>
          <c:tx>
            <c:strRef>
              <c:f>'State and month wise loan stat'!$U$7</c:f>
              <c:strCache>
                <c:ptCount val="1"/>
                <c:pt idx="0">
                  <c:v>Current</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'State and month wise loan stat'!$V$5:$Z$5</c:f>
              <c:strCache>
                <c:ptCount val="5"/>
                <c:pt idx="0">
                  <c:v>CA</c:v>
                </c:pt>
                <c:pt idx="1">
                  <c:v>FL</c:v>
                </c:pt>
                <c:pt idx="2">
                  <c:v>NJ</c:v>
                </c:pt>
                <c:pt idx="3">
                  <c:v>NY</c:v>
                </c:pt>
                <c:pt idx="4">
                  <c:v>TX</c:v>
                </c:pt>
              </c:strCache>
            </c:strRef>
          </c:cat>
          <c:val>
            <c:numRef>
              <c:f>'State and month wise loan stat'!$V$7:$Z$7</c:f>
              <c:numCache>
                <c:formatCode>General</c:formatCode>
                <c:ptCount val="5"/>
                <c:pt idx="0">
                  <c:v>150</c:v>
                </c:pt>
                <c:pt idx="1">
                  <c:v>85</c:v>
                </c:pt>
                <c:pt idx="2">
                  <c:v>60</c:v>
                </c:pt>
                <c:pt idx="3">
                  <c:v>114</c:v>
                </c:pt>
                <c:pt idx="4">
                  <c:v>68</c:v>
                </c:pt>
              </c:numCache>
            </c:numRef>
          </c:val>
          <c:extLst>
            <c:ext xmlns:c16="http://schemas.microsoft.com/office/drawing/2014/chart" uri="{C3380CC4-5D6E-409C-BE32-E72D297353CC}">
              <c16:uniqueId val="{00000004-46FE-4D63-BE73-12AC165E70AA}"/>
            </c:ext>
          </c:extLst>
        </c:ser>
        <c:dLbls>
          <c:showLegendKey val="0"/>
          <c:showVal val="1"/>
          <c:showCatName val="0"/>
          <c:showSerName val="0"/>
          <c:showPercent val="0"/>
          <c:showBubbleSize val="0"/>
        </c:dLbls>
        <c:gapWidth val="219"/>
        <c:axId val="508397920"/>
        <c:axId val="466006400"/>
      </c:barChart>
      <c:catAx>
        <c:axId val="508397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crossAx val="466006400"/>
        <c:crosses val="autoZero"/>
        <c:auto val="1"/>
        <c:lblAlgn val="ctr"/>
        <c:lblOffset val="100"/>
        <c:noMultiLvlLbl val="0"/>
      </c:catAx>
      <c:valAx>
        <c:axId val="466006400"/>
        <c:scaling>
          <c:orientation val="minMax"/>
        </c:scaling>
        <c:delete val="1"/>
        <c:axPos val="l"/>
        <c:numFmt formatCode="General" sourceLinked="1"/>
        <c:majorTickMark val="none"/>
        <c:minorTickMark val="none"/>
        <c:tickLblPos val="nextTo"/>
        <c:crossAx val="5083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9.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3200400" y="1519518"/>
            <a:ext cx="7055224" cy="1492623"/>
          </a:xfrm>
        </p:spPr>
        <p:txBody>
          <a:bodyPr/>
          <a:lstStyle/>
          <a:p>
            <a:r>
              <a:rPr lang="en-US" dirty="0"/>
              <a:t>BANK Loan ANALYTICS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3429000"/>
            <a:ext cx="7068312" cy="758952"/>
          </a:xfrm>
        </p:spPr>
        <p:txBody>
          <a:bodyPr/>
          <a:lstStyle/>
          <a:p>
            <a:r>
              <a:rPr lang="en-US" b="1" dirty="0"/>
              <a:t>GROUP-4</a:t>
            </a:r>
          </a:p>
          <a:p>
            <a:endParaRPr lang="en-US" dirty="0"/>
          </a:p>
        </p:txBody>
      </p:sp>
      <p:sp>
        <p:nvSpPr>
          <p:cNvPr id="4" name="TextBox 3">
            <a:extLst>
              <a:ext uri="{FF2B5EF4-FFF2-40B4-BE49-F238E27FC236}">
                <a16:creationId xmlns:a16="http://schemas.microsoft.com/office/drawing/2014/main" id="{449C201A-2985-DAC0-B44F-8E4D4A4585C9}"/>
              </a:ext>
            </a:extLst>
          </p:cNvPr>
          <p:cNvSpPr txBox="1"/>
          <p:nvPr/>
        </p:nvSpPr>
        <p:spPr>
          <a:xfrm>
            <a:off x="5230905" y="3993776"/>
            <a:ext cx="2675966" cy="1754326"/>
          </a:xfrm>
          <a:prstGeom prst="rect">
            <a:avLst/>
          </a:prstGeom>
          <a:noFill/>
        </p:spPr>
        <p:txBody>
          <a:bodyPr wrap="square" rtlCol="0">
            <a:spAutoFit/>
          </a:bodyPr>
          <a:lstStyle/>
          <a:p>
            <a:pPr marL="285750" indent="-285750">
              <a:buClr>
                <a:schemeClr val="accent6">
                  <a:lumMod val="75000"/>
                </a:schemeClr>
              </a:buClr>
              <a:buFont typeface="Courier New" panose="02070309020205020404" pitchFamily="49" charset="0"/>
              <a:buChar char="o"/>
            </a:pPr>
            <a:r>
              <a:rPr lang="en-IN" b="1" dirty="0">
                <a:solidFill>
                  <a:schemeClr val="bg1"/>
                </a:solidFill>
              </a:rPr>
              <a:t>Lavanya</a:t>
            </a:r>
          </a:p>
          <a:p>
            <a:pPr marL="285750" indent="-285750">
              <a:buClr>
                <a:schemeClr val="accent6">
                  <a:lumMod val="75000"/>
                </a:schemeClr>
              </a:buClr>
              <a:buFont typeface="Courier New" panose="02070309020205020404" pitchFamily="49" charset="0"/>
              <a:buChar char="o"/>
            </a:pPr>
            <a:r>
              <a:rPr lang="en-IN" b="1" dirty="0">
                <a:solidFill>
                  <a:schemeClr val="bg1"/>
                </a:solidFill>
              </a:rPr>
              <a:t>Shubham Vishnu Kale</a:t>
            </a:r>
          </a:p>
          <a:p>
            <a:pPr marL="285750" indent="-285750">
              <a:buClr>
                <a:schemeClr val="accent6">
                  <a:lumMod val="75000"/>
                </a:schemeClr>
              </a:buClr>
              <a:buFont typeface="Courier New" panose="02070309020205020404" pitchFamily="49" charset="0"/>
              <a:buChar char="o"/>
            </a:pPr>
            <a:r>
              <a:rPr lang="en-IN" b="1" dirty="0">
                <a:solidFill>
                  <a:schemeClr val="bg1"/>
                </a:solidFill>
              </a:rPr>
              <a:t>Ankita</a:t>
            </a:r>
          </a:p>
          <a:p>
            <a:pPr marL="285750" indent="-285750">
              <a:buClr>
                <a:schemeClr val="accent6">
                  <a:lumMod val="75000"/>
                </a:schemeClr>
              </a:buClr>
              <a:buFont typeface="Courier New" panose="02070309020205020404" pitchFamily="49" charset="0"/>
              <a:buChar char="o"/>
            </a:pPr>
            <a:r>
              <a:rPr lang="en-IN" b="1" dirty="0">
                <a:solidFill>
                  <a:schemeClr val="bg1"/>
                </a:solidFill>
              </a:rPr>
              <a:t>Sri Kishan</a:t>
            </a:r>
          </a:p>
          <a:p>
            <a:pPr marL="285750" indent="-285750">
              <a:buClr>
                <a:schemeClr val="accent6">
                  <a:lumMod val="75000"/>
                </a:schemeClr>
              </a:buClr>
              <a:buFont typeface="Courier New" panose="02070309020205020404" pitchFamily="49" charset="0"/>
              <a:buChar char="o"/>
            </a:pPr>
            <a:r>
              <a:rPr lang="en-IN" b="1" dirty="0">
                <a:solidFill>
                  <a:schemeClr val="bg1"/>
                </a:solidFill>
              </a:rPr>
              <a:t>Shyam Kumar </a:t>
            </a:r>
          </a:p>
          <a:p>
            <a:endParaRPr lang="en-IN" dirty="0">
              <a:solidFill>
                <a:schemeClr val="bg1"/>
              </a:solidFill>
            </a:endParaRPr>
          </a:p>
        </p:txBody>
      </p:sp>
      <p:pic>
        <p:nvPicPr>
          <p:cNvPr id="5" name="Picture 4">
            <a:extLst>
              <a:ext uri="{FF2B5EF4-FFF2-40B4-BE49-F238E27FC236}">
                <a16:creationId xmlns:a16="http://schemas.microsoft.com/office/drawing/2014/main" id="{266BC60F-2174-E50C-BF1F-60CF03FDB1BB}"/>
              </a:ext>
            </a:extLst>
          </p:cNvPr>
          <p:cNvPicPr>
            <a:picLocks noChangeAspect="1"/>
          </p:cNvPicPr>
          <p:nvPr/>
        </p:nvPicPr>
        <p:blipFill>
          <a:blip r:embed="rId2"/>
          <a:stretch>
            <a:fillRect/>
          </a:stretch>
        </p:blipFill>
        <p:spPr>
          <a:xfrm>
            <a:off x="1936376" y="1415795"/>
            <a:ext cx="1788459" cy="1788459"/>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927764"/>
            <a:ext cx="8878824" cy="700571"/>
          </a:xfrm>
        </p:spPr>
        <p:txBody>
          <a:bodyPr/>
          <a:lstStyle/>
          <a:p>
            <a:r>
              <a:rPr lang="en-US" dirty="0"/>
              <a:t>Total principal received</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69218" y="1767253"/>
            <a:ext cx="5697342" cy="671029"/>
          </a:xfrm>
        </p:spPr>
        <p:txBody>
          <a:bodyPr/>
          <a:lstStyle/>
          <a:p>
            <a:r>
              <a:rPr lang="en-US" dirty="0"/>
              <a:t>Collected 389M total principal over 5 years (2007-2011) in loan repayments.</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67774" y="2821626"/>
            <a:ext cx="3460579" cy="2555396"/>
          </a:xfrm>
        </p:spPr>
        <p:txBody>
          <a:bodyPr/>
          <a:lstStyle/>
          <a:p>
            <a:r>
              <a:rPr lang="en-US" dirty="0"/>
              <a:t>The "principal received" refers to the initial amount of money that a borrower receives from a loan.</a:t>
            </a:r>
          </a:p>
          <a:p>
            <a:r>
              <a:rPr lang="en-US" dirty="0"/>
              <a:t>The highest collected principal was 226 million, collected in 2011.</a:t>
            </a:r>
          </a:p>
          <a:p>
            <a:pPr marL="0" indent="0">
              <a:buNone/>
            </a:pPr>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5" name="Chart 4">
            <a:extLst>
              <a:ext uri="{FF2B5EF4-FFF2-40B4-BE49-F238E27FC236}">
                <a16:creationId xmlns:a16="http://schemas.microsoft.com/office/drawing/2014/main" id="{506CD34A-D6DA-EFF4-CA83-BC773ADEB8F3}"/>
              </a:ext>
            </a:extLst>
          </p:cNvPr>
          <p:cNvGraphicFramePr>
            <a:graphicFrameLocks/>
          </p:cNvGraphicFramePr>
          <p:nvPr/>
        </p:nvGraphicFramePr>
        <p:xfrm>
          <a:off x="5022165" y="2102767"/>
          <a:ext cx="5486401" cy="3657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92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927764"/>
            <a:ext cx="8878824" cy="700571"/>
          </a:xfrm>
        </p:spPr>
        <p:txBody>
          <a:bodyPr/>
          <a:lstStyle/>
          <a:p>
            <a:r>
              <a:rPr lang="en-US" dirty="0"/>
              <a:t>Total Interest Earned</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69218" y="1767253"/>
            <a:ext cx="5697342" cy="671029"/>
          </a:xfrm>
        </p:spPr>
        <p:txBody>
          <a:bodyPr/>
          <a:lstStyle/>
          <a:p>
            <a:r>
              <a:rPr lang="en-US" sz="2400" dirty="0"/>
              <a:t>Accrued 90M interest from 2007 to 2011 over 5 years.</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69218" y="2825145"/>
            <a:ext cx="3460579" cy="2555396"/>
          </a:xfrm>
        </p:spPr>
        <p:txBody>
          <a:bodyPr/>
          <a:lstStyle/>
          <a:p>
            <a:r>
              <a:rPr lang="en-US" dirty="0"/>
              <a:t>60-month loan: 0.148 APR offers extended financing with competitive interest rates.</a:t>
            </a:r>
          </a:p>
          <a:p>
            <a:r>
              <a:rPr lang="en-US" dirty="0"/>
              <a:t>36-month loan: 0.110 APR signifies favorable rates for shorter-term financial commitments.</a:t>
            </a:r>
          </a:p>
          <a:p>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9" name="Chart 8">
            <a:extLst>
              <a:ext uri="{FF2B5EF4-FFF2-40B4-BE49-F238E27FC236}">
                <a16:creationId xmlns:a16="http://schemas.microsoft.com/office/drawing/2014/main" id="{EBE32795-76B1-BF68-6C97-294F81CEBE4C}"/>
              </a:ext>
            </a:extLst>
          </p:cNvPr>
          <p:cNvGraphicFramePr>
            <a:graphicFrameLocks/>
          </p:cNvGraphicFramePr>
          <p:nvPr/>
        </p:nvGraphicFramePr>
        <p:xfrm>
          <a:off x="4529797" y="243828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906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927764"/>
            <a:ext cx="8878824" cy="700571"/>
          </a:xfrm>
        </p:spPr>
        <p:txBody>
          <a:bodyPr/>
          <a:lstStyle/>
          <a:p>
            <a:r>
              <a:rPr lang="en-IN" dirty="0"/>
              <a:t>Total Revenue Insights</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69218" y="1767253"/>
            <a:ext cx="5697342" cy="671029"/>
          </a:xfrm>
        </p:spPr>
        <p:txBody>
          <a:bodyPr/>
          <a:lstStyle/>
          <a:p>
            <a:r>
              <a:rPr lang="en-US" sz="2400" dirty="0"/>
              <a:t>Revenue totals approximately 479 million.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69218" y="2577200"/>
            <a:ext cx="3010413" cy="2022935"/>
          </a:xfrm>
        </p:spPr>
        <p:txBody>
          <a:bodyPr/>
          <a:lstStyle/>
          <a:p>
            <a:r>
              <a:rPr lang="en-US" dirty="0"/>
              <a:t>Received 389M principal over 5 years (2007-2011) in loan repayments.</a:t>
            </a:r>
          </a:p>
          <a:p>
            <a:r>
              <a:rPr lang="en-US" dirty="0"/>
              <a:t>Generated 90M interest from loans over 5 years (2007-2011).</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5" name="Chart 4">
            <a:extLst>
              <a:ext uri="{FF2B5EF4-FFF2-40B4-BE49-F238E27FC236}">
                <a16:creationId xmlns:a16="http://schemas.microsoft.com/office/drawing/2014/main" id="{AA848F73-05BF-0D6B-1BB2-F17902A72681}"/>
              </a:ext>
            </a:extLst>
          </p:cNvPr>
          <p:cNvGraphicFramePr>
            <a:graphicFrameLocks/>
          </p:cNvGraphicFramePr>
          <p:nvPr/>
        </p:nvGraphicFramePr>
        <p:xfrm>
          <a:off x="4366663" y="2306395"/>
          <a:ext cx="4799793" cy="32732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268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927764"/>
            <a:ext cx="8878824" cy="700571"/>
          </a:xfrm>
        </p:spPr>
        <p:txBody>
          <a:bodyPr/>
          <a:lstStyle/>
          <a:p>
            <a:r>
              <a:rPr lang="en-IN" dirty="0"/>
              <a:t>Revolve Balance Overview</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69218" y="1767253"/>
            <a:ext cx="5697342" cy="671029"/>
          </a:xfrm>
        </p:spPr>
        <p:txBody>
          <a:bodyPr/>
          <a:lstStyle/>
          <a:p>
            <a:r>
              <a:rPr lang="en-US" sz="2400" dirty="0"/>
              <a:t>Revolving balance stands at approximately 532 million.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69218" y="2706444"/>
            <a:ext cx="3868542" cy="2962128"/>
          </a:xfrm>
        </p:spPr>
        <p:txBody>
          <a:bodyPr/>
          <a:lstStyle/>
          <a:p>
            <a:r>
              <a:rPr lang="en-US" dirty="0"/>
              <a:t>A significant increase in revolving balances could indicate that the bank is generating more revenue from interest and fees associated with revolving credit accounts.</a:t>
            </a:r>
          </a:p>
          <a:p>
            <a:r>
              <a:rPr lang="en-US" dirty="0"/>
              <a:t>Customers are actively using the bank's credit products, demonstrating engagement with the bank's offerings.</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6" name="Chart 5">
            <a:extLst>
              <a:ext uri="{FF2B5EF4-FFF2-40B4-BE49-F238E27FC236}">
                <a16:creationId xmlns:a16="http://schemas.microsoft.com/office/drawing/2014/main" id="{2A5687EA-6CF7-C759-2B45-CCBD4DEAF3C3}"/>
              </a:ext>
            </a:extLst>
          </p:cNvPr>
          <p:cNvGraphicFramePr>
            <a:graphicFrameLocks/>
          </p:cNvGraphicFramePr>
          <p:nvPr/>
        </p:nvGraphicFramePr>
        <p:xfrm>
          <a:off x="4834599" y="2438282"/>
          <a:ext cx="4464146" cy="27467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87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927764"/>
            <a:ext cx="8878824" cy="700571"/>
          </a:xfrm>
        </p:spPr>
        <p:txBody>
          <a:bodyPr/>
          <a:lstStyle/>
          <a:p>
            <a:r>
              <a:rPr lang="en-IN" sz="3200" dirty="0"/>
              <a:t>Year Wise Loan amount status</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69218" y="1767253"/>
            <a:ext cx="5697342" cy="671029"/>
          </a:xfrm>
        </p:spPr>
        <p:txBody>
          <a:bodyPr/>
          <a:lstStyle/>
          <a:p>
            <a:r>
              <a:rPr lang="en-US" sz="3200" dirty="0"/>
              <a:t>Total loan amount: $446 million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6418543" y="2507740"/>
            <a:ext cx="4188497" cy="3613288"/>
          </a:xfrm>
        </p:spPr>
        <p:txBody>
          <a:bodyPr/>
          <a:lstStyle/>
          <a:p>
            <a:r>
              <a:rPr lang="en-US" dirty="0"/>
              <a:t>In total, the bank charged off 68 million, which should be carefully monitored as part of their risk management and financial stability efforts.</a:t>
            </a:r>
          </a:p>
          <a:p>
            <a:r>
              <a:rPr lang="en-US" dirty="0"/>
              <a:t>The fully paid amount is 358 million for 5 years (2007-2011) which indicates the successful management of credit risk and the bank's ability to recover funds lent to borrowers.</a:t>
            </a:r>
          </a:p>
          <a:p>
            <a:r>
              <a:rPr lang="en-US" dirty="0"/>
              <a:t>A higher proportion of fully paid loans contributes to a healthier balance sheet. </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11" name="Chart 10">
            <a:extLst>
              <a:ext uri="{FF2B5EF4-FFF2-40B4-BE49-F238E27FC236}">
                <a16:creationId xmlns:a16="http://schemas.microsoft.com/office/drawing/2014/main" id="{512474F2-5DA9-4FD3-A054-F5E2778EBACC}"/>
              </a:ext>
            </a:extLst>
          </p:cNvPr>
          <p:cNvGraphicFramePr>
            <a:graphicFrameLocks/>
          </p:cNvGraphicFramePr>
          <p:nvPr/>
        </p:nvGraphicFramePr>
        <p:xfrm>
          <a:off x="1069218" y="2773973"/>
          <a:ext cx="4704241" cy="3080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578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585919"/>
            <a:ext cx="7905970" cy="905959"/>
          </a:xfrm>
        </p:spPr>
        <p:txBody>
          <a:bodyPr/>
          <a:lstStyle/>
          <a:p>
            <a:r>
              <a:rPr lang="en-IN" sz="3200" dirty="0"/>
              <a:t>Grade and subgrade wise Revolve balance</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6623068" y="1619191"/>
            <a:ext cx="4704239" cy="4571297"/>
          </a:xfrm>
        </p:spPr>
        <p:txBody>
          <a:bodyPr/>
          <a:lstStyle/>
          <a:p>
            <a:r>
              <a:rPr lang="en-US" dirty="0"/>
              <a:t>Based on the Revolve balance our target customers should always be from Grade A and Grade B </a:t>
            </a:r>
            <a:r>
              <a:rPr lang="en-IN" dirty="0"/>
              <a:t>based on their creditworthiness.</a:t>
            </a:r>
            <a:endParaRPr lang="en-US" dirty="0"/>
          </a:p>
          <a:p>
            <a:r>
              <a:rPr lang="en-US" dirty="0"/>
              <a:t>Customers who fully paid their loan amount are higher in sub grades B, B3, B4, and B5.</a:t>
            </a:r>
          </a:p>
          <a:p>
            <a:r>
              <a:rPr lang="en-US" dirty="0"/>
              <a:t>Within the initial three grades—A, B, and C—remarkably, only 602 customers fall under the A grade, out of a total of 10,085. This noteworthy low charge-off rate identifies them as high-potential customers. Offering incentives and encouraging them to leverage more benefits and exclusive offers could be a strategic approach for further engagement and growth.</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6" name="Chart 5">
            <a:extLst>
              <a:ext uri="{FF2B5EF4-FFF2-40B4-BE49-F238E27FC236}">
                <a16:creationId xmlns:a16="http://schemas.microsoft.com/office/drawing/2014/main" id="{90959433-32F4-0985-9E05-073F9A3AF1C8}"/>
              </a:ext>
            </a:extLst>
          </p:cNvPr>
          <p:cNvGraphicFramePr>
            <a:graphicFrameLocks/>
          </p:cNvGraphicFramePr>
          <p:nvPr/>
        </p:nvGraphicFramePr>
        <p:xfrm>
          <a:off x="1069218" y="1927274"/>
          <a:ext cx="5349325" cy="3313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674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722376"/>
            <a:ext cx="8342068" cy="905959"/>
          </a:xfrm>
        </p:spPr>
        <p:txBody>
          <a:bodyPr/>
          <a:lstStyle/>
          <a:p>
            <a:r>
              <a:rPr lang="en-IN" sz="3200" dirty="0"/>
              <a:t>Payment for verified and non-verified status</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6404475" y="1896323"/>
            <a:ext cx="4188497" cy="4239301"/>
          </a:xfrm>
        </p:spPr>
        <p:txBody>
          <a:bodyPr/>
          <a:lstStyle/>
          <a:p>
            <a:r>
              <a:rPr lang="en-US" dirty="0"/>
              <a:t>Non-verification in the 154 million payment raises concerns about potential risks such as fraud or errors. Promptly address any discrepancies or concerns to maintain transparency and trust.</a:t>
            </a:r>
          </a:p>
          <a:p>
            <a:r>
              <a:rPr lang="en-US" dirty="0"/>
              <a:t>A verified payment of 220 million contributes to the bank's overall financial stability. Large, verified transactions enhance liquidity and provide assurance of sound financial health.</a:t>
            </a:r>
          </a:p>
          <a:p>
            <a:r>
              <a:rPr lang="en-US" dirty="0"/>
              <a:t>Assess the impact on customer relationships. Resolving issues promptly demonstrates commitment to customer satisfaction.</a:t>
            </a:r>
          </a:p>
          <a:p>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10" name="Chart 9">
            <a:extLst>
              <a:ext uri="{FF2B5EF4-FFF2-40B4-BE49-F238E27FC236}">
                <a16:creationId xmlns:a16="http://schemas.microsoft.com/office/drawing/2014/main" id="{F979588F-3CFF-7478-DEB9-D61C5F85C636}"/>
              </a:ext>
            </a:extLst>
          </p:cNvPr>
          <p:cNvGraphicFramePr>
            <a:graphicFrameLocks/>
          </p:cNvGraphicFramePr>
          <p:nvPr/>
        </p:nvGraphicFramePr>
        <p:xfrm>
          <a:off x="1069218" y="2264898"/>
          <a:ext cx="5026782" cy="2985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581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736972"/>
            <a:ext cx="8878824" cy="905959"/>
          </a:xfrm>
        </p:spPr>
        <p:txBody>
          <a:bodyPr/>
          <a:lstStyle/>
          <a:p>
            <a:r>
              <a:rPr lang="en-IN" sz="3200" dirty="0"/>
              <a:t>State wise and month wise Loan status </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6446678" y="1904635"/>
            <a:ext cx="3808669" cy="3953021"/>
          </a:xfrm>
        </p:spPr>
        <p:txBody>
          <a:bodyPr/>
          <a:lstStyle/>
          <a:p>
            <a:r>
              <a:rPr lang="en-US" dirty="0"/>
              <a:t>California, Florida, New Jersey, New York, and Texas have the highest number of customers who fully paid their loan amounts.</a:t>
            </a:r>
          </a:p>
          <a:p>
            <a:r>
              <a:rPr lang="en-US" dirty="0"/>
              <a:t>Five states with lower status numbers are Iowa, Idaho, Indiana, Maine, and Nebraska.</a:t>
            </a:r>
          </a:p>
          <a:p>
            <a:r>
              <a:rPr lang="en-US" dirty="0"/>
              <a:t>California state has the highest number of charged off in April (106) and the highest number of fully paid customers in March (609).</a:t>
            </a:r>
          </a:p>
          <a:p>
            <a:r>
              <a:rPr lang="en-US" dirty="0"/>
              <a:t>Maine has one of the lowest numbers in terms of status.</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10" name="Chart 9">
            <a:extLst>
              <a:ext uri="{FF2B5EF4-FFF2-40B4-BE49-F238E27FC236}">
                <a16:creationId xmlns:a16="http://schemas.microsoft.com/office/drawing/2014/main" id="{CB62251F-C6DE-DA9A-F438-ADC5D28D06A8}"/>
              </a:ext>
            </a:extLst>
          </p:cNvPr>
          <p:cNvGraphicFramePr>
            <a:graphicFrameLocks/>
          </p:cNvGraphicFramePr>
          <p:nvPr/>
        </p:nvGraphicFramePr>
        <p:xfrm>
          <a:off x="1069218" y="2207663"/>
          <a:ext cx="5026782" cy="33469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255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69218" y="736972"/>
            <a:ext cx="9157994" cy="905959"/>
          </a:xfrm>
        </p:spPr>
        <p:txBody>
          <a:bodyPr/>
          <a:lstStyle/>
          <a:p>
            <a:r>
              <a:rPr lang="en-IN" sz="3200" dirty="0"/>
              <a:t>Home ownership vs Last payment date status</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6896845" y="1668077"/>
            <a:ext cx="4019683" cy="3953021"/>
          </a:xfrm>
        </p:spPr>
        <p:txBody>
          <a:bodyPr/>
          <a:lstStyle/>
          <a:p>
            <a:r>
              <a:rPr lang="en-US" dirty="0"/>
              <a:t>The last payment amount in 2012 was the highest, grossing 31.01 million overall. 	 </a:t>
            </a:r>
          </a:p>
          <a:p>
            <a:r>
              <a:rPr lang="en-US" dirty="0"/>
              <a:t>The amount significantly decreased from its 2013 level to 5 million in 2015.</a:t>
            </a:r>
          </a:p>
          <a:p>
            <a:r>
              <a:rPr lang="en-US" dirty="0"/>
              <a:t>Continuously monitor borrowers' financial situations and adjust strategies accordingly. Regular reviews allow the bank to adapt to changes and proactively address potential issues.</a:t>
            </a:r>
          </a:p>
          <a:p>
            <a:r>
              <a:rPr lang="en-US" dirty="0"/>
              <a:t>Offer flexible payment plans that align with the borrower's current financial situation.</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6" name="Chart 5">
            <a:extLst>
              <a:ext uri="{FF2B5EF4-FFF2-40B4-BE49-F238E27FC236}">
                <a16:creationId xmlns:a16="http://schemas.microsoft.com/office/drawing/2014/main" id="{7454F000-2095-B174-C7A2-1343C0313CD5}"/>
              </a:ext>
            </a:extLst>
          </p:cNvPr>
          <p:cNvGraphicFramePr>
            <a:graphicFrameLocks/>
          </p:cNvGraphicFramePr>
          <p:nvPr/>
        </p:nvGraphicFramePr>
        <p:xfrm>
          <a:off x="1069218" y="1924199"/>
          <a:ext cx="544623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216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792224" y="1161288"/>
            <a:ext cx="9409176" cy="740664"/>
          </a:xfrm>
        </p:spPr>
        <p:txBody>
          <a:bodyPr/>
          <a:lstStyle/>
          <a:p>
            <a:r>
              <a:rPr lang="en-US" dirty="0"/>
              <a:t>Dashboards and SQL queries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380744" y="4114800"/>
            <a:ext cx="915885" cy="466344"/>
          </a:xfrm>
        </p:spPr>
        <p:txBody>
          <a:bodyPr/>
          <a:lstStyle/>
          <a:p>
            <a:r>
              <a:rPr lang="en-US" dirty="0"/>
              <a:t>Excel</a:t>
            </a:r>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a:xfrm>
            <a:off x="3420932" y="4114800"/>
            <a:ext cx="1598048" cy="466344"/>
          </a:xfrm>
        </p:spPr>
        <p:txBody>
          <a:bodyPr/>
          <a:lstStyle/>
          <a:p>
            <a:pPr lvl="0"/>
            <a:r>
              <a:rPr lang="en-US" dirty="0"/>
              <a:t>POWER BI</a:t>
            </a:r>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a:xfrm>
            <a:off x="5625657" y="4128247"/>
            <a:ext cx="1362456" cy="466344"/>
          </a:xfrm>
        </p:spPr>
        <p:txBody>
          <a:bodyPr/>
          <a:lstStyle/>
          <a:p>
            <a:pPr lvl="0"/>
            <a:r>
              <a:rPr lang="en-US" dirty="0"/>
              <a:t>TABLEAU</a:t>
            </a:r>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a:xfrm>
            <a:off x="8075749" y="4114800"/>
            <a:ext cx="895015" cy="466344"/>
          </a:xfrm>
        </p:spPr>
        <p:txBody>
          <a:bodyPr/>
          <a:lstStyle/>
          <a:p>
            <a:pPr lvl="0"/>
            <a:r>
              <a:rPr lang="en-US" dirty="0"/>
              <a:t>SQL</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
        <p:nvSpPr>
          <p:cNvPr id="25" name="Text Placeholder 8">
            <a:extLst>
              <a:ext uri="{FF2B5EF4-FFF2-40B4-BE49-F238E27FC236}">
                <a16:creationId xmlns:a16="http://schemas.microsoft.com/office/drawing/2014/main" id="{39A6CCB3-489C-2C2A-64FB-AB0161951EF3}"/>
              </a:ext>
            </a:extLst>
          </p:cNvPr>
          <p:cNvSpPr txBox="1">
            <a:spLocks/>
          </p:cNvSpPr>
          <p:nvPr/>
        </p:nvSpPr>
        <p:spPr>
          <a:xfrm>
            <a:off x="9595624" y="4114800"/>
            <a:ext cx="2431263" cy="78862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bg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KEY TAKEAWAYS</a:t>
            </a:r>
          </a:p>
        </p:txBody>
      </p:sp>
      <p:pic>
        <p:nvPicPr>
          <p:cNvPr id="1026" name="Picture 2" descr="Download Microsoft Excel Logo in SVG Vector or PNG File ...">
            <a:extLst>
              <a:ext uri="{FF2B5EF4-FFF2-40B4-BE49-F238E27FC236}">
                <a16:creationId xmlns:a16="http://schemas.microsoft.com/office/drawing/2014/main" id="{14203850-E8D2-3850-A5EE-6394BC6F3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744" y="2935224"/>
            <a:ext cx="1110996" cy="7406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wer BI Logo and sign, new logo meaning and history, PNG, SVG">
            <a:extLst>
              <a:ext uri="{FF2B5EF4-FFF2-40B4-BE49-F238E27FC236}">
                <a16:creationId xmlns:a16="http://schemas.microsoft.com/office/drawing/2014/main" id="{E3662DB4-C69C-F80B-DE94-9056C9116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402" y="2957813"/>
            <a:ext cx="1132183" cy="718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bleau Logo, symbol, meaning, history, PNG, brand">
            <a:extLst>
              <a:ext uri="{FF2B5EF4-FFF2-40B4-BE49-F238E27FC236}">
                <a16:creationId xmlns:a16="http://schemas.microsoft.com/office/drawing/2014/main" id="{637D9FB7-16D4-42E0-B535-F5B7B443E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357" y="3072384"/>
            <a:ext cx="829056" cy="46634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ySQL WorkBench logo">
            <a:extLst>
              <a:ext uri="{FF2B5EF4-FFF2-40B4-BE49-F238E27FC236}">
                <a16:creationId xmlns:a16="http://schemas.microsoft.com/office/drawing/2014/main" id="{E77E1464-8324-F836-0A7A-0A7B5898D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878" y="3045490"/>
            <a:ext cx="584157" cy="584157"/>
          </a:xfrm>
          <a:prstGeom prst="rect">
            <a:avLst/>
          </a:prstGeom>
          <a:noFill/>
          <a:extLst>
            <a:ext uri="{909E8E84-426E-40DD-AFC4-6F175D3DCCD1}">
              <a14:hiddenFill xmlns:a14="http://schemas.microsoft.com/office/drawing/2010/main">
                <a:solidFill>
                  <a:srgbClr val="FFFFFF"/>
                </a:solidFill>
              </a14:hiddenFill>
            </a:ext>
          </a:extLst>
        </p:spPr>
      </p:pic>
      <p:pic>
        <p:nvPicPr>
          <p:cNvPr id="31" name="Graphic 30" descr="Checklist RTL">
            <a:extLst>
              <a:ext uri="{FF2B5EF4-FFF2-40B4-BE49-F238E27FC236}">
                <a16:creationId xmlns:a16="http://schemas.microsoft.com/office/drawing/2014/main" id="{EFCA34A1-9EB2-665C-A7DD-3B6B256121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83182" y="2917867"/>
            <a:ext cx="776112" cy="776112"/>
          </a:xfrm>
          <a:prstGeom prst="rect">
            <a:avLst/>
          </a:prstGeom>
        </p:spPr>
      </p:pic>
    </p:spTree>
    <p:extLst>
      <p:ext uri="{BB962C8B-B14F-4D97-AF65-F5344CB8AC3E}">
        <p14:creationId xmlns:p14="http://schemas.microsoft.com/office/powerpoint/2010/main" val="259982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832104"/>
            <a:ext cx="8878824" cy="499155"/>
          </a:xfrm>
        </p:spPr>
        <p:txBody>
          <a:bodyPr>
            <a:normAutofit fontScale="90000"/>
          </a:bodyPr>
          <a:lstStyle/>
          <a:p>
            <a:r>
              <a:rPr lang="en-US" sz="4000" b="1" u="sng" spc="600" dirty="0">
                <a:ln w="28575">
                  <a:noFill/>
                  <a:prstDash val="solid"/>
                </a:ln>
                <a:solidFill>
                  <a:schemeClr val="bg1"/>
                </a:solidFill>
                <a:latin typeface="Tw Cen MT" panose="020B0602020104020603" pitchFamily="34" charset="77"/>
              </a:rPr>
              <a:t>CONTENTS:</a:t>
            </a:r>
            <a:endParaRPr lang="en-US" u="sng"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4657792" y="1479176"/>
            <a:ext cx="3156832" cy="3899647"/>
          </a:xfrm>
        </p:spPr>
        <p:txBody>
          <a:bodyPr/>
          <a:lstStyle/>
          <a:p>
            <a:pPr algn="l"/>
            <a:r>
              <a:rPr lang="en-IN" sz="2800" dirty="0">
                <a:latin typeface="Arial" panose="020B0604020202020204" pitchFamily="34" charset="0"/>
              </a:rPr>
              <a:t>Key Takeaways</a:t>
            </a:r>
            <a:endParaRPr lang="en-IN" sz="2800" b="0" i="0" dirty="0">
              <a:effectLst/>
              <a:latin typeface="Arial" panose="020B0604020202020204" pitchFamily="34" charset="0"/>
            </a:endParaRPr>
          </a:p>
          <a:p>
            <a:pPr algn="l"/>
            <a:r>
              <a:rPr lang="en-IN" sz="2800" dirty="0">
                <a:latin typeface="Arial" panose="020B0604020202020204" pitchFamily="34" charset="0"/>
              </a:rPr>
              <a:t>Summary</a:t>
            </a:r>
            <a:endParaRPr lang="en-IN" sz="2800" b="0" i="0" dirty="0">
              <a:effectLst/>
              <a:latin typeface="Arial" panose="020B0604020202020204" pitchFamily="34" charset="0"/>
            </a:endParaRPr>
          </a:p>
        </p:txBody>
      </p:sp>
      <p:sp>
        <p:nvSpPr>
          <p:cNvPr id="4" name="Content Placeholder 2">
            <a:extLst>
              <a:ext uri="{FF2B5EF4-FFF2-40B4-BE49-F238E27FC236}">
                <a16:creationId xmlns:a16="http://schemas.microsoft.com/office/drawing/2014/main" id="{8815B6D4-75C3-88A8-CF53-D4C7D09F66E8}"/>
              </a:ext>
            </a:extLst>
          </p:cNvPr>
          <p:cNvSpPr txBox="1">
            <a:spLocks/>
          </p:cNvSpPr>
          <p:nvPr/>
        </p:nvSpPr>
        <p:spPr>
          <a:xfrm>
            <a:off x="1688592" y="1483659"/>
            <a:ext cx="3156832" cy="3899647"/>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800" dirty="0">
                <a:latin typeface="Arial" panose="020B0604020202020204" pitchFamily="34" charset="0"/>
              </a:rPr>
              <a:t>Introduction</a:t>
            </a:r>
          </a:p>
          <a:p>
            <a:r>
              <a:rPr lang="en-IN" sz="2800" dirty="0">
                <a:latin typeface="Arial" panose="020B0604020202020204" pitchFamily="34" charset="0"/>
              </a:rPr>
              <a:t>Objective</a:t>
            </a:r>
          </a:p>
          <a:p>
            <a:r>
              <a:rPr lang="en-US" altLang="ko-KR" sz="2800" dirty="0">
                <a:latin typeface="Calibri" panose="020F0502020204030204" pitchFamily="34" charset="0"/>
                <a:ea typeface="맑은 고딕" pitchFamily="50" charset="-127"/>
                <a:cs typeface="Calibri" panose="020F0502020204030204" pitchFamily="34" charset="0"/>
              </a:rPr>
              <a:t>Tools Used</a:t>
            </a:r>
          </a:p>
          <a:p>
            <a:r>
              <a:rPr lang="en-IN" sz="2800" dirty="0">
                <a:latin typeface="Arial" panose="020B0604020202020204" pitchFamily="34" charset="0"/>
              </a:rPr>
              <a:t>KPI’s</a:t>
            </a:r>
          </a:p>
          <a:p>
            <a:r>
              <a:rPr lang="en-IN" sz="2800" dirty="0">
                <a:latin typeface="Arial" panose="020B0604020202020204" pitchFamily="34" charset="0"/>
              </a:rPr>
              <a:t>Dashboard’s</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3284309" y="379351"/>
            <a:ext cx="5173891" cy="673751"/>
          </a:xfrm>
        </p:spPr>
        <p:txBody>
          <a:bodyPr/>
          <a:lstStyle/>
          <a:p>
            <a:r>
              <a:rPr lang="en-IN" sz="3200" dirty="0"/>
              <a:t>excel Dashboard</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11" name="Rectangle: Rounded Corners 10">
            <a:extLst>
              <a:ext uri="{FF2B5EF4-FFF2-40B4-BE49-F238E27FC236}">
                <a16:creationId xmlns:a16="http://schemas.microsoft.com/office/drawing/2014/main" id="{CEDCE0CB-F094-BB26-C91F-9EC7DA5562CB}"/>
              </a:ext>
            </a:extLst>
          </p:cNvPr>
          <p:cNvSpPr/>
          <p:nvPr/>
        </p:nvSpPr>
        <p:spPr>
          <a:xfrm>
            <a:off x="850391" y="1383829"/>
            <a:ext cx="9157994" cy="4710305"/>
          </a:xfrm>
          <a:prstGeom prst="roundRect">
            <a:avLst>
              <a:gd name="adj" fmla="val 353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0E1EA3E-2E6A-1EC1-B6CB-1B61CABBE261}"/>
              </a:ext>
            </a:extLst>
          </p:cNvPr>
          <p:cNvPicPr>
            <a:picLocks noChangeAspect="1"/>
          </p:cNvPicPr>
          <p:nvPr/>
        </p:nvPicPr>
        <p:blipFill>
          <a:blip r:embed="rId2"/>
          <a:stretch>
            <a:fillRect/>
          </a:stretch>
        </p:blipFill>
        <p:spPr>
          <a:xfrm>
            <a:off x="1019556" y="1629484"/>
            <a:ext cx="8819663" cy="4187937"/>
          </a:xfrm>
          <a:prstGeom prst="rect">
            <a:avLst/>
          </a:prstGeom>
        </p:spPr>
      </p:pic>
    </p:spTree>
    <p:extLst>
      <p:ext uri="{BB962C8B-B14F-4D97-AF65-F5344CB8AC3E}">
        <p14:creationId xmlns:p14="http://schemas.microsoft.com/office/powerpoint/2010/main" val="2001918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3311203" y="353371"/>
            <a:ext cx="5980715" cy="762735"/>
          </a:xfrm>
        </p:spPr>
        <p:txBody>
          <a:bodyPr/>
          <a:lstStyle/>
          <a:p>
            <a:r>
              <a:rPr lang="en-IN" sz="3200" dirty="0"/>
              <a:t>powerbi Dashboard</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11" name="Rectangle: Rounded Corners 10">
            <a:extLst>
              <a:ext uri="{FF2B5EF4-FFF2-40B4-BE49-F238E27FC236}">
                <a16:creationId xmlns:a16="http://schemas.microsoft.com/office/drawing/2014/main" id="{CEDCE0CB-F094-BB26-C91F-9EC7DA5562CB}"/>
              </a:ext>
            </a:extLst>
          </p:cNvPr>
          <p:cNvSpPr/>
          <p:nvPr/>
        </p:nvSpPr>
        <p:spPr>
          <a:xfrm>
            <a:off x="850391" y="1383829"/>
            <a:ext cx="9157994" cy="4710305"/>
          </a:xfrm>
          <a:prstGeom prst="roundRect">
            <a:avLst>
              <a:gd name="adj" fmla="val 353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7883322-59B4-0A8F-2EE7-92DCEF68621C}"/>
              </a:ext>
            </a:extLst>
          </p:cNvPr>
          <p:cNvPicPr>
            <a:picLocks noChangeAspect="1"/>
          </p:cNvPicPr>
          <p:nvPr/>
        </p:nvPicPr>
        <p:blipFill>
          <a:blip r:embed="rId2"/>
          <a:stretch>
            <a:fillRect/>
          </a:stretch>
        </p:blipFill>
        <p:spPr>
          <a:xfrm>
            <a:off x="1089167" y="1534849"/>
            <a:ext cx="8727186" cy="4435645"/>
          </a:xfrm>
          <a:prstGeom prst="rect">
            <a:avLst/>
          </a:prstGeom>
        </p:spPr>
      </p:pic>
    </p:spTree>
    <p:extLst>
      <p:ext uri="{BB962C8B-B14F-4D97-AF65-F5344CB8AC3E}">
        <p14:creationId xmlns:p14="http://schemas.microsoft.com/office/powerpoint/2010/main" val="52498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3311203" y="353371"/>
            <a:ext cx="5980715" cy="762735"/>
          </a:xfrm>
        </p:spPr>
        <p:txBody>
          <a:bodyPr/>
          <a:lstStyle/>
          <a:p>
            <a:r>
              <a:rPr lang="en-IN" sz="3200" dirty="0"/>
              <a:t>powerbi Dashboard</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22</a:t>
            </a:fld>
            <a:endParaRPr lang="en-US" dirty="0"/>
          </a:p>
        </p:txBody>
      </p:sp>
      <p:sp>
        <p:nvSpPr>
          <p:cNvPr id="11" name="Rectangle: Rounded Corners 10">
            <a:extLst>
              <a:ext uri="{FF2B5EF4-FFF2-40B4-BE49-F238E27FC236}">
                <a16:creationId xmlns:a16="http://schemas.microsoft.com/office/drawing/2014/main" id="{CEDCE0CB-F094-BB26-C91F-9EC7DA5562CB}"/>
              </a:ext>
            </a:extLst>
          </p:cNvPr>
          <p:cNvSpPr/>
          <p:nvPr/>
        </p:nvSpPr>
        <p:spPr>
          <a:xfrm>
            <a:off x="850391" y="1383829"/>
            <a:ext cx="9157994" cy="4710305"/>
          </a:xfrm>
          <a:prstGeom prst="roundRect">
            <a:avLst>
              <a:gd name="adj" fmla="val 353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24EDD3D-9377-8EA7-E5E3-EBDC5874DA57}"/>
              </a:ext>
            </a:extLst>
          </p:cNvPr>
          <p:cNvPicPr>
            <a:picLocks noChangeAspect="1"/>
          </p:cNvPicPr>
          <p:nvPr/>
        </p:nvPicPr>
        <p:blipFill>
          <a:blip r:embed="rId2"/>
          <a:stretch>
            <a:fillRect/>
          </a:stretch>
        </p:blipFill>
        <p:spPr>
          <a:xfrm>
            <a:off x="1102659" y="1573305"/>
            <a:ext cx="8646459" cy="4408751"/>
          </a:xfrm>
          <a:prstGeom prst="rect">
            <a:avLst/>
          </a:prstGeom>
        </p:spPr>
      </p:pic>
    </p:spTree>
    <p:extLst>
      <p:ext uri="{BB962C8B-B14F-4D97-AF65-F5344CB8AC3E}">
        <p14:creationId xmlns:p14="http://schemas.microsoft.com/office/powerpoint/2010/main" val="312801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3311203" y="353371"/>
            <a:ext cx="5980715" cy="762735"/>
          </a:xfrm>
        </p:spPr>
        <p:txBody>
          <a:bodyPr/>
          <a:lstStyle/>
          <a:p>
            <a:r>
              <a:rPr lang="en-IN" sz="3200" dirty="0"/>
              <a:t>powerbi Dashboard</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23</a:t>
            </a:fld>
            <a:endParaRPr lang="en-US" dirty="0"/>
          </a:p>
        </p:txBody>
      </p:sp>
      <p:sp>
        <p:nvSpPr>
          <p:cNvPr id="11" name="Rectangle: Rounded Corners 10">
            <a:extLst>
              <a:ext uri="{FF2B5EF4-FFF2-40B4-BE49-F238E27FC236}">
                <a16:creationId xmlns:a16="http://schemas.microsoft.com/office/drawing/2014/main" id="{CEDCE0CB-F094-BB26-C91F-9EC7DA5562CB}"/>
              </a:ext>
            </a:extLst>
          </p:cNvPr>
          <p:cNvSpPr/>
          <p:nvPr/>
        </p:nvSpPr>
        <p:spPr>
          <a:xfrm>
            <a:off x="850391" y="1383829"/>
            <a:ext cx="9157994" cy="4710305"/>
          </a:xfrm>
          <a:prstGeom prst="roundRect">
            <a:avLst>
              <a:gd name="adj" fmla="val 353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521EAD6-E5BD-A65D-5220-34C6775372BF}"/>
              </a:ext>
            </a:extLst>
          </p:cNvPr>
          <p:cNvPicPr>
            <a:picLocks noChangeAspect="1"/>
          </p:cNvPicPr>
          <p:nvPr/>
        </p:nvPicPr>
        <p:blipFill>
          <a:blip r:embed="rId2"/>
          <a:stretch>
            <a:fillRect/>
          </a:stretch>
        </p:blipFill>
        <p:spPr>
          <a:xfrm>
            <a:off x="995083" y="1496383"/>
            <a:ext cx="8861612" cy="4485195"/>
          </a:xfrm>
          <a:prstGeom prst="rect">
            <a:avLst/>
          </a:prstGeom>
        </p:spPr>
      </p:pic>
    </p:spTree>
    <p:extLst>
      <p:ext uri="{BB962C8B-B14F-4D97-AF65-F5344CB8AC3E}">
        <p14:creationId xmlns:p14="http://schemas.microsoft.com/office/powerpoint/2010/main" val="201331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3311203" y="353371"/>
            <a:ext cx="5980715" cy="762735"/>
          </a:xfrm>
        </p:spPr>
        <p:txBody>
          <a:bodyPr/>
          <a:lstStyle/>
          <a:p>
            <a:r>
              <a:rPr lang="en-IN" sz="3200" dirty="0"/>
              <a:t>powerbi Dashboard</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24</a:t>
            </a:fld>
            <a:endParaRPr lang="en-US" dirty="0"/>
          </a:p>
        </p:txBody>
      </p:sp>
      <p:sp>
        <p:nvSpPr>
          <p:cNvPr id="11" name="Rectangle: Rounded Corners 10">
            <a:extLst>
              <a:ext uri="{FF2B5EF4-FFF2-40B4-BE49-F238E27FC236}">
                <a16:creationId xmlns:a16="http://schemas.microsoft.com/office/drawing/2014/main" id="{CEDCE0CB-F094-BB26-C91F-9EC7DA5562CB}"/>
              </a:ext>
            </a:extLst>
          </p:cNvPr>
          <p:cNvSpPr/>
          <p:nvPr/>
        </p:nvSpPr>
        <p:spPr>
          <a:xfrm>
            <a:off x="850391" y="1383829"/>
            <a:ext cx="9157994" cy="4710305"/>
          </a:xfrm>
          <a:prstGeom prst="roundRect">
            <a:avLst>
              <a:gd name="adj" fmla="val 353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2E20750-C935-ACA8-7302-452278AB97F8}"/>
              </a:ext>
            </a:extLst>
          </p:cNvPr>
          <p:cNvPicPr>
            <a:picLocks noChangeAspect="1"/>
          </p:cNvPicPr>
          <p:nvPr/>
        </p:nvPicPr>
        <p:blipFill>
          <a:blip r:embed="rId2"/>
          <a:stretch>
            <a:fillRect/>
          </a:stretch>
        </p:blipFill>
        <p:spPr>
          <a:xfrm>
            <a:off x="1021976" y="1502980"/>
            <a:ext cx="8861612" cy="4454067"/>
          </a:xfrm>
          <a:prstGeom prst="rect">
            <a:avLst/>
          </a:prstGeom>
        </p:spPr>
      </p:pic>
    </p:spTree>
    <p:extLst>
      <p:ext uri="{BB962C8B-B14F-4D97-AF65-F5344CB8AC3E}">
        <p14:creationId xmlns:p14="http://schemas.microsoft.com/office/powerpoint/2010/main" val="216070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3203627" y="411480"/>
            <a:ext cx="5563855" cy="673751"/>
          </a:xfrm>
        </p:spPr>
        <p:txBody>
          <a:bodyPr/>
          <a:lstStyle/>
          <a:p>
            <a:r>
              <a:rPr lang="en-IN" sz="3200" dirty="0"/>
              <a:t>Tableau Dashboard</a:t>
            </a:r>
            <a:endParaRPr lang="en-US" sz="32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11" name="Rectangle: Rounded Corners 10">
            <a:extLst>
              <a:ext uri="{FF2B5EF4-FFF2-40B4-BE49-F238E27FC236}">
                <a16:creationId xmlns:a16="http://schemas.microsoft.com/office/drawing/2014/main" id="{CEDCE0CB-F094-BB26-C91F-9EC7DA5562CB}"/>
              </a:ext>
            </a:extLst>
          </p:cNvPr>
          <p:cNvSpPr/>
          <p:nvPr/>
        </p:nvSpPr>
        <p:spPr>
          <a:xfrm>
            <a:off x="850391" y="1383829"/>
            <a:ext cx="9157994" cy="4710305"/>
          </a:xfrm>
          <a:prstGeom prst="roundRect">
            <a:avLst>
              <a:gd name="adj" fmla="val 353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65AF7AF-79DA-9777-C5BD-68B1A8779AB4}"/>
              </a:ext>
            </a:extLst>
          </p:cNvPr>
          <p:cNvPicPr>
            <a:picLocks noChangeAspect="1"/>
          </p:cNvPicPr>
          <p:nvPr/>
        </p:nvPicPr>
        <p:blipFill>
          <a:blip r:embed="rId2"/>
          <a:stretch>
            <a:fillRect/>
          </a:stretch>
        </p:blipFill>
        <p:spPr>
          <a:xfrm>
            <a:off x="971687" y="1650516"/>
            <a:ext cx="8915401" cy="4172060"/>
          </a:xfrm>
          <a:prstGeom prst="rect">
            <a:avLst/>
          </a:prstGeom>
        </p:spPr>
      </p:pic>
    </p:spTree>
    <p:extLst>
      <p:ext uri="{BB962C8B-B14F-4D97-AF65-F5344CB8AC3E}">
        <p14:creationId xmlns:p14="http://schemas.microsoft.com/office/powerpoint/2010/main" val="281705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1" y="722376"/>
            <a:ext cx="6505150" cy="434763"/>
          </a:xfrm>
        </p:spPr>
        <p:txBody>
          <a:bodyPr/>
          <a:lstStyle/>
          <a:p>
            <a:r>
              <a:rPr lang="en-US" sz="1800" dirty="0"/>
              <a:t>1. YEAR WISE LOAN AMOUNT STATUS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26</a:t>
            </a:fld>
            <a:endParaRPr lang="en-US" dirty="0"/>
          </a:p>
        </p:txBody>
      </p:sp>
      <p:pic>
        <p:nvPicPr>
          <p:cNvPr id="4" name="Picture 3">
            <a:extLst>
              <a:ext uri="{FF2B5EF4-FFF2-40B4-BE49-F238E27FC236}">
                <a16:creationId xmlns:a16="http://schemas.microsoft.com/office/drawing/2014/main" id="{E9E72ADA-CB97-53B9-F6AB-0791174CCCAA}"/>
              </a:ext>
            </a:extLst>
          </p:cNvPr>
          <p:cNvPicPr>
            <a:picLocks noChangeAspect="1"/>
          </p:cNvPicPr>
          <p:nvPr/>
        </p:nvPicPr>
        <p:blipFill>
          <a:blip r:embed="rId2"/>
          <a:stretch>
            <a:fillRect/>
          </a:stretch>
        </p:blipFill>
        <p:spPr>
          <a:xfrm>
            <a:off x="850391" y="1405052"/>
            <a:ext cx="3759848" cy="675312"/>
          </a:xfrm>
          <a:prstGeom prst="rect">
            <a:avLst/>
          </a:prstGeom>
        </p:spPr>
      </p:pic>
      <p:pic>
        <p:nvPicPr>
          <p:cNvPr id="7" name="Picture 6">
            <a:extLst>
              <a:ext uri="{FF2B5EF4-FFF2-40B4-BE49-F238E27FC236}">
                <a16:creationId xmlns:a16="http://schemas.microsoft.com/office/drawing/2014/main" id="{C63986A6-C955-1888-6CEB-F0A58998EB82}"/>
              </a:ext>
            </a:extLst>
          </p:cNvPr>
          <p:cNvPicPr>
            <a:picLocks noChangeAspect="1"/>
          </p:cNvPicPr>
          <p:nvPr/>
        </p:nvPicPr>
        <p:blipFill>
          <a:blip r:embed="rId3"/>
          <a:stretch>
            <a:fillRect/>
          </a:stretch>
        </p:blipFill>
        <p:spPr>
          <a:xfrm>
            <a:off x="5433460" y="1257629"/>
            <a:ext cx="2148303" cy="1645469"/>
          </a:xfrm>
          <a:prstGeom prst="rect">
            <a:avLst/>
          </a:prstGeom>
        </p:spPr>
      </p:pic>
      <p:sp>
        <p:nvSpPr>
          <p:cNvPr id="9" name="Title 1">
            <a:extLst>
              <a:ext uri="{FF2B5EF4-FFF2-40B4-BE49-F238E27FC236}">
                <a16:creationId xmlns:a16="http://schemas.microsoft.com/office/drawing/2014/main" id="{DDAD8A40-1A65-6913-2D35-1AECB1552F70}"/>
              </a:ext>
            </a:extLst>
          </p:cNvPr>
          <p:cNvSpPr txBox="1">
            <a:spLocks/>
          </p:cNvSpPr>
          <p:nvPr/>
        </p:nvSpPr>
        <p:spPr>
          <a:xfrm>
            <a:off x="850391" y="3211618"/>
            <a:ext cx="8575998" cy="434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dirty="0"/>
              <a:t>2. Grade and subgrade wise Revolve Balance</a:t>
            </a:r>
          </a:p>
        </p:txBody>
      </p:sp>
      <p:pic>
        <p:nvPicPr>
          <p:cNvPr id="12" name="Picture 11">
            <a:extLst>
              <a:ext uri="{FF2B5EF4-FFF2-40B4-BE49-F238E27FC236}">
                <a16:creationId xmlns:a16="http://schemas.microsoft.com/office/drawing/2014/main" id="{E0CA22D2-C8C8-BC0D-5C87-5CD2914C9AE6}"/>
              </a:ext>
            </a:extLst>
          </p:cNvPr>
          <p:cNvPicPr>
            <a:picLocks noChangeAspect="1"/>
          </p:cNvPicPr>
          <p:nvPr/>
        </p:nvPicPr>
        <p:blipFill>
          <a:blip r:embed="rId4"/>
          <a:stretch>
            <a:fillRect/>
          </a:stretch>
        </p:blipFill>
        <p:spPr>
          <a:xfrm>
            <a:off x="850391" y="4034352"/>
            <a:ext cx="4858428" cy="866896"/>
          </a:xfrm>
          <a:prstGeom prst="rect">
            <a:avLst/>
          </a:prstGeom>
        </p:spPr>
      </p:pic>
      <p:pic>
        <p:nvPicPr>
          <p:cNvPr id="14" name="Picture 13">
            <a:extLst>
              <a:ext uri="{FF2B5EF4-FFF2-40B4-BE49-F238E27FC236}">
                <a16:creationId xmlns:a16="http://schemas.microsoft.com/office/drawing/2014/main" id="{5285087F-6350-F72B-5252-70648C5F6A44}"/>
              </a:ext>
            </a:extLst>
          </p:cNvPr>
          <p:cNvPicPr>
            <a:picLocks noChangeAspect="1"/>
          </p:cNvPicPr>
          <p:nvPr/>
        </p:nvPicPr>
        <p:blipFill>
          <a:blip r:embed="rId5"/>
          <a:stretch>
            <a:fillRect/>
          </a:stretch>
        </p:blipFill>
        <p:spPr>
          <a:xfrm>
            <a:off x="6138611" y="3810610"/>
            <a:ext cx="2886304" cy="1789761"/>
          </a:xfrm>
          <a:prstGeom prst="rect">
            <a:avLst/>
          </a:prstGeom>
        </p:spPr>
      </p:pic>
    </p:spTree>
    <p:extLst>
      <p:ext uri="{BB962C8B-B14F-4D97-AF65-F5344CB8AC3E}">
        <p14:creationId xmlns:p14="http://schemas.microsoft.com/office/powerpoint/2010/main" val="99647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1" y="605118"/>
            <a:ext cx="6731372" cy="552021"/>
          </a:xfrm>
        </p:spPr>
        <p:txBody>
          <a:bodyPr/>
          <a:lstStyle/>
          <a:p>
            <a:r>
              <a:rPr lang="en-US" sz="1800" dirty="0"/>
              <a:t>3. Total payment for verified and non-verified status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27</a:t>
            </a:fld>
            <a:endParaRPr lang="en-US" dirty="0"/>
          </a:p>
        </p:txBody>
      </p:sp>
      <p:sp>
        <p:nvSpPr>
          <p:cNvPr id="9" name="Title 1">
            <a:extLst>
              <a:ext uri="{FF2B5EF4-FFF2-40B4-BE49-F238E27FC236}">
                <a16:creationId xmlns:a16="http://schemas.microsoft.com/office/drawing/2014/main" id="{DDAD8A40-1A65-6913-2D35-1AECB1552F70}"/>
              </a:ext>
            </a:extLst>
          </p:cNvPr>
          <p:cNvSpPr txBox="1">
            <a:spLocks/>
          </p:cNvSpPr>
          <p:nvPr/>
        </p:nvSpPr>
        <p:spPr>
          <a:xfrm>
            <a:off x="850391" y="3211618"/>
            <a:ext cx="8575998" cy="434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dirty="0"/>
              <a:t>4. State and month wise loan status</a:t>
            </a:r>
          </a:p>
        </p:txBody>
      </p:sp>
      <p:pic>
        <p:nvPicPr>
          <p:cNvPr id="5" name="Picture 4">
            <a:extLst>
              <a:ext uri="{FF2B5EF4-FFF2-40B4-BE49-F238E27FC236}">
                <a16:creationId xmlns:a16="http://schemas.microsoft.com/office/drawing/2014/main" id="{F7E3AE9F-9F69-1997-9808-28252C400432}"/>
              </a:ext>
            </a:extLst>
          </p:cNvPr>
          <p:cNvPicPr>
            <a:picLocks noChangeAspect="1"/>
          </p:cNvPicPr>
          <p:nvPr/>
        </p:nvPicPr>
        <p:blipFill>
          <a:blip r:embed="rId2"/>
          <a:stretch>
            <a:fillRect/>
          </a:stretch>
        </p:blipFill>
        <p:spPr>
          <a:xfrm>
            <a:off x="850391" y="1350777"/>
            <a:ext cx="5658640" cy="1047896"/>
          </a:xfrm>
          <a:prstGeom prst="rect">
            <a:avLst/>
          </a:prstGeom>
        </p:spPr>
      </p:pic>
      <p:pic>
        <p:nvPicPr>
          <p:cNvPr id="10" name="Picture 9">
            <a:extLst>
              <a:ext uri="{FF2B5EF4-FFF2-40B4-BE49-F238E27FC236}">
                <a16:creationId xmlns:a16="http://schemas.microsoft.com/office/drawing/2014/main" id="{8EEF1D8C-5D57-7C08-418E-FE91BE55E6B2}"/>
              </a:ext>
            </a:extLst>
          </p:cNvPr>
          <p:cNvPicPr>
            <a:picLocks noChangeAspect="1"/>
          </p:cNvPicPr>
          <p:nvPr/>
        </p:nvPicPr>
        <p:blipFill>
          <a:blip r:embed="rId3"/>
          <a:stretch>
            <a:fillRect/>
          </a:stretch>
        </p:blipFill>
        <p:spPr>
          <a:xfrm>
            <a:off x="7201977" y="1409919"/>
            <a:ext cx="3313624" cy="940548"/>
          </a:xfrm>
          <a:prstGeom prst="rect">
            <a:avLst/>
          </a:prstGeom>
        </p:spPr>
      </p:pic>
      <p:pic>
        <p:nvPicPr>
          <p:cNvPr id="13" name="Picture 12">
            <a:extLst>
              <a:ext uri="{FF2B5EF4-FFF2-40B4-BE49-F238E27FC236}">
                <a16:creationId xmlns:a16="http://schemas.microsoft.com/office/drawing/2014/main" id="{ED1F8F61-2254-ACA9-8025-DE26B39C98A6}"/>
              </a:ext>
            </a:extLst>
          </p:cNvPr>
          <p:cNvPicPr>
            <a:picLocks noChangeAspect="1"/>
          </p:cNvPicPr>
          <p:nvPr/>
        </p:nvPicPr>
        <p:blipFill>
          <a:blip r:embed="rId4"/>
          <a:stretch>
            <a:fillRect/>
          </a:stretch>
        </p:blipFill>
        <p:spPr>
          <a:xfrm>
            <a:off x="850391" y="3964043"/>
            <a:ext cx="5456280" cy="978218"/>
          </a:xfrm>
          <a:prstGeom prst="rect">
            <a:avLst/>
          </a:prstGeom>
        </p:spPr>
      </p:pic>
      <p:pic>
        <p:nvPicPr>
          <p:cNvPr id="16" name="Picture 15">
            <a:extLst>
              <a:ext uri="{FF2B5EF4-FFF2-40B4-BE49-F238E27FC236}">
                <a16:creationId xmlns:a16="http://schemas.microsoft.com/office/drawing/2014/main" id="{DEF59EAD-E2A4-4C2F-AFA5-BBAFF7F3F588}"/>
              </a:ext>
            </a:extLst>
          </p:cNvPr>
          <p:cNvPicPr>
            <a:picLocks noChangeAspect="1"/>
          </p:cNvPicPr>
          <p:nvPr/>
        </p:nvPicPr>
        <p:blipFill>
          <a:blip r:embed="rId5"/>
          <a:stretch>
            <a:fillRect/>
          </a:stretch>
        </p:blipFill>
        <p:spPr>
          <a:xfrm>
            <a:off x="6768017" y="3772921"/>
            <a:ext cx="4181543" cy="1783483"/>
          </a:xfrm>
          <a:prstGeom prst="rect">
            <a:avLst/>
          </a:prstGeom>
        </p:spPr>
      </p:pic>
    </p:spTree>
    <p:extLst>
      <p:ext uri="{BB962C8B-B14F-4D97-AF65-F5344CB8AC3E}">
        <p14:creationId xmlns:p14="http://schemas.microsoft.com/office/powerpoint/2010/main" val="122612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850391" y="605118"/>
            <a:ext cx="6693409" cy="552021"/>
          </a:xfrm>
        </p:spPr>
        <p:txBody>
          <a:bodyPr/>
          <a:lstStyle/>
          <a:p>
            <a:r>
              <a:rPr lang="en-US" sz="1800" dirty="0"/>
              <a:t>5. Home ownership vs last payment date status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28</a:t>
            </a:fld>
            <a:endParaRPr lang="en-US" dirty="0"/>
          </a:p>
        </p:txBody>
      </p:sp>
      <p:sp>
        <p:nvSpPr>
          <p:cNvPr id="9" name="Title 1">
            <a:extLst>
              <a:ext uri="{FF2B5EF4-FFF2-40B4-BE49-F238E27FC236}">
                <a16:creationId xmlns:a16="http://schemas.microsoft.com/office/drawing/2014/main" id="{DDAD8A40-1A65-6913-2D35-1AECB1552F70}"/>
              </a:ext>
            </a:extLst>
          </p:cNvPr>
          <p:cNvSpPr txBox="1">
            <a:spLocks/>
          </p:cNvSpPr>
          <p:nvPr/>
        </p:nvSpPr>
        <p:spPr>
          <a:xfrm>
            <a:off x="850391" y="2969436"/>
            <a:ext cx="8575998" cy="75561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4400" dirty="0"/>
              <a:t>KPI’s</a:t>
            </a:r>
          </a:p>
        </p:txBody>
      </p:sp>
      <p:pic>
        <p:nvPicPr>
          <p:cNvPr id="4" name="Picture 3">
            <a:extLst>
              <a:ext uri="{FF2B5EF4-FFF2-40B4-BE49-F238E27FC236}">
                <a16:creationId xmlns:a16="http://schemas.microsoft.com/office/drawing/2014/main" id="{A453EE1C-81B0-F6A9-8691-B7CEB6A68ED6}"/>
              </a:ext>
            </a:extLst>
          </p:cNvPr>
          <p:cNvPicPr>
            <a:picLocks noChangeAspect="1"/>
          </p:cNvPicPr>
          <p:nvPr/>
        </p:nvPicPr>
        <p:blipFill>
          <a:blip r:embed="rId2"/>
          <a:stretch>
            <a:fillRect/>
          </a:stretch>
        </p:blipFill>
        <p:spPr>
          <a:xfrm>
            <a:off x="850391" y="1474801"/>
            <a:ext cx="5655214" cy="1133181"/>
          </a:xfrm>
          <a:prstGeom prst="rect">
            <a:avLst/>
          </a:prstGeom>
        </p:spPr>
      </p:pic>
      <p:pic>
        <p:nvPicPr>
          <p:cNvPr id="7" name="Picture 6">
            <a:extLst>
              <a:ext uri="{FF2B5EF4-FFF2-40B4-BE49-F238E27FC236}">
                <a16:creationId xmlns:a16="http://schemas.microsoft.com/office/drawing/2014/main" id="{B765EC5F-B39F-3F06-664A-03EB2AF5BCC1}"/>
              </a:ext>
            </a:extLst>
          </p:cNvPr>
          <p:cNvPicPr>
            <a:picLocks noChangeAspect="1"/>
          </p:cNvPicPr>
          <p:nvPr/>
        </p:nvPicPr>
        <p:blipFill>
          <a:blip r:embed="rId3"/>
          <a:stretch>
            <a:fillRect/>
          </a:stretch>
        </p:blipFill>
        <p:spPr>
          <a:xfrm>
            <a:off x="6938210" y="1157139"/>
            <a:ext cx="3510155" cy="1627546"/>
          </a:xfrm>
          <a:prstGeom prst="rect">
            <a:avLst/>
          </a:prstGeom>
        </p:spPr>
      </p:pic>
      <p:sp>
        <p:nvSpPr>
          <p:cNvPr id="11" name="Title 1">
            <a:extLst>
              <a:ext uri="{FF2B5EF4-FFF2-40B4-BE49-F238E27FC236}">
                <a16:creationId xmlns:a16="http://schemas.microsoft.com/office/drawing/2014/main" id="{DA6C6378-847A-8CA4-00BE-B3CA86A1565F}"/>
              </a:ext>
            </a:extLst>
          </p:cNvPr>
          <p:cNvSpPr txBox="1">
            <a:spLocks/>
          </p:cNvSpPr>
          <p:nvPr/>
        </p:nvSpPr>
        <p:spPr>
          <a:xfrm>
            <a:off x="850391" y="3869127"/>
            <a:ext cx="8575998" cy="434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dirty="0"/>
              <a:t>a. Total funded amount</a:t>
            </a:r>
          </a:p>
        </p:txBody>
      </p:sp>
      <p:pic>
        <p:nvPicPr>
          <p:cNvPr id="14" name="Picture 13">
            <a:extLst>
              <a:ext uri="{FF2B5EF4-FFF2-40B4-BE49-F238E27FC236}">
                <a16:creationId xmlns:a16="http://schemas.microsoft.com/office/drawing/2014/main" id="{8FF05FF5-29A2-4CB1-429F-2149ED6FC11D}"/>
              </a:ext>
            </a:extLst>
          </p:cNvPr>
          <p:cNvPicPr>
            <a:picLocks noChangeAspect="1"/>
          </p:cNvPicPr>
          <p:nvPr/>
        </p:nvPicPr>
        <p:blipFill>
          <a:blip r:embed="rId4"/>
          <a:stretch>
            <a:fillRect/>
          </a:stretch>
        </p:blipFill>
        <p:spPr>
          <a:xfrm>
            <a:off x="850391" y="4626598"/>
            <a:ext cx="4831928" cy="590861"/>
          </a:xfrm>
          <a:prstGeom prst="rect">
            <a:avLst/>
          </a:prstGeom>
        </p:spPr>
      </p:pic>
      <p:pic>
        <p:nvPicPr>
          <p:cNvPr id="17" name="Picture 16">
            <a:extLst>
              <a:ext uri="{FF2B5EF4-FFF2-40B4-BE49-F238E27FC236}">
                <a16:creationId xmlns:a16="http://schemas.microsoft.com/office/drawing/2014/main" id="{D4E047F5-667D-8329-3604-48F8A363E427}"/>
              </a:ext>
            </a:extLst>
          </p:cNvPr>
          <p:cNvPicPr>
            <a:picLocks noChangeAspect="1"/>
          </p:cNvPicPr>
          <p:nvPr/>
        </p:nvPicPr>
        <p:blipFill>
          <a:blip r:embed="rId5"/>
          <a:stretch>
            <a:fillRect/>
          </a:stretch>
        </p:blipFill>
        <p:spPr>
          <a:xfrm>
            <a:off x="6689260" y="4444357"/>
            <a:ext cx="2128070" cy="755619"/>
          </a:xfrm>
          <a:prstGeom prst="rect">
            <a:avLst/>
          </a:prstGeom>
        </p:spPr>
      </p:pic>
    </p:spTree>
    <p:extLst>
      <p:ext uri="{BB962C8B-B14F-4D97-AF65-F5344CB8AC3E}">
        <p14:creationId xmlns:p14="http://schemas.microsoft.com/office/powerpoint/2010/main" val="3464893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29</a:t>
            </a:fld>
            <a:endParaRPr lang="en-US" dirty="0"/>
          </a:p>
        </p:txBody>
      </p:sp>
      <p:sp>
        <p:nvSpPr>
          <p:cNvPr id="11" name="Title 1">
            <a:extLst>
              <a:ext uri="{FF2B5EF4-FFF2-40B4-BE49-F238E27FC236}">
                <a16:creationId xmlns:a16="http://schemas.microsoft.com/office/drawing/2014/main" id="{DA6C6378-847A-8CA4-00BE-B3CA86A1565F}"/>
              </a:ext>
            </a:extLst>
          </p:cNvPr>
          <p:cNvSpPr txBox="1">
            <a:spLocks/>
          </p:cNvSpPr>
          <p:nvPr/>
        </p:nvSpPr>
        <p:spPr>
          <a:xfrm>
            <a:off x="850391" y="772133"/>
            <a:ext cx="8575998" cy="434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dirty="0"/>
              <a:t>b. Total loan issued</a:t>
            </a:r>
          </a:p>
        </p:txBody>
      </p:sp>
      <p:pic>
        <p:nvPicPr>
          <p:cNvPr id="10" name="Picture 9">
            <a:extLst>
              <a:ext uri="{FF2B5EF4-FFF2-40B4-BE49-F238E27FC236}">
                <a16:creationId xmlns:a16="http://schemas.microsoft.com/office/drawing/2014/main" id="{53A0311F-924E-98C2-32FE-51F1CD152B36}"/>
              </a:ext>
            </a:extLst>
          </p:cNvPr>
          <p:cNvPicPr>
            <a:picLocks noChangeAspect="1"/>
          </p:cNvPicPr>
          <p:nvPr/>
        </p:nvPicPr>
        <p:blipFill>
          <a:blip r:embed="rId2"/>
          <a:stretch>
            <a:fillRect/>
          </a:stretch>
        </p:blipFill>
        <p:spPr>
          <a:xfrm>
            <a:off x="850391" y="1467571"/>
            <a:ext cx="6206662" cy="653332"/>
          </a:xfrm>
          <a:prstGeom prst="rect">
            <a:avLst/>
          </a:prstGeom>
        </p:spPr>
      </p:pic>
      <p:pic>
        <p:nvPicPr>
          <p:cNvPr id="13" name="Picture 12">
            <a:extLst>
              <a:ext uri="{FF2B5EF4-FFF2-40B4-BE49-F238E27FC236}">
                <a16:creationId xmlns:a16="http://schemas.microsoft.com/office/drawing/2014/main" id="{3E3FEE2A-6CE3-9627-A59C-348C02A674F4}"/>
              </a:ext>
            </a:extLst>
          </p:cNvPr>
          <p:cNvPicPr>
            <a:picLocks noChangeAspect="1"/>
          </p:cNvPicPr>
          <p:nvPr/>
        </p:nvPicPr>
        <p:blipFill>
          <a:blip r:embed="rId3"/>
          <a:stretch>
            <a:fillRect/>
          </a:stretch>
        </p:blipFill>
        <p:spPr>
          <a:xfrm>
            <a:off x="7527999" y="1467571"/>
            <a:ext cx="2152151" cy="653332"/>
          </a:xfrm>
          <a:prstGeom prst="rect">
            <a:avLst/>
          </a:prstGeom>
        </p:spPr>
      </p:pic>
      <p:sp>
        <p:nvSpPr>
          <p:cNvPr id="15" name="Title 1">
            <a:extLst>
              <a:ext uri="{FF2B5EF4-FFF2-40B4-BE49-F238E27FC236}">
                <a16:creationId xmlns:a16="http://schemas.microsoft.com/office/drawing/2014/main" id="{5CA6C830-4022-A8BE-C191-DE2F826646EB}"/>
              </a:ext>
            </a:extLst>
          </p:cNvPr>
          <p:cNvSpPr txBox="1">
            <a:spLocks/>
          </p:cNvSpPr>
          <p:nvPr/>
        </p:nvSpPr>
        <p:spPr>
          <a:xfrm>
            <a:off x="850391" y="2517387"/>
            <a:ext cx="8575998" cy="434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dirty="0"/>
              <a:t>c. Cumulative interest rate</a:t>
            </a:r>
          </a:p>
        </p:txBody>
      </p:sp>
      <p:pic>
        <p:nvPicPr>
          <p:cNvPr id="18" name="Picture 17">
            <a:extLst>
              <a:ext uri="{FF2B5EF4-FFF2-40B4-BE49-F238E27FC236}">
                <a16:creationId xmlns:a16="http://schemas.microsoft.com/office/drawing/2014/main" id="{73C7F584-5D4B-0CA0-144A-8471C76CE8A9}"/>
              </a:ext>
            </a:extLst>
          </p:cNvPr>
          <p:cNvPicPr>
            <a:picLocks noChangeAspect="1"/>
          </p:cNvPicPr>
          <p:nvPr/>
        </p:nvPicPr>
        <p:blipFill>
          <a:blip r:embed="rId4"/>
          <a:stretch>
            <a:fillRect/>
          </a:stretch>
        </p:blipFill>
        <p:spPr>
          <a:xfrm>
            <a:off x="850391" y="3348139"/>
            <a:ext cx="6238594" cy="557712"/>
          </a:xfrm>
          <a:prstGeom prst="rect">
            <a:avLst/>
          </a:prstGeom>
        </p:spPr>
      </p:pic>
      <p:pic>
        <p:nvPicPr>
          <p:cNvPr id="20" name="Picture 19">
            <a:extLst>
              <a:ext uri="{FF2B5EF4-FFF2-40B4-BE49-F238E27FC236}">
                <a16:creationId xmlns:a16="http://schemas.microsoft.com/office/drawing/2014/main" id="{F587DE40-23AE-150B-786A-AD9A9D71B20F}"/>
              </a:ext>
            </a:extLst>
          </p:cNvPr>
          <p:cNvPicPr>
            <a:picLocks noChangeAspect="1"/>
          </p:cNvPicPr>
          <p:nvPr/>
        </p:nvPicPr>
        <p:blipFill>
          <a:blip r:embed="rId5"/>
          <a:stretch>
            <a:fillRect/>
          </a:stretch>
        </p:blipFill>
        <p:spPr>
          <a:xfrm>
            <a:off x="7527999" y="3291719"/>
            <a:ext cx="2326406" cy="670552"/>
          </a:xfrm>
          <a:prstGeom prst="rect">
            <a:avLst/>
          </a:prstGeom>
        </p:spPr>
      </p:pic>
      <p:sp>
        <p:nvSpPr>
          <p:cNvPr id="21" name="Title 1">
            <a:extLst>
              <a:ext uri="{FF2B5EF4-FFF2-40B4-BE49-F238E27FC236}">
                <a16:creationId xmlns:a16="http://schemas.microsoft.com/office/drawing/2014/main" id="{971CE876-DC1D-38B4-9454-9C475A8B477C}"/>
              </a:ext>
            </a:extLst>
          </p:cNvPr>
          <p:cNvSpPr txBox="1">
            <a:spLocks/>
          </p:cNvSpPr>
          <p:nvPr/>
        </p:nvSpPr>
        <p:spPr>
          <a:xfrm>
            <a:off x="850391" y="4262641"/>
            <a:ext cx="8575998" cy="4347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dirty="0"/>
              <a:t>d. Average funded amount</a:t>
            </a:r>
          </a:p>
        </p:txBody>
      </p:sp>
      <p:pic>
        <p:nvPicPr>
          <p:cNvPr id="23" name="Picture 22">
            <a:extLst>
              <a:ext uri="{FF2B5EF4-FFF2-40B4-BE49-F238E27FC236}">
                <a16:creationId xmlns:a16="http://schemas.microsoft.com/office/drawing/2014/main" id="{33F2E7C8-ED50-211D-F240-476EA4B060C5}"/>
              </a:ext>
            </a:extLst>
          </p:cNvPr>
          <p:cNvPicPr>
            <a:picLocks noChangeAspect="1"/>
          </p:cNvPicPr>
          <p:nvPr/>
        </p:nvPicPr>
        <p:blipFill>
          <a:blip r:embed="rId6"/>
          <a:stretch>
            <a:fillRect/>
          </a:stretch>
        </p:blipFill>
        <p:spPr>
          <a:xfrm>
            <a:off x="850391" y="4968557"/>
            <a:ext cx="5740987" cy="653332"/>
          </a:xfrm>
          <a:prstGeom prst="rect">
            <a:avLst/>
          </a:prstGeom>
        </p:spPr>
      </p:pic>
      <p:pic>
        <p:nvPicPr>
          <p:cNvPr id="25" name="Picture 24">
            <a:extLst>
              <a:ext uri="{FF2B5EF4-FFF2-40B4-BE49-F238E27FC236}">
                <a16:creationId xmlns:a16="http://schemas.microsoft.com/office/drawing/2014/main" id="{86BC8FEB-E864-C80D-9D90-48D8B98128A8}"/>
              </a:ext>
            </a:extLst>
          </p:cNvPr>
          <p:cNvPicPr>
            <a:picLocks noChangeAspect="1"/>
          </p:cNvPicPr>
          <p:nvPr/>
        </p:nvPicPr>
        <p:blipFill>
          <a:blip r:embed="rId7"/>
          <a:stretch>
            <a:fillRect/>
          </a:stretch>
        </p:blipFill>
        <p:spPr>
          <a:xfrm>
            <a:off x="7263240" y="4877302"/>
            <a:ext cx="2591165" cy="744587"/>
          </a:xfrm>
          <a:prstGeom prst="rect">
            <a:avLst/>
          </a:prstGeom>
        </p:spPr>
      </p:pic>
    </p:spTree>
    <p:extLst>
      <p:ext uri="{BB962C8B-B14F-4D97-AF65-F5344CB8AC3E}">
        <p14:creationId xmlns:p14="http://schemas.microsoft.com/office/powerpoint/2010/main" val="261378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1"/>
            <a:ext cx="7735824" cy="1438297"/>
          </a:xfrm>
        </p:spPr>
        <p:txBody>
          <a:bodyPr/>
          <a:lstStyle/>
          <a:p>
            <a:pPr algn="l"/>
            <a:r>
              <a:rPr lang="en-US" i="0" dirty="0">
                <a:effectLst/>
                <a:latin typeface="-apple-system"/>
              </a:rPr>
              <a:t>Bank analytics involves the application of data analytics in the banking industry. Data analytics is the science of analyzing raw data to draw conclusions and make informed decisions. In the context of banking, it refers to the use of structured and unstructured data from internal and external sources to gain actionable insights.</a:t>
            </a:r>
            <a:endParaRPr lang="en-US" dirty="0"/>
          </a:p>
          <a:p>
            <a:endParaRPr lang="en-US" dirty="0"/>
          </a:p>
        </p:txBody>
      </p:sp>
      <p:pic>
        <p:nvPicPr>
          <p:cNvPr id="4" name="Picture 3">
            <a:extLst>
              <a:ext uri="{FF2B5EF4-FFF2-40B4-BE49-F238E27FC236}">
                <a16:creationId xmlns:a16="http://schemas.microsoft.com/office/drawing/2014/main" id="{91C967C1-71CF-02A8-1841-2A5F09243740}"/>
              </a:ext>
            </a:extLst>
          </p:cNvPr>
          <p:cNvPicPr>
            <a:picLocks noChangeAspect="1"/>
          </p:cNvPicPr>
          <p:nvPr/>
        </p:nvPicPr>
        <p:blipFill>
          <a:blip r:embed="rId2"/>
          <a:stretch>
            <a:fillRect/>
          </a:stretch>
        </p:blipFill>
        <p:spPr>
          <a:xfrm>
            <a:off x="1949553" y="1399480"/>
            <a:ext cx="1293428" cy="1293428"/>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36192" y="1110996"/>
            <a:ext cx="8878824" cy="576072"/>
          </a:xfrm>
        </p:spPr>
        <p:txBody>
          <a:bodyPr/>
          <a:lstStyle/>
          <a:p>
            <a:r>
              <a:rPr lang="en-US" dirty="0"/>
              <a:t>Key takeaways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30</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36192" y="2054711"/>
            <a:ext cx="2953512" cy="493776"/>
          </a:xfrm>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668972"/>
            <a:ext cx="2953512" cy="2810435"/>
          </a:xfrm>
        </p:spPr>
        <p:txBody>
          <a:bodyPr/>
          <a:lstStyle/>
          <a:p>
            <a:r>
              <a:rPr lang="en-US" dirty="0"/>
              <a:t>Emphasize the provision of 36-month term loans featuring low-interest rates and enticing offers tailored for our loyal customers.</a:t>
            </a:r>
          </a:p>
          <a:p>
            <a:r>
              <a:rPr lang="en-US" dirty="0"/>
              <a:t>The sale of credit card products will contribute to an increase in your revolving balance.</a:t>
            </a:r>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4754880" y="2054711"/>
            <a:ext cx="2953512" cy="493776"/>
          </a:xfrm>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4754880" y="2668973"/>
            <a:ext cx="2953512" cy="3281082"/>
          </a:xfrm>
        </p:spPr>
        <p:txBody>
          <a:bodyPr/>
          <a:lstStyle/>
          <a:p>
            <a:r>
              <a:rPr lang="en-US" dirty="0"/>
              <a:t>Concentrate on customers in the A and B credit grades, with sub-grades such as A4, A5, B3, B4, and B5, as these segments comprise a higher proportion of creditworthy individuals.</a:t>
            </a:r>
          </a:p>
          <a:p>
            <a:r>
              <a:rPr lang="en-US" dirty="0"/>
              <a:t>Focus on verified payments to mitigate risks and prevent undue financial liabilities.</a:t>
            </a:r>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a:xfrm>
            <a:off x="7973568" y="2054711"/>
            <a:ext cx="2953512" cy="493776"/>
          </a:xfrm>
        </p:spPr>
        <p:txBody>
          <a:bodyPr/>
          <a:lstStyle/>
          <a:p>
            <a:r>
              <a:rPr lang="en-US" dirty="0"/>
              <a:t>Customers Education</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668973"/>
            <a:ext cx="3068680" cy="2578608"/>
          </a:xfrm>
        </p:spPr>
        <p:txBody>
          <a:bodyPr/>
          <a:lstStyle/>
          <a:p>
            <a:r>
              <a:rPr lang="en-US" dirty="0"/>
              <a:t>Provide educational materials to customers about the advantages and potential drawbacks of different loan terms.</a:t>
            </a:r>
          </a:p>
          <a:p>
            <a:r>
              <a:rPr lang="en-US" dirty="0"/>
              <a:t>Empower customers to make informed decisions based on their financial goals and circumstances.</a:t>
            </a:r>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2136142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806132" y="3792608"/>
            <a:ext cx="6579736" cy="1209697"/>
          </a:xfrm>
        </p:spPr>
        <p:txBody>
          <a:bodyPr/>
          <a:lstStyle/>
          <a:p>
            <a:r>
              <a:rPr lang="en-US" dirty="0">
                <a:latin typeface="Segoe UI Light" panose="020B0502040204020203" pitchFamily="34" charset="0"/>
                <a:ea typeface="+mn-lt"/>
                <a:cs typeface="Segoe UI Light" panose="020B0502040204020203" pitchFamily="34" charset="0"/>
              </a:rPr>
              <a:t>This analysis underscores a successful financial performance, with substantial revenue generation and a commendable net profit margin over the 5-year period, reflecting the bank's effective management of loan portfolios and interest earnings.</a:t>
            </a:r>
            <a:endParaRPr lang="en-US" dirty="0"/>
          </a:p>
        </p:txBody>
      </p:sp>
    </p:spTree>
    <p:extLst>
      <p:ext uri="{BB962C8B-B14F-4D97-AF65-F5344CB8AC3E}">
        <p14:creationId xmlns:p14="http://schemas.microsoft.com/office/powerpoint/2010/main" val="2232459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b="1" dirty="0">
                <a:latin typeface="Segoe UI Light" panose="020B0502040204020203" pitchFamily="34" charset="0"/>
                <a:cs typeface="Segoe UI Light" panose="020B0502040204020203" pitchFamily="34" charset="0"/>
              </a:rPr>
              <a:t>GROUP 4</a:t>
            </a:r>
          </a:p>
          <a:p>
            <a:pPr algn="l"/>
            <a:r>
              <a:rPr lang="en-US" b="1" dirty="0">
                <a:latin typeface="Segoe UI Light" panose="020B0502040204020203" pitchFamily="34" charset="0"/>
                <a:ea typeface="Calibri" panose="020F0502020204030204"/>
                <a:cs typeface="Segoe UI Light" panose="020B0502040204020203" pitchFamily="34" charset="0"/>
              </a:rPr>
              <a:t>PROJECT NO: P-330</a:t>
            </a:r>
          </a:p>
          <a:p>
            <a:endParaRPr lang="en-US" dirty="0"/>
          </a:p>
        </p:txBody>
      </p:sp>
    </p:spTree>
    <p:extLst>
      <p:ext uri="{BB962C8B-B14F-4D97-AF65-F5344CB8AC3E}">
        <p14:creationId xmlns:p14="http://schemas.microsoft.com/office/powerpoint/2010/main" val="7148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pPr marL="0" marR="0" lvl="0" indent="0" algn="just" rtl="0">
              <a:spcBef>
                <a:spcPts val="0"/>
              </a:spcBef>
              <a:spcAft>
                <a:spcPts val="0"/>
              </a:spcAft>
              <a:buNone/>
            </a:pPr>
            <a:r>
              <a:rPr lang="en-US" sz="1800" dirty="0">
                <a:solidFill>
                  <a:schemeClr val="lt1"/>
                </a:solidFill>
                <a:latin typeface="Trebuchet MS"/>
                <a:ea typeface="Trebuchet MS"/>
                <a:cs typeface="Trebuchet MS"/>
                <a:sym typeface="Trebuchet MS"/>
              </a:rPr>
              <a:t>The aim of this project is to analyze finance data provided by a financial institution for a diverse group of customers. The analysis will focus on customers with varied grades and sub-grade levels, taking into consideration various factors such as loan disbursement reasons, funded amount, revolving balance values, payment modes, and last payment values across different states and geolocations.</a:t>
            </a:r>
          </a:p>
          <a:p>
            <a:endParaRPr lang="en-US" dirty="0"/>
          </a:p>
        </p:txBody>
      </p:sp>
      <p:pic>
        <p:nvPicPr>
          <p:cNvPr id="6" name="Graphic 5" descr="Target Audience">
            <a:extLst>
              <a:ext uri="{FF2B5EF4-FFF2-40B4-BE49-F238E27FC236}">
                <a16:creationId xmlns:a16="http://schemas.microsoft.com/office/drawing/2014/main" id="{D4BB428F-B623-6D62-1F82-0D5B8E5584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8088" y="1472184"/>
            <a:ext cx="914400" cy="914400"/>
          </a:xfrm>
          <a:prstGeom prst="rect">
            <a:avLst/>
          </a:prstGeom>
        </p:spPr>
      </p:pic>
    </p:spTree>
    <p:extLst>
      <p:ext uri="{BB962C8B-B14F-4D97-AF65-F5344CB8AC3E}">
        <p14:creationId xmlns:p14="http://schemas.microsoft.com/office/powerpoint/2010/main" val="199841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792224" y="832104"/>
            <a:ext cx="9947058" cy="1050484"/>
          </a:xfrm>
        </p:spPr>
        <p:txBody>
          <a:bodyPr/>
          <a:lstStyle/>
          <a:p>
            <a:pPr algn="l"/>
            <a:r>
              <a:rPr lang="en-US" sz="2400" b="1" i="0" dirty="0">
                <a:effectLst/>
                <a:latin typeface="Inter"/>
              </a:rPr>
              <a:t>Why Is It Important To Analyze The Data?</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380744" y="4599432"/>
            <a:ext cx="1575816" cy="860074"/>
          </a:xfrm>
        </p:spPr>
        <p:txBody>
          <a:bodyPr/>
          <a:lstStyle/>
          <a:p>
            <a:r>
              <a:rPr lang="en-US" sz="1600" dirty="0">
                <a:latin typeface="Inter"/>
              </a:rPr>
              <a:t>Understand your audience and customers better</a:t>
            </a:r>
          </a:p>
          <a:p>
            <a:endParaRPr lang="en-US" sz="1600"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538727" y="4599432"/>
            <a:ext cx="1530813" cy="860074"/>
          </a:xfrm>
        </p:spPr>
        <p:txBody>
          <a:bodyPr/>
          <a:lstStyle/>
          <a:p>
            <a:pPr algn="l"/>
            <a:r>
              <a:rPr lang="en-IN" sz="1600" b="0" i="0" u="none" strike="noStrike" dirty="0">
                <a:effectLst/>
                <a:latin typeface="Inter"/>
              </a:rPr>
              <a:t>Risk assessment</a:t>
            </a:r>
            <a:r>
              <a:rPr lang="en-IN" sz="1600" b="0" i="0" dirty="0">
                <a:effectLst/>
                <a:latin typeface="Inter"/>
              </a:rPr>
              <a:t> and mitigation</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IN" sz="1600" b="0" i="0" dirty="0">
                <a:effectLst/>
                <a:latin typeface="Inter"/>
              </a:rPr>
              <a:t>Manage overall funds situation</a:t>
            </a:r>
            <a:endParaRPr lang="en-US" sz="1600"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pPr algn="l"/>
            <a:r>
              <a:rPr lang="en-US" sz="1600" b="0" i="0" dirty="0">
                <a:effectLst/>
                <a:latin typeface="Inter"/>
              </a:rPr>
              <a:t>Improve customer satisfaction and loyalty</a:t>
            </a:r>
          </a:p>
          <a:p>
            <a:endParaRPr lang="en-US" sz="1600"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algn="l"/>
            <a:r>
              <a:rPr lang="en-US" sz="1600" dirty="0">
                <a:latin typeface="Inter"/>
              </a:rPr>
              <a:t>I</a:t>
            </a:r>
            <a:r>
              <a:rPr lang="en-US" sz="1600" b="0" i="0" dirty="0">
                <a:effectLst/>
                <a:latin typeface="Inter"/>
              </a:rPr>
              <a:t>mproved marketing and remarketing campaign planning</a:t>
            </a:r>
          </a:p>
        </p:txBody>
      </p:sp>
      <p:pic>
        <p:nvPicPr>
          <p:cNvPr id="4" name="Graphic 3" descr="Bar graph with upward trend">
            <a:extLst>
              <a:ext uri="{FF2B5EF4-FFF2-40B4-BE49-F238E27FC236}">
                <a16:creationId xmlns:a16="http://schemas.microsoft.com/office/drawing/2014/main" id="{46B52C8C-6188-13C4-A78D-F0BD59A144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26040" y="2834213"/>
            <a:ext cx="829056" cy="914400"/>
          </a:xfrm>
          <a:prstGeom prst="rect">
            <a:avLst/>
          </a:prstGeom>
        </p:spPr>
      </p:pic>
      <p:pic>
        <p:nvPicPr>
          <p:cNvPr id="16" name="Graphic 15" descr="Research">
            <a:extLst>
              <a:ext uri="{FF2B5EF4-FFF2-40B4-BE49-F238E27FC236}">
                <a16:creationId xmlns:a16="http://schemas.microsoft.com/office/drawing/2014/main" id="{B92D8B3F-8DF5-D084-12DA-BC25A6638A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2534" y="2920859"/>
            <a:ext cx="827754" cy="827754"/>
          </a:xfrm>
          <a:prstGeom prst="rect">
            <a:avLst/>
          </a:prstGeom>
        </p:spPr>
      </p:pic>
      <p:pic>
        <p:nvPicPr>
          <p:cNvPr id="22" name="Graphic 21" descr="Users">
            <a:extLst>
              <a:ext uri="{FF2B5EF4-FFF2-40B4-BE49-F238E27FC236}">
                <a16:creationId xmlns:a16="http://schemas.microsoft.com/office/drawing/2014/main" id="{B24B8042-4699-FF05-1A10-EEAB9BDDC7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1000" y="2877536"/>
            <a:ext cx="914400" cy="914400"/>
          </a:xfrm>
          <a:prstGeom prst="rect">
            <a:avLst/>
          </a:prstGeom>
        </p:spPr>
      </p:pic>
      <p:pic>
        <p:nvPicPr>
          <p:cNvPr id="24" name="Graphic 23" descr="Money">
            <a:extLst>
              <a:ext uri="{FF2B5EF4-FFF2-40B4-BE49-F238E27FC236}">
                <a16:creationId xmlns:a16="http://schemas.microsoft.com/office/drawing/2014/main" id="{EF15C0E2-D8CA-B825-8B87-5EFE4D0739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5201" y="2834213"/>
            <a:ext cx="777351" cy="777351"/>
          </a:xfrm>
          <a:prstGeom prst="rect">
            <a:avLst/>
          </a:prstGeom>
        </p:spPr>
      </p:pic>
      <p:pic>
        <p:nvPicPr>
          <p:cNvPr id="26" name="Graphic 25" descr="Bullseye">
            <a:extLst>
              <a:ext uri="{FF2B5EF4-FFF2-40B4-BE49-F238E27FC236}">
                <a16:creationId xmlns:a16="http://schemas.microsoft.com/office/drawing/2014/main" id="{20B4C86B-F648-8A3D-7472-5E9A0B9816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1795" y="2852928"/>
            <a:ext cx="914400" cy="914400"/>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507146" y="1198671"/>
            <a:ext cx="9546336" cy="820271"/>
          </a:xfrm>
        </p:spPr>
        <p:txBody>
          <a:bodyPr/>
          <a:lstStyle/>
          <a:p>
            <a:r>
              <a:rPr lang="en-US" dirty="0">
                <a:latin typeface="Aptos Narrow" panose="020B0004020202020204" pitchFamily="34" charset="0"/>
              </a:rPr>
              <a:t>Role of analytics in banking</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1908284" y="2395997"/>
            <a:ext cx="2592178" cy="758952"/>
          </a:xfrm>
        </p:spPr>
        <p:txBody>
          <a:bodyPr/>
          <a:lstStyle/>
          <a:p>
            <a:r>
              <a:rPr lang="en-US" dirty="0"/>
              <a:t>Risk</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1908284" y="3236976"/>
            <a:ext cx="2592178" cy="2322575"/>
          </a:xfrm>
        </p:spPr>
        <p:txBody>
          <a:bodyPr/>
          <a:lstStyle/>
          <a:p>
            <a:pPr marL="457200" marR="0" lvl="0" indent="-317500" algn="l" rtl="0">
              <a:spcBef>
                <a:spcPts val="0"/>
              </a:spcBef>
              <a:spcAft>
                <a:spcPts val="0"/>
              </a:spcAft>
              <a:buClr>
                <a:schemeClr val="lt1"/>
              </a:buClr>
              <a:buSzPts val="1400"/>
              <a:buFont typeface="Wingdings" panose="05000000000000000000" pitchFamily="2" charset="2"/>
              <a:buChar char="ü"/>
            </a:pPr>
            <a:r>
              <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rPr>
              <a:t>Fraud detection</a:t>
            </a:r>
            <a:endParaRPr lang="en-US" sz="1400" dirty="0">
              <a:latin typeface="Times New Roman" panose="02020603050405020304" pitchFamily="18" charset="0"/>
              <a:cs typeface="Times New Roman" panose="02020603050405020304" pitchFamily="18" charset="0"/>
            </a:endParaRPr>
          </a:p>
          <a:p>
            <a:pPr marL="800100" marR="0" lvl="0" indent="-342900" algn="l" rtl="0">
              <a:spcBef>
                <a:spcPts val="0"/>
              </a:spcBef>
              <a:spcAft>
                <a:spcPts val="0"/>
              </a:spcAft>
              <a:buFont typeface="Wingdings" panose="05000000000000000000" pitchFamily="2" charset="2"/>
              <a:buChar char="ü"/>
            </a:pPr>
            <a:endPar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17500" algn="l" rtl="0">
              <a:spcBef>
                <a:spcPts val="0"/>
              </a:spcBef>
              <a:spcAft>
                <a:spcPts val="0"/>
              </a:spcAft>
              <a:buClr>
                <a:schemeClr val="lt1"/>
              </a:buClr>
              <a:buSzPts val="1400"/>
              <a:buFont typeface="Wingdings" panose="05000000000000000000" pitchFamily="2" charset="2"/>
              <a:buChar char="ü"/>
            </a:pPr>
            <a:r>
              <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rPr>
              <a:t>Risk modelling for investment banks</a:t>
            </a:r>
            <a:endParaRPr lang="en-US" sz="1400" dirty="0">
              <a:latin typeface="Times New Roman" panose="02020603050405020304" pitchFamily="18" charset="0"/>
              <a:cs typeface="Times New Roman" panose="02020603050405020304" pitchFamily="18" charset="0"/>
            </a:endParaRPr>
          </a:p>
          <a:p>
            <a:pPr marL="800100" marR="0" lvl="0" indent="-342900" algn="l" rtl="0">
              <a:spcBef>
                <a:spcPts val="0"/>
              </a:spcBef>
              <a:spcAft>
                <a:spcPts val="0"/>
              </a:spcAft>
              <a:buFont typeface="Wingdings" panose="05000000000000000000" pitchFamily="2" charset="2"/>
              <a:buChar char="ü"/>
            </a:pPr>
            <a:endPar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17500" algn="l" rtl="0">
              <a:spcBef>
                <a:spcPts val="0"/>
              </a:spcBef>
              <a:spcAft>
                <a:spcPts val="0"/>
              </a:spcAft>
              <a:buClr>
                <a:schemeClr val="lt1"/>
              </a:buClr>
              <a:buSzPts val="1400"/>
              <a:buFont typeface="Wingdings" panose="05000000000000000000" pitchFamily="2" charset="2"/>
              <a:buChar char="ü"/>
            </a:pPr>
            <a:r>
              <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rPr>
              <a:t>Credit risk analysis</a:t>
            </a:r>
            <a:endParaRPr lang="en-US" sz="1400" dirty="0">
              <a:latin typeface="Times New Roman" panose="02020603050405020304" pitchFamily="18" charset="0"/>
              <a:cs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4634810" y="2395997"/>
            <a:ext cx="2505578" cy="758952"/>
          </a:xfrm>
        </p:spPr>
        <p:txBody>
          <a:bodyPr/>
          <a:lstStyle/>
          <a:p>
            <a:r>
              <a:rPr lang="en-US" dirty="0"/>
              <a:t>Supply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4634809" y="3236976"/>
            <a:ext cx="2505578" cy="2322575"/>
          </a:xfrm>
        </p:spPr>
        <p:txBody>
          <a:bodyPr/>
          <a:lstStyle/>
          <a:p>
            <a:pPr marL="285750" marR="0" lvl="0" indent="-285750" algn="l" rtl="0">
              <a:spcBef>
                <a:spcPts val="0"/>
              </a:spcBef>
              <a:spcAft>
                <a:spcPts val="0"/>
              </a:spcAft>
              <a:buClr>
                <a:schemeClr val="lt1"/>
              </a:buClr>
              <a:buSzPts val="1200"/>
              <a:buFont typeface="Wingdings" panose="05000000000000000000" pitchFamily="2" charset="2"/>
              <a:buChar char="ü"/>
            </a:pPr>
            <a:r>
              <a:rPr lang="en-US" b="1" dirty="0">
                <a:solidFill>
                  <a:schemeClr val="lt1"/>
                </a:solidFill>
                <a:latin typeface="Times New Roman" panose="02020603050405020304" pitchFamily="18" charset="0"/>
                <a:cs typeface="Times New Roman" panose="02020603050405020304" pitchFamily="18" charset="0"/>
                <a:sym typeface="Times New Roman"/>
              </a:rPr>
              <a:t>Sales performance analysis</a:t>
            </a:r>
            <a:endParaRPr lang="en-US" b="1" dirty="0">
              <a:solidFill>
                <a:schemeClr val="lt1"/>
              </a:solidFill>
              <a:latin typeface="Times New Roman" panose="02020603050405020304" pitchFamily="18" charset="0"/>
              <a:cs typeface="Times New Roman" panose="02020603050405020304" pitchFamily="18" charset="0"/>
            </a:endParaRPr>
          </a:p>
          <a:p>
            <a:pPr marL="361950" marR="0" lvl="0" indent="-285750" algn="l" rtl="0">
              <a:spcBef>
                <a:spcPts val="0"/>
              </a:spcBef>
              <a:spcAft>
                <a:spcPts val="0"/>
              </a:spcAft>
              <a:buClr>
                <a:schemeClr val="dk1"/>
              </a:buClr>
              <a:buSzPts val="1200"/>
              <a:buFont typeface="Wingdings" panose="05000000000000000000" pitchFamily="2" charset="2"/>
              <a:buChar char="ü"/>
            </a:pPr>
            <a:endParaRPr lang="en-US" b="1" dirty="0">
              <a:solidFill>
                <a:schemeClr val="lt1"/>
              </a:solidFill>
              <a:latin typeface="Times New Roman" panose="02020603050405020304" pitchFamily="18" charset="0"/>
              <a:cs typeface="Times New Roman" panose="02020603050405020304" pitchFamily="18" charset="0"/>
              <a:sym typeface="Times New Roman"/>
            </a:endParaRPr>
          </a:p>
          <a:p>
            <a:pPr marL="285750" marR="0" lvl="0" indent="-285750" algn="l" rtl="0">
              <a:spcBef>
                <a:spcPts val="0"/>
              </a:spcBef>
              <a:spcAft>
                <a:spcPts val="0"/>
              </a:spcAft>
              <a:buClr>
                <a:schemeClr val="lt1"/>
              </a:buClr>
              <a:buSzPts val="1200"/>
              <a:buFont typeface="Wingdings" panose="05000000000000000000" pitchFamily="2" charset="2"/>
              <a:buChar char="ü"/>
            </a:pPr>
            <a:r>
              <a:rPr lang="en-US" b="1" dirty="0">
                <a:solidFill>
                  <a:schemeClr val="lt1"/>
                </a:solidFill>
                <a:latin typeface="Times New Roman" panose="02020603050405020304" pitchFamily="18" charset="0"/>
                <a:cs typeface="Times New Roman" panose="02020603050405020304" pitchFamily="18" charset="0"/>
                <a:sym typeface="Times New Roman"/>
              </a:rPr>
              <a:t> Branch and online channel sales analysis</a:t>
            </a:r>
            <a:endParaRPr lang="en-US" b="1" dirty="0">
              <a:solidFill>
                <a:schemeClr val="lt1"/>
              </a:solidFill>
              <a:latin typeface="Times New Roman" panose="02020603050405020304" pitchFamily="18" charset="0"/>
              <a:cs typeface="Times New Roman" panose="02020603050405020304" pitchFamily="18" charset="0"/>
            </a:endParaRPr>
          </a:p>
          <a:p>
            <a:pPr marL="361950" marR="0" lvl="0" indent="-285750" algn="l" rtl="0">
              <a:spcBef>
                <a:spcPts val="0"/>
              </a:spcBef>
              <a:spcAft>
                <a:spcPts val="0"/>
              </a:spcAft>
              <a:buClr>
                <a:schemeClr val="dk1"/>
              </a:buClr>
              <a:buSzPts val="1200"/>
              <a:buFont typeface="Wingdings" panose="05000000000000000000" pitchFamily="2" charset="2"/>
              <a:buChar char="ü"/>
            </a:pPr>
            <a:endParaRPr lang="en-US" b="1" dirty="0">
              <a:solidFill>
                <a:schemeClr val="lt1"/>
              </a:solidFill>
              <a:latin typeface="Times New Roman" panose="02020603050405020304" pitchFamily="18" charset="0"/>
              <a:cs typeface="Times New Roman" panose="02020603050405020304" pitchFamily="18" charset="0"/>
              <a:sym typeface="Times New Roman"/>
            </a:endParaRPr>
          </a:p>
          <a:p>
            <a:pPr marL="285750" marR="0" lvl="0" indent="-285750" algn="l" rtl="0">
              <a:spcBef>
                <a:spcPts val="0"/>
              </a:spcBef>
              <a:spcAft>
                <a:spcPts val="0"/>
              </a:spcAft>
              <a:buClr>
                <a:schemeClr val="lt1"/>
              </a:buClr>
              <a:buSzPts val="1200"/>
              <a:buFont typeface="Wingdings" panose="05000000000000000000" pitchFamily="2" charset="2"/>
              <a:buChar char="ü"/>
            </a:pPr>
            <a:r>
              <a:rPr lang="en-US" b="1" dirty="0">
                <a:solidFill>
                  <a:schemeClr val="lt1"/>
                </a:solidFill>
                <a:latin typeface="Times New Roman" panose="02020603050405020304" pitchFamily="18" charset="0"/>
                <a:cs typeface="Times New Roman" panose="02020603050405020304" pitchFamily="18" charset="0"/>
                <a:sym typeface="Times New Roman"/>
              </a:rPr>
              <a:t> AI-driven chatbots &amp; Virtual Assistants</a:t>
            </a:r>
            <a:endParaRPr lang="en-US" b="1" dirty="0">
              <a:solidFill>
                <a:schemeClr val="lt1"/>
              </a:solidFill>
              <a:latin typeface="Times New Roman" panose="02020603050405020304" pitchFamily="18" charset="0"/>
              <a:cs typeface="Times New Roman" panose="02020603050405020304" pitchFamily="18" charset="0"/>
            </a:endParaRP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a:xfrm>
            <a:off x="7270556" y="2395997"/>
            <a:ext cx="2330766" cy="758952"/>
          </a:xfrm>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Demand</a:t>
            </a:r>
            <a:endParaRPr lang="en-US" dirty="0"/>
          </a:p>
        </p:txBody>
      </p:sp>
      <p:sp>
        <p:nvSpPr>
          <p:cNvPr id="12" name="Text Placeholder 11">
            <a:extLst>
              <a:ext uri="{FF2B5EF4-FFF2-40B4-BE49-F238E27FC236}">
                <a16:creationId xmlns:a16="http://schemas.microsoft.com/office/drawing/2014/main" id="{B91A61A2-4E8C-67BB-57F9-E1E296D1B620}"/>
              </a:ext>
            </a:extLst>
          </p:cNvPr>
          <p:cNvSpPr>
            <a:spLocks noGrp="1"/>
          </p:cNvSpPr>
          <p:nvPr>
            <p:ph type="body" sz="quarter" idx="21"/>
          </p:nvPr>
        </p:nvSpPr>
        <p:spPr>
          <a:xfrm>
            <a:off x="7270558" y="3236976"/>
            <a:ext cx="2330764" cy="2324458"/>
          </a:xfrm>
        </p:spPr>
        <p:txBody>
          <a:bodyPr/>
          <a:lstStyle/>
          <a:p>
            <a:pPr marL="457200" marR="0" lvl="0" indent="-317500" rtl="0">
              <a:spcBef>
                <a:spcPts val="0"/>
              </a:spcBef>
              <a:spcAft>
                <a:spcPts val="0"/>
              </a:spcAft>
              <a:buClr>
                <a:schemeClr val="lt1"/>
              </a:buClr>
              <a:buSzPts val="1400"/>
              <a:buFont typeface="Wingdings" panose="05000000000000000000" pitchFamily="2" charset="2"/>
              <a:buChar char="ü"/>
            </a:pPr>
            <a:r>
              <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rPr>
              <a:t>Personalized     marketing</a:t>
            </a:r>
            <a:endParaRPr lang="en-US" sz="1400" dirty="0">
              <a:latin typeface="Times New Roman" panose="02020603050405020304" pitchFamily="18" charset="0"/>
              <a:cs typeface="Times New Roman" panose="02020603050405020304" pitchFamily="18" charset="0"/>
            </a:endParaRPr>
          </a:p>
          <a:p>
            <a:pPr marL="800100" marR="0" lvl="0" indent="-342900" rtl="0">
              <a:spcBef>
                <a:spcPts val="0"/>
              </a:spcBef>
              <a:spcAft>
                <a:spcPts val="0"/>
              </a:spcAft>
              <a:buFont typeface="Wingdings" panose="05000000000000000000" pitchFamily="2" charset="2"/>
              <a:buChar char="ü"/>
            </a:pPr>
            <a:endPar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17500" rtl="0">
              <a:spcBef>
                <a:spcPts val="0"/>
              </a:spcBef>
              <a:spcAft>
                <a:spcPts val="0"/>
              </a:spcAft>
              <a:buClr>
                <a:schemeClr val="lt1"/>
              </a:buClr>
              <a:buSzPts val="1400"/>
              <a:buFont typeface="Wingdings" panose="05000000000000000000" pitchFamily="2" charset="2"/>
              <a:buChar char="ü"/>
            </a:pPr>
            <a:r>
              <a:rPr lang="en-US" sz="1400" b="1" dirty="0">
                <a:solidFill>
                  <a:schemeClr val="lt1"/>
                </a:solidFill>
                <a:latin typeface="Times New Roman" panose="02020603050405020304" pitchFamily="18" charset="0"/>
                <a:ea typeface="Times New Roman"/>
                <a:cs typeface="Times New Roman" panose="02020603050405020304" pitchFamily="18" charset="0"/>
                <a:sym typeface="Times New Roman"/>
              </a:rPr>
              <a:t>Lifetime value    prediction of Customers</a:t>
            </a:r>
            <a:endParaRPr lang="en-US" sz="1400" dirty="0">
              <a:latin typeface="Times New Roman" panose="02020603050405020304" pitchFamily="18" charset="0"/>
              <a:cs typeface="Times New Roman" panose="02020603050405020304" pitchFamily="18" charset="0"/>
            </a:endParaRPr>
          </a:p>
          <a:p>
            <a:endParaRPr lang="en-IN" dirty="0"/>
          </a:p>
        </p:txBody>
      </p:sp>
      <p:pic>
        <p:nvPicPr>
          <p:cNvPr id="28" name="Graphic 27" descr="Presentation with pie chart">
            <a:extLst>
              <a:ext uri="{FF2B5EF4-FFF2-40B4-BE49-F238E27FC236}">
                <a16:creationId xmlns:a16="http://schemas.microsoft.com/office/drawing/2014/main" id="{3C8F10F8-DB34-52B6-936F-5DA62971D7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0167" y="2487629"/>
            <a:ext cx="575687" cy="575687"/>
          </a:xfrm>
          <a:prstGeom prst="rect">
            <a:avLst/>
          </a:prstGeom>
        </p:spPr>
      </p:pic>
      <p:pic>
        <p:nvPicPr>
          <p:cNvPr id="40" name="Picture 39">
            <a:extLst>
              <a:ext uri="{FF2B5EF4-FFF2-40B4-BE49-F238E27FC236}">
                <a16:creationId xmlns:a16="http://schemas.microsoft.com/office/drawing/2014/main" id="{2A29E5D1-2F06-8655-3F0A-107D9CE7D5F0}"/>
              </a:ext>
            </a:extLst>
          </p:cNvPr>
          <p:cNvPicPr>
            <a:picLocks noChangeAspect="1"/>
          </p:cNvPicPr>
          <p:nvPr/>
        </p:nvPicPr>
        <p:blipFill>
          <a:blip r:embed="rId4"/>
          <a:stretch>
            <a:fillRect/>
          </a:stretch>
        </p:blipFill>
        <p:spPr>
          <a:xfrm>
            <a:off x="4697709" y="2449593"/>
            <a:ext cx="613723" cy="613723"/>
          </a:xfrm>
          <a:prstGeom prst="rect">
            <a:avLst/>
          </a:prstGeom>
        </p:spPr>
      </p:pic>
      <p:pic>
        <p:nvPicPr>
          <p:cNvPr id="41" name="Picture 40">
            <a:extLst>
              <a:ext uri="{FF2B5EF4-FFF2-40B4-BE49-F238E27FC236}">
                <a16:creationId xmlns:a16="http://schemas.microsoft.com/office/drawing/2014/main" id="{A8914575-8737-C7F5-26B4-602D1C90A1D6}"/>
              </a:ext>
            </a:extLst>
          </p:cNvPr>
          <p:cNvPicPr>
            <a:picLocks noChangeAspect="1"/>
          </p:cNvPicPr>
          <p:nvPr/>
        </p:nvPicPr>
        <p:blipFill>
          <a:blip r:embed="rId5"/>
          <a:stretch>
            <a:fillRect/>
          </a:stretch>
        </p:blipFill>
        <p:spPr>
          <a:xfrm>
            <a:off x="7270556" y="2487629"/>
            <a:ext cx="575687" cy="575687"/>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1237129"/>
            <a:ext cx="7735824" cy="847165"/>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TOOLS USED</a:t>
            </a:r>
            <a:endParaRPr lang="en-US" dirty="0"/>
          </a:p>
        </p:txBody>
      </p:sp>
      <p:grpSp>
        <p:nvGrpSpPr>
          <p:cNvPr id="6" name="Group 5">
            <a:extLst>
              <a:ext uri="{FF2B5EF4-FFF2-40B4-BE49-F238E27FC236}">
                <a16:creationId xmlns:a16="http://schemas.microsoft.com/office/drawing/2014/main" id="{A0FE0FB7-AF0F-0D64-3EA5-09FB0DBDC04A}"/>
              </a:ext>
            </a:extLst>
          </p:cNvPr>
          <p:cNvGrpSpPr/>
          <p:nvPr/>
        </p:nvGrpSpPr>
        <p:grpSpPr>
          <a:xfrm>
            <a:off x="2789460" y="1237129"/>
            <a:ext cx="6381434" cy="3703850"/>
            <a:chOff x="2493625" y="1507980"/>
            <a:chExt cx="6381434" cy="3703850"/>
          </a:xfrm>
        </p:grpSpPr>
        <p:sp>
          <p:nvSpPr>
            <p:cNvPr id="7" name="Rectangle: Rounded Corners 6">
              <a:extLst>
                <a:ext uri="{FF2B5EF4-FFF2-40B4-BE49-F238E27FC236}">
                  <a16:creationId xmlns:a16="http://schemas.microsoft.com/office/drawing/2014/main" id="{D6C93BC8-5796-C3BF-3052-F7ADD99C5DCE}"/>
                </a:ext>
              </a:extLst>
            </p:cNvPr>
            <p:cNvSpPr/>
            <p:nvPr/>
          </p:nvSpPr>
          <p:spPr>
            <a:xfrm>
              <a:off x="2493625" y="3785250"/>
              <a:ext cx="3052484" cy="1179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0850D4A-38F9-E959-B475-0B5FEE311BAC}"/>
                </a:ext>
              </a:extLst>
            </p:cNvPr>
            <p:cNvSpPr/>
            <p:nvPr/>
          </p:nvSpPr>
          <p:spPr>
            <a:xfrm>
              <a:off x="5762755" y="3785250"/>
              <a:ext cx="3052484" cy="1179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6FBCE6FA-4002-D814-6827-FCDF2FAB667E}"/>
                </a:ext>
              </a:extLst>
            </p:cNvPr>
            <p:cNvSpPr/>
            <p:nvPr/>
          </p:nvSpPr>
          <p:spPr>
            <a:xfrm>
              <a:off x="2493625" y="2414910"/>
              <a:ext cx="3052484" cy="1179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F47F8CAA-F77A-393A-A641-4DDD5096E9A8}"/>
                </a:ext>
              </a:extLst>
            </p:cNvPr>
            <p:cNvPicPr>
              <a:picLocks noChangeAspect="1"/>
            </p:cNvPicPr>
            <p:nvPr/>
          </p:nvPicPr>
          <p:blipFill>
            <a:blip r:embed="rId2"/>
            <a:stretch>
              <a:fillRect/>
            </a:stretch>
          </p:blipFill>
          <p:spPr>
            <a:xfrm>
              <a:off x="2607177" y="2214464"/>
              <a:ext cx="2744696" cy="1543891"/>
            </a:xfrm>
            <a:prstGeom prst="rect">
              <a:avLst/>
            </a:prstGeom>
          </p:spPr>
        </p:pic>
        <p:sp>
          <p:nvSpPr>
            <p:cNvPr id="11" name="Rectangle: Rounded Corners 10">
              <a:extLst>
                <a:ext uri="{FF2B5EF4-FFF2-40B4-BE49-F238E27FC236}">
                  <a16:creationId xmlns:a16="http://schemas.microsoft.com/office/drawing/2014/main" id="{A8C85A56-520F-37B5-67C9-EEC533D2DA97}"/>
                </a:ext>
              </a:extLst>
            </p:cNvPr>
            <p:cNvSpPr/>
            <p:nvPr/>
          </p:nvSpPr>
          <p:spPr>
            <a:xfrm>
              <a:off x="5762755" y="2414910"/>
              <a:ext cx="3112304" cy="1179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0D6571B5-035D-DF61-6FD3-A6319794BFD1}"/>
                </a:ext>
              </a:extLst>
            </p:cNvPr>
            <p:cNvPicPr>
              <a:picLocks noChangeAspect="1"/>
            </p:cNvPicPr>
            <p:nvPr/>
          </p:nvPicPr>
          <p:blipFill>
            <a:blip r:embed="rId3"/>
            <a:stretch>
              <a:fillRect/>
            </a:stretch>
          </p:blipFill>
          <p:spPr>
            <a:xfrm>
              <a:off x="5943600" y="1507980"/>
              <a:ext cx="2867241" cy="2867241"/>
            </a:xfrm>
            <a:prstGeom prst="rect">
              <a:avLst/>
            </a:prstGeom>
          </p:spPr>
        </p:pic>
        <p:pic>
          <p:nvPicPr>
            <p:cNvPr id="13" name="Picture 12">
              <a:extLst>
                <a:ext uri="{FF2B5EF4-FFF2-40B4-BE49-F238E27FC236}">
                  <a16:creationId xmlns:a16="http://schemas.microsoft.com/office/drawing/2014/main" id="{5C2C65CC-EDDC-CF57-9614-F24D4F59660C}"/>
                </a:ext>
              </a:extLst>
            </p:cNvPr>
            <p:cNvPicPr>
              <a:picLocks noChangeAspect="1"/>
            </p:cNvPicPr>
            <p:nvPr/>
          </p:nvPicPr>
          <p:blipFill>
            <a:blip r:embed="rId4"/>
            <a:stretch>
              <a:fillRect/>
            </a:stretch>
          </p:blipFill>
          <p:spPr>
            <a:xfrm>
              <a:off x="2614648" y="3638764"/>
              <a:ext cx="2850777" cy="1425389"/>
            </a:xfrm>
            <a:prstGeom prst="rect">
              <a:avLst/>
            </a:prstGeom>
          </p:spPr>
        </p:pic>
        <p:pic>
          <p:nvPicPr>
            <p:cNvPr id="14" name="Picture 13">
              <a:extLst>
                <a:ext uri="{FF2B5EF4-FFF2-40B4-BE49-F238E27FC236}">
                  <a16:creationId xmlns:a16="http://schemas.microsoft.com/office/drawing/2014/main" id="{888D8F9D-B1D7-7516-6D79-FA45FED87FC0}"/>
                </a:ext>
              </a:extLst>
            </p:cNvPr>
            <p:cNvPicPr>
              <a:picLocks noChangeAspect="1"/>
            </p:cNvPicPr>
            <p:nvPr/>
          </p:nvPicPr>
          <p:blipFill>
            <a:blip r:embed="rId5"/>
            <a:stretch>
              <a:fillRect/>
            </a:stretch>
          </p:blipFill>
          <p:spPr>
            <a:xfrm>
              <a:off x="6145220" y="3257622"/>
              <a:ext cx="2374182" cy="1954208"/>
            </a:xfrm>
            <a:prstGeom prst="rect">
              <a:avLst/>
            </a:prstGeom>
          </p:spPr>
        </p:pic>
      </p:grpSp>
    </p:spTree>
    <p:extLst>
      <p:ext uri="{BB962C8B-B14F-4D97-AF65-F5344CB8AC3E}">
        <p14:creationId xmlns:p14="http://schemas.microsoft.com/office/powerpoint/2010/main" val="195875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727339" y="832104"/>
            <a:ext cx="10739237" cy="1069848"/>
          </a:xfrm>
        </p:spPr>
        <p:txBody>
          <a:bodyPr/>
          <a:lstStyle/>
          <a:p>
            <a:r>
              <a:rPr lang="en-US" dirty="0"/>
              <a:t>KEY PERFORMANCE INDICATORS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sz="1800" dirty="0"/>
              <a:t>FUNDED AMOUNT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sz="1800" dirty="0"/>
              <a:t>Funding reached 435 million in total.</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sz="2000" dirty="0"/>
              <a:t>PRINCIPAL RECEIVED</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sz="1600" dirty="0"/>
              <a:t>Collected 389M total principal over 5 years (2007-2011) in loan repayments.</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sz="2000" dirty="0"/>
              <a:t>INTEREST EARNED</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sz="1600" dirty="0"/>
              <a:t>Accrued 90M interest from 2007 to 2011 over 5 years.</a:t>
            </a: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sz="2000" dirty="0"/>
              <a:t>REVENUE</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sz="1600" dirty="0"/>
              <a:t>Revenue totals approximately 479 million.</a:t>
            </a: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000" dirty="0">
                <a:latin typeface="Tw Cen MT" panose="020B0602020104020603" pitchFamily="34" charset="77"/>
              </a:rPr>
              <a:t>REVOLVE BALANCE</a:t>
            </a:r>
            <a:endParaRPr lang="en-US" sz="2000"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sz="1600" dirty="0"/>
              <a:t>Revolving balance stands at approximately 532 million.</a:t>
            </a:r>
          </a:p>
        </p:txBody>
      </p:sp>
      <p:cxnSp>
        <p:nvCxnSpPr>
          <p:cNvPr id="12" name="Straight Connector 11">
            <a:extLst>
              <a:ext uri="{FF2B5EF4-FFF2-40B4-BE49-F238E27FC236}">
                <a16:creationId xmlns:a16="http://schemas.microsoft.com/office/drawing/2014/main" id="{3C937046-5710-3DA2-74F1-AD269EA235BF}"/>
              </a:ext>
            </a:extLst>
          </p:cNvPr>
          <p:cNvCxnSpPr>
            <a:cxnSpLocks/>
          </p:cNvCxnSpPr>
          <p:nvPr/>
        </p:nvCxnSpPr>
        <p:spPr>
          <a:xfrm>
            <a:off x="1129553" y="1901952"/>
            <a:ext cx="9722223"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21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078363" y="722376"/>
            <a:ext cx="8878824" cy="1069848"/>
          </a:xfrm>
        </p:spPr>
        <p:txBody>
          <a:bodyPr/>
          <a:lstStyle/>
          <a:p>
            <a:r>
              <a:rPr lang="en-US" dirty="0"/>
              <a:t>Total Funded Amount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69218" y="2019417"/>
            <a:ext cx="5026781" cy="493776"/>
          </a:xfrm>
        </p:spPr>
        <p:txBody>
          <a:bodyPr/>
          <a:lstStyle/>
          <a:p>
            <a:r>
              <a:rPr lang="en-US" sz="2400" dirty="0"/>
              <a:t>Funding reached 435 million in total.</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69218" y="2577200"/>
            <a:ext cx="3952947" cy="3189147"/>
          </a:xfrm>
        </p:spPr>
        <p:txBody>
          <a:bodyPr/>
          <a:lstStyle/>
          <a:p>
            <a:r>
              <a:rPr lang="en-US" dirty="0"/>
              <a:t>Funding is money provided to individuals, organizations, or projects for financial needs or specific activities.</a:t>
            </a:r>
          </a:p>
          <a:p>
            <a:r>
              <a:rPr lang="en-US" dirty="0"/>
              <a:t>Most of the customer prefers a 36-month loan term, and the bank has approved a total funding amount of 276 million.</a:t>
            </a:r>
          </a:p>
          <a:p>
            <a:r>
              <a:rPr lang="en-US" dirty="0"/>
              <a:t>For the 60</a:t>
            </a:r>
            <a:r>
              <a:rPr lang="en-US" baseline="30000" dirty="0"/>
              <a:t>th</a:t>
            </a:r>
            <a:r>
              <a:rPr lang="en-US" dirty="0"/>
              <a:t> month term the bank provided overall 159 million.</a:t>
            </a:r>
          </a:p>
          <a:p>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graphicFrame>
        <p:nvGraphicFramePr>
          <p:cNvPr id="17" name="Chart 16">
            <a:extLst>
              <a:ext uri="{FF2B5EF4-FFF2-40B4-BE49-F238E27FC236}">
                <a16:creationId xmlns:a16="http://schemas.microsoft.com/office/drawing/2014/main" id="{8CED00DF-2D67-4CB9-2A6F-79AF04B9338E}"/>
              </a:ext>
            </a:extLst>
          </p:cNvPr>
          <p:cNvGraphicFramePr>
            <a:graphicFrameLocks/>
          </p:cNvGraphicFramePr>
          <p:nvPr/>
        </p:nvGraphicFramePr>
        <p:xfrm>
          <a:off x="4690243" y="1702191"/>
          <a:ext cx="4995823" cy="30843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159487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226</TotalTime>
  <Words>1330</Words>
  <Application>Microsoft Office PowerPoint</Application>
  <PresentationFormat>Widescreen</PresentationFormat>
  <Paragraphs>193</Paragraphs>
  <Slides>32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-apple-system</vt:lpstr>
      <vt:lpstr>Aptos Narrow</vt:lpstr>
      <vt:lpstr>Arial</vt:lpstr>
      <vt:lpstr>Calibri</vt:lpstr>
      <vt:lpstr>Courier New</vt:lpstr>
      <vt:lpstr>Inter</vt:lpstr>
      <vt:lpstr>Segoe UI Light</vt:lpstr>
      <vt:lpstr>Segoe UI Semibold</vt:lpstr>
      <vt:lpstr>Times New Roman</vt:lpstr>
      <vt:lpstr>Trebuchet MS</vt:lpstr>
      <vt:lpstr>Tw Cen MT</vt:lpstr>
      <vt:lpstr>Wingdings</vt:lpstr>
      <vt:lpstr>Office Theme</vt:lpstr>
      <vt:lpstr>BANK Loan ANALYTICS</vt:lpstr>
      <vt:lpstr>CONTENTS:</vt:lpstr>
      <vt:lpstr>INTRODUCTION</vt:lpstr>
      <vt:lpstr>OBJECTIVE</vt:lpstr>
      <vt:lpstr>Why Is It Important To Analyze The Data?</vt:lpstr>
      <vt:lpstr>Role of analytics in banking</vt:lpstr>
      <vt:lpstr>TOOLS USED</vt:lpstr>
      <vt:lpstr>KEY PERFORMANCE INDICATORS</vt:lpstr>
      <vt:lpstr>Total Funded Amount</vt:lpstr>
      <vt:lpstr>Total principal received</vt:lpstr>
      <vt:lpstr>Total Interest Earned</vt:lpstr>
      <vt:lpstr>Total Revenue Insights</vt:lpstr>
      <vt:lpstr>Revolve Balance Overview</vt:lpstr>
      <vt:lpstr>Year Wise Loan amount status</vt:lpstr>
      <vt:lpstr>Grade and subgrade wise Revolve balance</vt:lpstr>
      <vt:lpstr>Payment for verified and non-verified status</vt:lpstr>
      <vt:lpstr>State wise and month wise Loan status </vt:lpstr>
      <vt:lpstr>Home ownership vs Last payment date status</vt:lpstr>
      <vt:lpstr>Dashboards and SQL queries</vt:lpstr>
      <vt:lpstr>excel Dashboard</vt:lpstr>
      <vt:lpstr>powerbi Dashboard</vt:lpstr>
      <vt:lpstr>powerbi Dashboard</vt:lpstr>
      <vt:lpstr>powerbi Dashboard</vt:lpstr>
      <vt:lpstr>powerbi Dashboard</vt:lpstr>
      <vt:lpstr>Tableau Dashboard</vt:lpstr>
      <vt:lpstr>1. YEAR WISE LOAN AMOUNT STATUS</vt:lpstr>
      <vt:lpstr>3. Total payment for verified and non-verified status</vt:lpstr>
      <vt:lpstr>5. Home ownership vs last payment date status</vt:lpstr>
      <vt:lpstr>PowerPoint Presentation</vt:lpstr>
      <vt:lpstr>Key takeaways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lavanyamanohar22@gmail.com</dc:creator>
  <cp:lastModifiedBy>SHWETA VISHNU KALE 40652</cp:lastModifiedBy>
  <cp:revision>25</cp:revision>
  <dcterms:created xsi:type="dcterms:W3CDTF">2024-01-12T15:51:18Z</dcterms:created>
  <dcterms:modified xsi:type="dcterms:W3CDTF">2024-01-22T08:28:53Z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