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61" r:id="rId3"/>
    <p:sldId id="257" r:id="rId4"/>
    <p:sldId id="258" r:id="rId5"/>
    <p:sldId id="259" r:id="rId6"/>
    <p:sldId id="260" r:id="rId7"/>
    <p:sldId id="287" r:id="rId8"/>
    <p:sldId id="288" r:id="rId9"/>
    <p:sldId id="289" r:id="rId10"/>
    <p:sldId id="290"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3" d="100"/>
          <a:sy n="63" d="100"/>
        </p:scale>
        <p:origin x="-12" y="9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C2D4DC-E322-41FA-ACDE-19C0AD39A86F}" type="datetimeFigureOut">
              <a:rPr lang="en-IN" smtClean="0"/>
              <a:t>06-01-2025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FD988-1FB0-4A2C-BD58-B6966247481E}" type="slidenum">
              <a:rPr lang="en-IN" smtClean="0"/>
              <a:t>‹#›</a:t>
            </a:fld>
            <a:endParaRPr lang="en-IN"/>
          </a:p>
        </p:txBody>
      </p:sp>
    </p:spTree>
    <p:extLst>
      <p:ext uri="{BB962C8B-B14F-4D97-AF65-F5344CB8AC3E}">
        <p14:creationId xmlns:p14="http://schemas.microsoft.com/office/powerpoint/2010/main" val="3250145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125CE-3209-56F6-2B86-B074F55543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B1D7D8-09F7-02E4-3F8C-B47A0A66B7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3E8B9A9-95C7-87A2-729E-E60D3C57F997}"/>
              </a:ext>
            </a:extLst>
          </p:cNvPr>
          <p:cNvSpPr>
            <a:spLocks noGrp="1"/>
          </p:cNvSpPr>
          <p:nvPr>
            <p:ph type="dt" sz="half" idx="10"/>
          </p:nvPr>
        </p:nvSpPr>
        <p:spPr/>
        <p:txBody>
          <a:bodyPr/>
          <a:lstStyle/>
          <a:p>
            <a:fld id="{3B028042-2E88-4735-99D9-1C27193FA77E}" type="datetimeFigureOut">
              <a:rPr lang="en-IN" smtClean="0"/>
              <a:t>06-01-2025</a:t>
            </a:fld>
            <a:endParaRPr lang="en-IN"/>
          </a:p>
        </p:txBody>
      </p:sp>
      <p:sp>
        <p:nvSpPr>
          <p:cNvPr id="5" name="Footer Placeholder 4">
            <a:extLst>
              <a:ext uri="{FF2B5EF4-FFF2-40B4-BE49-F238E27FC236}">
                <a16:creationId xmlns:a16="http://schemas.microsoft.com/office/drawing/2014/main" id="{7749C608-0D37-2F61-FFCE-501F007710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E39C6C-1C73-DDAC-71CA-1571338B3781}"/>
              </a:ext>
            </a:extLst>
          </p:cNvPr>
          <p:cNvSpPr>
            <a:spLocks noGrp="1"/>
          </p:cNvSpPr>
          <p:nvPr>
            <p:ph type="sldNum" sz="quarter" idx="12"/>
          </p:nvPr>
        </p:nvSpPr>
        <p:spPr/>
        <p:txBody>
          <a:bodyPr/>
          <a:lstStyle/>
          <a:p>
            <a:fld id="{973BB273-7CC0-4293-9C1D-436E15F339D4}" type="slidenum">
              <a:rPr lang="en-IN" smtClean="0"/>
              <a:t>‹#›</a:t>
            </a:fld>
            <a:endParaRPr lang="en-IN"/>
          </a:p>
        </p:txBody>
      </p:sp>
    </p:spTree>
    <p:extLst>
      <p:ext uri="{BB962C8B-B14F-4D97-AF65-F5344CB8AC3E}">
        <p14:creationId xmlns:p14="http://schemas.microsoft.com/office/powerpoint/2010/main" val="2145450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D2EC8-7557-4793-489F-A3941FE8D52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542EF2-49D5-9998-4D3F-35FD48A2F8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673E34-AEAD-5BDB-F845-0A40A56382A3}"/>
              </a:ext>
            </a:extLst>
          </p:cNvPr>
          <p:cNvSpPr>
            <a:spLocks noGrp="1"/>
          </p:cNvSpPr>
          <p:nvPr>
            <p:ph type="dt" sz="half" idx="10"/>
          </p:nvPr>
        </p:nvSpPr>
        <p:spPr/>
        <p:txBody>
          <a:bodyPr/>
          <a:lstStyle/>
          <a:p>
            <a:fld id="{3B028042-2E88-4735-99D9-1C27193FA77E}" type="datetimeFigureOut">
              <a:rPr lang="en-IN" smtClean="0"/>
              <a:t>06-01-2025</a:t>
            </a:fld>
            <a:endParaRPr lang="en-IN"/>
          </a:p>
        </p:txBody>
      </p:sp>
      <p:sp>
        <p:nvSpPr>
          <p:cNvPr id="5" name="Footer Placeholder 4">
            <a:extLst>
              <a:ext uri="{FF2B5EF4-FFF2-40B4-BE49-F238E27FC236}">
                <a16:creationId xmlns:a16="http://schemas.microsoft.com/office/drawing/2014/main" id="{0B6B82AB-B679-3EA0-F3CE-B07F3920A6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92AEBF-50A1-DA0E-34AA-EEE0E1698339}"/>
              </a:ext>
            </a:extLst>
          </p:cNvPr>
          <p:cNvSpPr>
            <a:spLocks noGrp="1"/>
          </p:cNvSpPr>
          <p:nvPr>
            <p:ph type="sldNum" sz="quarter" idx="12"/>
          </p:nvPr>
        </p:nvSpPr>
        <p:spPr/>
        <p:txBody>
          <a:bodyPr/>
          <a:lstStyle/>
          <a:p>
            <a:fld id="{973BB273-7CC0-4293-9C1D-436E15F339D4}" type="slidenum">
              <a:rPr lang="en-IN" smtClean="0"/>
              <a:t>‹#›</a:t>
            </a:fld>
            <a:endParaRPr lang="en-IN"/>
          </a:p>
        </p:txBody>
      </p:sp>
    </p:spTree>
    <p:extLst>
      <p:ext uri="{BB962C8B-B14F-4D97-AF65-F5344CB8AC3E}">
        <p14:creationId xmlns:p14="http://schemas.microsoft.com/office/powerpoint/2010/main" val="3238928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30B7DF-53A4-E223-74A1-587FFCEEBF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F94C40-CA70-9033-B8D8-8CACC0DCE7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97F654-FBC6-0231-11AD-CFE3BE60C9F3}"/>
              </a:ext>
            </a:extLst>
          </p:cNvPr>
          <p:cNvSpPr>
            <a:spLocks noGrp="1"/>
          </p:cNvSpPr>
          <p:nvPr>
            <p:ph type="dt" sz="half" idx="10"/>
          </p:nvPr>
        </p:nvSpPr>
        <p:spPr/>
        <p:txBody>
          <a:bodyPr/>
          <a:lstStyle/>
          <a:p>
            <a:fld id="{3B028042-2E88-4735-99D9-1C27193FA77E}" type="datetimeFigureOut">
              <a:rPr lang="en-IN" smtClean="0"/>
              <a:t>06-01-2025</a:t>
            </a:fld>
            <a:endParaRPr lang="en-IN"/>
          </a:p>
        </p:txBody>
      </p:sp>
      <p:sp>
        <p:nvSpPr>
          <p:cNvPr id="5" name="Footer Placeholder 4">
            <a:extLst>
              <a:ext uri="{FF2B5EF4-FFF2-40B4-BE49-F238E27FC236}">
                <a16:creationId xmlns:a16="http://schemas.microsoft.com/office/drawing/2014/main" id="{67DCBBEC-8E5C-31FE-DA2D-86351E0781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5E9F98-0924-C4D9-C669-901F3D1D901E}"/>
              </a:ext>
            </a:extLst>
          </p:cNvPr>
          <p:cNvSpPr>
            <a:spLocks noGrp="1"/>
          </p:cNvSpPr>
          <p:nvPr>
            <p:ph type="sldNum" sz="quarter" idx="12"/>
          </p:nvPr>
        </p:nvSpPr>
        <p:spPr/>
        <p:txBody>
          <a:bodyPr/>
          <a:lstStyle/>
          <a:p>
            <a:fld id="{973BB273-7CC0-4293-9C1D-436E15F339D4}" type="slidenum">
              <a:rPr lang="en-IN" smtClean="0"/>
              <a:t>‹#›</a:t>
            </a:fld>
            <a:endParaRPr lang="en-IN"/>
          </a:p>
        </p:txBody>
      </p:sp>
    </p:spTree>
    <p:extLst>
      <p:ext uri="{BB962C8B-B14F-4D97-AF65-F5344CB8AC3E}">
        <p14:creationId xmlns:p14="http://schemas.microsoft.com/office/powerpoint/2010/main" val="1010049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364D8-7994-6FF5-DFE9-2B70E06439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F231E1-E418-78C2-41C4-C8128AA6DF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56CC2B-01A4-8580-EAA9-BD44BEF2BD69}"/>
              </a:ext>
            </a:extLst>
          </p:cNvPr>
          <p:cNvSpPr>
            <a:spLocks noGrp="1"/>
          </p:cNvSpPr>
          <p:nvPr>
            <p:ph type="dt" sz="half" idx="10"/>
          </p:nvPr>
        </p:nvSpPr>
        <p:spPr/>
        <p:txBody>
          <a:bodyPr/>
          <a:lstStyle/>
          <a:p>
            <a:fld id="{3B028042-2E88-4735-99D9-1C27193FA77E}" type="datetimeFigureOut">
              <a:rPr lang="en-IN" smtClean="0"/>
              <a:t>06-01-2025</a:t>
            </a:fld>
            <a:endParaRPr lang="en-IN"/>
          </a:p>
        </p:txBody>
      </p:sp>
      <p:sp>
        <p:nvSpPr>
          <p:cNvPr id="5" name="Footer Placeholder 4">
            <a:extLst>
              <a:ext uri="{FF2B5EF4-FFF2-40B4-BE49-F238E27FC236}">
                <a16:creationId xmlns:a16="http://schemas.microsoft.com/office/drawing/2014/main" id="{D4B68E66-2596-DF0E-FF0F-B3AF7C65D0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AAA976-8D80-1917-C2EB-9AEED0BF066B}"/>
              </a:ext>
            </a:extLst>
          </p:cNvPr>
          <p:cNvSpPr>
            <a:spLocks noGrp="1"/>
          </p:cNvSpPr>
          <p:nvPr>
            <p:ph type="sldNum" sz="quarter" idx="12"/>
          </p:nvPr>
        </p:nvSpPr>
        <p:spPr/>
        <p:txBody>
          <a:bodyPr/>
          <a:lstStyle/>
          <a:p>
            <a:fld id="{973BB273-7CC0-4293-9C1D-436E15F339D4}" type="slidenum">
              <a:rPr lang="en-IN" smtClean="0"/>
              <a:t>‹#›</a:t>
            </a:fld>
            <a:endParaRPr lang="en-IN"/>
          </a:p>
        </p:txBody>
      </p:sp>
    </p:spTree>
    <p:extLst>
      <p:ext uri="{BB962C8B-B14F-4D97-AF65-F5344CB8AC3E}">
        <p14:creationId xmlns:p14="http://schemas.microsoft.com/office/powerpoint/2010/main" val="3796539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A0621-F9DB-2C45-BB10-E74F0FD469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AE55B08-46F7-0C61-1192-698ED8E67C4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3A0B46-1F90-C136-5775-89E0F2B0FAFE}"/>
              </a:ext>
            </a:extLst>
          </p:cNvPr>
          <p:cNvSpPr>
            <a:spLocks noGrp="1"/>
          </p:cNvSpPr>
          <p:nvPr>
            <p:ph type="dt" sz="half" idx="10"/>
          </p:nvPr>
        </p:nvSpPr>
        <p:spPr/>
        <p:txBody>
          <a:bodyPr/>
          <a:lstStyle/>
          <a:p>
            <a:fld id="{3B028042-2E88-4735-99D9-1C27193FA77E}" type="datetimeFigureOut">
              <a:rPr lang="en-IN" smtClean="0"/>
              <a:t>06-01-2025</a:t>
            </a:fld>
            <a:endParaRPr lang="en-IN"/>
          </a:p>
        </p:txBody>
      </p:sp>
      <p:sp>
        <p:nvSpPr>
          <p:cNvPr id="5" name="Footer Placeholder 4">
            <a:extLst>
              <a:ext uri="{FF2B5EF4-FFF2-40B4-BE49-F238E27FC236}">
                <a16:creationId xmlns:a16="http://schemas.microsoft.com/office/drawing/2014/main" id="{7E5D67F1-8491-530D-17BB-4D05178AD5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CA868F-5600-7D39-2DD3-0CF09915BD06}"/>
              </a:ext>
            </a:extLst>
          </p:cNvPr>
          <p:cNvSpPr>
            <a:spLocks noGrp="1"/>
          </p:cNvSpPr>
          <p:nvPr>
            <p:ph type="sldNum" sz="quarter" idx="12"/>
          </p:nvPr>
        </p:nvSpPr>
        <p:spPr/>
        <p:txBody>
          <a:bodyPr/>
          <a:lstStyle/>
          <a:p>
            <a:fld id="{973BB273-7CC0-4293-9C1D-436E15F339D4}" type="slidenum">
              <a:rPr lang="en-IN" smtClean="0"/>
              <a:t>‹#›</a:t>
            </a:fld>
            <a:endParaRPr lang="en-IN"/>
          </a:p>
        </p:txBody>
      </p:sp>
    </p:spTree>
    <p:extLst>
      <p:ext uri="{BB962C8B-B14F-4D97-AF65-F5344CB8AC3E}">
        <p14:creationId xmlns:p14="http://schemas.microsoft.com/office/powerpoint/2010/main" val="1897038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16A2D-80AC-E671-D63C-8910CAC684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4D3D05-307B-8081-B5BA-6E060E9776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2E7C8D-7F75-93BD-149E-E07EED1C40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D6B63C-E13D-0B13-DEFD-ADE851C31F46}"/>
              </a:ext>
            </a:extLst>
          </p:cNvPr>
          <p:cNvSpPr>
            <a:spLocks noGrp="1"/>
          </p:cNvSpPr>
          <p:nvPr>
            <p:ph type="dt" sz="half" idx="10"/>
          </p:nvPr>
        </p:nvSpPr>
        <p:spPr/>
        <p:txBody>
          <a:bodyPr/>
          <a:lstStyle/>
          <a:p>
            <a:fld id="{3B028042-2E88-4735-99D9-1C27193FA77E}" type="datetimeFigureOut">
              <a:rPr lang="en-IN" smtClean="0"/>
              <a:t>06-01-2025</a:t>
            </a:fld>
            <a:endParaRPr lang="en-IN"/>
          </a:p>
        </p:txBody>
      </p:sp>
      <p:sp>
        <p:nvSpPr>
          <p:cNvPr id="6" name="Footer Placeholder 5">
            <a:extLst>
              <a:ext uri="{FF2B5EF4-FFF2-40B4-BE49-F238E27FC236}">
                <a16:creationId xmlns:a16="http://schemas.microsoft.com/office/drawing/2014/main" id="{A621E441-0167-275F-1F11-594AE70935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A73B87-8908-5FD1-EF44-45039FD850F3}"/>
              </a:ext>
            </a:extLst>
          </p:cNvPr>
          <p:cNvSpPr>
            <a:spLocks noGrp="1"/>
          </p:cNvSpPr>
          <p:nvPr>
            <p:ph type="sldNum" sz="quarter" idx="12"/>
          </p:nvPr>
        </p:nvSpPr>
        <p:spPr/>
        <p:txBody>
          <a:bodyPr/>
          <a:lstStyle/>
          <a:p>
            <a:fld id="{973BB273-7CC0-4293-9C1D-436E15F339D4}" type="slidenum">
              <a:rPr lang="en-IN" smtClean="0"/>
              <a:t>‹#›</a:t>
            </a:fld>
            <a:endParaRPr lang="en-IN"/>
          </a:p>
        </p:txBody>
      </p:sp>
    </p:spTree>
    <p:extLst>
      <p:ext uri="{BB962C8B-B14F-4D97-AF65-F5344CB8AC3E}">
        <p14:creationId xmlns:p14="http://schemas.microsoft.com/office/powerpoint/2010/main" val="4006701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69A9F-75D2-4708-A8ED-40DB225E783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A09DE7-1978-345A-B640-CACB4E1B5B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318E20-5545-C9FB-A5D5-A3956EA5C2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ABB52FC-EAFE-198F-0FA9-3F6E2F3C60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4C826B-5867-BE09-88F2-D3FDBABDAA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E1B608B-19DD-F1E1-D862-18828E3904EF}"/>
              </a:ext>
            </a:extLst>
          </p:cNvPr>
          <p:cNvSpPr>
            <a:spLocks noGrp="1"/>
          </p:cNvSpPr>
          <p:nvPr>
            <p:ph type="dt" sz="half" idx="10"/>
          </p:nvPr>
        </p:nvSpPr>
        <p:spPr/>
        <p:txBody>
          <a:bodyPr/>
          <a:lstStyle/>
          <a:p>
            <a:fld id="{3B028042-2E88-4735-99D9-1C27193FA77E}" type="datetimeFigureOut">
              <a:rPr lang="en-IN" smtClean="0"/>
              <a:t>06-01-2025</a:t>
            </a:fld>
            <a:endParaRPr lang="en-IN"/>
          </a:p>
        </p:txBody>
      </p:sp>
      <p:sp>
        <p:nvSpPr>
          <p:cNvPr id="8" name="Footer Placeholder 7">
            <a:extLst>
              <a:ext uri="{FF2B5EF4-FFF2-40B4-BE49-F238E27FC236}">
                <a16:creationId xmlns:a16="http://schemas.microsoft.com/office/drawing/2014/main" id="{47C0F9BE-8880-7DC7-5962-D79EC016EAB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F9C6DA-E073-C1FD-1EF7-5F413C16BE9B}"/>
              </a:ext>
            </a:extLst>
          </p:cNvPr>
          <p:cNvSpPr>
            <a:spLocks noGrp="1"/>
          </p:cNvSpPr>
          <p:nvPr>
            <p:ph type="sldNum" sz="quarter" idx="12"/>
          </p:nvPr>
        </p:nvSpPr>
        <p:spPr/>
        <p:txBody>
          <a:bodyPr/>
          <a:lstStyle/>
          <a:p>
            <a:fld id="{973BB273-7CC0-4293-9C1D-436E15F339D4}" type="slidenum">
              <a:rPr lang="en-IN" smtClean="0"/>
              <a:t>‹#›</a:t>
            </a:fld>
            <a:endParaRPr lang="en-IN"/>
          </a:p>
        </p:txBody>
      </p:sp>
    </p:spTree>
    <p:extLst>
      <p:ext uri="{BB962C8B-B14F-4D97-AF65-F5344CB8AC3E}">
        <p14:creationId xmlns:p14="http://schemas.microsoft.com/office/powerpoint/2010/main" val="217627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F62DB-6344-6ADC-C787-E1CED7D69A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185FC06-E8FA-D0EF-17C1-7C1376F236B6}"/>
              </a:ext>
            </a:extLst>
          </p:cNvPr>
          <p:cNvSpPr>
            <a:spLocks noGrp="1"/>
          </p:cNvSpPr>
          <p:nvPr>
            <p:ph type="dt" sz="half" idx="10"/>
          </p:nvPr>
        </p:nvSpPr>
        <p:spPr/>
        <p:txBody>
          <a:bodyPr/>
          <a:lstStyle/>
          <a:p>
            <a:fld id="{3B028042-2E88-4735-99D9-1C27193FA77E}" type="datetimeFigureOut">
              <a:rPr lang="en-IN" smtClean="0"/>
              <a:t>06-01-2025</a:t>
            </a:fld>
            <a:endParaRPr lang="en-IN"/>
          </a:p>
        </p:txBody>
      </p:sp>
      <p:sp>
        <p:nvSpPr>
          <p:cNvPr id="4" name="Footer Placeholder 3">
            <a:extLst>
              <a:ext uri="{FF2B5EF4-FFF2-40B4-BE49-F238E27FC236}">
                <a16:creationId xmlns:a16="http://schemas.microsoft.com/office/drawing/2014/main" id="{D62FE6B1-8ADA-8942-BDE3-4EA9395C5AC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327F67F-8B58-B5CC-37EF-ED9706F39477}"/>
              </a:ext>
            </a:extLst>
          </p:cNvPr>
          <p:cNvSpPr>
            <a:spLocks noGrp="1"/>
          </p:cNvSpPr>
          <p:nvPr>
            <p:ph type="sldNum" sz="quarter" idx="12"/>
          </p:nvPr>
        </p:nvSpPr>
        <p:spPr/>
        <p:txBody>
          <a:bodyPr/>
          <a:lstStyle/>
          <a:p>
            <a:fld id="{973BB273-7CC0-4293-9C1D-436E15F339D4}" type="slidenum">
              <a:rPr lang="en-IN" smtClean="0"/>
              <a:t>‹#›</a:t>
            </a:fld>
            <a:endParaRPr lang="en-IN"/>
          </a:p>
        </p:txBody>
      </p:sp>
    </p:spTree>
    <p:extLst>
      <p:ext uri="{BB962C8B-B14F-4D97-AF65-F5344CB8AC3E}">
        <p14:creationId xmlns:p14="http://schemas.microsoft.com/office/powerpoint/2010/main" val="318051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06AAEC-5E26-AEC2-A5EC-912C093CD0D1}"/>
              </a:ext>
            </a:extLst>
          </p:cNvPr>
          <p:cNvSpPr>
            <a:spLocks noGrp="1"/>
          </p:cNvSpPr>
          <p:nvPr>
            <p:ph type="dt" sz="half" idx="10"/>
          </p:nvPr>
        </p:nvSpPr>
        <p:spPr/>
        <p:txBody>
          <a:bodyPr/>
          <a:lstStyle/>
          <a:p>
            <a:fld id="{3B028042-2E88-4735-99D9-1C27193FA77E}" type="datetimeFigureOut">
              <a:rPr lang="en-IN" smtClean="0"/>
              <a:t>06-01-2025</a:t>
            </a:fld>
            <a:endParaRPr lang="en-IN"/>
          </a:p>
        </p:txBody>
      </p:sp>
      <p:sp>
        <p:nvSpPr>
          <p:cNvPr id="3" name="Footer Placeholder 2">
            <a:extLst>
              <a:ext uri="{FF2B5EF4-FFF2-40B4-BE49-F238E27FC236}">
                <a16:creationId xmlns:a16="http://schemas.microsoft.com/office/drawing/2014/main" id="{C8A38274-AF35-214A-6F1E-7F82C5D2905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BF604CA-E85A-6D19-E846-DD02ED0D30D1}"/>
              </a:ext>
            </a:extLst>
          </p:cNvPr>
          <p:cNvSpPr>
            <a:spLocks noGrp="1"/>
          </p:cNvSpPr>
          <p:nvPr>
            <p:ph type="sldNum" sz="quarter" idx="12"/>
          </p:nvPr>
        </p:nvSpPr>
        <p:spPr/>
        <p:txBody>
          <a:bodyPr/>
          <a:lstStyle/>
          <a:p>
            <a:fld id="{973BB273-7CC0-4293-9C1D-436E15F339D4}" type="slidenum">
              <a:rPr lang="en-IN" smtClean="0"/>
              <a:t>‹#›</a:t>
            </a:fld>
            <a:endParaRPr lang="en-IN"/>
          </a:p>
        </p:txBody>
      </p:sp>
    </p:spTree>
    <p:extLst>
      <p:ext uri="{BB962C8B-B14F-4D97-AF65-F5344CB8AC3E}">
        <p14:creationId xmlns:p14="http://schemas.microsoft.com/office/powerpoint/2010/main" val="2804569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FCBF9-DBB9-47AB-2E01-59F58F8000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031A44F-83C5-7869-B9C6-A030141ADE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FD8845D-A07B-ECC2-9973-0B2984609B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4B8F6B-FE1B-FD22-024D-BC8A6DED25B8}"/>
              </a:ext>
            </a:extLst>
          </p:cNvPr>
          <p:cNvSpPr>
            <a:spLocks noGrp="1"/>
          </p:cNvSpPr>
          <p:nvPr>
            <p:ph type="dt" sz="half" idx="10"/>
          </p:nvPr>
        </p:nvSpPr>
        <p:spPr/>
        <p:txBody>
          <a:bodyPr/>
          <a:lstStyle/>
          <a:p>
            <a:fld id="{3B028042-2E88-4735-99D9-1C27193FA77E}" type="datetimeFigureOut">
              <a:rPr lang="en-IN" smtClean="0"/>
              <a:t>06-01-2025</a:t>
            </a:fld>
            <a:endParaRPr lang="en-IN"/>
          </a:p>
        </p:txBody>
      </p:sp>
      <p:sp>
        <p:nvSpPr>
          <p:cNvPr id="6" name="Footer Placeholder 5">
            <a:extLst>
              <a:ext uri="{FF2B5EF4-FFF2-40B4-BE49-F238E27FC236}">
                <a16:creationId xmlns:a16="http://schemas.microsoft.com/office/drawing/2014/main" id="{9D1B0A61-0DC7-90C9-A7FE-D425894DA7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B79E04-FF44-2B38-4DDF-6ED0684641A1}"/>
              </a:ext>
            </a:extLst>
          </p:cNvPr>
          <p:cNvSpPr>
            <a:spLocks noGrp="1"/>
          </p:cNvSpPr>
          <p:nvPr>
            <p:ph type="sldNum" sz="quarter" idx="12"/>
          </p:nvPr>
        </p:nvSpPr>
        <p:spPr/>
        <p:txBody>
          <a:bodyPr/>
          <a:lstStyle/>
          <a:p>
            <a:fld id="{973BB273-7CC0-4293-9C1D-436E15F339D4}" type="slidenum">
              <a:rPr lang="en-IN" smtClean="0"/>
              <a:t>‹#›</a:t>
            </a:fld>
            <a:endParaRPr lang="en-IN"/>
          </a:p>
        </p:txBody>
      </p:sp>
    </p:spTree>
    <p:extLst>
      <p:ext uri="{BB962C8B-B14F-4D97-AF65-F5344CB8AC3E}">
        <p14:creationId xmlns:p14="http://schemas.microsoft.com/office/powerpoint/2010/main" val="1756148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813E4-E36A-4622-308C-50E4BD37FF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CC2E97-0F5F-B902-B826-A6537D536A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D7A9B7B-1B6D-6B48-CC17-BB6D0ECD9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2C6948-CA63-4076-FF89-CAF2BCCEE3F9}"/>
              </a:ext>
            </a:extLst>
          </p:cNvPr>
          <p:cNvSpPr>
            <a:spLocks noGrp="1"/>
          </p:cNvSpPr>
          <p:nvPr>
            <p:ph type="dt" sz="half" idx="10"/>
          </p:nvPr>
        </p:nvSpPr>
        <p:spPr/>
        <p:txBody>
          <a:bodyPr/>
          <a:lstStyle/>
          <a:p>
            <a:fld id="{3B028042-2E88-4735-99D9-1C27193FA77E}" type="datetimeFigureOut">
              <a:rPr lang="en-IN" smtClean="0"/>
              <a:t>06-01-2025</a:t>
            </a:fld>
            <a:endParaRPr lang="en-IN"/>
          </a:p>
        </p:txBody>
      </p:sp>
      <p:sp>
        <p:nvSpPr>
          <p:cNvPr id="6" name="Footer Placeholder 5">
            <a:extLst>
              <a:ext uri="{FF2B5EF4-FFF2-40B4-BE49-F238E27FC236}">
                <a16:creationId xmlns:a16="http://schemas.microsoft.com/office/drawing/2014/main" id="{52DA3B65-EA89-3355-59BE-6AF677B48B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FBEB2E-A958-0CD9-22D0-1A30F93EDFD1}"/>
              </a:ext>
            </a:extLst>
          </p:cNvPr>
          <p:cNvSpPr>
            <a:spLocks noGrp="1"/>
          </p:cNvSpPr>
          <p:nvPr>
            <p:ph type="sldNum" sz="quarter" idx="12"/>
          </p:nvPr>
        </p:nvSpPr>
        <p:spPr/>
        <p:txBody>
          <a:bodyPr/>
          <a:lstStyle/>
          <a:p>
            <a:fld id="{973BB273-7CC0-4293-9C1D-436E15F339D4}" type="slidenum">
              <a:rPr lang="en-IN" smtClean="0"/>
              <a:t>‹#›</a:t>
            </a:fld>
            <a:endParaRPr lang="en-IN"/>
          </a:p>
        </p:txBody>
      </p:sp>
    </p:spTree>
    <p:extLst>
      <p:ext uri="{BB962C8B-B14F-4D97-AF65-F5344CB8AC3E}">
        <p14:creationId xmlns:p14="http://schemas.microsoft.com/office/powerpoint/2010/main" val="3196503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D8E5F1-716A-492F-40E3-F78D0BA646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C469EC-EED9-0171-FC3D-943A9281F5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F3271C-6719-074F-8F15-B7468F9720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B028042-2E88-4735-99D9-1C27193FA77E}" type="datetimeFigureOut">
              <a:rPr lang="en-IN" smtClean="0"/>
              <a:t>06-01-2025</a:t>
            </a:fld>
            <a:endParaRPr lang="en-IN"/>
          </a:p>
        </p:txBody>
      </p:sp>
      <p:sp>
        <p:nvSpPr>
          <p:cNvPr id="5" name="Footer Placeholder 4">
            <a:extLst>
              <a:ext uri="{FF2B5EF4-FFF2-40B4-BE49-F238E27FC236}">
                <a16:creationId xmlns:a16="http://schemas.microsoft.com/office/drawing/2014/main" id="{B5100F0F-95BE-07C4-3C2E-E5C71A228E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99242304-B010-F4F2-343D-FBED7EC068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73BB273-7CC0-4293-9C1D-436E15F339D4}" type="slidenum">
              <a:rPr lang="en-IN" smtClean="0"/>
              <a:t>‹#›</a:t>
            </a:fld>
            <a:endParaRPr lang="en-IN"/>
          </a:p>
        </p:txBody>
      </p:sp>
    </p:spTree>
    <p:extLst>
      <p:ext uri="{BB962C8B-B14F-4D97-AF65-F5344CB8AC3E}">
        <p14:creationId xmlns:p14="http://schemas.microsoft.com/office/powerpoint/2010/main" val="3856743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84968-3C57-2D54-1C84-BEDE006D4E82}"/>
              </a:ext>
            </a:extLst>
          </p:cNvPr>
          <p:cNvSpPr>
            <a:spLocks noGrp="1"/>
          </p:cNvSpPr>
          <p:nvPr>
            <p:ph type="ctr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VLSID 2025</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Design Contest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Presentation</a:t>
            </a:r>
          </a:p>
        </p:txBody>
      </p:sp>
      <p:sp>
        <p:nvSpPr>
          <p:cNvPr id="3" name="Subtitle 2">
            <a:extLst>
              <a:ext uri="{FF2B5EF4-FFF2-40B4-BE49-F238E27FC236}">
                <a16:creationId xmlns:a16="http://schemas.microsoft.com/office/drawing/2014/main" id="{F0350561-508D-EC52-3D52-0A59598D03BC}"/>
              </a:ext>
            </a:extLst>
          </p:cNvPr>
          <p:cNvSpPr>
            <a:spLocks noGrp="1"/>
          </p:cNvSpPr>
          <p:nvPr>
            <p:ph type="subTitle" idx="1"/>
          </p:nvPr>
        </p:nvSpPr>
        <p:spPr>
          <a:xfrm>
            <a:off x="1524000" y="3602038"/>
            <a:ext cx="9144000" cy="2067242"/>
          </a:xfrm>
        </p:spPr>
        <p:txBody>
          <a:bodyPr>
            <a:normAutofit lnSpcReduction="10000"/>
          </a:bodyPr>
          <a:lstStyle/>
          <a:p>
            <a:r>
              <a:rPr lang="en-US" dirty="0">
                <a:solidFill>
                  <a:srgbClr val="000000"/>
                </a:solidFill>
                <a:effectLst/>
              </a:rPr>
              <a:t>Hardware Software Co-Design of Multi Receiver Narrowband Spectrum Sensing for Cognitive Radio using Deep Learning</a:t>
            </a:r>
            <a:endParaRPr lang="en-IN" dirty="0"/>
          </a:p>
          <a:p>
            <a:r>
              <a:rPr lang="en-IN" dirty="0"/>
              <a:t>Microchip Platform</a:t>
            </a:r>
          </a:p>
          <a:p>
            <a:r>
              <a:rPr lang="en-IN" dirty="0"/>
              <a:t>Team </a:t>
            </a:r>
            <a:r>
              <a:rPr lang="en-IN" dirty="0" err="1"/>
              <a:t>Sillycon</a:t>
            </a:r>
            <a:endParaRPr lang="en-IN" dirty="0"/>
          </a:p>
          <a:p>
            <a:r>
              <a:rPr lang="en-IN" dirty="0"/>
              <a:t> SVNIT, Surat</a:t>
            </a:r>
          </a:p>
        </p:txBody>
      </p:sp>
    </p:spTree>
    <p:extLst>
      <p:ext uri="{BB962C8B-B14F-4D97-AF65-F5344CB8AC3E}">
        <p14:creationId xmlns:p14="http://schemas.microsoft.com/office/powerpoint/2010/main" val="2890680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30F9-2517-D61D-157D-D0C74709A02F}"/>
              </a:ext>
            </a:extLst>
          </p:cNvPr>
          <p:cNvSpPr>
            <a:spLocks noGrp="1"/>
          </p:cNvSpPr>
          <p:nvPr>
            <p:ph type="title"/>
          </p:nvPr>
        </p:nvSpPr>
        <p:spPr/>
        <p:txBody>
          <a:bodyPr/>
          <a:lstStyle/>
          <a:p>
            <a:r>
              <a:rPr lang="en-IN"/>
              <a:t>Model Quantization</a:t>
            </a:r>
          </a:p>
        </p:txBody>
      </p:sp>
      <p:sp>
        <p:nvSpPr>
          <p:cNvPr id="3" name="Content Placeholder 2">
            <a:extLst>
              <a:ext uri="{FF2B5EF4-FFF2-40B4-BE49-F238E27FC236}">
                <a16:creationId xmlns:a16="http://schemas.microsoft.com/office/drawing/2014/main" id="{97DB82C1-AD92-1D95-8EE9-FBD510D3B3CE}"/>
              </a:ext>
            </a:extLst>
          </p:cNvPr>
          <p:cNvSpPr>
            <a:spLocks noGrp="1"/>
          </p:cNvSpPr>
          <p:nvPr>
            <p:ph idx="1"/>
          </p:nvPr>
        </p:nvSpPr>
        <p:spPr>
          <a:xfrm>
            <a:off x="838200" y="1825625"/>
            <a:ext cx="9000744" cy="3231007"/>
          </a:xfrm>
        </p:spPr>
        <p:txBody>
          <a:bodyPr>
            <a:normAutofit fontScale="77500" lnSpcReduction="20000"/>
          </a:bodyPr>
          <a:lstStyle/>
          <a:p>
            <a:r>
              <a:rPr lang="en-IN" dirty="0"/>
              <a:t>The wide range of data in the dataset, ranging from 1 to e(-14), presents a unique challenge in quantizing the data</a:t>
            </a:r>
          </a:p>
          <a:p>
            <a:r>
              <a:rPr lang="en-IN" dirty="0"/>
              <a:t>Traditional int8 quantization cannot preserve data and results in heavy loss in accuracy</a:t>
            </a:r>
          </a:p>
          <a:p>
            <a:r>
              <a:rPr lang="en-IN" dirty="0"/>
              <a:t>We opted for </a:t>
            </a:r>
            <a:r>
              <a:rPr lang="en-IN" dirty="0" err="1"/>
              <a:t>BrainFloat</a:t>
            </a:r>
            <a:r>
              <a:rPr lang="en-IN" dirty="0"/>
              <a:t> (BF16), Floating Point(FP16), and INT8  quantization.</a:t>
            </a:r>
          </a:p>
          <a:p>
            <a:r>
              <a:rPr lang="en-IN" dirty="0"/>
              <a:t>Preserves the 8bit Exponent of the FP32 format, resulting in same range of representable values.</a:t>
            </a:r>
          </a:p>
          <a:p>
            <a:r>
              <a:rPr lang="en-IN" dirty="0"/>
              <a:t>Results in significant resource savings in terms of BRAM usage</a:t>
            </a:r>
          </a:p>
          <a:p>
            <a:r>
              <a:rPr lang="en-IN" dirty="0"/>
              <a:t>Can be easily converted to and from FP32 format with low data loss</a:t>
            </a:r>
          </a:p>
          <a:p>
            <a:endParaRPr lang="en-IN" dirty="0"/>
          </a:p>
          <a:p>
            <a:endParaRPr lang="en-IN" dirty="0"/>
          </a:p>
          <a:p>
            <a:endParaRPr lang="en-IN" dirty="0"/>
          </a:p>
        </p:txBody>
      </p:sp>
      <p:pic>
        <p:nvPicPr>
          <p:cNvPr id="5" name="Picture 4">
            <a:extLst>
              <a:ext uri="{FF2B5EF4-FFF2-40B4-BE49-F238E27FC236}">
                <a16:creationId xmlns:a16="http://schemas.microsoft.com/office/drawing/2014/main" id="{8ECFC56C-E4D7-5A8C-43B6-229ABBC23811}"/>
              </a:ext>
            </a:extLst>
          </p:cNvPr>
          <p:cNvPicPr>
            <a:picLocks noChangeAspect="1"/>
          </p:cNvPicPr>
          <p:nvPr/>
        </p:nvPicPr>
        <p:blipFill>
          <a:blip r:embed="rId2"/>
          <a:stretch>
            <a:fillRect/>
          </a:stretch>
        </p:blipFill>
        <p:spPr>
          <a:xfrm>
            <a:off x="1101642" y="5056632"/>
            <a:ext cx="3010320" cy="1228896"/>
          </a:xfrm>
          <a:prstGeom prst="rect">
            <a:avLst/>
          </a:prstGeom>
        </p:spPr>
      </p:pic>
    </p:spTree>
    <p:extLst>
      <p:ext uri="{BB962C8B-B14F-4D97-AF65-F5344CB8AC3E}">
        <p14:creationId xmlns:p14="http://schemas.microsoft.com/office/powerpoint/2010/main" val="629910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142E0-1D5F-5069-5836-7E8A796179A5}"/>
              </a:ext>
            </a:extLst>
          </p:cNvPr>
          <p:cNvSpPr>
            <a:spLocks noGrp="1"/>
          </p:cNvSpPr>
          <p:nvPr>
            <p:ph type="title"/>
          </p:nvPr>
        </p:nvSpPr>
        <p:spPr/>
        <p:txBody>
          <a:bodyPr/>
          <a:lstStyle/>
          <a:p>
            <a:r>
              <a:rPr lang="en-IN" dirty="0"/>
              <a:t>Hardware Platform</a:t>
            </a:r>
          </a:p>
        </p:txBody>
      </p:sp>
      <p:sp>
        <p:nvSpPr>
          <p:cNvPr id="3" name="Content Placeholder 2">
            <a:extLst>
              <a:ext uri="{FF2B5EF4-FFF2-40B4-BE49-F238E27FC236}">
                <a16:creationId xmlns:a16="http://schemas.microsoft.com/office/drawing/2014/main" id="{341A7EA2-9A21-8288-0903-F98E59DE0E15}"/>
              </a:ext>
            </a:extLst>
          </p:cNvPr>
          <p:cNvSpPr>
            <a:spLocks noGrp="1"/>
          </p:cNvSpPr>
          <p:nvPr>
            <p:ph idx="1"/>
          </p:nvPr>
        </p:nvSpPr>
        <p:spPr/>
        <p:txBody>
          <a:bodyPr>
            <a:normAutofit/>
          </a:bodyPr>
          <a:lstStyle/>
          <a:p>
            <a:r>
              <a:rPr lang="en-IN" dirty="0"/>
              <a:t>Microchip Icicle Kit with </a:t>
            </a:r>
            <a:r>
              <a:rPr lang="en-IN" dirty="0" err="1"/>
              <a:t>Polarfire</a:t>
            </a:r>
            <a:r>
              <a:rPr lang="en-IN" dirty="0"/>
              <a:t>® SoC</a:t>
            </a:r>
          </a:p>
          <a:p>
            <a:r>
              <a:rPr lang="en-IN" dirty="0"/>
              <a:t>Onboard Microprocessor resources : 1xRV64IMAC core</a:t>
            </a:r>
          </a:p>
          <a:p>
            <a:pPr marL="0" indent="0">
              <a:buNone/>
            </a:pPr>
            <a:r>
              <a:rPr lang="en-IN" dirty="0"/>
              <a:t>                                                                                 4xRV64GC core</a:t>
            </a:r>
          </a:p>
          <a:p>
            <a:r>
              <a:rPr lang="en-IN" dirty="0"/>
              <a:t>Onboard FPGA fabric resources : </a:t>
            </a:r>
            <a:r>
              <a:rPr lang="fr-FR" dirty="0"/>
              <a:t>254K </a:t>
            </a:r>
            <a:r>
              <a:rPr lang="fr-FR" dirty="0" err="1"/>
              <a:t>logic</a:t>
            </a:r>
            <a:r>
              <a:rPr lang="fr-FR" dirty="0"/>
              <a:t> </a:t>
            </a:r>
            <a:r>
              <a:rPr lang="fr-FR" dirty="0" err="1"/>
              <a:t>elements</a:t>
            </a:r>
            <a:endParaRPr lang="fr-FR" dirty="0"/>
          </a:p>
          <a:p>
            <a:pPr marL="0" indent="0">
              <a:buNone/>
            </a:pPr>
            <a:r>
              <a:rPr lang="fr-FR" dirty="0"/>
              <a:t>                                                                         144 User IO</a:t>
            </a:r>
          </a:p>
          <a:p>
            <a:pPr marL="0" indent="0">
              <a:buNone/>
            </a:pPr>
            <a:r>
              <a:rPr lang="fr-FR" dirty="0"/>
              <a:t>                                                                         17.6 Mbit total RAM</a:t>
            </a:r>
          </a:p>
          <a:p>
            <a:pPr marL="0" indent="0">
              <a:buNone/>
            </a:pPr>
            <a:r>
              <a:rPr lang="fr-FR" dirty="0"/>
              <a:t>                                                                          784 Math Blocks</a:t>
            </a:r>
          </a:p>
          <a:p>
            <a:pPr marL="0" indent="0">
              <a:buNone/>
            </a:pPr>
            <a:r>
              <a:rPr lang="fr-FR" dirty="0"/>
              <a:t>                                                                          </a:t>
            </a:r>
          </a:p>
        </p:txBody>
      </p:sp>
    </p:spTree>
    <p:extLst>
      <p:ext uri="{BB962C8B-B14F-4D97-AF65-F5344CB8AC3E}">
        <p14:creationId xmlns:p14="http://schemas.microsoft.com/office/powerpoint/2010/main" val="992133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BB9FA-2127-B571-B69A-2F29312B86A8}"/>
              </a:ext>
            </a:extLst>
          </p:cNvPr>
          <p:cNvSpPr>
            <a:spLocks noGrp="1"/>
          </p:cNvSpPr>
          <p:nvPr>
            <p:ph type="title"/>
          </p:nvPr>
        </p:nvSpPr>
        <p:spPr/>
        <p:txBody>
          <a:bodyPr/>
          <a:lstStyle/>
          <a:p>
            <a:r>
              <a:rPr lang="en-IN" dirty="0"/>
              <a:t>Hardware Design Goals</a:t>
            </a:r>
          </a:p>
        </p:txBody>
      </p:sp>
      <p:sp>
        <p:nvSpPr>
          <p:cNvPr id="3" name="Content Placeholder 2">
            <a:extLst>
              <a:ext uri="{FF2B5EF4-FFF2-40B4-BE49-F238E27FC236}">
                <a16:creationId xmlns:a16="http://schemas.microsoft.com/office/drawing/2014/main" id="{9432326A-11B3-57FA-F77C-0D58DBB0C8C7}"/>
              </a:ext>
            </a:extLst>
          </p:cNvPr>
          <p:cNvSpPr>
            <a:spLocks noGrp="1"/>
          </p:cNvSpPr>
          <p:nvPr>
            <p:ph idx="1"/>
          </p:nvPr>
        </p:nvSpPr>
        <p:spPr/>
        <p:txBody>
          <a:bodyPr/>
          <a:lstStyle/>
          <a:p>
            <a:r>
              <a:rPr lang="en-IN" dirty="0"/>
              <a:t>Accelerate the CNN by performing 3x3 Convolution operation on fabric using a custom 3x3 MAC unit.</a:t>
            </a:r>
          </a:p>
          <a:p>
            <a:r>
              <a:rPr lang="en-IN" dirty="0"/>
              <a:t>IP should be able to run perform all operations in a CNN network </a:t>
            </a:r>
            <a:r>
              <a:rPr lang="en-IN" dirty="0" err="1"/>
              <a:t>upto</a:t>
            </a:r>
            <a:r>
              <a:rPr lang="en-IN" dirty="0"/>
              <a:t> the flatten layer including convolution and pooling with minimal control required from MSS side to reduce latency.</a:t>
            </a:r>
          </a:p>
          <a:p>
            <a:r>
              <a:rPr lang="en-IN" dirty="0"/>
              <a:t>IP should be able to handle functions such as zero padding variable stride as specified by the model.</a:t>
            </a:r>
          </a:p>
        </p:txBody>
      </p:sp>
    </p:spTree>
    <p:extLst>
      <p:ext uri="{BB962C8B-B14F-4D97-AF65-F5344CB8AC3E}">
        <p14:creationId xmlns:p14="http://schemas.microsoft.com/office/powerpoint/2010/main" val="2089313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93103-F4D7-AC05-5C0D-C4EA04F8824E}"/>
              </a:ext>
            </a:extLst>
          </p:cNvPr>
          <p:cNvSpPr>
            <a:spLocks noGrp="1"/>
          </p:cNvSpPr>
          <p:nvPr>
            <p:ph type="title"/>
          </p:nvPr>
        </p:nvSpPr>
        <p:spPr/>
        <p:txBody>
          <a:bodyPr/>
          <a:lstStyle/>
          <a:p>
            <a:r>
              <a:rPr lang="en-IN" dirty="0"/>
              <a:t>Design Iteration 1</a:t>
            </a:r>
          </a:p>
        </p:txBody>
      </p:sp>
      <p:pic>
        <p:nvPicPr>
          <p:cNvPr id="5" name="Picture 4" descr="A diagram of a computer system&#10;&#10;Description automatically generated">
            <a:extLst>
              <a:ext uri="{FF2B5EF4-FFF2-40B4-BE49-F238E27FC236}">
                <a16:creationId xmlns:a16="http://schemas.microsoft.com/office/drawing/2014/main" id="{A7F96A49-6253-6FA8-0B29-D70CD3F749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8350" y="1416368"/>
            <a:ext cx="8115300" cy="4638675"/>
          </a:xfrm>
          <a:prstGeom prst="rect">
            <a:avLst/>
          </a:prstGeom>
        </p:spPr>
      </p:pic>
      <p:sp>
        <p:nvSpPr>
          <p:cNvPr id="6" name="TextBox 5">
            <a:extLst>
              <a:ext uri="{FF2B5EF4-FFF2-40B4-BE49-F238E27FC236}">
                <a16:creationId xmlns:a16="http://schemas.microsoft.com/office/drawing/2014/main" id="{00164030-ADC9-79C0-AB98-41B7B37A6AF3}"/>
              </a:ext>
            </a:extLst>
          </p:cNvPr>
          <p:cNvSpPr txBox="1"/>
          <p:nvPr/>
        </p:nvSpPr>
        <p:spPr>
          <a:xfrm>
            <a:off x="9125712" y="6055043"/>
            <a:ext cx="2953512" cy="523220"/>
          </a:xfrm>
          <a:prstGeom prst="rect">
            <a:avLst/>
          </a:prstGeom>
          <a:noFill/>
        </p:spPr>
        <p:txBody>
          <a:bodyPr wrap="square" rtlCol="0">
            <a:spAutoFit/>
          </a:bodyPr>
          <a:lstStyle/>
          <a:p>
            <a:r>
              <a:rPr lang="en-IN" sz="1400" dirty="0"/>
              <a:t>Simplified Block Diagram, does not show all modules/connections</a:t>
            </a:r>
          </a:p>
        </p:txBody>
      </p:sp>
    </p:spTree>
    <p:extLst>
      <p:ext uri="{BB962C8B-B14F-4D97-AF65-F5344CB8AC3E}">
        <p14:creationId xmlns:p14="http://schemas.microsoft.com/office/powerpoint/2010/main" val="261082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C7BDC-795C-2413-DC0C-712BC4EC909F}"/>
              </a:ext>
            </a:extLst>
          </p:cNvPr>
          <p:cNvSpPr>
            <a:spLocks noGrp="1"/>
          </p:cNvSpPr>
          <p:nvPr>
            <p:ph type="title"/>
          </p:nvPr>
        </p:nvSpPr>
        <p:spPr/>
        <p:txBody>
          <a:bodyPr/>
          <a:lstStyle/>
          <a:p>
            <a:r>
              <a:rPr lang="en-IN" dirty="0"/>
              <a:t>Design Iteration 1</a:t>
            </a:r>
          </a:p>
        </p:txBody>
      </p:sp>
      <p:sp>
        <p:nvSpPr>
          <p:cNvPr id="3" name="Content Placeholder 2">
            <a:extLst>
              <a:ext uri="{FF2B5EF4-FFF2-40B4-BE49-F238E27FC236}">
                <a16:creationId xmlns:a16="http://schemas.microsoft.com/office/drawing/2014/main" id="{D971435B-2BD8-A914-A31B-9A033BA1E1DF}"/>
              </a:ext>
            </a:extLst>
          </p:cNvPr>
          <p:cNvSpPr>
            <a:spLocks noGrp="1"/>
          </p:cNvSpPr>
          <p:nvPr>
            <p:ph idx="1"/>
          </p:nvPr>
        </p:nvSpPr>
        <p:spPr/>
        <p:txBody>
          <a:bodyPr/>
          <a:lstStyle/>
          <a:p>
            <a:pPr marL="0" indent="0">
              <a:buNone/>
            </a:pPr>
            <a:r>
              <a:rPr lang="en-IN" dirty="0"/>
              <a:t>Advantages:</a:t>
            </a:r>
          </a:p>
          <a:p>
            <a:r>
              <a:rPr lang="en-IN" dirty="0"/>
              <a:t>Fully independent, once control, data, weight and bias buffers are loaded at startup, the design can run all successive layers specified in the control buffer without any further input from the MSS, freeing up MSS resources and reducing control latency</a:t>
            </a:r>
          </a:p>
          <a:p>
            <a:pPr marL="0" indent="0">
              <a:buNone/>
            </a:pPr>
            <a:r>
              <a:rPr lang="en-IN" dirty="0"/>
              <a:t>Limitations:</a:t>
            </a:r>
          </a:p>
          <a:p>
            <a:r>
              <a:rPr lang="en-IN" dirty="0"/>
              <a:t> The use of 2 buffers that can completely store the input/output image, utilizes too much memory, and while can be used for smaller models, is unviable for our design</a:t>
            </a:r>
          </a:p>
        </p:txBody>
      </p:sp>
    </p:spTree>
    <p:extLst>
      <p:ext uri="{BB962C8B-B14F-4D97-AF65-F5344CB8AC3E}">
        <p14:creationId xmlns:p14="http://schemas.microsoft.com/office/powerpoint/2010/main" val="1701273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C0C29-4179-1AA9-7F78-FAB6E050CF91}"/>
              </a:ext>
            </a:extLst>
          </p:cNvPr>
          <p:cNvSpPr>
            <a:spLocks noGrp="1"/>
          </p:cNvSpPr>
          <p:nvPr>
            <p:ph type="title"/>
          </p:nvPr>
        </p:nvSpPr>
        <p:spPr/>
        <p:txBody>
          <a:bodyPr/>
          <a:lstStyle/>
          <a:p>
            <a:r>
              <a:rPr lang="en-IN" dirty="0"/>
              <a:t>Design Iteration 2</a:t>
            </a:r>
          </a:p>
        </p:txBody>
      </p:sp>
      <p:pic>
        <p:nvPicPr>
          <p:cNvPr id="5" name="Picture 4" descr="A diagram of a flowchart&#10;&#10;Description automatically generated">
            <a:extLst>
              <a:ext uri="{FF2B5EF4-FFF2-40B4-BE49-F238E27FC236}">
                <a16:creationId xmlns:a16="http://schemas.microsoft.com/office/drawing/2014/main" id="{49F88DD2-83B7-EACC-CCD4-015095219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54" y="1603438"/>
            <a:ext cx="11344275" cy="4638675"/>
          </a:xfrm>
          <a:prstGeom prst="rect">
            <a:avLst/>
          </a:prstGeom>
        </p:spPr>
      </p:pic>
      <p:sp>
        <p:nvSpPr>
          <p:cNvPr id="6" name="TextBox 5">
            <a:extLst>
              <a:ext uri="{FF2B5EF4-FFF2-40B4-BE49-F238E27FC236}">
                <a16:creationId xmlns:a16="http://schemas.microsoft.com/office/drawing/2014/main" id="{85EFCAB8-FC9B-3C4C-A274-1B29860E1F0D}"/>
              </a:ext>
            </a:extLst>
          </p:cNvPr>
          <p:cNvSpPr txBox="1"/>
          <p:nvPr/>
        </p:nvSpPr>
        <p:spPr>
          <a:xfrm>
            <a:off x="9107424" y="6231265"/>
            <a:ext cx="2953512" cy="523220"/>
          </a:xfrm>
          <a:prstGeom prst="rect">
            <a:avLst/>
          </a:prstGeom>
          <a:noFill/>
        </p:spPr>
        <p:txBody>
          <a:bodyPr wrap="square" rtlCol="0">
            <a:spAutoFit/>
          </a:bodyPr>
          <a:lstStyle/>
          <a:p>
            <a:r>
              <a:rPr lang="en-IN" sz="1400" dirty="0"/>
              <a:t>Simplified Block Diagram, does not show all modules/connections</a:t>
            </a:r>
          </a:p>
        </p:txBody>
      </p:sp>
    </p:spTree>
    <p:extLst>
      <p:ext uri="{BB962C8B-B14F-4D97-AF65-F5344CB8AC3E}">
        <p14:creationId xmlns:p14="http://schemas.microsoft.com/office/powerpoint/2010/main" val="3847374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7D8B4-594C-B272-38F0-698B9D94448B}"/>
              </a:ext>
            </a:extLst>
          </p:cNvPr>
          <p:cNvSpPr>
            <a:spLocks noGrp="1"/>
          </p:cNvSpPr>
          <p:nvPr>
            <p:ph type="title"/>
          </p:nvPr>
        </p:nvSpPr>
        <p:spPr/>
        <p:txBody>
          <a:bodyPr/>
          <a:lstStyle/>
          <a:p>
            <a:r>
              <a:rPr lang="en-IN" dirty="0"/>
              <a:t>Design Iteration 2</a:t>
            </a:r>
          </a:p>
        </p:txBody>
      </p:sp>
      <p:sp>
        <p:nvSpPr>
          <p:cNvPr id="3" name="Content Placeholder 2">
            <a:extLst>
              <a:ext uri="{FF2B5EF4-FFF2-40B4-BE49-F238E27FC236}">
                <a16:creationId xmlns:a16="http://schemas.microsoft.com/office/drawing/2014/main" id="{5DE8BBD1-FC61-53E8-5541-303BAE785F2E}"/>
              </a:ext>
            </a:extLst>
          </p:cNvPr>
          <p:cNvSpPr>
            <a:spLocks noGrp="1"/>
          </p:cNvSpPr>
          <p:nvPr>
            <p:ph idx="1"/>
          </p:nvPr>
        </p:nvSpPr>
        <p:spPr/>
        <p:txBody>
          <a:bodyPr>
            <a:normAutofit lnSpcReduction="10000"/>
          </a:bodyPr>
          <a:lstStyle/>
          <a:p>
            <a:pPr marL="0" indent="0">
              <a:buNone/>
            </a:pPr>
            <a:r>
              <a:rPr lang="en-IN" dirty="0"/>
              <a:t>Changes from Design Iteration 1:</a:t>
            </a:r>
          </a:p>
          <a:p>
            <a:r>
              <a:rPr lang="en-IN" dirty="0"/>
              <a:t>Buffer 1 is replaced with a FIFO, and during computation, instead of the full input data being available, only a section of the input data is available at a time. Allows us to downsize it to (36x4)</a:t>
            </a:r>
          </a:p>
          <a:p>
            <a:r>
              <a:rPr lang="en-IN" dirty="0"/>
              <a:t>Buffer 2 is fixed as output buffer, and is downsized to hold the output for 1 kernel only. Output buffer is flushed to DDR after computation for every kernel.</a:t>
            </a:r>
          </a:p>
          <a:p>
            <a:r>
              <a:rPr lang="en-IN" dirty="0"/>
              <a:t>Weight buffer is loaded from DDR at start of every layer.</a:t>
            </a:r>
          </a:p>
          <a:p>
            <a:r>
              <a:rPr lang="en-IN" dirty="0"/>
              <a:t>Design now requires DDR memory access and MSS control signals after computation of every kernel.</a:t>
            </a:r>
          </a:p>
          <a:p>
            <a:endParaRPr lang="en-IN" dirty="0"/>
          </a:p>
        </p:txBody>
      </p:sp>
    </p:spTree>
    <p:extLst>
      <p:ext uri="{BB962C8B-B14F-4D97-AF65-F5344CB8AC3E}">
        <p14:creationId xmlns:p14="http://schemas.microsoft.com/office/powerpoint/2010/main" val="3982815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D5921-8BA9-7F74-0FD9-49CBD02E22D1}"/>
              </a:ext>
            </a:extLst>
          </p:cNvPr>
          <p:cNvSpPr>
            <a:spLocks noGrp="1"/>
          </p:cNvSpPr>
          <p:nvPr>
            <p:ph type="title"/>
          </p:nvPr>
        </p:nvSpPr>
        <p:spPr/>
        <p:txBody>
          <a:bodyPr/>
          <a:lstStyle/>
          <a:p>
            <a:r>
              <a:rPr lang="en-IN" dirty="0"/>
              <a:t>Design Iteration 2</a:t>
            </a:r>
          </a:p>
        </p:txBody>
      </p:sp>
      <p:sp>
        <p:nvSpPr>
          <p:cNvPr id="3" name="Content Placeholder 2">
            <a:extLst>
              <a:ext uri="{FF2B5EF4-FFF2-40B4-BE49-F238E27FC236}">
                <a16:creationId xmlns:a16="http://schemas.microsoft.com/office/drawing/2014/main" id="{6CE7E319-3749-59C9-DC82-9825EC909809}"/>
              </a:ext>
            </a:extLst>
          </p:cNvPr>
          <p:cNvSpPr>
            <a:spLocks noGrp="1"/>
          </p:cNvSpPr>
          <p:nvPr>
            <p:ph idx="1"/>
          </p:nvPr>
        </p:nvSpPr>
        <p:spPr/>
        <p:txBody>
          <a:bodyPr>
            <a:normAutofit fontScale="92500"/>
          </a:bodyPr>
          <a:lstStyle/>
          <a:p>
            <a:pPr marL="0" indent="0">
              <a:buNone/>
            </a:pPr>
            <a:r>
              <a:rPr lang="en-IN" dirty="0"/>
              <a:t>Advantages of Design Iteration 2:</a:t>
            </a:r>
          </a:p>
          <a:p>
            <a:r>
              <a:rPr lang="en-IN" dirty="0"/>
              <a:t>Significantly reduced BRAM requirements, which allows design to handle larger inputs and heavier models with more weights.</a:t>
            </a:r>
          </a:p>
          <a:p>
            <a:pPr marL="0" indent="0">
              <a:buNone/>
            </a:pPr>
            <a:r>
              <a:rPr lang="en-IN" dirty="0"/>
              <a:t>Limitations:</a:t>
            </a:r>
          </a:p>
          <a:p>
            <a:r>
              <a:rPr lang="en-IN" dirty="0"/>
              <a:t>Since DDR access is required, it may increase latency due to memory delays causing the design to wait.</a:t>
            </a:r>
          </a:p>
          <a:p>
            <a:r>
              <a:rPr lang="en-IN" dirty="0"/>
              <a:t>The maximum size of input is still restricted by the size of the fixed output buffer. While output from PE can be immediately flushed to DDR to avoid this issue, it creates another challenge in handling multiple input channels. However, it meets the requirements for our model.</a:t>
            </a:r>
          </a:p>
        </p:txBody>
      </p:sp>
    </p:spTree>
    <p:extLst>
      <p:ext uri="{BB962C8B-B14F-4D97-AF65-F5344CB8AC3E}">
        <p14:creationId xmlns:p14="http://schemas.microsoft.com/office/powerpoint/2010/main" val="1874567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05AC9-5566-BC7D-90CF-1943607C6168}"/>
              </a:ext>
            </a:extLst>
          </p:cNvPr>
          <p:cNvSpPr>
            <a:spLocks noGrp="1"/>
          </p:cNvSpPr>
          <p:nvPr>
            <p:ph type="title"/>
          </p:nvPr>
        </p:nvSpPr>
        <p:spPr/>
        <p:txBody>
          <a:bodyPr/>
          <a:lstStyle/>
          <a:p>
            <a:r>
              <a:rPr lang="en-IN" dirty="0"/>
              <a:t>RTL Module Descriptions</a:t>
            </a:r>
          </a:p>
        </p:txBody>
      </p:sp>
      <p:sp>
        <p:nvSpPr>
          <p:cNvPr id="3" name="Content Placeholder 2">
            <a:extLst>
              <a:ext uri="{FF2B5EF4-FFF2-40B4-BE49-F238E27FC236}">
                <a16:creationId xmlns:a16="http://schemas.microsoft.com/office/drawing/2014/main" id="{AB8261C7-3834-F381-C360-424870342A4C}"/>
              </a:ext>
            </a:extLst>
          </p:cNvPr>
          <p:cNvSpPr>
            <a:spLocks noGrp="1"/>
          </p:cNvSpPr>
          <p:nvPr>
            <p:ph idx="1"/>
          </p:nvPr>
        </p:nvSpPr>
        <p:spPr/>
        <p:txBody>
          <a:bodyPr/>
          <a:lstStyle/>
          <a:p>
            <a:pPr marL="0" indent="0">
              <a:buNone/>
            </a:pPr>
            <a:r>
              <a:rPr lang="en-IN" dirty="0"/>
              <a:t>We can now discuss the functionality of some key RTL modules of the design.</a:t>
            </a:r>
          </a:p>
          <a:p>
            <a:r>
              <a:rPr lang="en-IN" dirty="0" err="1"/>
              <a:t>top_control</a:t>
            </a:r>
            <a:r>
              <a:rPr lang="en-IN" dirty="0"/>
              <a:t>: This module controls all address </a:t>
            </a:r>
          </a:p>
          <a:p>
            <a:pPr marL="0" indent="0">
              <a:buNone/>
            </a:pPr>
            <a:r>
              <a:rPr lang="en-IN" dirty="0"/>
              <a:t>generators and registers during the execution of a </a:t>
            </a:r>
          </a:p>
          <a:p>
            <a:pPr marL="0" indent="0">
              <a:buNone/>
            </a:pPr>
            <a:r>
              <a:rPr lang="en-IN" dirty="0"/>
              <a:t>layer. It loads the present layer configuration from </a:t>
            </a:r>
          </a:p>
          <a:p>
            <a:pPr marL="0" indent="0">
              <a:buNone/>
            </a:pPr>
            <a:r>
              <a:rPr lang="en-IN" dirty="0"/>
              <a:t>the control buffer and also signals the MAC unit</a:t>
            </a:r>
          </a:p>
          <a:p>
            <a:pPr marL="0" indent="0">
              <a:buNone/>
            </a:pPr>
            <a:r>
              <a:rPr lang="en-IN" dirty="0"/>
              <a:t>when to add the bias and signals the stacker unit</a:t>
            </a:r>
          </a:p>
          <a:p>
            <a:pPr marL="0" indent="0">
              <a:buNone/>
            </a:pPr>
            <a:r>
              <a:rPr lang="en-IN" dirty="0"/>
              <a:t> to stack the output</a:t>
            </a:r>
          </a:p>
        </p:txBody>
      </p:sp>
      <p:pic>
        <p:nvPicPr>
          <p:cNvPr id="7" name="Picture 6">
            <a:extLst>
              <a:ext uri="{FF2B5EF4-FFF2-40B4-BE49-F238E27FC236}">
                <a16:creationId xmlns:a16="http://schemas.microsoft.com/office/drawing/2014/main" id="{108A2519-DF39-67AF-3863-58FA8A4A8E7C}"/>
              </a:ext>
            </a:extLst>
          </p:cNvPr>
          <p:cNvPicPr>
            <a:picLocks noChangeAspect="1"/>
          </p:cNvPicPr>
          <p:nvPr/>
        </p:nvPicPr>
        <p:blipFill>
          <a:blip r:embed="rId2"/>
          <a:stretch>
            <a:fillRect/>
          </a:stretch>
        </p:blipFill>
        <p:spPr>
          <a:xfrm>
            <a:off x="8774140" y="2350008"/>
            <a:ext cx="2297437" cy="2950836"/>
          </a:xfrm>
          <a:prstGeom prst="rect">
            <a:avLst/>
          </a:prstGeom>
        </p:spPr>
      </p:pic>
    </p:spTree>
    <p:extLst>
      <p:ext uri="{BB962C8B-B14F-4D97-AF65-F5344CB8AC3E}">
        <p14:creationId xmlns:p14="http://schemas.microsoft.com/office/powerpoint/2010/main" val="2505852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1266E8-8BE0-F46C-9869-543A9F9C0B9E}"/>
              </a:ext>
            </a:extLst>
          </p:cNvPr>
          <p:cNvSpPr>
            <a:spLocks noGrp="1"/>
          </p:cNvSpPr>
          <p:nvPr>
            <p:ph idx="1"/>
          </p:nvPr>
        </p:nvSpPr>
        <p:spPr>
          <a:xfrm>
            <a:off x="838200" y="621792"/>
            <a:ext cx="10515600" cy="5555171"/>
          </a:xfrm>
        </p:spPr>
        <p:txBody>
          <a:bodyPr/>
          <a:lstStyle/>
          <a:p>
            <a:r>
              <a:rPr lang="en-IN" dirty="0" err="1"/>
              <a:t>conv_addGen_fifo</a:t>
            </a:r>
            <a:r>
              <a:rPr lang="en-IN" dirty="0"/>
              <a:t>: This is the address generator </a:t>
            </a:r>
          </a:p>
          <a:p>
            <a:pPr marL="0" indent="0">
              <a:buNone/>
            </a:pPr>
            <a:r>
              <a:rPr lang="en-IN" dirty="0"/>
              <a:t>that is responsible for loading data from the</a:t>
            </a:r>
          </a:p>
          <a:p>
            <a:pPr marL="0" indent="0">
              <a:buNone/>
            </a:pPr>
            <a:r>
              <a:rPr lang="en-IN" dirty="0"/>
              <a:t>Buffer/FIFO into the data register. It can be</a:t>
            </a:r>
          </a:p>
          <a:p>
            <a:pPr marL="0" indent="0">
              <a:buNone/>
            </a:pPr>
            <a:r>
              <a:rPr lang="en-IN" dirty="0"/>
              <a:t>configured from the control buffer and can </a:t>
            </a:r>
          </a:p>
          <a:p>
            <a:pPr marL="0" indent="0">
              <a:buNone/>
            </a:pPr>
            <a:r>
              <a:rPr lang="en-IN" dirty="0"/>
              <a:t>handle varying stride lengths and padding for</a:t>
            </a:r>
          </a:p>
          <a:p>
            <a:pPr marL="0" indent="0">
              <a:buNone/>
            </a:pPr>
            <a:r>
              <a:rPr lang="en-IN" dirty="0"/>
              <a:t>Convolution, both of which can be adjusted independently for x and y axis. For pooling operations, the stride length is set to 3 for both x and y axis.</a:t>
            </a:r>
          </a:p>
        </p:txBody>
      </p:sp>
      <p:pic>
        <p:nvPicPr>
          <p:cNvPr id="7" name="Picture 6">
            <a:extLst>
              <a:ext uri="{FF2B5EF4-FFF2-40B4-BE49-F238E27FC236}">
                <a16:creationId xmlns:a16="http://schemas.microsoft.com/office/drawing/2014/main" id="{22F12983-D009-025D-38A1-6F35CA6E559A}"/>
              </a:ext>
            </a:extLst>
          </p:cNvPr>
          <p:cNvPicPr>
            <a:picLocks noChangeAspect="1"/>
          </p:cNvPicPr>
          <p:nvPr/>
        </p:nvPicPr>
        <p:blipFill>
          <a:blip r:embed="rId2"/>
          <a:stretch>
            <a:fillRect/>
          </a:stretch>
        </p:blipFill>
        <p:spPr>
          <a:xfrm>
            <a:off x="8553751" y="621792"/>
            <a:ext cx="3212869" cy="2400077"/>
          </a:xfrm>
          <a:prstGeom prst="rect">
            <a:avLst/>
          </a:prstGeom>
        </p:spPr>
      </p:pic>
    </p:spTree>
    <p:extLst>
      <p:ext uri="{BB962C8B-B14F-4D97-AF65-F5344CB8AC3E}">
        <p14:creationId xmlns:p14="http://schemas.microsoft.com/office/powerpoint/2010/main" val="2282238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78CA8-7DAE-8451-FB0B-CEA4602C7BA7}"/>
              </a:ext>
            </a:extLst>
          </p:cNvPr>
          <p:cNvSpPr>
            <a:spLocks noGrp="1"/>
          </p:cNvSpPr>
          <p:nvPr>
            <p:ph type="title"/>
          </p:nvPr>
        </p:nvSpPr>
        <p:spPr/>
        <p:txBody>
          <a:bodyPr/>
          <a:lstStyle/>
          <a:p>
            <a:r>
              <a:rPr lang="en-IN" dirty="0"/>
              <a:t>Presentation Flow</a:t>
            </a:r>
          </a:p>
        </p:txBody>
      </p:sp>
      <p:sp>
        <p:nvSpPr>
          <p:cNvPr id="3" name="Content Placeholder 2">
            <a:extLst>
              <a:ext uri="{FF2B5EF4-FFF2-40B4-BE49-F238E27FC236}">
                <a16:creationId xmlns:a16="http://schemas.microsoft.com/office/drawing/2014/main" id="{2CC3875F-9744-66FC-B697-51BD80B22BCB}"/>
              </a:ext>
            </a:extLst>
          </p:cNvPr>
          <p:cNvSpPr>
            <a:spLocks noGrp="1"/>
          </p:cNvSpPr>
          <p:nvPr>
            <p:ph idx="1"/>
          </p:nvPr>
        </p:nvSpPr>
        <p:spPr/>
        <p:txBody>
          <a:bodyPr/>
          <a:lstStyle/>
          <a:p>
            <a:r>
              <a:rPr lang="en-IN" dirty="0"/>
              <a:t>Spectrum Sensing Introduction</a:t>
            </a:r>
          </a:p>
          <a:p>
            <a:r>
              <a:rPr lang="en-IN" dirty="0"/>
              <a:t>Dataset utilized and data preprocessing</a:t>
            </a:r>
          </a:p>
          <a:p>
            <a:r>
              <a:rPr lang="en-IN" dirty="0"/>
              <a:t>Proposed CNN model</a:t>
            </a:r>
          </a:p>
          <a:p>
            <a:r>
              <a:rPr lang="en-IN" dirty="0"/>
              <a:t>Hardware Platform</a:t>
            </a:r>
          </a:p>
          <a:p>
            <a:r>
              <a:rPr lang="en-IN" dirty="0"/>
              <a:t>Hardware Design for CNN model</a:t>
            </a:r>
          </a:p>
          <a:p>
            <a:r>
              <a:rPr lang="en-IN" dirty="0"/>
              <a:t>Driver Software implementation</a:t>
            </a:r>
          </a:p>
        </p:txBody>
      </p:sp>
    </p:spTree>
    <p:extLst>
      <p:ext uri="{BB962C8B-B14F-4D97-AF65-F5344CB8AC3E}">
        <p14:creationId xmlns:p14="http://schemas.microsoft.com/office/powerpoint/2010/main" val="1685105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B8D4DC-9F24-18ED-DA48-2D944816668D}"/>
              </a:ext>
            </a:extLst>
          </p:cNvPr>
          <p:cNvSpPr>
            <a:spLocks noGrp="1"/>
          </p:cNvSpPr>
          <p:nvPr>
            <p:ph idx="1"/>
          </p:nvPr>
        </p:nvSpPr>
        <p:spPr>
          <a:xfrm>
            <a:off x="838200" y="621792"/>
            <a:ext cx="10515600" cy="5555171"/>
          </a:xfrm>
        </p:spPr>
        <p:txBody>
          <a:bodyPr/>
          <a:lstStyle/>
          <a:p>
            <a:r>
              <a:rPr lang="en-IN" dirty="0" err="1"/>
              <a:t>input_buff_addman</a:t>
            </a:r>
            <a:r>
              <a:rPr lang="en-IN" dirty="0"/>
              <a:t>: This module handles </a:t>
            </a:r>
          </a:p>
          <a:p>
            <a:pPr marL="0" indent="0">
              <a:buNone/>
            </a:pPr>
            <a:r>
              <a:rPr lang="en-IN" dirty="0"/>
              <a:t>Padding on the input side. While the address</a:t>
            </a:r>
          </a:p>
          <a:p>
            <a:pPr marL="0" indent="0">
              <a:buNone/>
            </a:pPr>
            <a:r>
              <a:rPr lang="en-IN" dirty="0"/>
              <a:t>generator generates the memory addresses</a:t>
            </a:r>
          </a:p>
          <a:p>
            <a:pPr marL="0" indent="0">
              <a:buNone/>
            </a:pPr>
            <a:r>
              <a:rPr lang="en-IN" dirty="0"/>
              <a:t>considering the zero padding for the image, the </a:t>
            </a:r>
          </a:p>
          <a:p>
            <a:pPr marL="0" indent="0">
              <a:buNone/>
            </a:pPr>
            <a:r>
              <a:rPr lang="en-IN" dirty="0"/>
              <a:t>image is not stored in the buffer with padding,  thus the</a:t>
            </a:r>
          </a:p>
          <a:p>
            <a:pPr marL="0" indent="0">
              <a:buNone/>
            </a:pPr>
            <a:r>
              <a:rPr lang="en-IN" dirty="0"/>
              <a:t>generated  address must be converted to correspond the actual address of the image data. The module accepts the image size in X and Y dimension, padding widths and the generated memory address and determines if the address belongs to the image or to a padded cell. It then either simply forwards 0 to the data register or converts the address and forwards the buffer value to the register</a:t>
            </a:r>
          </a:p>
        </p:txBody>
      </p:sp>
      <p:pic>
        <p:nvPicPr>
          <p:cNvPr id="7" name="Picture 6">
            <a:extLst>
              <a:ext uri="{FF2B5EF4-FFF2-40B4-BE49-F238E27FC236}">
                <a16:creationId xmlns:a16="http://schemas.microsoft.com/office/drawing/2014/main" id="{AD8805B0-AEAB-C6B0-1536-98FC733807D9}"/>
              </a:ext>
            </a:extLst>
          </p:cNvPr>
          <p:cNvPicPr>
            <a:picLocks noChangeAspect="1"/>
          </p:cNvPicPr>
          <p:nvPr/>
        </p:nvPicPr>
        <p:blipFill>
          <a:blip r:embed="rId2"/>
          <a:stretch>
            <a:fillRect/>
          </a:stretch>
        </p:blipFill>
        <p:spPr>
          <a:xfrm>
            <a:off x="9019687" y="303962"/>
            <a:ext cx="2743583" cy="2281556"/>
          </a:xfrm>
          <a:prstGeom prst="rect">
            <a:avLst/>
          </a:prstGeom>
        </p:spPr>
      </p:pic>
    </p:spTree>
    <p:extLst>
      <p:ext uri="{BB962C8B-B14F-4D97-AF65-F5344CB8AC3E}">
        <p14:creationId xmlns:p14="http://schemas.microsoft.com/office/powerpoint/2010/main" val="4235814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D58BF7-76EB-3150-C50D-8492251180CC}"/>
              </a:ext>
            </a:extLst>
          </p:cNvPr>
          <p:cNvSpPr>
            <a:spLocks noGrp="1"/>
          </p:cNvSpPr>
          <p:nvPr>
            <p:ph idx="1"/>
          </p:nvPr>
        </p:nvSpPr>
        <p:spPr>
          <a:xfrm>
            <a:off x="838200" y="630936"/>
            <a:ext cx="10515600" cy="5546027"/>
          </a:xfrm>
        </p:spPr>
        <p:txBody>
          <a:bodyPr/>
          <a:lstStyle/>
          <a:p>
            <a:r>
              <a:rPr lang="en-IN" dirty="0" err="1"/>
              <a:t>bias_addgen</a:t>
            </a:r>
            <a:r>
              <a:rPr lang="en-IN" dirty="0"/>
              <a:t>, </a:t>
            </a:r>
            <a:r>
              <a:rPr lang="en-IN" dirty="0" err="1"/>
              <a:t>weight_addgen</a:t>
            </a:r>
            <a:r>
              <a:rPr lang="en-IN" dirty="0"/>
              <a:t>, </a:t>
            </a:r>
            <a:r>
              <a:rPr lang="en-IN" dirty="0" err="1"/>
              <a:t>control_addgen</a:t>
            </a:r>
            <a:r>
              <a:rPr lang="en-IN" dirty="0"/>
              <a:t>:</a:t>
            </a:r>
          </a:p>
          <a:p>
            <a:pPr marL="0" indent="0">
              <a:buNone/>
            </a:pPr>
            <a:r>
              <a:rPr lang="en-IN" dirty="0"/>
              <a:t>These are similar modules are used to</a:t>
            </a:r>
          </a:p>
          <a:p>
            <a:pPr marL="0" indent="0">
              <a:buNone/>
            </a:pPr>
            <a:r>
              <a:rPr lang="en-IN" dirty="0"/>
              <a:t>transfer kernel bias, weights and layer</a:t>
            </a:r>
          </a:p>
          <a:p>
            <a:pPr marL="0" indent="0">
              <a:buNone/>
            </a:pPr>
            <a:r>
              <a:rPr lang="en-IN" dirty="0"/>
              <a:t>control information respectively to their</a:t>
            </a:r>
          </a:p>
          <a:p>
            <a:pPr marL="0" indent="0">
              <a:buNone/>
            </a:pPr>
            <a:r>
              <a:rPr lang="en-IN" dirty="0"/>
              <a:t>corresponding register (bias value is taken</a:t>
            </a:r>
          </a:p>
          <a:p>
            <a:pPr marL="0" indent="0">
              <a:buNone/>
            </a:pPr>
            <a:r>
              <a:rPr lang="en-IN" dirty="0"/>
              <a:t>directly from buffer, no register is present as it is not needed)</a:t>
            </a:r>
          </a:p>
        </p:txBody>
      </p:sp>
      <p:pic>
        <p:nvPicPr>
          <p:cNvPr id="7" name="Picture 6">
            <a:extLst>
              <a:ext uri="{FF2B5EF4-FFF2-40B4-BE49-F238E27FC236}">
                <a16:creationId xmlns:a16="http://schemas.microsoft.com/office/drawing/2014/main" id="{A64834A9-6C6D-167E-0A20-BE5556DE90A5}"/>
              </a:ext>
            </a:extLst>
          </p:cNvPr>
          <p:cNvPicPr>
            <a:picLocks noChangeAspect="1"/>
          </p:cNvPicPr>
          <p:nvPr/>
        </p:nvPicPr>
        <p:blipFill>
          <a:blip r:embed="rId2"/>
          <a:stretch>
            <a:fillRect/>
          </a:stretch>
        </p:blipFill>
        <p:spPr>
          <a:xfrm>
            <a:off x="8595311" y="963820"/>
            <a:ext cx="2869859" cy="1755002"/>
          </a:xfrm>
          <a:prstGeom prst="rect">
            <a:avLst/>
          </a:prstGeom>
        </p:spPr>
      </p:pic>
    </p:spTree>
    <p:extLst>
      <p:ext uri="{BB962C8B-B14F-4D97-AF65-F5344CB8AC3E}">
        <p14:creationId xmlns:p14="http://schemas.microsoft.com/office/powerpoint/2010/main" val="3047157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5E274A-7DB1-291F-202F-CEC636E8679C}"/>
              </a:ext>
            </a:extLst>
          </p:cNvPr>
          <p:cNvSpPr>
            <a:spLocks noGrp="1"/>
          </p:cNvSpPr>
          <p:nvPr>
            <p:ph idx="1"/>
          </p:nvPr>
        </p:nvSpPr>
        <p:spPr>
          <a:xfrm>
            <a:off x="838200" y="621792"/>
            <a:ext cx="10515600" cy="5555171"/>
          </a:xfrm>
        </p:spPr>
        <p:txBody>
          <a:bodyPr>
            <a:normAutofit lnSpcReduction="10000"/>
          </a:bodyPr>
          <a:lstStyle/>
          <a:p>
            <a:r>
              <a:rPr lang="en-IN" dirty="0" err="1"/>
              <a:t>op_addgen</a:t>
            </a:r>
            <a:r>
              <a:rPr lang="en-IN" dirty="0"/>
              <a:t>: Handles writing the PE output to </a:t>
            </a:r>
          </a:p>
          <a:p>
            <a:pPr marL="0" indent="0">
              <a:buNone/>
            </a:pPr>
            <a:r>
              <a:rPr lang="en-IN" dirty="0"/>
              <a:t>the output buffer. It also forwards the write</a:t>
            </a:r>
          </a:p>
          <a:p>
            <a:pPr marL="0" indent="0">
              <a:buNone/>
            </a:pPr>
            <a:r>
              <a:rPr lang="en-IN" dirty="0"/>
              <a:t>Address to the stacker module.</a:t>
            </a:r>
          </a:p>
          <a:p>
            <a:pPr marL="0" indent="0">
              <a:buNone/>
            </a:pPr>
            <a:endParaRPr lang="en-IN" dirty="0"/>
          </a:p>
          <a:p>
            <a:r>
              <a:rPr lang="en-IN" dirty="0"/>
              <a:t>stacker : In case of multiple input channels,</a:t>
            </a:r>
          </a:p>
          <a:p>
            <a:pPr marL="0" indent="0">
              <a:buNone/>
            </a:pPr>
            <a:r>
              <a:rPr lang="en-IN" dirty="0"/>
              <a:t>the convolution outputs of multiple channels</a:t>
            </a:r>
          </a:p>
          <a:p>
            <a:pPr marL="0" indent="0">
              <a:buNone/>
            </a:pPr>
            <a:r>
              <a:rPr lang="en-IN" dirty="0"/>
              <a:t>of the same kernel must be summed. Since the </a:t>
            </a:r>
          </a:p>
          <a:p>
            <a:pPr marL="0" indent="0">
              <a:buNone/>
            </a:pPr>
            <a:r>
              <a:rPr lang="en-IN" dirty="0"/>
              <a:t> best case throughput of the MAC is once every 3 clock cycles, </a:t>
            </a:r>
          </a:p>
          <a:p>
            <a:pPr marL="0" indent="0">
              <a:buNone/>
            </a:pPr>
            <a:r>
              <a:rPr lang="en-IN" dirty="0"/>
              <a:t>the module receives the write address two cycles before write data</a:t>
            </a:r>
          </a:p>
          <a:p>
            <a:pPr marL="0" indent="0">
              <a:buNone/>
            </a:pPr>
            <a:r>
              <a:rPr lang="en-IN" dirty="0"/>
              <a:t>is available, it then stores the existing data on the address, adds the</a:t>
            </a:r>
          </a:p>
          <a:p>
            <a:pPr marL="0" indent="0">
              <a:buNone/>
            </a:pPr>
            <a:r>
              <a:rPr lang="en-IN" dirty="0"/>
              <a:t>new data and then overwrites the write address with the sum</a:t>
            </a:r>
          </a:p>
        </p:txBody>
      </p:sp>
      <p:pic>
        <p:nvPicPr>
          <p:cNvPr id="9" name="Picture 8">
            <a:extLst>
              <a:ext uri="{FF2B5EF4-FFF2-40B4-BE49-F238E27FC236}">
                <a16:creationId xmlns:a16="http://schemas.microsoft.com/office/drawing/2014/main" id="{D71D37FC-FF06-69D2-3F70-FFED88EFB0BD}"/>
              </a:ext>
            </a:extLst>
          </p:cNvPr>
          <p:cNvPicPr>
            <a:picLocks noChangeAspect="1"/>
          </p:cNvPicPr>
          <p:nvPr/>
        </p:nvPicPr>
        <p:blipFill>
          <a:blip r:embed="rId2"/>
          <a:stretch>
            <a:fillRect/>
          </a:stretch>
        </p:blipFill>
        <p:spPr>
          <a:xfrm>
            <a:off x="8662669" y="371377"/>
            <a:ext cx="2691131" cy="1734859"/>
          </a:xfrm>
          <a:prstGeom prst="rect">
            <a:avLst/>
          </a:prstGeom>
        </p:spPr>
      </p:pic>
      <p:pic>
        <p:nvPicPr>
          <p:cNvPr id="11" name="Picture 10">
            <a:extLst>
              <a:ext uri="{FF2B5EF4-FFF2-40B4-BE49-F238E27FC236}">
                <a16:creationId xmlns:a16="http://schemas.microsoft.com/office/drawing/2014/main" id="{2FC18B52-CD98-0A78-BFAE-9A0E6765CE29}"/>
              </a:ext>
            </a:extLst>
          </p:cNvPr>
          <p:cNvPicPr>
            <a:picLocks noChangeAspect="1"/>
          </p:cNvPicPr>
          <p:nvPr/>
        </p:nvPicPr>
        <p:blipFill>
          <a:blip r:embed="rId3"/>
          <a:stretch>
            <a:fillRect/>
          </a:stretch>
        </p:blipFill>
        <p:spPr>
          <a:xfrm>
            <a:off x="9122839" y="2356651"/>
            <a:ext cx="1770789" cy="1564358"/>
          </a:xfrm>
          <a:prstGeom prst="rect">
            <a:avLst/>
          </a:prstGeom>
        </p:spPr>
      </p:pic>
    </p:spTree>
    <p:extLst>
      <p:ext uri="{BB962C8B-B14F-4D97-AF65-F5344CB8AC3E}">
        <p14:creationId xmlns:p14="http://schemas.microsoft.com/office/powerpoint/2010/main" val="3717366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9AB27E-D36D-FA30-C3A8-3C1CCAAA8FAA}"/>
              </a:ext>
            </a:extLst>
          </p:cNvPr>
          <p:cNvSpPr>
            <a:spLocks noGrp="1"/>
          </p:cNvSpPr>
          <p:nvPr>
            <p:ph idx="1"/>
          </p:nvPr>
        </p:nvSpPr>
        <p:spPr>
          <a:xfrm>
            <a:off x="838200" y="667512"/>
            <a:ext cx="10515600" cy="5509451"/>
          </a:xfrm>
        </p:spPr>
        <p:txBody>
          <a:bodyPr/>
          <a:lstStyle/>
          <a:p>
            <a:r>
              <a:rPr lang="en-IN" dirty="0"/>
              <a:t>mac_core_3x3:</a:t>
            </a:r>
          </a:p>
          <a:p>
            <a:endParaRPr lang="en-IN" dirty="0"/>
          </a:p>
        </p:txBody>
      </p:sp>
      <p:pic>
        <p:nvPicPr>
          <p:cNvPr id="7" name="Picture 6">
            <a:extLst>
              <a:ext uri="{FF2B5EF4-FFF2-40B4-BE49-F238E27FC236}">
                <a16:creationId xmlns:a16="http://schemas.microsoft.com/office/drawing/2014/main" id="{0D48DD07-CBDE-8ED1-3317-F5168BFBE5D8}"/>
              </a:ext>
            </a:extLst>
          </p:cNvPr>
          <p:cNvPicPr>
            <a:picLocks noChangeAspect="1"/>
          </p:cNvPicPr>
          <p:nvPr/>
        </p:nvPicPr>
        <p:blipFill>
          <a:blip r:embed="rId2"/>
          <a:stretch>
            <a:fillRect/>
          </a:stretch>
        </p:blipFill>
        <p:spPr>
          <a:xfrm>
            <a:off x="540729" y="1568689"/>
            <a:ext cx="11110542" cy="4374911"/>
          </a:xfrm>
          <a:prstGeom prst="rect">
            <a:avLst/>
          </a:prstGeom>
        </p:spPr>
      </p:pic>
    </p:spTree>
    <p:extLst>
      <p:ext uri="{BB962C8B-B14F-4D97-AF65-F5344CB8AC3E}">
        <p14:creationId xmlns:p14="http://schemas.microsoft.com/office/powerpoint/2010/main" val="301323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2590FE-3049-E34C-FE6E-8F67CB55F6EB}"/>
              </a:ext>
            </a:extLst>
          </p:cNvPr>
          <p:cNvSpPr>
            <a:spLocks noGrp="1"/>
          </p:cNvSpPr>
          <p:nvPr>
            <p:ph idx="1"/>
          </p:nvPr>
        </p:nvSpPr>
        <p:spPr>
          <a:xfrm>
            <a:off x="838200" y="658368"/>
            <a:ext cx="10515600" cy="5518595"/>
          </a:xfrm>
        </p:spPr>
        <p:txBody>
          <a:bodyPr/>
          <a:lstStyle/>
          <a:p>
            <a:r>
              <a:rPr lang="en-IN" dirty="0"/>
              <a:t>max_3x3_pooling:</a:t>
            </a:r>
          </a:p>
          <a:p>
            <a:pPr marL="0" indent="0">
              <a:buNone/>
            </a:pPr>
            <a:endParaRPr lang="en-IN" dirty="0"/>
          </a:p>
        </p:txBody>
      </p:sp>
      <p:pic>
        <p:nvPicPr>
          <p:cNvPr id="5" name="Picture 4">
            <a:extLst>
              <a:ext uri="{FF2B5EF4-FFF2-40B4-BE49-F238E27FC236}">
                <a16:creationId xmlns:a16="http://schemas.microsoft.com/office/drawing/2014/main" id="{D171AD6F-6F24-9E21-1CCA-0CC787E27C53}"/>
              </a:ext>
            </a:extLst>
          </p:cNvPr>
          <p:cNvPicPr>
            <a:picLocks noChangeAspect="1"/>
          </p:cNvPicPr>
          <p:nvPr/>
        </p:nvPicPr>
        <p:blipFill>
          <a:blip r:embed="rId2"/>
          <a:stretch>
            <a:fillRect/>
          </a:stretch>
        </p:blipFill>
        <p:spPr>
          <a:xfrm>
            <a:off x="1147072" y="1771418"/>
            <a:ext cx="9897856" cy="3315163"/>
          </a:xfrm>
          <a:prstGeom prst="rect">
            <a:avLst/>
          </a:prstGeom>
        </p:spPr>
      </p:pic>
    </p:spTree>
    <p:extLst>
      <p:ext uri="{BB962C8B-B14F-4D97-AF65-F5344CB8AC3E}">
        <p14:creationId xmlns:p14="http://schemas.microsoft.com/office/powerpoint/2010/main" val="2875133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1A501-DF13-860E-F101-42119980E926}"/>
              </a:ext>
            </a:extLst>
          </p:cNvPr>
          <p:cNvSpPr>
            <a:spLocks noGrp="1"/>
          </p:cNvSpPr>
          <p:nvPr>
            <p:ph type="title"/>
          </p:nvPr>
        </p:nvSpPr>
        <p:spPr/>
        <p:txBody>
          <a:bodyPr/>
          <a:lstStyle/>
          <a:p>
            <a:r>
              <a:rPr lang="en-IN" dirty="0"/>
              <a:t>Driver Software Implementation</a:t>
            </a:r>
          </a:p>
        </p:txBody>
      </p:sp>
      <p:sp>
        <p:nvSpPr>
          <p:cNvPr id="3" name="Content Placeholder 2">
            <a:extLst>
              <a:ext uri="{FF2B5EF4-FFF2-40B4-BE49-F238E27FC236}">
                <a16:creationId xmlns:a16="http://schemas.microsoft.com/office/drawing/2014/main" id="{A9C6AF66-36F8-A360-A774-51CBD2AE67B0}"/>
              </a:ext>
            </a:extLst>
          </p:cNvPr>
          <p:cNvSpPr>
            <a:spLocks noGrp="1"/>
          </p:cNvSpPr>
          <p:nvPr>
            <p:ph idx="1"/>
          </p:nvPr>
        </p:nvSpPr>
        <p:spPr/>
        <p:txBody>
          <a:bodyPr/>
          <a:lstStyle/>
          <a:p>
            <a:r>
              <a:rPr lang="en-IN" dirty="0"/>
              <a:t>The driver software for the module runs on the MSS application core. It utilizes the APB interface to send control signals to the module and the DMA instance to send data to the module via the AXIS interface.</a:t>
            </a:r>
          </a:p>
          <a:p>
            <a:r>
              <a:rPr lang="en-IN" dirty="0"/>
              <a:t>The data to be sent to the module is initially  included in the software in the form of .</a:t>
            </a:r>
            <a:r>
              <a:rPr lang="en-IN" dirty="0" err="1"/>
              <a:t>cpp</a:t>
            </a:r>
            <a:r>
              <a:rPr lang="en-IN" dirty="0"/>
              <a:t> files that are loaded into the DDR at the time of programming and debug. The application program itself is loaded into the L2 limited memory. The program is linked to the </a:t>
            </a:r>
            <a:r>
              <a:rPr lang="en-IN" dirty="0" err="1"/>
              <a:t>cpp</a:t>
            </a:r>
            <a:r>
              <a:rPr lang="en-IN" dirty="0"/>
              <a:t> files containing data through a header file.</a:t>
            </a:r>
          </a:p>
        </p:txBody>
      </p:sp>
    </p:spTree>
    <p:extLst>
      <p:ext uri="{BB962C8B-B14F-4D97-AF65-F5344CB8AC3E}">
        <p14:creationId xmlns:p14="http://schemas.microsoft.com/office/powerpoint/2010/main" val="555656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FFCB3-5F13-6248-D4EC-D93943949470}"/>
              </a:ext>
            </a:extLst>
          </p:cNvPr>
          <p:cNvSpPr>
            <a:spLocks noGrp="1"/>
          </p:cNvSpPr>
          <p:nvPr>
            <p:ph type="title"/>
          </p:nvPr>
        </p:nvSpPr>
        <p:spPr/>
        <p:txBody>
          <a:bodyPr/>
          <a:lstStyle/>
          <a:p>
            <a:r>
              <a:rPr lang="en-IN" dirty="0"/>
              <a:t>Pseudocode</a:t>
            </a:r>
          </a:p>
        </p:txBody>
      </p:sp>
      <p:sp>
        <p:nvSpPr>
          <p:cNvPr id="3" name="Content Placeholder 2">
            <a:extLst>
              <a:ext uri="{FF2B5EF4-FFF2-40B4-BE49-F238E27FC236}">
                <a16:creationId xmlns:a16="http://schemas.microsoft.com/office/drawing/2014/main" id="{3E2BF264-8DB0-69B1-FEA7-3AAD363E062B}"/>
              </a:ext>
            </a:extLst>
          </p:cNvPr>
          <p:cNvSpPr>
            <a:spLocks noGrp="1"/>
          </p:cNvSpPr>
          <p:nvPr>
            <p:ph idx="1"/>
          </p:nvPr>
        </p:nvSpPr>
        <p:spPr>
          <a:xfrm>
            <a:off x="466344" y="1490472"/>
            <a:ext cx="11292840" cy="4686491"/>
          </a:xfrm>
        </p:spPr>
        <p:txBody>
          <a:bodyPr>
            <a:normAutofit/>
          </a:bodyPr>
          <a:lstStyle/>
          <a:p>
            <a:pPr marL="0" indent="0">
              <a:buNone/>
            </a:pPr>
            <a:r>
              <a:rPr lang="en-IN" dirty="0"/>
              <a:t>//pseudocode for loading control data, weights, biases and data</a:t>
            </a:r>
          </a:p>
          <a:p>
            <a:pPr marL="0" indent="0">
              <a:buNone/>
            </a:pPr>
            <a:r>
              <a:rPr lang="en-IN" dirty="0"/>
              <a:t>#define </a:t>
            </a:r>
            <a:r>
              <a:rPr lang="en-IN" dirty="0" err="1"/>
              <a:t>num_of_layers</a:t>
            </a:r>
            <a:endParaRPr lang="en-IN" dirty="0"/>
          </a:p>
          <a:p>
            <a:pPr marL="0" indent="0">
              <a:buNone/>
            </a:pPr>
            <a:r>
              <a:rPr lang="en-IN" dirty="0"/>
              <a:t>#define </a:t>
            </a:r>
            <a:r>
              <a:rPr lang="en-IN" dirty="0" err="1"/>
              <a:t>layer_ip_channels</a:t>
            </a:r>
            <a:endParaRPr lang="en-IN" dirty="0"/>
          </a:p>
          <a:p>
            <a:pPr marL="0" indent="0">
              <a:buNone/>
            </a:pPr>
            <a:r>
              <a:rPr lang="en-IN" dirty="0"/>
              <a:t># define </a:t>
            </a:r>
            <a:r>
              <a:rPr lang="en-IN" dirty="0" err="1"/>
              <a:t>layer_kernels</a:t>
            </a:r>
            <a:endParaRPr lang="en-IN" dirty="0"/>
          </a:p>
          <a:p>
            <a:pPr marL="0" indent="0">
              <a:buNone/>
            </a:pPr>
            <a:r>
              <a:rPr lang="en-IN" dirty="0" err="1"/>
              <a:t>DMA_init</a:t>
            </a:r>
            <a:r>
              <a:rPr lang="en-IN" dirty="0"/>
              <a:t>(</a:t>
            </a:r>
            <a:r>
              <a:rPr lang="en-IN" dirty="0" err="1"/>
              <a:t>base_address</a:t>
            </a:r>
            <a:r>
              <a:rPr lang="en-IN" dirty="0"/>
              <a:t>, instance address)</a:t>
            </a:r>
          </a:p>
          <a:p>
            <a:pPr marL="0" indent="0">
              <a:buNone/>
            </a:pPr>
            <a:r>
              <a:rPr lang="en-IN" dirty="0" err="1"/>
              <a:t>DMA_transfer</a:t>
            </a:r>
            <a:r>
              <a:rPr lang="en-IN" dirty="0"/>
              <a:t>(</a:t>
            </a:r>
            <a:r>
              <a:rPr lang="en-IN" dirty="0" err="1"/>
              <a:t>control_data_address</a:t>
            </a:r>
            <a:r>
              <a:rPr lang="en-IN" dirty="0"/>
              <a:t>, </a:t>
            </a:r>
            <a:r>
              <a:rPr lang="en-IN" dirty="0" err="1"/>
              <a:t>control_data_size</a:t>
            </a:r>
            <a:r>
              <a:rPr lang="en-IN" dirty="0"/>
              <a:t>, </a:t>
            </a:r>
            <a:r>
              <a:rPr lang="en-IN" dirty="0" err="1"/>
              <a:t>DDR_to_stream</a:t>
            </a:r>
            <a:r>
              <a:rPr lang="en-IN" dirty="0"/>
              <a:t>)</a:t>
            </a:r>
          </a:p>
          <a:p>
            <a:pPr marL="0" indent="0">
              <a:buNone/>
            </a:pPr>
            <a:r>
              <a:rPr lang="en-IN" dirty="0" err="1"/>
              <a:t>DMA_transfer</a:t>
            </a:r>
            <a:r>
              <a:rPr lang="en-IN" dirty="0"/>
              <a:t>(</a:t>
            </a:r>
            <a:r>
              <a:rPr lang="en-IN" dirty="0" err="1"/>
              <a:t>bias_data_address</a:t>
            </a:r>
            <a:r>
              <a:rPr lang="en-IN" dirty="0"/>
              <a:t>, </a:t>
            </a:r>
            <a:r>
              <a:rPr lang="en-IN" dirty="0" err="1"/>
              <a:t>bias_data_size</a:t>
            </a:r>
            <a:r>
              <a:rPr lang="en-IN" dirty="0"/>
              <a:t>, </a:t>
            </a:r>
            <a:r>
              <a:rPr lang="en-IN" dirty="0" err="1"/>
              <a:t>DDR_to_stream</a:t>
            </a:r>
            <a:r>
              <a:rPr lang="en-IN" dirty="0"/>
              <a:t>)</a:t>
            </a:r>
          </a:p>
        </p:txBody>
      </p:sp>
    </p:spTree>
    <p:extLst>
      <p:ext uri="{BB962C8B-B14F-4D97-AF65-F5344CB8AC3E}">
        <p14:creationId xmlns:p14="http://schemas.microsoft.com/office/powerpoint/2010/main" val="563561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27575D-379F-9380-056C-E2A6B10BE913}"/>
              </a:ext>
            </a:extLst>
          </p:cNvPr>
          <p:cNvSpPr>
            <a:spLocks noGrp="1"/>
          </p:cNvSpPr>
          <p:nvPr>
            <p:ph idx="1"/>
          </p:nvPr>
        </p:nvSpPr>
        <p:spPr>
          <a:xfrm>
            <a:off x="838200" y="649224"/>
            <a:ext cx="10515600" cy="5527739"/>
          </a:xfrm>
        </p:spPr>
        <p:txBody>
          <a:bodyPr/>
          <a:lstStyle/>
          <a:p>
            <a:pPr marL="0" indent="0">
              <a:buNone/>
            </a:pPr>
            <a:r>
              <a:rPr lang="en-IN" dirty="0"/>
              <a:t>for(</a:t>
            </a:r>
            <a:r>
              <a:rPr lang="en-IN" dirty="0" err="1"/>
              <a:t>i</a:t>
            </a:r>
            <a:r>
              <a:rPr lang="en-IN" dirty="0"/>
              <a:t>=0;i&lt;</a:t>
            </a:r>
            <a:r>
              <a:rPr lang="en-IN" dirty="0" err="1"/>
              <a:t>num_of_layers;i</a:t>
            </a:r>
            <a:r>
              <a:rPr lang="en-IN" dirty="0"/>
              <a:t>++){</a:t>
            </a:r>
          </a:p>
          <a:p>
            <a:pPr marL="0" indent="0">
              <a:buNone/>
            </a:pPr>
            <a:r>
              <a:rPr lang="en-IN" dirty="0" err="1"/>
              <a:t>DMA_transfer</a:t>
            </a:r>
            <a:r>
              <a:rPr lang="en-IN" dirty="0"/>
              <a:t>(</a:t>
            </a:r>
            <a:r>
              <a:rPr lang="en-IN" dirty="0" err="1"/>
              <a:t>weight_address</a:t>
            </a:r>
            <a:r>
              <a:rPr lang="en-IN" dirty="0"/>
              <a:t>, </a:t>
            </a:r>
            <a:r>
              <a:rPr lang="en-IN" dirty="0" err="1"/>
              <a:t>weight_size</a:t>
            </a:r>
            <a:r>
              <a:rPr lang="en-IN" dirty="0"/>
              <a:t>, </a:t>
            </a:r>
            <a:r>
              <a:rPr lang="en-IN" dirty="0" err="1"/>
              <a:t>DDR_to_stream</a:t>
            </a:r>
            <a:r>
              <a:rPr lang="en-IN" dirty="0"/>
              <a:t>)</a:t>
            </a:r>
          </a:p>
          <a:p>
            <a:pPr marL="0" indent="0">
              <a:buNone/>
            </a:pPr>
            <a:r>
              <a:rPr lang="en-IN" dirty="0"/>
              <a:t>for(j=0;j&lt;</a:t>
            </a:r>
            <a:r>
              <a:rPr lang="en-IN" dirty="0" err="1"/>
              <a:t>layer_kernels</a:t>
            </a:r>
            <a:r>
              <a:rPr lang="en-IN" dirty="0"/>
              <a:t>[</a:t>
            </a:r>
            <a:r>
              <a:rPr lang="en-IN" dirty="0" err="1"/>
              <a:t>i</a:t>
            </a:r>
            <a:r>
              <a:rPr lang="en-IN" dirty="0"/>
              <a:t>];</a:t>
            </a:r>
            <a:r>
              <a:rPr lang="en-IN" dirty="0" err="1"/>
              <a:t>j++</a:t>
            </a:r>
            <a:r>
              <a:rPr lang="en-IN" dirty="0"/>
              <a:t>){</a:t>
            </a:r>
          </a:p>
          <a:p>
            <a:pPr marL="0" indent="0">
              <a:buNone/>
            </a:pPr>
            <a:r>
              <a:rPr lang="en-IN" dirty="0" err="1"/>
              <a:t>DMA_transfer</a:t>
            </a:r>
            <a:r>
              <a:rPr lang="en-IN" dirty="0"/>
              <a:t>(</a:t>
            </a:r>
            <a:r>
              <a:rPr lang="en-IN" dirty="0" err="1"/>
              <a:t>data_address</a:t>
            </a:r>
            <a:r>
              <a:rPr lang="en-IN" dirty="0"/>
              <a:t>, </a:t>
            </a:r>
            <a:r>
              <a:rPr lang="en-IN" dirty="0" err="1"/>
              <a:t>data_size</a:t>
            </a:r>
            <a:r>
              <a:rPr lang="en-IN" dirty="0"/>
              <a:t>, </a:t>
            </a:r>
            <a:r>
              <a:rPr lang="en-IN" dirty="0" err="1"/>
              <a:t>DDR_to_stream</a:t>
            </a:r>
            <a:r>
              <a:rPr lang="en-IN" dirty="0"/>
              <a:t>)</a:t>
            </a:r>
          </a:p>
          <a:p>
            <a:pPr marL="0" indent="0">
              <a:buNone/>
            </a:pPr>
            <a:r>
              <a:rPr lang="en-IN" dirty="0"/>
              <a:t>While(</a:t>
            </a:r>
            <a:r>
              <a:rPr lang="en-IN" dirty="0" err="1"/>
              <a:t>APB_module_statue</a:t>
            </a:r>
            <a:r>
              <a:rPr lang="en-IN" dirty="0"/>
              <a:t>!=Done){</a:t>
            </a:r>
          </a:p>
          <a:p>
            <a:pPr marL="0" indent="0">
              <a:buNone/>
            </a:pPr>
            <a:r>
              <a:rPr lang="en-IN" dirty="0"/>
              <a:t>	wait</a:t>
            </a:r>
          </a:p>
          <a:p>
            <a:pPr marL="0" indent="0">
              <a:buNone/>
            </a:pPr>
            <a:r>
              <a:rPr lang="en-IN" dirty="0"/>
              <a:t>}</a:t>
            </a:r>
          </a:p>
          <a:p>
            <a:pPr marL="0" indent="0">
              <a:buNone/>
            </a:pPr>
            <a:r>
              <a:rPr lang="en-IN" dirty="0" err="1"/>
              <a:t>DMA_transfer</a:t>
            </a:r>
            <a:r>
              <a:rPr lang="en-IN" dirty="0"/>
              <a:t>(</a:t>
            </a:r>
            <a:r>
              <a:rPr lang="en-IN" dirty="0" err="1"/>
              <a:t>op_address</a:t>
            </a:r>
            <a:r>
              <a:rPr lang="en-IN" dirty="0"/>
              <a:t>, </a:t>
            </a:r>
            <a:r>
              <a:rPr lang="en-IN" dirty="0" err="1"/>
              <a:t>op_size</a:t>
            </a:r>
            <a:r>
              <a:rPr lang="en-IN" dirty="0"/>
              <a:t>, </a:t>
            </a:r>
            <a:r>
              <a:rPr lang="en-IN" dirty="0" err="1"/>
              <a:t>stream_to_DDR</a:t>
            </a:r>
            <a:r>
              <a:rPr lang="en-IN" dirty="0"/>
              <a:t>)</a:t>
            </a:r>
          </a:p>
          <a:p>
            <a:pPr marL="0" indent="0">
              <a:buNone/>
            </a:pPr>
            <a:r>
              <a:rPr lang="en-IN" dirty="0"/>
              <a:t>}</a:t>
            </a:r>
          </a:p>
          <a:p>
            <a:pPr marL="0" indent="0">
              <a:buNone/>
            </a:pPr>
            <a:r>
              <a:rPr lang="en-IN" dirty="0"/>
              <a:t>}</a:t>
            </a:r>
          </a:p>
        </p:txBody>
      </p:sp>
    </p:spTree>
    <p:extLst>
      <p:ext uri="{BB962C8B-B14F-4D97-AF65-F5344CB8AC3E}">
        <p14:creationId xmlns:p14="http://schemas.microsoft.com/office/powerpoint/2010/main" val="286330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766A6-838B-4E81-3E9E-6A674CAAAA73}"/>
              </a:ext>
            </a:extLst>
          </p:cNvPr>
          <p:cNvSpPr>
            <a:spLocks noGrp="1"/>
          </p:cNvSpPr>
          <p:nvPr>
            <p:ph type="title"/>
          </p:nvPr>
        </p:nvSpPr>
        <p:spPr/>
        <p:txBody>
          <a:bodyPr/>
          <a:lstStyle/>
          <a:p>
            <a:r>
              <a:rPr lang="en-IN" dirty="0"/>
              <a:t>Dense Layer Implementation</a:t>
            </a:r>
          </a:p>
        </p:txBody>
      </p:sp>
      <p:sp>
        <p:nvSpPr>
          <p:cNvPr id="3" name="Content Placeholder 2">
            <a:extLst>
              <a:ext uri="{FF2B5EF4-FFF2-40B4-BE49-F238E27FC236}">
                <a16:creationId xmlns:a16="http://schemas.microsoft.com/office/drawing/2014/main" id="{6FCC7418-AD74-A509-C010-B797270E7463}"/>
              </a:ext>
            </a:extLst>
          </p:cNvPr>
          <p:cNvSpPr>
            <a:spLocks noGrp="1"/>
          </p:cNvSpPr>
          <p:nvPr>
            <p:ph idx="1"/>
          </p:nvPr>
        </p:nvSpPr>
        <p:spPr/>
        <p:txBody>
          <a:bodyPr/>
          <a:lstStyle/>
          <a:p>
            <a:pPr marL="0" indent="0">
              <a:buNone/>
            </a:pPr>
            <a:r>
              <a:rPr lang="en-IN" dirty="0"/>
              <a:t>Once the flatten layer output is calculated by the module, the dense layers are computed on the MSS. The relevant functions are implemented in C</a:t>
            </a:r>
          </a:p>
          <a:p>
            <a:pPr marL="0" indent="0">
              <a:buNone/>
            </a:pPr>
            <a:endParaRPr lang="en-IN" dirty="0"/>
          </a:p>
        </p:txBody>
      </p:sp>
      <p:pic>
        <p:nvPicPr>
          <p:cNvPr id="5" name="Picture 4">
            <a:extLst>
              <a:ext uri="{FF2B5EF4-FFF2-40B4-BE49-F238E27FC236}">
                <a16:creationId xmlns:a16="http://schemas.microsoft.com/office/drawing/2014/main" id="{137A5425-909C-45E7-D9C7-FF139F4D5C2B}"/>
              </a:ext>
            </a:extLst>
          </p:cNvPr>
          <p:cNvPicPr>
            <a:picLocks noChangeAspect="1"/>
          </p:cNvPicPr>
          <p:nvPr/>
        </p:nvPicPr>
        <p:blipFill>
          <a:blip r:embed="rId2"/>
          <a:stretch>
            <a:fillRect/>
          </a:stretch>
        </p:blipFill>
        <p:spPr>
          <a:xfrm>
            <a:off x="0" y="3429000"/>
            <a:ext cx="12192000" cy="2253356"/>
          </a:xfrm>
          <a:prstGeom prst="rect">
            <a:avLst/>
          </a:prstGeom>
        </p:spPr>
      </p:pic>
    </p:spTree>
    <p:extLst>
      <p:ext uri="{BB962C8B-B14F-4D97-AF65-F5344CB8AC3E}">
        <p14:creationId xmlns:p14="http://schemas.microsoft.com/office/powerpoint/2010/main" val="21497737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A1970-13AD-D312-0E1A-C5B0BD793F4D}"/>
              </a:ext>
            </a:extLst>
          </p:cNvPr>
          <p:cNvSpPr>
            <a:spLocks noGrp="1"/>
          </p:cNvSpPr>
          <p:nvPr>
            <p:ph type="title"/>
          </p:nvPr>
        </p:nvSpPr>
        <p:spPr/>
        <p:txBody>
          <a:bodyPr/>
          <a:lstStyle/>
          <a:p>
            <a:r>
              <a:rPr lang="en-IN" dirty="0"/>
              <a:t>Future Work</a:t>
            </a:r>
          </a:p>
        </p:txBody>
      </p:sp>
      <p:sp>
        <p:nvSpPr>
          <p:cNvPr id="3" name="Content Placeholder 2">
            <a:extLst>
              <a:ext uri="{FF2B5EF4-FFF2-40B4-BE49-F238E27FC236}">
                <a16:creationId xmlns:a16="http://schemas.microsoft.com/office/drawing/2014/main" id="{23415D85-0D4D-03C7-F6DB-7AB7A56DADA4}"/>
              </a:ext>
            </a:extLst>
          </p:cNvPr>
          <p:cNvSpPr>
            <a:spLocks noGrp="1"/>
          </p:cNvSpPr>
          <p:nvPr>
            <p:ph idx="1"/>
          </p:nvPr>
        </p:nvSpPr>
        <p:spPr/>
        <p:txBody>
          <a:bodyPr/>
          <a:lstStyle/>
          <a:p>
            <a:r>
              <a:rPr lang="en-IN" dirty="0"/>
              <a:t>Implementing a multiple PE architecture to better utilize the parallelism available on FPGA</a:t>
            </a:r>
          </a:p>
          <a:p>
            <a:r>
              <a:rPr lang="en-IN" dirty="0"/>
              <a:t>Implementing design macros that utilize the inbuilt DSP blocks present on the </a:t>
            </a:r>
            <a:r>
              <a:rPr lang="en-IN" dirty="0" err="1"/>
              <a:t>PolarFire</a:t>
            </a:r>
            <a:r>
              <a:rPr lang="en-IN" dirty="0"/>
              <a:t> SoC to improve resource utilization and efficiency</a:t>
            </a:r>
          </a:p>
        </p:txBody>
      </p:sp>
    </p:spTree>
    <p:extLst>
      <p:ext uri="{BB962C8B-B14F-4D97-AF65-F5344CB8AC3E}">
        <p14:creationId xmlns:p14="http://schemas.microsoft.com/office/powerpoint/2010/main" val="2027586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5C0C5-FDB1-D31B-0A14-F923E7471D76}"/>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90F96561-85A9-E114-1C08-E5AF8DC8FD36}"/>
              </a:ext>
            </a:extLst>
          </p:cNvPr>
          <p:cNvSpPr>
            <a:spLocks noGrp="1"/>
          </p:cNvSpPr>
          <p:nvPr>
            <p:ph idx="1"/>
          </p:nvPr>
        </p:nvSpPr>
        <p:spPr/>
        <p:txBody>
          <a:bodyPr>
            <a:normAutofit/>
          </a:bodyPr>
          <a:lstStyle/>
          <a:p>
            <a:pPr marL="0" indent="0">
              <a:buNone/>
            </a:pPr>
            <a:r>
              <a:rPr lang="en-US" dirty="0">
                <a:solidFill>
                  <a:srgbClr val="000000"/>
                </a:solidFill>
                <a:effectLst/>
              </a:rPr>
              <a:t>Hardware Software Co-Design of Multi Receiver Narrowband Spectrum Sensing for Cognitive Radio using Deep Learning</a:t>
            </a:r>
            <a:endParaRPr lang="en-IN" dirty="0"/>
          </a:p>
        </p:txBody>
      </p:sp>
    </p:spTree>
    <p:extLst>
      <p:ext uri="{BB962C8B-B14F-4D97-AF65-F5344CB8AC3E}">
        <p14:creationId xmlns:p14="http://schemas.microsoft.com/office/powerpoint/2010/main" val="4494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50866-BDFE-E2E5-0058-69E64329874F}"/>
              </a:ext>
            </a:extLst>
          </p:cNvPr>
          <p:cNvSpPr>
            <a:spLocks noGrp="1"/>
          </p:cNvSpPr>
          <p:nvPr>
            <p:ph type="title"/>
          </p:nvPr>
        </p:nvSpPr>
        <p:spPr/>
        <p:txBody>
          <a:bodyPr/>
          <a:lstStyle/>
          <a:p>
            <a:r>
              <a:rPr lang="en-IN" dirty="0"/>
              <a:t>Thank You</a:t>
            </a:r>
          </a:p>
        </p:txBody>
      </p:sp>
      <p:sp>
        <p:nvSpPr>
          <p:cNvPr id="3" name="Content Placeholder 2">
            <a:extLst>
              <a:ext uri="{FF2B5EF4-FFF2-40B4-BE49-F238E27FC236}">
                <a16:creationId xmlns:a16="http://schemas.microsoft.com/office/drawing/2014/main" id="{6145E8D7-B5D2-335F-F18F-33FB1AB50EFC}"/>
              </a:ext>
            </a:extLst>
          </p:cNvPr>
          <p:cNvSpPr>
            <a:spLocks noGrp="1"/>
          </p:cNvSpPr>
          <p:nvPr>
            <p:ph idx="1"/>
          </p:nvPr>
        </p:nvSpPr>
        <p:spPr/>
        <p:txBody>
          <a:bodyPr/>
          <a:lstStyle/>
          <a:p>
            <a:pPr marL="0" indent="0">
              <a:buNone/>
            </a:pPr>
            <a:r>
              <a:rPr lang="en-IN" dirty="0"/>
              <a:t>Team Members:</a:t>
            </a:r>
          </a:p>
          <a:p>
            <a:r>
              <a:rPr lang="en-IN" dirty="0"/>
              <a:t>Chaitanya Singh, BTech III, SVNIT</a:t>
            </a:r>
          </a:p>
          <a:p>
            <a:r>
              <a:rPr lang="en-IN" dirty="0"/>
              <a:t>Shubham Kamble, BTech III, SVNIT</a:t>
            </a:r>
          </a:p>
          <a:p>
            <a:r>
              <a:rPr lang="en-IN" dirty="0"/>
              <a:t>Samhita Patil, BTech III, SVNIT</a:t>
            </a:r>
          </a:p>
          <a:p>
            <a:r>
              <a:rPr lang="en-IN" dirty="0"/>
              <a:t>Sohan Pagar, BTech III, SVNIT</a:t>
            </a:r>
          </a:p>
        </p:txBody>
      </p:sp>
    </p:spTree>
    <p:extLst>
      <p:ext uri="{BB962C8B-B14F-4D97-AF65-F5344CB8AC3E}">
        <p14:creationId xmlns:p14="http://schemas.microsoft.com/office/powerpoint/2010/main" val="3504499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1E43E-C1B1-2898-DE25-F3369D43EEC0}"/>
              </a:ext>
            </a:extLst>
          </p:cNvPr>
          <p:cNvSpPr>
            <a:spLocks noGrp="1"/>
          </p:cNvSpPr>
          <p:nvPr>
            <p:ph type="title"/>
          </p:nvPr>
        </p:nvSpPr>
        <p:spPr/>
        <p:txBody>
          <a:bodyPr/>
          <a:lstStyle/>
          <a:p>
            <a:r>
              <a:rPr lang="en-IN" dirty="0"/>
              <a:t>What is Spectrum Sensing?</a:t>
            </a:r>
          </a:p>
        </p:txBody>
      </p:sp>
      <p:sp>
        <p:nvSpPr>
          <p:cNvPr id="3" name="Content Placeholder 2">
            <a:extLst>
              <a:ext uri="{FF2B5EF4-FFF2-40B4-BE49-F238E27FC236}">
                <a16:creationId xmlns:a16="http://schemas.microsoft.com/office/drawing/2014/main" id="{ADBFD657-157F-00D1-9F04-535FDF91BF3A}"/>
              </a:ext>
            </a:extLst>
          </p:cNvPr>
          <p:cNvSpPr>
            <a:spLocks noGrp="1"/>
          </p:cNvSpPr>
          <p:nvPr>
            <p:ph idx="1"/>
          </p:nvPr>
        </p:nvSpPr>
        <p:spPr/>
        <p:txBody>
          <a:bodyPr/>
          <a:lstStyle/>
          <a:p>
            <a:pPr marL="0" indent="0">
              <a:buNone/>
            </a:pPr>
            <a:r>
              <a:rPr lang="en-US" dirty="0"/>
              <a:t>Spectrum sensing is a process that detects the presence of licensed signals in a specific frequency band. It's a crucial step in cognitive radio-based dynamic spectrum management.</a:t>
            </a:r>
          </a:p>
          <a:p>
            <a:pPr marL="0" indent="0">
              <a:buNone/>
            </a:pPr>
            <a:r>
              <a:rPr lang="en-US" dirty="0"/>
              <a:t>In this project, we focus on “Narrowband Spectrum Sensing”, which evaluates a single frequency and determines if a transmitter is active on that frequency.</a:t>
            </a:r>
            <a:endParaRPr lang="en-IN" dirty="0"/>
          </a:p>
        </p:txBody>
      </p:sp>
    </p:spTree>
    <p:extLst>
      <p:ext uri="{BB962C8B-B14F-4D97-AF65-F5344CB8AC3E}">
        <p14:creationId xmlns:p14="http://schemas.microsoft.com/office/powerpoint/2010/main" val="716748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0926-65F6-1884-AE77-971914731CA1}"/>
              </a:ext>
            </a:extLst>
          </p:cNvPr>
          <p:cNvSpPr>
            <a:spLocks noGrp="1"/>
          </p:cNvSpPr>
          <p:nvPr>
            <p:ph type="title"/>
          </p:nvPr>
        </p:nvSpPr>
        <p:spPr/>
        <p:txBody>
          <a:bodyPr/>
          <a:lstStyle/>
          <a:p>
            <a:r>
              <a:rPr lang="en-IN" dirty="0"/>
              <a:t>Dataset utilized for this work</a:t>
            </a:r>
          </a:p>
        </p:txBody>
      </p:sp>
      <p:sp>
        <p:nvSpPr>
          <p:cNvPr id="3" name="Content Placeholder 2">
            <a:extLst>
              <a:ext uri="{FF2B5EF4-FFF2-40B4-BE49-F238E27FC236}">
                <a16:creationId xmlns:a16="http://schemas.microsoft.com/office/drawing/2014/main" id="{1B3BD951-110A-9F79-4C4D-B13B81F3B005}"/>
              </a:ext>
            </a:extLst>
          </p:cNvPr>
          <p:cNvSpPr>
            <a:spLocks noGrp="1"/>
          </p:cNvSpPr>
          <p:nvPr>
            <p:ph idx="1"/>
          </p:nvPr>
        </p:nvSpPr>
        <p:spPr/>
        <p:txBody>
          <a:bodyPr/>
          <a:lstStyle/>
          <a:p>
            <a:pPr marL="0" indent="0">
              <a:buNone/>
            </a:pPr>
            <a:r>
              <a:rPr lang="en-IN" dirty="0"/>
              <a:t>Our model is trained on the </a:t>
            </a:r>
            <a:r>
              <a:rPr lang="en-US" dirty="0"/>
              <a:t>Simulation Training/Test Data for DS2MA Spectrum Sensing Model by </a:t>
            </a:r>
            <a:r>
              <a:rPr lang="en-IN" dirty="0" err="1"/>
              <a:t>Keunhong</a:t>
            </a:r>
            <a:r>
              <a:rPr lang="en-IN" dirty="0"/>
              <a:t> Chae, Sungkyunkwan University</a:t>
            </a:r>
            <a:endParaRPr lang="en-US" dirty="0"/>
          </a:p>
          <a:p>
            <a:r>
              <a:rPr lang="en-US" dirty="0"/>
              <a:t>Consists of QPSK modulated signals.</a:t>
            </a:r>
          </a:p>
          <a:p>
            <a:r>
              <a:rPr lang="en-US" dirty="0"/>
              <a:t>Samples 8 receivers, with sample length of 10000.</a:t>
            </a:r>
          </a:p>
          <a:p>
            <a:r>
              <a:rPr lang="en-US" dirty="0"/>
              <a:t>Signal present/absent labeled data is available for various SNR values.</a:t>
            </a:r>
          </a:p>
          <a:p>
            <a:r>
              <a:rPr lang="en-US" dirty="0"/>
              <a:t>Classified on the basis of noise present in signal (Gaussian/Impulsive)</a:t>
            </a:r>
          </a:p>
          <a:p>
            <a:endParaRPr lang="en-US" dirty="0"/>
          </a:p>
          <a:p>
            <a:pPr marL="0" indent="0">
              <a:buNone/>
            </a:pPr>
            <a:endParaRPr lang="en-IN" dirty="0"/>
          </a:p>
        </p:txBody>
      </p:sp>
    </p:spTree>
    <p:extLst>
      <p:ext uri="{BB962C8B-B14F-4D97-AF65-F5344CB8AC3E}">
        <p14:creationId xmlns:p14="http://schemas.microsoft.com/office/powerpoint/2010/main" val="317414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FD4C7-12C9-6721-CA3D-8C2DEC31F343}"/>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CDDC1893-2C58-6A3A-C2FC-36105243966E}"/>
              </a:ext>
            </a:extLst>
          </p:cNvPr>
          <p:cNvSpPr>
            <a:spLocks noGrp="1"/>
          </p:cNvSpPr>
          <p:nvPr>
            <p:ph idx="1"/>
          </p:nvPr>
        </p:nvSpPr>
        <p:spPr>
          <a:xfrm>
            <a:off x="274320" y="1825625"/>
            <a:ext cx="11329416" cy="4351338"/>
          </a:xfrm>
        </p:spPr>
        <p:txBody>
          <a:bodyPr/>
          <a:lstStyle/>
          <a:p>
            <a:pPr marL="0" indent="0">
              <a:buNone/>
            </a:pPr>
            <a:r>
              <a:rPr lang="en-IN" dirty="0"/>
              <a:t>Our work utilizes the spectrum sensing scheme proposed by </a:t>
            </a:r>
            <a:r>
              <a:rPr lang="en-US" dirty="0" err="1"/>
              <a:t>Keunhong</a:t>
            </a:r>
            <a:r>
              <a:rPr lang="en-US" dirty="0"/>
              <a:t> Chae and </a:t>
            </a:r>
            <a:r>
              <a:rPr lang="en-US" dirty="0" err="1"/>
              <a:t>Yusung</a:t>
            </a:r>
            <a:r>
              <a:rPr lang="en-US" dirty="0"/>
              <a:t> Kim</a:t>
            </a:r>
            <a:r>
              <a:rPr lang="en-IN" dirty="0"/>
              <a:t>, Sungkyunkwan University</a:t>
            </a:r>
          </a:p>
          <a:p>
            <a:r>
              <a:rPr lang="en-IN" dirty="0"/>
              <a:t>Initial data is (Nd, 8, Ns,2), Nd = length of dataset, Ns = Sample Length</a:t>
            </a:r>
          </a:p>
          <a:p>
            <a:r>
              <a:rPr lang="en-IN" dirty="0"/>
              <a:t>Calculate Autocorrelation matrix [A], (Nd, 8, Ns, 2)</a:t>
            </a:r>
          </a:p>
          <a:p>
            <a:r>
              <a:rPr lang="en-IN" dirty="0"/>
              <a:t>Calculate Cross Correlation matrix [C], (Nd, 28, Ns, 2)</a:t>
            </a:r>
          </a:p>
          <a:p>
            <a:r>
              <a:rPr lang="en-IN" dirty="0"/>
              <a:t>Create [A  C] matrix (Nd, 36, Ns, 2).</a:t>
            </a:r>
          </a:p>
          <a:p>
            <a:r>
              <a:rPr lang="en-IN" dirty="0"/>
              <a:t>Further we randomly mixed and merged samples with gaussian and impulsive noise.</a:t>
            </a:r>
          </a:p>
          <a:p>
            <a:r>
              <a:rPr lang="en-IN" dirty="0"/>
              <a:t>Samples with SNR -17dB were utilized for training and inference</a:t>
            </a:r>
          </a:p>
          <a:p>
            <a:pPr marL="0" indent="0">
              <a:buNone/>
            </a:pPr>
            <a:endParaRPr lang="en-IN" dirty="0"/>
          </a:p>
        </p:txBody>
      </p:sp>
    </p:spTree>
    <p:extLst>
      <p:ext uri="{BB962C8B-B14F-4D97-AF65-F5344CB8AC3E}">
        <p14:creationId xmlns:p14="http://schemas.microsoft.com/office/powerpoint/2010/main" val="1478133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41EA6-CD85-5B0C-81DB-5146178FEA75}"/>
              </a:ext>
            </a:extLst>
          </p:cNvPr>
          <p:cNvSpPr>
            <a:spLocks noGrp="1"/>
          </p:cNvSpPr>
          <p:nvPr>
            <p:ph type="title"/>
          </p:nvPr>
        </p:nvSpPr>
        <p:spPr/>
        <p:txBody>
          <a:bodyPr/>
          <a:lstStyle/>
          <a:p>
            <a:r>
              <a:rPr lang="en-IN"/>
              <a:t>CNN Model Architecture</a:t>
            </a:r>
          </a:p>
        </p:txBody>
      </p:sp>
      <p:pic>
        <p:nvPicPr>
          <p:cNvPr id="5" name="Content Placeholder 4">
            <a:extLst>
              <a:ext uri="{FF2B5EF4-FFF2-40B4-BE49-F238E27FC236}">
                <a16:creationId xmlns:a16="http://schemas.microsoft.com/office/drawing/2014/main" id="{D81E7781-C68D-734A-5A29-C98C53C639F6}"/>
              </a:ext>
            </a:extLst>
          </p:cNvPr>
          <p:cNvPicPr>
            <a:picLocks noGrp="1" noChangeAspect="1"/>
          </p:cNvPicPr>
          <p:nvPr>
            <p:ph idx="1"/>
          </p:nvPr>
        </p:nvPicPr>
        <p:blipFill>
          <a:blip r:embed="rId2"/>
          <a:stretch>
            <a:fillRect/>
          </a:stretch>
        </p:blipFill>
        <p:spPr>
          <a:xfrm>
            <a:off x="3879572" y="1504008"/>
            <a:ext cx="4432856" cy="4851916"/>
          </a:xfrm>
        </p:spPr>
      </p:pic>
    </p:spTree>
    <p:extLst>
      <p:ext uri="{BB962C8B-B14F-4D97-AF65-F5344CB8AC3E}">
        <p14:creationId xmlns:p14="http://schemas.microsoft.com/office/powerpoint/2010/main" val="807210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04CA5-D2ED-5837-5519-44D3A8F34B59}"/>
              </a:ext>
            </a:extLst>
          </p:cNvPr>
          <p:cNvSpPr>
            <a:spLocks noGrp="1"/>
          </p:cNvSpPr>
          <p:nvPr>
            <p:ph type="title"/>
          </p:nvPr>
        </p:nvSpPr>
        <p:spPr/>
        <p:txBody>
          <a:bodyPr/>
          <a:lstStyle/>
          <a:p>
            <a:r>
              <a:rPr lang="en-IN"/>
              <a:t>Model Training Results</a:t>
            </a:r>
          </a:p>
        </p:txBody>
      </p:sp>
      <p:pic>
        <p:nvPicPr>
          <p:cNvPr id="7" name="Content Placeholder 6" descr="A graph of different colored lines&#10;&#10;Description automatically generated with medium confidence">
            <a:extLst>
              <a:ext uri="{FF2B5EF4-FFF2-40B4-BE49-F238E27FC236}">
                <a16:creationId xmlns:a16="http://schemas.microsoft.com/office/drawing/2014/main" id="{35A94F66-112C-F001-8960-32EDA6146C6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396" t="1340" r="426" b="804"/>
          <a:stretch/>
        </p:blipFill>
        <p:spPr>
          <a:xfrm>
            <a:off x="1435768" y="1549660"/>
            <a:ext cx="9311422" cy="3517603"/>
          </a:xfrm>
        </p:spPr>
      </p:pic>
      <p:sp>
        <p:nvSpPr>
          <p:cNvPr id="3" name="TextBox 2">
            <a:extLst>
              <a:ext uri="{FF2B5EF4-FFF2-40B4-BE49-F238E27FC236}">
                <a16:creationId xmlns:a16="http://schemas.microsoft.com/office/drawing/2014/main" id="{4EF60510-A9B4-A893-5275-E87DF831169F}"/>
              </a:ext>
            </a:extLst>
          </p:cNvPr>
          <p:cNvSpPr txBox="1"/>
          <p:nvPr/>
        </p:nvSpPr>
        <p:spPr>
          <a:xfrm>
            <a:off x="1026695" y="5270521"/>
            <a:ext cx="9208168" cy="923330"/>
          </a:xfrm>
          <a:prstGeom prst="rect">
            <a:avLst/>
          </a:prstGeom>
          <a:noFill/>
        </p:spPr>
        <p:txBody>
          <a:bodyPr wrap="square" lIns="91440" tIns="45720" rIns="91440" bIns="45720" rtlCol="0" anchor="t">
            <a:spAutoFit/>
          </a:bodyPr>
          <a:lstStyle/>
          <a:p>
            <a:r>
              <a:rPr lang="en-US"/>
              <a:t>After 20 epochs, achieved :</a:t>
            </a:r>
          </a:p>
          <a:p>
            <a:pPr marL="285750" indent="-285750">
              <a:buFont typeface="Arial" panose="020B0604020202020204" pitchFamily="34" charset="0"/>
              <a:buChar char="•"/>
            </a:pPr>
            <a:r>
              <a:rPr lang="en-US"/>
              <a:t>Training Accuracy </a:t>
            </a:r>
            <a:r>
              <a:rPr lang="en-US" err="1"/>
              <a:t>upto</a:t>
            </a:r>
            <a:r>
              <a:rPr lang="en-US"/>
              <a:t> </a:t>
            </a:r>
            <a:r>
              <a:rPr lang="en-US" b="1"/>
              <a:t>74.79%</a:t>
            </a:r>
            <a:r>
              <a:rPr lang="en-US"/>
              <a:t> along with Train Loss of </a:t>
            </a:r>
            <a:r>
              <a:rPr lang="en-US" b="1"/>
              <a:t>34.84%</a:t>
            </a:r>
            <a:r>
              <a:rPr lang="en-US"/>
              <a:t>. </a:t>
            </a:r>
          </a:p>
          <a:p>
            <a:pPr marL="285750" indent="-285750">
              <a:buFont typeface="Arial" panose="020B0604020202020204" pitchFamily="34" charset="0"/>
              <a:buChar char="•"/>
            </a:pPr>
            <a:r>
              <a:rPr lang="en-IN"/>
              <a:t>Validation Accuracy </a:t>
            </a:r>
            <a:r>
              <a:rPr lang="en-IN" err="1"/>
              <a:t>upto</a:t>
            </a:r>
            <a:r>
              <a:rPr lang="en-IN"/>
              <a:t> </a:t>
            </a:r>
            <a:r>
              <a:rPr lang="en-IN" b="1"/>
              <a:t>75.22%</a:t>
            </a:r>
            <a:r>
              <a:rPr lang="en-IN"/>
              <a:t> along with Validation loss of </a:t>
            </a:r>
            <a:r>
              <a:rPr lang="en-IN" b="1"/>
              <a:t>35.21%</a:t>
            </a:r>
            <a:r>
              <a:rPr lang="en-IN"/>
              <a:t>.</a:t>
            </a:r>
          </a:p>
        </p:txBody>
      </p:sp>
    </p:spTree>
    <p:extLst>
      <p:ext uri="{BB962C8B-B14F-4D97-AF65-F5344CB8AC3E}">
        <p14:creationId xmlns:p14="http://schemas.microsoft.com/office/powerpoint/2010/main" val="1469564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5A6EA-AA30-39A2-8EE5-D9092ECF7472}"/>
              </a:ext>
            </a:extLst>
          </p:cNvPr>
          <p:cNvSpPr>
            <a:spLocks noGrp="1"/>
          </p:cNvSpPr>
          <p:nvPr>
            <p:ph type="title"/>
          </p:nvPr>
        </p:nvSpPr>
        <p:spPr/>
        <p:txBody>
          <a:bodyPr/>
          <a:lstStyle/>
          <a:p>
            <a:r>
              <a:rPr lang="en-IN"/>
              <a:t>Validation metrices and Testing results:</a:t>
            </a:r>
          </a:p>
        </p:txBody>
      </p:sp>
      <p:pic>
        <p:nvPicPr>
          <p:cNvPr id="9" name="Picture 8">
            <a:extLst>
              <a:ext uri="{FF2B5EF4-FFF2-40B4-BE49-F238E27FC236}">
                <a16:creationId xmlns:a16="http://schemas.microsoft.com/office/drawing/2014/main" id="{E0F43DBF-A1AA-5A7D-CADD-CAF785D936D9}"/>
              </a:ext>
            </a:extLst>
          </p:cNvPr>
          <p:cNvPicPr>
            <a:picLocks noChangeAspect="1"/>
          </p:cNvPicPr>
          <p:nvPr/>
        </p:nvPicPr>
        <p:blipFill>
          <a:blip r:embed="rId2"/>
          <a:srcRect l="-155" t="14371" r="386" b="-768"/>
          <a:stretch/>
        </p:blipFill>
        <p:spPr>
          <a:xfrm>
            <a:off x="834316" y="2393190"/>
            <a:ext cx="2488440" cy="1397197"/>
          </a:xfrm>
          <a:prstGeom prst="rect">
            <a:avLst/>
          </a:prstGeom>
        </p:spPr>
      </p:pic>
      <p:pic>
        <p:nvPicPr>
          <p:cNvPr id="11" name="Picture 10">
            <a:extLst>
              <a:ext uri="{FF2B5EF4-FFF2-40B4-BE49-F238E27FC236}">
                <a16:creationId xmlns:a16="http://schemas.microsoft.com/office/drawing/2014/main" id="{9B786E0E-D50B-497A-23D3-AFE8A0AE2081}"/>
              </a:ext>
            </a:extLst>
          </p:cNvPr>
          <p:cNvPicPr>
            <a:picLocks noChangeAspect="1"/>
          </p:cNvPicPr>
          <p:nvPr/>
        </p:nvPicPr>
        <p:blipFill>
          <a:blip r:embed="rId3"/>
          <a:stretch>
            <a:fillRect/>
          </a:stretch>
        </p:blipFill>
        <p:spPr>
          <a:xfrm>
            <a:off x="5112599" y="1595821"/>
            <a:ext cx="6241201" cy="4897054"/>
          </a:xfrm>
          <a:prstGeom prst="rect">
            <a:avLst/>
          </a:prstGeom>
        </p:spPr>
      </p:pic>
      <p:sp>
        <p:nvSpPr>
          <p:cNvPr id="12" name="TextBox 11">
            <a:extLst>
              <a:ext uri="{FF2B5EF4-FFF2-40B4-BE49-F238E27FC236}">
                <a16:creationId xmlns:a16="http://schemas.microsoft.com/office/drawing/2014/main" id="{1A4C812E-A1B9-A017-B786-CE1D9781CF6B}"/>
              </a:ext>
            </a:extLst>
          </p:cNvPr>
          <p:cNvSpPr txBox="1"/>
          <p:nvPr/>
        </p:nvSpPr>
        <p:spPr>
          <a:xfrm>
            <a:off x="838200" y="1687736"/>
            <a:ext cx="4109581" cy="707886"/>
          </a:xfrm>
          <a:prstGeom prst="rect">
            <a:avLst/>
          </a:prstGeom>
          <a:noFill/>
        </p:spPr>
        <p:txBody>
          <a:bodyPr wrap="square" lIns="91440" tIns="45720" rIns="91440" bIns="45720" rtlCol="0" anchor="t">
            <a:spAutoFit/>
          </a:bodyPr>
          <a:lstStyle/>
          <a:p>
            <a:r>
              <a:rPr lang="en-US" sz="2000"/>
              <a:t>Calculated metrices over validation set of 12000 samples:</a:t>
            </a:r>
            <a:endParaRPr lang="en-IN" sz="2000"/>
          </a:p>
        </p:txBody>
      </p:sp>
      <p:sp>
        <p:nvSpPr>
          <p:cNvPr id="4" name="TextBox 3">
            <a:extLst>
              <a:ext uri="{FF2B5EF4-FFF2-40B4-BE49-F238E27FC236}">
                <a16:creationId xmlns:a16="http://schemas.microsoft.com/office/drawing/2014/main" id="{6FDD8F87-A58F-A78F-C52F-70D1EE36D782}"/>
              </a:ext>
            </a:extLst>
          </p:cNvPr>
          <p:cNvSpPr txBox="1"/>
          <p:nvPr/>
        </p:nvSpPr>
        <p:spPr>
          <a:xfrm>
            <a:off x="833618" y="3893990"/>
            <a:ext cx="4109447" cy="17235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Predicted over randomly chosen 100 test samples</a:t>
            </a:r>
          </a:p>
          <a:p>
            <a:pPr marL="285750" indent="-285750">
              <a:buFont typeface="Arial,Sans-Serif"/>
              <a:buChar char="•"/>
            </a:pPr>
            <a:r>
              <a:rPr lang="en-US"/>
              <a:t>Test Accuracy: </a:t>
            </a:r>
            <a:r>
              <a:rPr lang="en-US" b="1"/>
              <a:t>73.00%</a:t>
            </a:r>
            <a:endParaRPr lang="en-US"/>
          </a:p>
          <a:p>
            <a:pPr marL="285750" indent="-285750">
              <a:buFont typeface="Arial,Sans-Serif"/>
              <a:buChar char="•"/>
            </a:pPr>
            <a:r>
              <a:rPr lang="en-US"/>
              <a:t>Test Loss: </a:t>
            </a:r>
            <a:r>
              <a:rPr lang="en-US" b="1"/>
              <a:t>33.37%</a:t>
            </a:r>
            <a:endParaRPr lang="en-US"/>
          </a:p>
          <a:p>
            <a:endParaRPr lang="en-IN"/>
          </a:p>
          <a:p>
            <a:pPr algn="l"/>
            <a:endParaRPr lang="en-US" sz="1600"/>
          </a:p>
        </p:txBody>
      </p:sp>
      <p:pic>
        <p:nvPicPr>
          <p:cNvPr id="6" name="Picture 5" descr="A number on a black background&#10;&#10;Description automatically generated">
            <a:extLst>
              <a:ext uri="{FF2B5EF4-FFF2-40B4-BE49-F238E27FC236}">
                <a16:creationId xmlns:a16="http://schemas.microsoft.com/office/drawing/2014/main" id="{8F214318-76A0-4943-9CDD-14AF2525BBDD}"/>
              </a:ext>
            </a:extLst>
          </p:cNvPr>
          <p:cNvPicPr>
            <a:picLocks noChangeAspect="1"/>
          </p:cNvPicPr>
          <p:nvPr/>
        </p:nvPicPr>
        <p:blipFill>
          <a:blip r:embed="rId4">
            <a:extLst>
              <a:ext uri="{28A0092B-C50C-407E-A947-70E740481C1C}">
                <a14:useLocalDpi xmlns:a14="http://schemas.microsoft.com/office/drawing/2010/main" val="0"/>
              </a:ext>
            </a:extLst>
          </a:blip>
          <a:srcRect r="46329" b="34177"/>
          <a:stretch/>
        </p:blipFill>
        <p:spPr>
          <a:xfrm>
            <a:off x="838200" y="5279118"/>
            <a:ext cx="2774377" cy="505481"/>
          </a:xfrm>
          <a:prstGeom prst="rect">
            <a:avLst/>
          </a:prstGeom>
        </p:spPr>
      </p:pic>
    </p:spTree>
    <p:extLst>
      <p:ext uri="{BB962C8B-B14F-4D97-AF65-F5344CB8AC3E}">
        <p14:creationId xmlns:p14="http://schemas.microsoft.com/office/powerpoint/2010/main" val="450738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1047</TotalTime>
  <Words>1733</Words>
  <Application>Microsoft Office PowerPoint</Application>
  <PresentationFormat>Widescreen</PresentationFormat>
  <Paragraphs>154</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Aptos</vt:lpstr>
      <vt:lpstr>Aptos Display</vt:lpstr>
      <vt:lpstr>Arial</vt:lpstr>
      <vt:lpstr>Arial,Sans-Serif</vt:lpstr>
      <vt:lpstr>Times New Roman</vt:lpstr>
      <vt:lpstr>Office Theme</vt:lpstr>
      <vt:lpstr>VLSID 2025 Design Contest  Presentation</vt:lpstr>
      <vt:lpstr>Presentation Flow</vt:lpstr>
      <vt:lpstr>Problem Statement</vt:lpstr>
      <vt:lpstr>What is Spectrum Sensing?</vt:lpstr>
      <vt:lpstr>Dataset utilized for this work</vt:lpstr>
      <vt:lpstr>Data Preprocessing</vt:lpstr>
      <vt:lpstr>CNN Model Architecture</vt:lpstr>
      <vt:lpstr>Model Training Results</vt:lpstr>
      <vt:lpstr>Validation metrices and Testing results:</vt:lpstr>
      <vt:lpstr>Model Quantization</vt:lpstr>
      <vt:lpstr>Hardware Platform</vt:lpstr>
      <vt:lpstr>Hardware Design Goals</vt:lpstr>
      <vt:lpstr>Design Iteration 1</vt:lpstr>
      <vt:lpstr>Design Iteration 1</vt:lpstr>
      <vt:lpstr>Design Iteration 2</vt:lpstr>
      <vt:lpstr>Design Iteration 2</vt:lpstr>
      <vt:lpstr>Design Iteration 2</vt:lpstr>
      <vt:lpstr>RTL Module Descriptions</vt:lpstr>
      <vt:lpstr>PowerPoint Presentation</vt:lpstr>
      <vt:lpstr>PowerPoint Presentation</vt:lpstr>
      <vt:lpstr>PowerPoint Presentation</vt:lpstr>
      <vt:lpstr>PowerPoint Presentation</vt:lpstr>
      <vt:lpstr>PowerPoint Presentation</vt:lpstr>
      <vt:lpstr>PowerPoint Presentation</vt:lpstr>
      <vt:lpstr>Driver Software Implementation</vt:lpstr>
      <vt:lpstr>Pseudocode</vt:lpstr>
      <vt:lpstr>PowerPoint Presentation</vt:lpstr>
      <vt:lpstr>Dense Layer Implementation</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chait</dc:creator>
  <cp:lastModifiedBy>Shubham Kamble</cp:lastModifiedBy>
  <cp:revision>6</cp:revision>
  <dcterms:created xsi:type="dcterms:W3CDTF">2024-12-20T01:29:43Z</dcterms:created>
  <dcterms:modified xsi:type="dcterms:W3CDTF">2025-01-06T03:03:06Z</dcterms:modified>
</cp:coreProperties>
</file>