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1"/>
  </p:notesMasterIdLst>
  <p:handoutMasterIdLst>
    <p:handoutMasterId r:id="rId22"/>
  </p:handoutMasterIdLst>
  <p:sldIdLst>
    <p:sldId id="278" r:id="rId5"/>
    <p:sldId id="295" r:id="rId6"/>
    <p:sldId id="279" r:id="rId7"/>
    <p:sldId id="296" r:id="rId8"/>
    <p:sldId id="297" r:id="rId9"/>
    <p:sldId id="298" r:id="rId10"/>
    <p:sldId id="299" r:id="rId11"/>
    <p:sldId id="301" r:id="rId12"/>
    <p:sldId id="300" r:id="rId13"/>
    <p:sldId id="280" r:id="rId14"/>
    <p:sldId id="302" r:id="rId15"/>
    <p:sldId id="303" r:id="rId16"/>
    <p:sldId id="305" r:id="rId17"/>
    <p:sldId id="306" r:id="rId18"/>
    <p:sldId id="304" r:id="rId19"/>
    <p:sldId id="281" r:id="rId2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590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/>
              <a:t>CREDIT EDA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255267"/>
            <a:ext cx="3493008" cy="1644724"/>
          </a:xfrm>
        </p:spPr>
        <p:txBody>
          <a:bodyPr/>
          <a:lstStyle/>
          <a:p>
            <a:r>
              <a:rPr lang="en-US" dirty="0"/>
              <a:t>Shubham Kapur​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9138" y="1395693"/>
            <a:ext cx="6767512" cy="2811462"/>
          </a:xfrm>
        </p:spPr>
        <p:txBody>
          <a:bodyPr/>
          <a:lstStyle/>
          <a:p>
            <a:r>
              <a:rPr lang="en-US" sz="3600" dirty="0"/>
              <a:t>Bivariate analysis for type 0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694" y="1912075"/>
            <a:ext cx="4591539" cy="4229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Few points can be concluded from the graph.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600" dirty="0"/>
              <a:t>Family status of 'civil marriage', 'marriage' and 'separated' of Academic degree education are having higher number of credits than others.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600" dirty="0"/>
              <a:t>Higher education of family status of 'marriage', 'single' and 'civil marriage' are having more outliers.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600" dirty="0"/>
              <a:t>Civil marriage for Academic degree is having most of the credits in the third quartile.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1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8F327EC-3F91-69F8-53DE-BE201C4A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694" y="358542"/>
            <a:ext cx="4157316" cy="147857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Credit amount vs Education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F73C2-3319-ECC3-2E56-BD492B5D1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25" y="782014"/>
            <a:ext cx="5391211" cy="535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1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694" y="1912075"/>
            <a:ext cx="4591539" cy="422987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Few points can be concluded from the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For Education type 'Higher education' the income amount mean is mostly equal with family status. It does contain many outliers.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Less outlier are having for Academic degree but they are having the income amount is little higher that Higher education.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Lower secondary of civil marriage family status are have less income amount than others.</a:t>
            </a:r>
            <a:endParaRPr lang="en-US" sz="1800" dirty="0">
              <a:solidFill>
                <a:srgbClr val="FFFFFF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2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8F327EC-3F91-69F8-53DE-BE201C4A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694" y="297214"/>
            <a:ext cx="4157316" cy="147857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INCOME amount vs Education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74805-9908-21EB-4646-B63A4775A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94" y="1036499"/>
            <a:ext cx="5051206" cy="51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8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9138" y="1395693"/>
            <a:ext cx="6767512" cy="2811462"/>
          </a:xfrm>
        </p:spPr>
        <p:txBody>
          <a:bodyPr/>
          <a:lstStyle/>
          <a:p>
            <a:r>
              <a:rPr lang="en-US" sz="3600" dirty="0"/>
              <a:t>Bivariate analysis for type 1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99423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694" y="1912075"/>
            <a:ext cx="4591539" cy="4229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Few points can be concluded from the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Quite similar from Target 0, we can say that Family status of 'civil marriage', 'marriage' and 'separated' of Academic degree education are having higher number of credits than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of the outliers are from Education type 'Higher education' and 'Secondary’.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Civil marriage for Academic degree is having most of the credits in the third quartile.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1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8F327EC-3F91-69F8-53DE-BE201C4A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694" y="358542"/>
            <a:ext cx="4157316" cy="147857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Credit amount vs Education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AC2CD-24C5-34E4-95ED-2EE38D028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206" y="1531041"/>
            <a:ext cx="4724482" cy="461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87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694" y="1912075"/>
            <a:ext cx="4591539" cy="42298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Few points can be concluded from the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Few points can be concluded from the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Have some similarity with Target0, From above boxplot for Education type 'Higher education' the income amount is mostly equal with family status.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Less outlier are having for Academic degree but there income amount is little higher that Higher education.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Lower secondary are have less income amount than others.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2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8F327EC-3F91-69F8-53DE-BE201C4A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694" y="297214"/>
            <a:ext cx="4157316" cy="147857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INCOME amount vs Education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5E5E6-CA3C-C942-912E-4B6C11C8A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47" y="1144593"/>
            <a:ext cx="5065059" cy="499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63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699591"/>
            <a:ext cx="6400800" cy="284497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AD7F-8345-2D46-AE61-2A366D64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Categorical Univariate analysis for target 0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8FB453-8515-B0D3-5B2C-8BCC4154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0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661" y="1912077"/>
            <a:ext cx="4040572" cy="31221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/>
              <a:t>Points to be concluded from the graph on the left side.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Female counts are higher than male.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Income range from 100000 to 200000 is having more number of credits.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graph show that females are more than male in having credits for that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Very less count for income range 400000 and above.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388905-A328-8BAE-9489-8AF3A8249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3" y="1912077"/>
            <a:ext cx="7572624" cy="303384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8F327EC-3F91-69F8-53DE-BE201C4A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3917" y="358542"/>
            <a:ext cx="4040572" cy="1478570"/>
          </a:xfrm>
        </p:spPr>
        <p:txBody>
          <a:bodyPr>
            <a:normAutofit/>
          </a:bodyPr>
          <a:lstStyle/>
          <a:p>
            <a:r>
              <a:rPr lang="en-US" sz="2800" dirty="0"/>
              <a:t>Distribution of Income range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661" y="1912077"/>
            <a:ext cx="4040572" cy="321573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500" b="1" dirty="0"/>
              <a:t>Points to be concluded from the graph on the left.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500" b="1" dirty="0"/>
              <a:t>For income type ‘working’, ’commercial associate’, and ‘State Servant’ and ,’pensioner’, the number of credits are higher than others.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500" b="1" dirty="0"/>
              <a:t>For this Females are having more number of credits than male.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500" b="1" dirty="0"/>
              <a:t>Less number of credits for income type ‘student’ , ‘Businessman’ and ‘Maternity leave’ and ‘unemployed’</a:t>
            </a: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8F327EC-3F91-69F8-53DE-BE201C4A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3917" y="358542"/>
            <a:ext cx="4040572" cy="1478570"/>
          </a:xfrm>
        </p:spPr>
        <p:txBody>
          <a:bodyPr>
            <a:normAutofit/>
          </a:bodyPr>
          <a:lstStyle/>
          <a:p>
            <a:r>
              <a:rPr lang="en-US" sz="2800" dirty="0"/>
              <a:t>Distribution of income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D10B1-763D-1B34-BA9F-E1C019354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72" y="2001724"/>
            <a:ext cx="6000052" cy="364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5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661" y="1912077"/>
            <a:ext cx="4040572" cy="321573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500" b="1" dirty="0"/>
              <a:t>Points to be concluded from the graph on the left.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For contract type ‘cash loans’ is having higher number of credits than ‘Revolving loans’ contract type.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For this also Female is leading for applying credits.</a:t>
            </a: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8F327EC-3F91-69F8-53DE-BE201C4A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3917" y="358542"/>
            <a:ext cx="4040572" cy="1478570"/>
          </a:xfrm>
        </p:spPr>
        <p:txBody>
          <a:bodyPr>
            <a:normAutofit/>
          </a:bodyPr>
          <a:lstStyle/>
          <a:p>
            <a:r>
              <a:rPr lang="en-US" sz="2800" dirty="0"/>
              <a:t>Distribution of Contract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E084B-8713-924D-E48D-13D541F69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829" y="1837112"/>
            <a:ext cx="5077476" cy="37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5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661" y="1912077"/>
            <a:ext cx="4040572" cy="321573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500" b="1" dirty="0"/>
              <a:t>Points to be concluded from the graph on the left.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The age of clients is concentrated between 35 and 55.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With distribution of age between 20 – 68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The median age lies at 43</a:t>
            </a: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8F327EC-3F91-69F8-53DE-BE201C4A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3917" y="358542"/>
            <a:ext cx="4040572" cy="1478570"/>
          </a:xfrm>
        </p:spPr>
        <p:txBody>
          <a:bodyPr>
            <a:normAutofit/>
          </a:bodyPr>
          <a:lstStyle/>
          <a:p>
            <a:r>
              <a:rPr lang="en-US" sz="2800" dirty="0"/>
              <a:t>Distribution of Age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439FF-6A2D-5664-712C-B2F9A71AE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62" y="2378856"/>
            <a:ext cx="7032667" cy="21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0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661" y="1912077"/>
            <a:ext cx="4040572" cy="321573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300" b="1" dirty="0"/>
              <a:t>Points to be concluded from the graph on the left.</a:t>
            </a:r>
            <a:endParaRPr lang="en-US" sz="43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b="1" dirty="0"/>
              <a:t>The data is prepared for clients which don’t have any default payment history.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b="1" dirty="0"/>
              <a:t>Clients which have applied for credits are from most of the organization type ‘Business entity Type 3’ , ‘Self employed’ , ‘Other’ , ‘Medicine’ and ‘Government’.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b="1" dirty="0"/>
              <a:t>Less clients are from Industry type 8,type 6, type 10, religion and  trade type 5, type 4.</a:t>
            </a:r>
          </a:p>
          <a:p>
            <a:endParaRPr lang="en-US" sz="40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8F327EC-3F91-69F8-53DE-BE201C4A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3917" y="358542"/>
            <a:ext cx="4157316" cy="1478570"/>
          </a:xfrm>
        </p:spPr>
        <p:txBody>
          <a:bodyPr>
            <a:normAutofit/>
          </a:bodyPr>
          <a:lstStyle/>
          <a:p>
            <a:r>
              <a:rPr lang="en-US" sz="2800" dirty="0"/>
              <a:t>Distribution of organization type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18FDA-0C8A-3F58-C92C-DAEA41070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729" y="111711"/>
            <a:ext cx="4157317" cy="66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8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AD7F-8345-2D46-AE61-2A366D64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Correlation of target 0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8FB453-8515-B0D3-5B2C-8BCC4154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9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694" y="1912075"/>
            <a:ext cx="4591539" cy="4229879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/>
              <a:t>Points to be concluded from the graph presented on left.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600" dirty="0"/>
              <a:t>Credit amount is inversely proportional to the date of birth, which means Credit amount is higher for low age and vice-versa.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600" dirty="0"/>
              <a:t>Credit amount is inversely proportional to the number of children client have, means Credit amount is higher for less children count client have and vice-versa.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600" dirty="0"/>
              <a:t>Income amount is inversely proportional to the number of children client have, means more income for less children client have and vice-versa.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600" dirty="0"/>
              <a:t>less children client have in densely populated area.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600" dirty="0"/>
              <a:t>Credit amount is higher to densely populated area.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600" dirty="0"/>
              <a:t>The income is also higher in densely populated area.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8F327EC-3F91-69F8-53DE-BE201C4A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3917" y="358542"/>
            <a:ext cx="415731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Correlation For target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713EC-B99B-2512-1F69-C9D2555E7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64" y="1097827"/>
            <a:ext cx="6309907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188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{3D3C0245-E98E-4806-B71C-8B0ECFFED41C}tf78438558_win32</Template>
  <TotalTime>65</TotalTime>
  <Words>761</Words>
  <Application>Microsoft Office PowerPoint</Application>
  <PresentationFormat>Widescreen</PresentationFormat>
  <Paragraphs>63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Sabon Next LT</vt:lpstr>
      <vt:lpstr>Custom</vt:lpstr>
      <vt:lpstr>CREDIT EDA CASE STUDY</vt:lpstr>
      <vt:lpstr>Categorical Univariate analysis for target 0</vt:lpstr>
      <vt:lpstr>Distribution of Income range</vt:lpstr>
      <vt:lpstr>Distribution of income type</vt:lpstr>
      <vt:lpstr>Distribution of Contract type</vt:lpstr>
      <vt:lpstr>Distribution of Age Group</vt:lpstr>
      <vt:lpstr>Distribution of organization type </vt:lpstr>
      <vt:lpstr>Correlation of target 0</vt:lpstr>
      <vt:lpstr>Correlation For target 0</vt:lpstr>
      <vt:lpstr>Bivariate analysis for type 0</vt:lpstr>
      <vt:lpstr>Credit amount vs Education Status</vt:lpstr>
      <vt:lpstr>INCOME amount vs Education Status</vt:lpstr>
      <vt:lpstr>Bivariate analysis for type 1</vt:lpstr>
      <vt:lpstr>Credit amount vs Education Status</vt:lpstr>
      <vt:lpstr>INCOME amount vs Education Status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subject/>
  <dc:creator>Shubham Kapur</dc:creator>
  <cp:lastModifiedBy>Shubham Kapur</cp:lastModifiedBy>
  <cp:revision>1</cp:revision>
  <dcterms:created xsi:type="dcterms:W3CDTF">2023-09-30T13:14:21Z</dcterms:created>
  <dcterms:modified xsi:type="dcterms:W3CDTF">2023-11-23T02:35:34Z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