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19.png" ContentType="image/png"/>
  <Override PartName="/ppt/media/image18.png" ContentType="image/png"/>
  <Override PartName="/ppt/media/image17.png" ContentType="image/png"/>
  <Override PartName="/ppt/media/image1.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6858000" cy="9144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25" name="PlaceHolder 2"/>
          <p:cNvSpPr>
            <a:spLocks noGrp="1"/>
          </p:cNvSpPr>
          <p:nvPr>
            <p:ph type="body"/>
          </p:nvPr>
        </p:nvSpPr>
        <p:spPr>
          <a:xfrm>
            <a:off x="288000" y="0"/>
            <a:ext cx="61884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26" name="PlaceHolder 3"/>
          <p:cNvSpPr>
            <a:spLocks noGrp="1"/>
          </p:cNvSpPr>
          <p:nvPr>
            <p:ph type="body"/>
          </p:nvPr>
        </p:nvSpPr>
        <p:spPr>
          <a:xfrm>
            <a:off x="288000" y="676440"/>
            <a:ext cx="61884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28" name="PlaceHolder 2"/>
          <p:cNvSpPr>
            <a:spLocks noGrp="1"/>
          </p:cNvSpPr>
          <p:nvPr>
            <p:ph type="body"/>
          </p:nvPr>
        </p:nvSpPr>
        <p:spPr>
          <a:xfrm>
            <a:off x="28800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29" name="PlaceHolder 3"/>
          <p:cNvSpPr>
            <a:spLocks noGrp="1"/>
          </p:cNvSpPr>
          <p:nvPr>
            <p:ph type="body"/>
          </p:nvPr>
        </p:nvSpPr>
        <p:spPr>
          <a:xfrm>
            <a:off x="60516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0" name="PlaceHolder 4"/>
          <p:cNvSpPr>
            <a:spLocks noGrp="1"/>
          </p:cNvSpPr>
          <p:nvPr>
            <p:ph type="body"/>
          </p:nvPr>
        </p:nvSpPr>
        <p:spPr>
          <a:xfrm>
            <a:off x="288000" y="67644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1" name="PlaceHolder 5"/>
          <p:cNvSpPr>
            <a:spLocks noGrp="1"/>
          </p:cNvSpPr>
          <p:nvPr>
            <p:ph type="body"/>
          </p:nvPr>
        </p:nvSpPr>
        <p:spPr>
          <a:xfrm>
            <a:off x="605160" y="67644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33" name="PlaceHolder 2"/>
          <p:cNvSpPr>
            <a:spLocks noGrp="1"/>
          </p:cNvSpPr>
          <p:nvPr>
            <p:ph type="body"/>
          </p:nvPr>
        </p:nvSpPr>
        <p:spPr>
          <a:xfrm>
            <a:off x="288000" y="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4" name="PlaceHolder 3"/>
          <p:cNvSpPr>
            <a:spLocks noGrp="1"/>
          </p:cNvSpPr>
          <p:nvPr>
            <p:ph type="body"/>
          </p:nvPr>
        </p:nvSpPr>
        <p:spPr>
          <a:xfrm>
            <a:off x="497520" y="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5" name="PlaceHolder 4"/>
          <p:cNvSpPr>
            <a:spLocks noGrp="1"/>
          </p:cNvSpPr>
          <p:nvPr>
            <p:ph type="body"/>
          </p:nvPr>
        </p:nvSpPr>
        <p:spPr>
          <a:xfrm>
            <a:off x="706680" y="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6" name="PlaceHolder 5"/>
          <p:cNvSpPr>
            <a:spLocks noGrp="1"/>
          </p:cNvSpPr>
          <p:nvPr>
            <p:ph type="body"/>
          </p:nvPr>
        </p:nvSpPr>
        <p:spPr>
          <a:xfrm>
            <a:off x="288000" y="67644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7" name="PlaceHolder 6"/>
          <p:cNvSpPr>
            <a:spLocks noGrp="1"/>
          </p:cNvSpPr>
          <p:nvPr>
            <p:ph type="body"/>
          </p:nvPr>
        </p:nvSpPr>
        <p:spPr>
          <a:xfrm>
            <a:off x="497520" y="67644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38" name="PlaceHolder 7"/>
          <p:cNvSpPr>
            <a:spLocks noGrp="1"/>
          </p:cNvSpPr>
          <p:nvPr>
            <p:ph type="body"/>
          </p:nvPr>
        </p:nvSpPr>
        <p:spPr>
          <a:xfrm>
            <a:off x="706680" y="676440"/>
            <a:ext cx="19908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4" name="PlaceHolder 2"/>
          <p:cNvSpPr>
            <a:spLocks noGrp="1"/>
          </p:cNvSpPr>
          <p:nvPr>
            <p:ph type="subTitle"/>
          </p:nvPr>
        </p:nvSpPr>
        <p:spPr>
          <a:xfrm>
            <a:off x="288000" y="-947880"/>
            <a:ext cx="618840" cy="3190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6" name="PlaceHolder 2"/>
          <p:cNvSpPr>
            <a:spLocks noGrp="1"/>
          </p:cNvSpPr>
          <p:nvPr>
            <p:ph type="body"/>
          </p:nvPr>
        </p:nvSpPr>
        <p:spPr>
          <a:xfrm>
            <a:off x="288000" y="0"/>
            <a:ext cx="618840" cy="129492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8" name="PlaceHolder 2"/>
          <p:cNvSpPr>
            <a:spLocks noGrp="1"/>
          </p:cNvSpPr>
          <p:nvPr>
            <p:ph type="body"/>
          </p:nvPr>
        </p:nvSpPr>
        <p:spPr>
          <a:xfrm>
            <a:off x="288000" y="0"/>
            <a:ext cx="301680" cy="129492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9" name="PlaceHolder 3"/>
          <p:cNvSpPr>
            <a:spLocks noGrp="1"/>
          </p:cNvSpPr>
          <p:nvPr>
            <p:ph type="body"/>
          </p:nvPr>
        </p:nvSpPr>
        <p:spPr>
          <a:xfrm>
            <a:off x="605160" y="0"/>
            <a:ext cx="301680" cy="129492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11000" y="299880"/>
            <a:ext cx="5914800" cy="4818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13" name="PlaceHolder 2"/>
          <p:cNvSpPr>
            <a:spLocks noGrp="1"/>
          </p:cNvSpPr>
          <p:nvPr>
            <p:ph type="body"/>
          </p:nvPr>
        </p:nvSpPr>
        <p:spPr>
          <a:xfrm>
            <a:off x="28800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14" name="PlaceHolder 3"/>
          <p:cNvSpPr>
            <a:spLocks noGrp="1"/>
          </p:cNvSpPr>
          <p:nvPr>
            <p:ph type="body"/>
          </p:nvPr>
        </p:nvSpPr>
        <p:spPr>
          <a:xfrm>
            <a:off x="605160" y="0"/>
            <a:ext cx="301680" cy="129492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15" name="PlaceHolder 4"/>
          <p:cNvSpPr>
            <a:spLocks noGrp="1"/>
          </p:cNvSpPr>
          <p:nvPr>
            <p:ph type="body"/>
          </p:nvPr>
        </p:nvSpPr>
        <p:spPr>
          <a:xfrm>
            <a:off x="288000" y="67644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17" name="PlaceHolder 2"/>
          <p:cNvSpPr>
            <a:spLocks noGrp="1"/>
          </p:cNvSpPr>
          <p:nvPr>
            <p:ph type="body"/>
          </p:nvPr>
        </p:nvSpPr>
        <p:spPr>
          <a:xfrm>
            <a:off x="288000" y="0"/>
            <a:ext cx="301680" cy="129492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18" name="PlaceHolder 3"/>
          <p:cNvSpPr>
            <a:spLocks noGrp="1"/>
          </p:cNvSpPr>
          <p:nvPr>
            <p:ph type="body"/>
          </p:nvPr>
        </p:nvSpPr>
        <p:spPr>
          <a:xfrm>
            <a:off x="60516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19" name="PlaceHolder 4"/>
          <p:cNvSpPr>
            <a:spLocks noGrp="1"/>
          </p:cNvSpPr>
          <p:nvPr>
            <p:ph type="body"/>
          </p:nvPr>
        </p:nvSpPr>
        <p:spPr>
          <a:xfrm>
            <a:off x="605160" y="67644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11000" y="299880"/>
            <a:ext cx="5914800" cy="1039320"/>
          </a:xfrm>
          <a:prstGeom prst="rect">
            <a:avLst/>
          </a:prstGeom>
        </p:spPr>
        <p:txBody>
          <a:bodyPr lIns="0" rIns="0" tIns="0" bIns="0" anchor="ctr"/>
          <a:p>
            <a:endParaRPr b="0" lang="en-US" sz="1800" spc="-1" strike="noStrike">
              <a:solidFill>
                <a:srgbClr val="0071bc"/>
              </a:solidFill>
              <a:latin typeface="Arial Narrow"/>
            </a:endParaRPr>
          </a:p>
        </p:txBody>
      </p:sp>
      <p:sp>
        <p:nvSpPr>
          <p:cNvPr id="21" name="PlaceHolder 2"/>
          <p:cNvSpPr>
            <a:spLocks noGrp="1"/>
          </p:cNvSpPr>
          <p:nvPr>
            <p:ph type="body"/>
          </p:nvPr>
        </p:nvSpPr>
        <p:spPr>
          <a:xfrm>
            <a:off x="28800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22" name="PlaceHolder 3"/>
          <p:cNvSpPr>
            <a:spLocks noGrp="1"/>
          </p:cNvSpPr>
          <p:nvPr>
            <p:ph type="body"/>
          </p:nvPr>
        </p:nvSpPr>
        <p:spPr>
          <a:xfrm>
            <a:off x="605160" y="0"/>
            <a:ext cx="301680" cy="617400"/>
          </a:xfrm>
          <a:prstGeom prst="rect">
            <a:avLst/>
          </a:prstGeom>
        </p:spPr>
        <p:txBody>
          <a:bodyPr lIns="0" rIns="0" tIns="0" bIns="0">
            <a:normAutofit/>
          </a:bodyPr>
          <a:p>
            <a:endParaRPr b="0" lang="en-US" sz="2100" spc="-1" strike="noStrike">
              <a:solidFill>
                <a:srgbClr val="0071bc"/>
              </a:solidFill>
              <a:latin typeface="Arial Narrow"/>
            </a:endParaRPr>
          </a:p>
        </p:txBody>
      </p:sp>
      <p:sp>
        <p:nvSpPr>
          <p:cNvPr id="23" name="PlaceHolder 4"/>
          <p:cNvSpPr>
            <a:spLocks noGrp="1"/>
          </p:cNvSpPr>
          <p:nvPr>
            <p:ph type="body"/>
          </p:nvPr>
        </p:nvSpPr>
        <p:spPr>
          <a:xfrm>
            <a:off x="288000" y="676440"/>
            <a:ext cx="618840" cy="617400"/>
          </a:xfrm>
          <a:prstGeom prst="rect">
            <a:avLst/>
          </a:prstGeom>
        </p:spPr>
        <p:txBody>
          <a:bodyPr lIns="0" rIns="0" tIns="0" bIns="0">
            <a:normAutofit/>
          </a:bodyPr>
          <a:p>
            <a:endParaRPr b="0" lang="en-US" sz="2100" spc="-1" strike="noStrike">
              <a:solidFill>
                <a:srgbClr val="0071bc"/>
              </a:solidFill>
              <a:latin typeface="Arial Narrow"/>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0" y="0"/>
            <a:ext cx="6857640" cy="9143640"/>
          </a:xfrm>
          <a:prstGeom prst="rect">
            <a:avLst/>
          </a:prstGeom>
          <a:ln>
            <a:noFill/>
          </a:ln>
        </p:spPr>
      </p:pic>
      <p:sp>
        <p:nvSpPr>
          <p:cNvPr id="1" name="PlaceHolder 1"/>
          <p:cNvSpPr>
            <a:spLocks noGrp="1"/>
          </p:cNvSpPr>
          <p:nvPr>
            <p:ph type="body"/>
          </p:nvPr>
        </p:nvSpPr>
        <p:spPr>
          <a:xfrm>
            <a:off x="288000" y="0"/>
            <a:ext cx="618840" cy="1294920"/>
          </a:xfrm>
          <a:prstGeom prst="rect">
            <a:avLst/>
          </a:prstGeom>
        </p:spPr>
        <p:txBody>
          <a:bodyPr lIns="72000" rIns="72000" tIns="108000" bIns="72000" anchor="ctr"/>
          <a:p>
            <a:pPr algn="ctr">
              <a:lnSpc>
                <a:spcPct val="90000"/>
              </a:lnSpc>
              <a:spcBef>
                <a:spcPts val="751"/>
              </a:spcBef>
            </a:pPr>
            <a:r>
              <a:rPr b="1" lang="en-US" sz="1800" spc="-1" strike="noStrike">
                <a:solidFill>
                  <a:srgbClr val="1b1464"/>
                </a:solidFill>
                <a:latin typeface="Arial Narrow"/>
              </a:rPr>
              <a:t>THE AGE OF</a:t>
            </a:r>
            <a:endParaRPr b="0" lang="en-US" sz="1800" spc="-1" strike="noStrike">
              <a:solidFill>
                <a:srgbClr val="0071bc"/>
              </a:solidFill>
              <a:latin typeface="Arial Narrow"/>
            </a:endParaRPr>
          </a:p>
        </p:txBody>
      </p:sp>
      <p:sp>
        <p:nvSpPr>
          <p:cNvPr id="2" name="PlaceHolder 2"/>
          <p:cNvSpPr>
            <a:spLocks noGrp="1"/>
          </p:cNvSpPr>
          <p:nvPr>
            <p:ph type="title"/>
          </p:nvPr>
        </p:nvSpPr>
        <p:spPr>
          <a:xfrm>
            <a:off x="711000" y="299880"/>
            <a:ext cx="5914800" cy="1039320"/>
          </a:xfrm>
          <a:prstGeom prst="rect">
            <a:avLst/>
          </a:prstGeom>
        </p:spPr>
        <p:txBody>
          <a:bodyPr lIns="0" rIns="0" tIns="0" bIns="0" anchor="ctr"/>
          <a:p>
            <a:pPr algn="r">
              <a:lnSpc>
                <a:spcPct val="90000"/>
              </a:lnSpc>
            </a:pPr>
            <a:r>
              <a:rPr b="0" lang="en-US" sz="9530" spc="-1" strike="noStrike">
                <a:solidFill>
                  <a:srgbClr val="ffffff"/>
                </a:solidFill>
                <a:latin typeface="Tahoma"/>
              </a:rPr>
              <a:t>BIG DATA</a:t>
            </a:r>
            <a:endParaRPr b="0" lang="en-US" sz="9530" spc="-1" strike="noStrike">
              <a:solidFill>
                <a:srgbClr val="0071bc"/>
              </a:solidFill>
              <a:latin typeface="Arial Narrow"/>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72400" y="440640"/>
            <a:ext cx="5914800" cy="1039320"/>
          </a:xfrm>
          <a:prstGeom prst="rect">
            <a:avLst/>
          </a:prstGeom>
          <a:noFill/>
          <a:ln>
            <a:noFill/>
          </a:ln>
        </p:spPr>
        <p:txBody>
          <a:bodyPr lIns="0" rIns="0" tIns="0" bIns="0" anchor="ctr"/>
          <a:p>
            <a:pPr>
              <a:lnSpc>
                <a:spcPct val="90000"/>
              </a:lnSpc>
            </a:pPr>
            <a:r>
              <a:rPr b="1" lang="en-US" sz="4000" spc="-1" strike="noStrike">
                <a:solidFill>
                  <a:srgbClr val="ffffff"/>
                </a:solidFill>
                <a:latin typeface="Tahoma"/>
              </a:rPr>
              <a:t>Data Science Capstone</a:t>
            </a:r>
            <a:endParaRPr b="0" lang="en-US" sz="4000" spc="-1" strike="noStrike">
              <a:solidFill>
                <a:srgbClr val="0071bc"/>
              </a:solidFill>
              <a:latin typeface="Arial Narrow"/>
            </a:endParaRPr>
          </a:p>
        </p:txBody>
      </p:sp>
      <p:sp>
        <p:nvSpPr>
          <p:cNvPr id="40" name="CustomShape 2"/>
          <p:cNvSpPr/>
          <p:nvPr/>
        </p:nvSpPr>
        <p:spPr>
          <a:xfrm>
            <a:off x="232200" y="2171520"/>
            <a:ext cx="83592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2.8</a:t>
            </a:r>
            <a:endParaRPr b="0" lang="en-IN" sz="3800" spc="-1" strike="noStrike">
              <a:latin typeface="Arial"/>
            </a:endParaRPr>
          </a:p>
        </p:txBody>
      </p:sp>
      <p:sp>
        <p:nvSpPr>
          <p:cNvPr id="41" name="CustomShape 3"/>
          <p:cNvSpPr/>
          <p:nvPr/>
        </p:nvSpPr>
        <p:spPr>
          <a:xfrm>
            <a:off x="1068120" y="2171520"/>
            <a:ext cx="68904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Million</a:t>
            </a:r>
            <a:br/>
            <a:r>
              <a:rPr b="0" lang="en-IN" sz="950" spc="-1" strike="noStrike">
                <a:solidFill>
                  <a:srgbClr val="7fcdee"/>
                </a:solidFill>
                <a:latin typeface="Arial Narrow"/>
              </a:rPr>
              <a:t>Social Media</a:t>
            </a:r>
            <a:br/>
            <a:r>
              <a:rPr b="0" lang="en-IN" sz="950" spc="-1" strike="noStrike">
                <a:solidFill>
                  <a:srgbClr val="7fcdee"/>
                </a:solidFill>
                <a:latin typeface="Arial Narrow"/>
              </a:rPr>
              <a:t>posts</a:t>
            </a:r>
            <a:endParaRPr b="0" lang="en-IN" sz="950" spc="-1" strike="noStrike">
              <a:latin typeface="Arial"/>
            </a:endParaRPr>
          </a:p>
        </p:txBody>
      </p:sp>
      <p:sp>
        <p:nvSpPr>
          <p:cNvPr id="42" name="CustomShape 4"/>
          <p:cNvSpPr/>
          <p:nvPr/>
        </p:nvSpPr>
        <p:spPr>
          <a:xfrm>
            <a:off x="2764800" y="2171520"/>
            <a:ext cx="83592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2.5</a:t>
            </a:r>
            <a:endParaRPr b="0" lang="en-IN" sz="3800" spc="-1" strike="noStrike">
              <a:latin typeface="Arial"/>
            </a:endParaRPr>
          </a:p>
        </p:txBody>
      </p:sp>
      <p:sp>
        <p:nvSpPr>
          <p:cNvPr id="43" name="CustomShape 5"/>
          <p:cNvSpPr/>
          <p:nvPr/>
        </p:nvSpPr>
        <p:spPr>
          <a:xfrm>
            <a:off x="3601080" y="2171520"/>
            <a:ext cx="107604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Million</a:t>
            </a:r>
            <a:br/>
            <a:r>
              <a:rPr b="0" lang="en-IN" sz="950" spc="-1" strike="noStrike">
                <a:solidFill>
                  <a:srgbClr val="7fcdee"/>
                </a:solidFill>
                <a:latin typeface="Arial Narrow"/>
              </a:rPr>
              <a:t>Website</a:t>
            </a:r>
            <a:br/>
            <a:r>
              <a:rPr b="0" lang="en-IN" sz="950" spc="-1" strike="noStrike">
                <a:solidFill>
                  <a:srgbClr val="7fcdee"/>
                </a:solidFill>
                <a:latin typeface="Arial Narrow"/>
              </a:rPr>
              <a:t>search queries</a:t>
            </a:r>
            <a:endParaRPr b="0" lang="en-IN" sz="950" spc="-1" strike="noStrike">
              <a:latin typeface="Arial"/>
            </a:endParaRPr>
          </a:p>
        </p:txBody>
      </p:sp>
      <p:sp>
        <p:nvSpPr>
          <p:cNvPr id="44" name="CustomShape 6"/>
          <p:cNvSpPr/>
          <p:nvPr/>
        </p:nvSpPr>
        <p:spPr>
          <a:xfrm>
            <a:off x="4989600" y="2172240"/>
            <a:ext cx="98496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27.2</a:t>
            </a:r>
            <a:endParaRPr b="0" lang="en-IN" sz="3800" spc="-1" strike="noStrike">
              <a:latin typeface="Arial"/>
            </a:endParaRPr>
          </a:p>
        </p:txBody>
      </p:sp>
      <p:sp>
        <p:nvSpPr>
          <p:cNvPr id="45" name="CustomShape 7"/>
          <p:cNvSpPr/>
          <p:nvPr/>
        </p:nvSpPr>
        <p:spPr>
          <a:xfrm>
            <a:off x="6004080" y="2172240"/>
            <a:ext cx="52848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Thousand</a:t>
            </a:r>
            <a:br/>
            <a:r>
              <a:rPr b="0" lang="en-IN" sz="950" spc="-1" strike="noStrike">
                <a:solidFill>
                  <a:srgbClr val="7fcdee"/>
                </a:solidFill>
                <a:latin typeface="Arial Narrow"/>
              </a:rPr>
              <a:t>Review</a:t>
            </a:r>
            <a:br/>
            <a:r>
              <a:rPr b="0" lang="en-IN" sz="950" spc="-1" strike="noStrike">
                <a:solidFill>
                  <a:srgbClr val="7fcdee"/>
                </a:solidFill>
                <a:latin typeface="Arial Narrow"/>
              </a:rPr>
              <a:t>posts</a:t>
            </a:r>
            <a:endParaRPr b="0" lang="en-IN" sz="950" spc="-1" strike="noStrike">
              <a:latin typeface="Arial"/>
            </a:endParaRPr>
          </a:p>
        </p:txBody>
      </p:sp>
      <p:sp>
        <p:nvSpPr>
          <p:cNvPr id="46" name="CustomShape 8"/>
          <p:cNvSpPr/>
          <p:nvPr/>
        </p:nvSpPr>
        <p:spPr>
          <a:xfrm>
            <a:off x="232200" y="4026960"/>
            <a:ext cx="83808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100</a:t>
            </a:r>
            <a:endParaRPr b="0" lang="en-IN" sz="3800" spc="-1" strike="noStrike">
              <a:latin typeface="Arial"/>
            </a:endParaRPr>
          </a:p>
        </p:txBody>
      </p:sp>
      <p:sp>
        <p:nvSpPr>
          <p:cNvPr id="47" name="CustomShape 9"/>
          <p:cNvSpPr/>
          <p:nvPr/>
        </p:nvSpPr>
        <p:spPr>
          <a:xfrm>
            <a:off x="1068120" y="4026960"/>
            <a:ext cx="52848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Hours</a:t>
            </a:r>
            <a:br/>
            <a:r>
              <a:rPr b="0" lang="en-IN" sz="950" spc="-1" strike="noStrike">
                <a:solidFill>
                  <a:srgbClr val="7fcdee"/>
                </a:solidFill>
                <a:latin typeface="Arial Narrow"/>
              </a:rPr>
              <a:t>of Online</a:t>
            </a:r>
            <a:br/>
            <a:r>
              <a:rPr b="0" lang="en-IN" sz="950" spc="-1" strike="noStrike">
                <a:solidFill>
                  <a:srgbClr val="7fcdee"/>
                </a:solidFill>
                <a:latin typeface="Arial Narrow"/>
              </a:rPr>
              <a:t>videos</a:t>
            </a:r>
            <a:endParaRPr b="0" lang="en-IN" sz="950" spc="-1" strike="noStrike">
              <a:latin typeface="Arial"/>
            </a:endParaRPr>
          </a:p>
        </p:txBody>
      </p:sp>
      <p:sp>
        <p:nvSpPr>
          <p:cNvPr id="48" name="CustomShape 10"/>
          <p:cNvSpPr/>
          <p:nvPr/>
        </p:nvSpPr>
        <p:spPr>
          <a:xfrm>
            <a:off x="5261040" y="4026960"/>
            <a:ext cx="83808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201</a:t>
            </a:r>
            <a:endParaRPr b="0" lang="en-IN" sz="3800" spc="-1" strike="noStrike">
              <a:latin typeface="Arial"/>
            </a:endParaRPr>
          </a:p>
        </p:txBody>
      </p:sp>
      <p:sp>
        <p:nvSpPr>
          <p:cNvPr id="49" name="CustomShape 11"/>
          <p:cNvSpPr/>
          <p:nvPr/>
        </p:nvSpPr>
        <p:spPr>
          <a:xfrm>
            <a:off x="6097320" y="4026960"/>
            <a:ext cx="52848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Million</a:t>
            </a:r>
            <a:br/>
            <a:r>
              <a:rPr b="0" lang="en-IN" sz="950" spc="-1" strike="noStrike">
                <a:solidFill>
                  <a:srgbClr val="7fcdee"/>
                </a:solidFill>
                <a:latin typeface="Arial Narrow"/>
              </a:rPr>
              <a:t>emails</a:t>
            </a:r>
            <a:br/>
            <a:r>
              <a:rPr b="0" lang="en-IN" sz="950" spc="-1" strike="noStrike">
                <a:solidFill>
                  <a:srgbClr val="7fcdee"/>
                </a:solidFill>
                <a:latin typeface="Arial Narrow"/>
              </a:rPr>
              <a:t>sent</a:t>
            </a:r>
            <a:endParaRPr b="0" lang="en-IN" sz="950" spc="-1" strike="noStrike">
              <a:latin typeface="Arial"/>
            </a:endParaRPr>
          </a:p>
        </p:txBody>
      </p:sp>
      <p:sp>
        <p:nvSpPr>
          <p:cNvPr id="50" name="CustomShape 12"/>
          <p:cNvSpPr/>
          <p:nvPr/>
        </p:nvSpPr>
        <p:spPr>
          <a:xfrm>
            <a:off x="241200" y="5770080"/>
            <a:ext cx="64008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57</a:t>
            </a:r>
            <a:endParaRPr b="0" lang="en-IN" sz="3800" spc="-1" strike="noStrike">
              <a:latin typeface="Arial"/>
            </a:endParaRPr>
          </a:p>
        </p:txBody>
      </p:sp>
      <p:sp>
        <p:nvSpPr>
          <p:cNvPr id="51" name="CustomShape 13"/>
          <p:cNvSpPr/>
          <p:nvPr/>
        </p:nvSpPr>
        <p:spPr>
          <a:xfrm>
            <a:off x="900000" y="5770080"/>
            <a:ext cx="52848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Thousand</a:t>
            </a:r>
            <a:br/>
            <a:r>
              <a:rPr b="0" lang="en-IN" sz="950" spc="-1" strike="noStrike">
                <a:solidFill>
                  <a:srgbClr val="7fcdee"/>
                </a:solidFill>
                <a:latin typeface="Arial Narrow"/>
              </a:rPr>
              <a:t>Pictures</a:t>
            </a:r>
            <a:br/>
            <a:r>
              <a:rPr b="0" lang="en-IN" sz="950" spc="-1" strike="noStrike">
                <a:solidFill>
                  <a:srgbClr val="7fcdee"/>
                </a:solidFill>
                <a:latin typeface="Arial Narrow"/>
              </a:rPr>
              <a:t>posts</a:t>
            </a:r>
            <a:endParaRPr b="0" lang="en-IN" sz="950" spc="-1" strike="noStrike">
              <a:latin typeface="Arial"/>
            </a:endParaRPr>
          </a:p>
        </p:txBody>
      </p:sp>
      <p:sp>
        <p:nvSpPr>
          <p:cNvPr id="52" name="CustomShape 14"/>
          <p:cNvSpPr/>
          <p:nvPr/>
        </p:nvSpPr>
        <p:spPr>
          <a:xfrm>
            <a:off x="2515320" y="5764320"/>
            <a:ext cx="984960" cy="511560"/>
          </a:xfrm>
          <a:prstGeom prst="rect">
            <a:avLst/>
          </a:prstGeom>
          <a:noFill/>
          <a:ln>
            <a:noFill/>
          </a:ln>
        </p:spPr>
        <p:style>
          <a:lnRef idx="0"/>
          <a:fillRef idx="0"/>
          <a:effectRef idx="0"/>
          <a:fontRef idx="minor"/>
        </p:style>
        <p:txBody>
          <a:bodyPr lIns="0" rIns="0" tIns="0" bIns="0"/>
          <a:p>
            <a:pPr>
              <a:lnSpc>
                <a:spcPct val="90000"/>
              </a:lnSpc>
              <a:spcBef>
                <a:spcPts val="751"/>
              </a:spcBef>
            </a:pPr>
            <a:r>
              <a:rPr b="0" lang="en-IN" sz="3800" spc="-1" strike="noStrike">
                <a:solidFill>
                  <a:srgbClr val="ffffff"/>
                </a:solidFill>
                <a:latin typeface="Tahoma"/>
              </a:rPr>
              <a:t>50.7</a:t>
            </a:r>
            <a:endParaRPr b="0" lang="en-IN" sz="3800" spc="-1" strike="noStrike">
              <a:latin typeface="Arial"/>
            </a:endParaRPr>
          </a:p>
        </p:txBody>
      </p:sp>
      <p:sp>
        <p:nvSpPr>
          <p:cNvPr id="53" name="CustomShape 15"/>
          <p:cNvSpPr/>
          <p:nvPr/>
        </p:nvSpPr>
        <p:spPr>
          <a:xfrm>
            <a:off x="3529800" y="5764320"/>
            <a:ext cx="528480" cy="511560"/>
          </a:xfrm>
          <a:prstGeom prst="rect">
            <a:avLst/>
          </a:prstGeom>
          <a:noFill/>
          <a:ln>
            <a:noFill/>
          </a:ln>
        </p:spPr>
        <p:style>
          <a:lnRef idx="0"/>
          <a:fillRef idx="0"/>
          <a:effectRef idx="0"/>
          <a:fontRef idx="minor"/>
        </p:style>
        <p:txBody>
          <a:bodyPr lIns="0" rIns="0" tIns="54000" bIns="0"/>
          <a:p>
            <a:pPr>
              <a:lnSpc>
                <a:spcPct val="90000"/>
              </a:lnSpc>
              <a:spcBef>
                <a:spcPts val="751"/>
              </a:spcBef>
            </a:pPr>
            <a:r>
              <a:rPr b="0" lang="en-IN" sz="950" spc="-1" strike="noStrike">
                <a:solidFill>
                  <a:srgbClr val="ffffff"/>
                </a:solidFill>
                <a:latin typeface="Arial Narrow"/>
              </a:rPr>
              <a:t>Thousand</a:t>
            </a:r>
            <a:br/>
            <a:r>
              <a:rPr b="0" lang="en-IN" sz="950" spc="-1" strike="noStrike">
                <a:solidFill>
                  <a:srgbClr val="7fcdee"/>
                </a:solidFill>
                <a:latin typeface="Arial Narrow"/>
              </a:rPr>
              <a:t>Thoughts</a:t>
            </a:r>
            <a:br/>
            <a:r>
              <a:rPr b="0" lang="en-IN" sz="950" spc="-1" strike="noStrike">
                <a:solidFill>
                  <a:srgbClr val="7fcdee"/>
                </a:solidFill>
                <a:latin typeface="Arial Narrow"/>
              </a:rPr>
              <a:t>posts</a:t>
            </a:r>
            <a:endParaRPr b="0" lang="en-IN" sz="950" spc="-1" strike="noStrike">
              <a:latin typeface="Arial"/>
            </a:endParaRPr>
          </a:p>
        </p:txBody>
      </p:sp>
      <p:sp>
        <p:nvSpPr>
          <p:cNvPr id="54" name="CustomShape 16"/>
          <p:cNvSpPr/>
          <p:nvPr/>
        </p:nvSpPr>
        <p:spPr>
          <a:xfrm>
            <a:off x="5478120" y="5194440"/>
            <a:ext cx="1130040" cy="1130040"/>
          </a:xfrm>
          <a:prstGeom prst="ellipse">
            <a:avLst/>
          </a:prstGeom>
          <a:noFill/>
          <a:ln w="25560">
            <a:solidFill>
              <a:schemeClr val="accent1"/>
            </a:solidFill>
            <a:round/>
          </a:ln>
        </p:spPr>
        <p:style>
          <a:lnRef idx="0"/>
          <a:fillRef idx="0"/>
          <a:effectRef idx="0"/>
          <a:fontRef idx="minor"/>
        </p:style>
        <p:txBody>
          <a:bodyPr lIns="0" rIns="0" tIns="0" bIns="0" anchor="ctr">
            <a:normAutofit/>
          </a:bodyPr>
          <a:p>
            <a:pPr algn="ctr">
              <a:lnSpc>
                <a:spcPct val="90000"/>
              </a:lnSpc>
            </a:pPr>
            <a:r>
              <a:rPr b="1" lang="en-IN" sz="1850" spc="-1" strike="noStrike">
                <a:solidFill>
                  <a:srgbClr val="ffffff"/>
                </a:solidFill>
                <a:latin typeface="Arial Narrow"/>
              </a:rPr>
              <a:t>EVERY</a:t>
            </a:r>
            <a:br/>
            <a:r>
              <a:rPr b="1" lang="en-IN" sz="1850" spc="-1" strike="noStrike">
                <a:solidFill>
                  <a:srgbClr val="ffffff"/>
                </a:solidFill>
                <a:latin typeface="Arial Narrow"/>
              </a:rPr>
              <a:t>MINUTE</a:t>
            </a:r>
            <a:endParaRPr b="0" lang="en-IN" sz="1850" spc="-1" strike="noStrike">
              <a:latin typeface="Arial"/>
            </a:endParaRPr>
          </a:p>
        </p:txBody>
      </p:sp>
      <p:sp>
        <p:nvSpPr>
          <p:cNvPr id="55" name="CustomShape 17"/>
          <p:cNvSpPr/>
          <p:nvPr/>
        </p:nvSpPr>
        <p:spPr>
          <a:xfrm>
            <a:off x="668160" y="7060680"/>
            <a:ext cx="5402160" cy="1752480"/>
          </a:xfrm>
          <a:prstGeom prst="rect">
            <a:avLst/>
          </a:prstGeom>
          <a:noFill/>
          <a:ln>
            <a:noFill/>
          </a:ln>
        </p:spPr>
        <p:style>
          <a:lnRef idx="0"/>
          <a:fillRef idx="0"/>
          <a:effectRef idx="0"/>
          <a:fontRef idx="minor"/>
        </p:style>
        <p:txBody>
          <a:bodyPr lIns="0" rIns="0" tIns="0" bIns="0"/>
          <a:p>
            <a:pPr algn="ctr">
              <a:lnSpc>
                <a:spcPct val="150000"/>
              </a:lnSpc>
              <a:spcBef>
                <a:spcPts val="751"/>
              </a:spcBef>
            </a:pPr>
            <a:r>
              <a:rPr b="1" lang="en-IN" sz="2800" spc="-1" strike="noStrike">
                <a:solidFill>
                  <a:srgbClr val="29abe2"/>
                </a:solidFill>
                <a:latin typeface="Tahoma"/>
              </a:rPr>
              <a:t>Final Project</a:t>
            </a:r>
            <a:endParaRPr b="0" lang="en-IN" sz="2800" spc="-1" strike="noStrike">
              <a:latin typeface="Arial"/>
            </a:endParaRPr>
          </a:p>
          <a:p>
            <a:pPr algn="ctr">
              <a:lnSpc>
                <a:spcPct val="150000"/>
              </a:lnSpc>
              <a:spcBef>
                <a:spcPts val="751"/>
              </a:spcBef>
            </a:pPr>
            <a:r>
              <a:rPr b="1" lang="en-IN" sz="2800" spc="-1" strike="noStrike">
                <a:solidFill>
                  <a:srgbClr val="29abe2"/>
                </a:solidFill>
                <a:latin typeface="Tahoma"/>
              </a:rPr>
              <a:t>Shubhamkar Giridhar </a:t>
            </a:r>
            <a:endParaRPr b="0" lang="en-IN" sz="2800" spc="-1" strike="noStrike">
              <a:latin typeface="Arial"/>
            </a:endParaRPr>
          </a:p>
        </p:txBody>
      </p:sp>
      <p:sp>
        <p:nvSpPr>
          <p:cNvPr id="56" name="CustomShape 18"/>
          <p:cNvSpPr/>
          <p:nvPr/>
        </p:nvSpPr>
        <p:spPr>
          <a:xfrm>
            <a:off x="1416240" y="3283920"/>
            <a:ext cx="385920" cy="385920"/>
          </a:xfrm>
          <a:prstGeom prst="ellipse">
            <a:avLst/>
          </a:prstGeom>
          <a:noFill/>
          <a:ln>
            <a:noFill/>
          </a:ln>
        </p:spPr>
        <p:style>
          <a:lnRef idx="0"/>
          <a:fillRef idx="0"/>
          <a:effectRef idx="0"/>
          <a:fontRef idx="minor"/>
        </p:style>
      </p:sp>
      <p:sp>
        <p:nvSpPr>
          <p:cNvPr id="57" name="CustomShape 19"/>
          <p:cNvSpPr/>
          <p:nvPr/>
        </p:nvSpPr>
        <p:spPr>
          <a:xfrm>
            <a:off x="1757520" y="4865760"/>
            <a:ext cx="385920" cy="385920"/>
          </a:xfrm>
          <a:prstGeom prst="ellipse">
            <a:avLst/>
          </a:prstGeom>
          <a:blipFill rotWithShape="0">
            <a:blip r:embed="rId1"/>
            <a:stretch>
              <a:fillRect l="17709" t="21582" r="17709" b="23153"/>
            </a:stretch>
          </a:blipFill>
          <a:ln>
            <a:noFill/>
          </a:ln>
        </p:spPr>
        <p:style>
          <a:lnRef idx="0"/>
          <a:fillRef idx="0"/>
          <a:effectRef idx="0"/>
          <a:fontRef idx="minor"/>
        </p:style>
      </p:sp>
      <p:sp>
        <p:nvSpPr>
          <p:cNvPr id="58" name="CustomShape 20"/>
          <p:cNvSpPr/>
          <p:nvPr/>
        </p:nvSpPr>
        <p:spPr>
          <a:xfrm>
            <a:off x="3185280" y="5013720"/>
            <a:ext cx="503640" cy="503640"/>
          </a:xfrm>
          <a:prstGeom prst="ellipse">
            <a:avLst/>
          </a:prstGeom>
          <a:blipFill rotWithShape="0">
            <a:blip r:embed="rId2"/>
            <a:stretch>
              <a:fillRect l="14665" t="17496" r="11893" b="19656"/>
            </a:stretch>
          </a:blipFill>
          <a:ln>
            <a:noFill/>
          </a:ln>
        </p:spPr>
        <p:style>
          <a:lnRef idx="0"/>
          <a:fillRef idx="0"/>
          <a:effectRef idx="0"/>
          <a:fontRef idx="minor"/>
        </p:style>
      </p:sp>
      <p:sp>
        <p:nvSpPr>
          <p:cNvPr id="59" name="CustomShape 21"/>
          <p:cNvSpPr/>
          <p:nvPr/>
        </p:nvSpPr>
        <p:spPr>
          <a:xfrm>
            <a:off x="4677480" y="4743720"/>
            <a:ext cx="385920" cy="385920"/>
          </a:xfrm>
          <a:prstGeom prst="ellipse">
            <a:avLst/>
          </a:prstGeom>
          <a:noFill/>
          <a:ln>
            <a:noFill/>
          </a:ln>
        </p:spPr>
        <p:style>
          <a:lnRef idx="0"/>
          <a:fillRef idx="0"/>
          <a:effectRef idx="0"/>
          <a:fontRef idx="minor"/>
        </p:style>
      </p:sp>
      <p:sp>
        <p:nvSpPr>
          <p:cNvPr id="60" name="CustomShape 22"/>
          <p:cNvSpPr/>
          <p:nvPr/>
        </p:nvSpPr>
        <p:spPr>
          <a:xfrm>
            <a:off x="4856040" y="3354840"/>
            <a:ext cx="503640" cy="503640"/>
          </a:xfrm>
          <a:prstGeom prst="ellipse">
            <a:avLst/>
          </a:prstGeom>
          <a:blipFill rotWithShape="0">
            <a:blip r:embed="rId3"/>
            <a:stretch>
              <a:fillRect l="22982" t="19937" r="16923" b="22589"/>
            </a:stretch>
          </a:blipFill>
          <a:ln>
            <a:noFill/>
          </a:ln>
        </p:spPr>
        <p:style>
          <a:lnRef idx="0"/>
          <a:fillRef idx="0"/>
          <a:effectRef idx="0"/>
          <a:fontRef idx="minor"/>
        </p:style>
      </p:sp>
      <p:sp>
        <p:nvSpPr>
          <p:cNvPr id="61" name="CustomShape 23"/>
          <p:cNvSpPr/>
          <p:nvPr/>
        </p:nvSpPr>
        <p:spPr>
          <a:xfrm>
            <a:off x="3513240" y="3063960"/>
            <a:ext cx="385920" cy="385920"/>
          </a:xfrm>
          <a:prstGeom prst="ellipse">
            <a:avLst/>
          </a:prstGeom>
          <a:blipFill rotWithShape="0">
            <a:blip r:embed="rId4"/>
            <a:stretch>
              <a:fillRect l="17108" t="16877" r="13216" b="16469"/>
            </a:stretch>
          </a:blipFill>
          <a:ln>
            <a:noFill/>
          </a:ln>
        </p:spPr>
        <p:style>
          <a:lnRef idx="0"/>
          <a:fillRef idx="0"/>
          <a:effectRef idx="0"/>
          <a:fontRef idx="minor"/>
        </p:style>
      </p:sp>
      <p:grpSp>
        <p:nvGrpSpPr>
          <p:cNvPr id="62" name="Group 24"/>
          <p:cNvGrpSpPr/>
          <p:nvPr/>
        </p:nvGrpSpPr>
        <p:grpSpPr>
          <a:xfrm>
            <a:off x="0" y="2707200"/>
            <a:ext cx="6875640" cy="3002040"/>
            <a:chOff x="0" y="2707200"/>
            <a:chExt cx="6875640" cy="3002040"/>
          </a:xfrm>
        </p:grpSpPr>
        <p:pic>
          <p:nvPicPr>
            <p:cNvPr id="63" name="Graphic 3" descr=""/>
            <p:cNvPicPr/>
            <p:nvPr/>
          </p:nvPicPr>
          <p:blipFill>
            <a:blip r:embed="rId5"/>
            <a:stretch/>
          </p:blipFill>
          <p:spPr>
            <a:xfrm>
              <a:off x="1552320" y="3166560"/>
              <a:ext cx="3581640" cy="2093400"/>
            </a:xfrm>
            <a:prstGeom prst="rect">
              <a:avLst/>
            </a:prstGeom>
            <a:ln>
              <a:noFill/>
            </a:ln>
          </p:spPr>
        </p:pic>
        <p:pic>
          <p:nvPicPr>
            <p:cNvPr id="64" name="Straight Connector 1" descr=""/>
            <p:cNvPicPr/>
            <p:nvPr/>
          </p:nvPicPr>
          <p:blipFill>
            <a:blip r:embed="rId6"/>
            <a:stretch/>
          </p:blipFill>
          <p:spPr>
            <a:xfrm>
              <a:off x="2149200" y="3359520"/>
              <a:ext cx="1410840" cy="1461240"/>
            </a:xfrm>
            <a:prstGeom prst="rect">
              <a:avLst/>
            </a:prstGeom>
            <a:ln>
              <a:noFill/>
            </a:ln>
          </p:spPr>
        </p:pic>
        <p:pic>
          <p:nvPicPr>
            <p:cNvPr id="65" name="Graphic 5" descr=""/>
            <p:cNvPicPr/>
            <p:nvPr/>
          </p:nvPicPr>
          <p:blipFill>
            <a:blip r:embed="rId7"/>
            <a:stretch/>
          </p:blipFill>
          <p:spPr>
            <a:xfrm>
              <a:off x="0" y="2770200"/>
              <a:ext cx="6875640" cy="2846520"/>
            </a:xfrm>
            <a:prstGeom prst="rect">
              <a:avLst/>
            </a:prstGeom>
            <a:ln>
              <a:noFill/>
            </a:ln>
          </p:spPr>
        </p:pic>
        <p:pic>
          <p:nvPicPr>
            <p:cNvPr id="66" name="Graphic 35" descr=""/>
            <p:cNvPicPr/>
            <p:nvPr/>
          </p:nvPicPr>
          <p:blipFill>
            <a:blip r:embed="rId8"/>
            <a:stretch/>
          </p:blipFill>
          <p:spPr>
            <a:xfrm>
              <a:off x="426600" y="2734920"/>
              <a:ext cx="5885640" cy="2904480"/>
            </a:xfrm>
            <a:prstGeom prst="rect">
              <a:avLst/>
            </a:prstGeom>
            <a:ln>
              <a:noFill/>
            </a:ln>
          </p:spPr>
        </p:pic>
        <p:pic>
          <p:nvPicPr>
            <p:cNvPr id="67" name="Straight Connector 2" descr=""/>
            <p:cNvPicPr/>
            <p:nvPr/>
          </p:nvPicPr>
          <p:blipFill>
            <a:blip r:embed="rId9"/>
            <a:stretch/>
          </p:blipFill>
          <p:spPr>
            <a:xfrm>
              <a:off x="3711600" y="5025600"/>
              <a:ext cx="911520" cy="215640"/>
            </a:xfrm>
            <a:prstGeom prst="rect">
              <a:avLst/>
            </a:prstGeom>
            <a:ln>
              <a:noFill/>
            </a:ln>
          </p:spPr>
        </p:pic>
        <p:sp>
          <p:nvSpPr>
            <p:cNvPr id="68" name="CustomShape 25"/>
            <p:cNvSpPr/>
            <p:nvPr/>
          </p:nvSpPr>
          <p:spPr>
            <a:xfrm>
              <a:off x="361800" y="270720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69" name="CustomShape 26"/>
            <p:cNvSpPr/>
            <p:nvPr/>
          </p:nvSpPr>
          <p:spPr>
            <a:xfrm>
              <a:off x="555840" y="555840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0" name="CustomShape 27"/>
            <p:cNvSpPr/>
            <p:nvPr/>
          </p:nvSpPr>
          <p:spPr>
            <a:xfrm>
              <a:off x="1186560" y="457344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1" name="CustomShape 28"/>
            <p:cNvSpPr/>
            <p:nvPr/>
          </p:nvSpPr>
          <p:spPr>
            <a:xfrm>
              <a:off x="2653200" y="276264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2" name="CustomShape 29"/>
            <p:cNvSpPr/>
            <p:nvPr/>
          </p:nvSpPr>
          <p:spPr>
            <a:xfrm>
              <a:off x="5478120" y="277776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3" name="CustomShape 30"/>
            <p:cNvSpPr/>
            <p:nvPr/>
          </p:nvSpPr>
          <p:spPr>
            <a:xfrm>
              <a:off x="4292640" y="556920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4" name="CustomShape 31"/>
            <p:cNvSpPr/>
            <p:nvPr/>
          </p:nvSpPr>
          <p:spPr>
            <a:xfrm>
              <a:off x="1171800" y="303984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75" name="CustomShape 32"/>
            <p:cNvSpPr/>
            <p:nvPr/>
          </p:nvSpPr>
          <p:spPr>
            <a:xfrm>
              <a:off x="1366200" y="3212640"/>
              <a:ext cx="528840" cy="528840"/>
            </a:xfrm>
            <a:prstGeom prst="ellipse">
              <a:avLst/>
            </a:prstGeom>
            <a:solidFill>
              <a:schemeClr val="bg1"/>
            </a:solidFill>
            <a:ln w="101520">
              <a:solidFill>
                <a:schemeClr val="accent1"/>
              </a:solidFill>
            </a:ln>
          </p:spPr>
          <p:style>
            <a:lnRef idx="2">
              <a:schemeClr val="accent1">
                <a:shade val="50000"/>
              </a:schemeClr>
            </a:lnRef>
            <a:fillRef idx="1">
              <a:schemeClr val="accent1"/>
            </a:fillRef>
            <a:effectRef idx="0">
              <a:schemeClr val="accent1"/>
            </a:effectRef>
            <a:fontRef idx="minor"/>
          </p:style>
        </p:sp>
        <p:sp>
          <p:nvSpPr>
            <p:cNvPr id="76" name="CustomShape 33"/>
            <p:cNvSpPr/>
            <p:nvPr/>
          </p:nvSpPr>
          <p:spPr>
            <a:xfrm>
              <a:off x="1513080" y="462132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77" name="CustomShape 34"/>
            <p:cNvSpPr/>
            <p:nvPr/>
          </p:nvSpPr>
          <p:spPr>
            <a:xfrm>
              <a:off x="1685880" y="4794120"/>
              <a:ext cx="528840" cy="528840"/>
            </a:xfrm>
            <a:prstGeom prst="ellipse">
              <a:avLst/>
            </a:prstGeom>
            <a:solidFill>
              <a:schemeClr val="accent1"/>
            </a:solidFill>
            <a:ln w="101520">
              <a:solidFill>
                <a:schemeClr val="bg1"/>
              </a:solidFill>
            </a:ln>
          </p:spPr>
          <p:style>
            <a:lnRef idx="2">
              <a:schemeClr val="accent1">
                <a:shade val="50000"/>
              </a:schemeClr>
            </a:lnRef>
            <a:fillRef idx="1">
              <a:schemeClr val="accent1"/>
            </a:fillRef>
            <a:effectRef idx="0">
              <a:schemeClr val="accent1"/>
            </a:effectRef>
            <a:fontRef idx="minor"/>
          </p:style>
        </p:sp>
        <p:sp>
          <p:nvSpPr>
            <p:cNvPr id="78" name="CustomShape 35"/>
            <p:cNvSpPr/>
            <p:nvPr/>
          </p:nvSpPr>
          <p:spPr>
            <a:xfrm>
              <a:off x="3268800" y="281988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79" name="CustomShape 36"/>
            <p:cNvSpPr/>
            <p:nvPr/>
          </p:nvSpPr>
          <p:spPr>
            <a:xfrm>
              <a:off x="3441600" y="2992680"/>
              <a:ext cx="528840" cy="528840"/>
            </a:xfrm>
            <a:prstGeom prst="ellipse">
              <a:avLst/>
            </a:prstGeom>
            <a:solidFill>
              <a:schemeClr val="accent1"/>
            </a:solidFill>
            <a:ln w="101520">
              <a:solidFill>
                <a:schemeClr val="bg1"/>
              </a:solidFill>
            </a:ln>
          </p:spPr>
          <p:style>
            <a:lnRef idx="2">
              <a:schemeClr val="accent1">
                <a:shade val="50000"/>
              </a:schemeClr>
            </a:lnRef>
            <a:fillRef idx="1">
              <a:schemeClr val="accent1"/>
            </a:fillRef>
            <a:effectRef idx="0">
              <a:schemeClr val="accent1"/>
            </a:effectRef>
            <a:fontRef idx="minor"/>
          </p:style>
        </p:sp>
        <p:sp>
          <p:nvSpPr>
            <p:cNvPr id="80" name="CustomShape 37"/>
            <p:cNvSpPr/>
            <p:nvPr/>
          </p:nvSpPr>
          <p:spPr>
            <a:xfrm>
              <a:off x="4433040" y="449928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38"/>
            <p:cNvSpPr/>
            <p:nvPr/>
          </p:nvSpPr>
          <p:spPr>
            <a:xfrm>
              <a:off x="4605840" y="4672080"/>
              <a:ext cx="528840" cy="528840"/>
            </a:xfrm>
            <a:prstGeom prst="ellipse">
              <a:avLst/>
            </a:prstGeom>
            <a:solidFill>
              <a:schemeClr val="bg1"/>
            </a:solidFill>
            <a:ln w="101520">
              <a:solidFill>
                <a:schemeClr val="accent1"/>
              </a:solidFill>
            </a:ln>
          </p:spPr>
          <p:style>
            <a:lnRef idx="2">
              <a:schemeClr val="accent1">
                <a:shade val="50000"/>
              </a:schemeClr>
            </a:lnRef>
            <a:fillRef idx="1">
              <a:schemeClr val="accent1"/>
            </a:fillRef>
            <a:effectRef idx="0">
              <a:schemeClr val="accent1"/>
            </a:effectRef>
            <a:fontRef idx="minor"/>
          </p:style>
        </p:sp>
        <p:sp>
          <p:nvSpPr>
            <p:cNvPr id="82" name="CustomShape 39"/>
            <p:cNvSpPr/>
            <p:nvPr/>
          </p:nvSpPr>
          <p:spPr>
            <a:xfrm>
              <a:off x="6237720" y="4619880"/>
              <a:ext cx="140040" cy="1400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3" name="CustomShape 40"/>
            <p:cNvSpPr/>
            <p:nvPr/>
          </p:nvSpPr>
          <p:spPr>
            <a:xfrm>
              <a:off x="2296440" y="365976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84" name="CustomShape 41"/>
            <p:cNvSpPr/>
            <p:nvPr/>
          </p:nvSpPr>
          <p:spPr>
            <a:xfrm>
              <a:off x="2469240" y="3832560"/>
              <a:ext cx="528840" cy="528840"/>
            </a:xfrm>
            <a:prstGeom prst="ellipse">
              <a:avLst/>
            </a:prstGeom>
            <a:noFill/>
            <a:ln w="25560">
              <a:solidFill>
                <a:schemeClr val="bg1"/>
              </a:solidFill>
            </a:ln>
          </p:spPr>
          <p:style>
            <a:lnRef idx="2">
              <a:schemeClr val="accent1">
                <a:shade val="50000"/>
              </a:schemeClr>
            </a:lnRef>
            <a:fillRef idx="1">
              <a:schemeClr val="accent1"/>
            </a:fillRef>
            <a:effectRef idx="0">
              <a:schemeClr val="accent1"/>
            </a:effectRef>
            <a:fontRef idx="minor"/>
          </p:style>
        </p:sp>
        <p:sp>
          <p:nvSpPr>
            <p:cNvPr id="85" name="CustomShape 42"/>
            <p:cNvSpPr/>
            <p:nvPr/>
          </p:nvSpPr>
          <p:spPr>
            <a:xfrm>
              <a:off x="4664520" y="316764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86" name="CustomShape 43"/>
            <p:cNvSpPr/>
            <p:nvPr/>
          </p:nvSpPr>
          <p:spPr>
            <a:xfrm>
              <a:off x="4837320" y="3340440"/>
              <a:ext cx="528840" cy="528840"/>
            </a:xfrm>
            <a:prstGeom prst="ellipse">
              <a:avLst/>
            </a:prstGeom>
            <a:noFill/>
            <a:ln w="25560">
              <a:solidFill>
                <a:schemeClr val="bg1"/>
              </a:solidFill>
            </a:ln>
          </p:spPr>
          <p:style>
            <a:lnRef idx="2">
              <a:schemeClr val="accent1">
                <a:shade val="50000"/>
              </a:schemeClr>
            </a:lnRef>
            <a:fillRef idx="1">
              <a:schemeClr val="accent1"/>
            </a:fillRef>
            <a:effectRef idx="0">
              <a:schemeClr val="accent1"/>
            </a:effectRef>
            <a:fontRef idx="minor"/>
          </p:style>
        </p:sp>
        <p:sp>
          <p:nvSpPr>
            <p:cNvPr id="87" name="CustomShape 44"/>
            <p:cNvSpPr/>
            <p:nvPr/>
          </p:nvSpPr>
          <p:spPr>
            <a:xfrm>
              <a:off x="2999880" y="4828320"/>
              <a:ext cx="874440" cy="87444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88" name="CustomShape 45"/>
            <p:cNvSpPr/>
            <p:nvPr/>
          </p:nvSpPr>
          <p:spPr>
            <a:xfrm>
              <a:off x="3172680" y="5001120"/>
              <a:ext cx="528840" cy="528840"/>
            </a:xfrm>
            <a:prstGeom prst="ellipse">
              <a:avLst/>
            </a:prstGeom>
            <a:noFill/>
            <a:ln w="25560">
              <a:solidFill>
                <a:schemeClr val="bg1"/>
              </a:solidFill>
            </a:ln>
          </p:spPr>
          <p:style>
            <a:lnRef idx="2">
              <a:schemeClr val="accent1">
                <a:shade val="50000"/>
              </a:schemeClr>
            </a:lnRef>
            <a:fillRef idx="1">
              <a:schemeClr val="accent1"/>
            </a:fillRef>
            <a:effectRef idx="0">
              <a:schemeClr val="accent1"/>
            </a:effectRef>
            <a:fontRef idx="minor"/>
          </p:style>
        </p:sp>
        <p:pic>
          <p:nvPicPr>
            <p:cNvPr id="89" name="Graphic 54" descr=""/>
            <p:cNvPicPr/>
            <p:nvPr/>
          </p:nvPicPr>
          <p:blipFill>
            <a:blip r:embed="rId10"/>
            <a:stretch/>
          </p:blipFill>
          <p:spPr>
            <a:xfrm>
              <a:off x="5095800" y="5109480"/>
              <a:ext cx="513360" cy="326520"/>
            </a:xfrm>
            <a:prstGeom prst="rect">
              <a:avLst/>
            </a:prstGeom>
            <a:ln>
              <a:noFill/>
            </a:ln>
          </p:spPr>
        </p:pic>
      </p:grpSp>
      <p:pic>
        <p:nvPicPr>
          <p:cNvPr id="90" name="Graphic 73" descr=""/>
          <p:cNvPicPr/>
          <p:nvPr/>
        </p:nvPicPr>
        <p:blipFill>
          <a:blip r:embed="rId11"/>
          <a:stretch/>
        </p:blipFill>
        <p:spPr>
          <a:xfrm>
            <a:off x="2591640" y="3930120"/>
            <a:ext cx="365400" cy="365400"/>
          </a:xfrm>
          <a:prstGeom prst="rect">
            <a:avLst/>
          </a:prstGeom>
          <a:ln>
            <a:noFill/>
          </a:ln>
        </p:spPr>
      </p:pic>
      <p:pic>
        <p:nvPicPr>
          <p:cNvPr id="91" name="Graphic 75" descr=""/>
          <p:cNvPicPr/>
          <p:nvPr/>
        </p:nvPicPr>
        <p:blipFill>
          <a:blip r:embed="rId12"/>
          <a:stretch/>
        </p:blipFill>
        <p:spPr>
          <a:xfrm>
            <a:off x="4685760" y="4755600"/>
            <a:ext cx="365400" cy="365400"/>
          </a:xfrm>
          <a:prstGeom prst="rect">
            <a:avLst/>
          </a:prstGeom>
          <a:ln>
            <a:noFill/>
          </a:ln>
        </p:spPr>
      </p:pic>
      <p:pic>
        <p:nvPicPr>
          <p:cNvPr id="92" name="Graphic 77" descr=""/>
          <p:cNvPicPr/>
          <p:nvPr/>
        </p:nvPicPr>
        <p:blipFill>
          <a:blip r:embed="rId13"/>
          <a:stretch/>
        </p:blipFill>
        <p:spPr>
          <a:xfrm>
            <a:off x="1455120" y="3275640"/>
            <a:ext cx="365400" cy="3654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50200" y="388080"/>
            <a:ext cx="514872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Business Problem</a:t>
            </a:r>
            <a:endParaRPr b="0" lang="en-IN" sz="2400" spc="-1" strike="noStrike">
              <a:latin typeface="Arial"/>
            </a:endParaRPr>
          </a:p>
        </p:txBody>
      </p:sp>
      <p:sp>
        <p:nvSpPr>
          <p:cNvPr id="94" name="CustomShape 2"/>
          <p:cNvSpPr/>
          <p:nvPr/>
        </p:nvSpPr>
        <p:spPr>
          <a:xfrm>
            <a:off x="250200" y="775800"/>
            <a:ext cx="6073200" cy="420228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1400" spc="-1" strike="noStrike">
                <a:solidFill>
                  <a:srgbClr val="7fcdee"/>
                </a:solidFill>
                <a:latin typeface="Tahoma"/>
              </a:rPr>
              <a:t>Nowadays people mostly resort to going to malls or big retail chains to purchase their daily stuff. The advantage of going to big retail chains is that one gets all their necessary items just at one place. From groceries to clothes, from sport sequipment’s to stationaries …You name it and you get it!!! Also big hotels, cafe, pubs are one of the most important customers of the retail chains because they purchase their goods in bulk. So, I am aiming to develop a recommender system for these retail outlet chains which would give them a good strategic location for them to open their outlets and make a good profit.</a:t>
            </a:r>
            <a:endParaRPr b="0" lang="en-IN" sz="1400" spc="-1" strike="noStrike">
              <a:latin typeface="Arial"/>
            </a:endParaRPr>
          </a:p>
          <a:p>
            <a:pPr>
              <a:lnSpc>
                <a:spcPct val="90000"/>
              </a:lnSpc>
              <a:spcBef>
                <a:spcPts val="751"/>
              </a:spcBef>
            </a:pPr>
            <a:r>
              <a:rPr b="1" lang="en-IN" sz="1400" spc="-1" strike="noStrike">
                <a:solidFill>
                  <a:srgbClr val="7fcdee"/>
                </a:solidFill>
                <a:latin typeface="Tahoma"/>
              </a:rPr>
              <a:t>Strategic Location is one of the most important factor for any business to succeed. If the location is bad, no matter how much we invest the business wouldn’t be making any profits. Recently one of the biggest retail chains Walmart decided to close 269stores because it was resulting in a loss. Such a mass closure doesn’t affect only the retail chain shareholders but also affect the employment and lives of the people working in such stores. It was estimated that 16,000 people were affected due to the mass closure. This is a very good example which strengthens the claim that ‘Location is one of the most important aspect for any business to succeed’.</a:t>
            </a:r>
            <a:endParaRPr b="0" lang="en-IN" sz="1400" spc="-1" strike="noStrike">
              <a:latin typeface="Arial"/>
            </a:endParaRPr>
          </a:p>
        </p:txBody>
      </p:sp>
      <p:sp>
        <p:nvSpPr>
          <p:cNvPr id="95" name="CustomShape 3"/>
          <p:cNvSpPr/>
          <p:nvPr/>
        </p:nvSpPr>
        <p:spPr>
          <a:xfrm>
            <a:off x="252720" y="6779160"/>
            <a:ext cx="1791720" cy="816480"/>
          </a:xfrm>
          <a:prstGeom prst="rect">
            <a:avLst/>
          </a:prstGeom>
          <a:solidFill>
            <a:schemeClr val="tx1">
              <a:alpha val="50000"/>
            </a:schemeClr>
          </a:solidFill>
          <a:ln>
            <a:noFill/>
          </a:ln>
        </p:spPr>
        <p:style>
          <a:lnRef idx="0"/>
          <a:fillRef idx="0"/>
          <a:effectRef idx="0"/>
          <a:fontRef idx="minor"/>
        </p:style>
        <p:txBody>
          <a:bodyPr lIns="126000" rIns="54000" tIns="108000" bIns="72000"/>
          <a:p>
            <a:pPr>
              <a:lnSpc>
                <a:spcPct val="150000"/>
              </a:lnSpc>
              <a:spcBef>
                <a:spcPts val="751"/>
              </a:spcBef>
            </a:pPr>
            <a:r>
              <a:rPr b="0" lang="en-IN" sz="1800" spc="-1" strike="noStrike">
                <a:solidFill>
                  <a:srgbClr val="f7931e"/>
                </a:solidFill>
                <a:latin typeface="Tahoma"/>
              </a:rPr>
              <a:t>Postal code</a:t>
            </a:r>
            <a:endParaRPr b="0" lang="en-IN" sz="1800" spc="-1" strike="noStrike">
              <a:latin typeface="Arial"/>
            </a:endParaRPr>
          </a:p>
        </p:txBody>
      </p:sp>
      <p:sp>
        <p:nvSpPr>
          <p:cNvPr id="96" name="CustomShape 4"/>
          <p:cNvSpPr/>
          <p:nvPr/>
        </p:nvSpPr>
        <p:spPr>
          <a:xfrm>
            <a:off x="252720" y="7595640"/>
            <a:ext cx="1791720" cy="539280"/>
          </a:xfrm>
          <a:prstGeom prst="rect">
            <a:avLst/>
          </a:prstGeom>
          <a:solidFill>
            <a:schemeClr val="tx1">
              <a:alpha val="50000"/>
            </a:schemeClr>
          </a:solidFill>
          <a:ln>
            <a:noFill/>
          </a:ln>
        </p:spPr>
        <p:style>
          <a:lnRef idx="0"/>
          <a:fillRef idx="0"/>
          <a:effectRef idx="0"/>
          <a:fontRef idx="minor"/>
        </p:style>
        <p:txBody>
          <a:bodyPr lIns="126000" rIns="54000" tIns="0" bIns="72000"/>
          <a:p>
            <a:pPr>
              <a:lnSpc>
                <a:spcPct val="150000"/>
              </a:lnSpc>
              <a:spcBef>
                <a:spcPts val="751"/>
              </a:spcBef>
            </a:pPr>
            <a:r>
              <a:rPr b="0" lang="en-IN" sz="1800" spc="-148" strike="noStrike">
                <a:solidFill>
                  <a:srgbClr val="f2f2f2"/>
                </a:solidFill>
                <a:latin typeface="Tahoma"/>
              </a:rPr>
              <a:t>Borough</a:t>
            </a:r>
            <a:endParaRPr b="0" lang="en-IN" sz="1800" spc="-1" strike="noStrike">
              <a:latin typeface="Arial"/>
            </a:endParaRPr>
          </a:p>
        </p:txBody>
      </p:sp>
      <p:sp>
        <p:nvSpPr>
          <p:cNvPr id="97" name="CustomShape 5"/>
          <p:cNvSpPr/>
          <p:nvPr/>
        </p:nvSpPr>
        <p:spPr>
          <a:xfrm>
            <a:off x="262800" y="6076440"/>
            <a:ext cx="133452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Data</a:t>
            </a:r>
            <a:endParaRPr b="0" lang="en-IN" sz="2400" spc="-1" strike="noStrike">
              <a:latin typeface="Arial"/>
            </a:endParaRPr>
          </a:p>
        </p:txBody>
      </p:sp>
      <p:sp>
        <p:nvSpPr>
          <p:cNvPr id="98" name="CustomShape 6"/>
          <p:cNvSpPr/>
          <p:nvPr/>
        </p:nvSpPr>
        <p:spPr>
          <a:xfrm>
            <a:off x="250200" y="8134920"/>
            <a:ext cx="1791720" cy="816480"/>
          </a:xfrm>
          <a:prstGeom prst="rect">
            <a:avLst/>
          </a:prstGeom>
          <a:solidFill>
            <a:schemeClr val="tx1">
              <a:alpha val="50000"/>
            </a:schemeClr>
          </a:solidFill>
          <a:ln>
            <a:noFill/>
          </a:ln>
        </p:spPr>
        <p:style>
          <a:lnRef idx="0"/>
          <a:fillRef idx="0"/>
          <a:effectRef idx="0"/>
          <a:fontRef idx="minor"/>
        </p:style>
        <p:txBody>
          <a:bodyPr lIns="126000" rIns="54000" tIns="108000" bIns="72000"/>
          <a:p>
            <a:pPr>
              <a:lnSpc>
                <a:spcPct val="150000"/>
              </a:lnSpc>
              <a:spcBef>
                <a:spcPts val="751"/>
              </a:spcBef>
            </a:pPr>
            <a:r>
              <a:rPr b="0" lang="en-IN" sz="1800" spc="-1" strike="noStrike">
                <a:solidFill>
                  <a:srgbClr val="f7931e"/>
                </a:solidFill>
                <a:latin typeface="Tahoma"/>
              </a:rPr>
              <a:t>Neighborhood</a:t>
            </a:r>
            <a:endParaRPr b="0" lang="en-IN" sz="1800" spc="-1" strike="noStrike">
              <a:latin typeface="Arial"/>
            </a:endParaRPr>
          </a:p>
        </p:txBody>
      </p:sp>
      <p:sp>
        <p:nvSpPr>
          <p:cNvPr id="99" name="CustomShape 7"/>
          <p:cNvSpPr/>
          <p:nvPr/>
        </p:nvSpPr>
        <p:spPr>
          <a:xfrm>
            <a:off x="2333160" y="5947920"/>
            <a:ext cx="4261320" cy="70524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29abe2"/>
                </a:solidFill>
                <a:latin typeface="Tahoma"/>
              </a:rPr>
              <a:t>Original Dataframe obtained from Wikipedia</a:t>
            </a:r>
            <a:endParaRPr b="0" lang="en-IN" sz="2400" spc="-1" strike="noStrike">
              <a:latin typeface="Arial"/>
            </a:endParaRPr>
          </a:p>
        </p:txBody>
      </p:sp>
      <p:graphicFrame>
        <p:nvGraphicFramePr>
          <p:cNvPr id="100" name="Table 8"/>
          <p:cNvGraphicFramePr/>
          <p:nvPr/>
        </p:nvGraphicFramePr>
        <p:xfrm>
          <a:off x="2178000" y="6779160"/>
          <a:ext cx="4571640" cy="2172240"/>
        </p:xfrm>
        <a:graphic>
          <a:graphicData uri="http://schemas.openxmlformats.org/drawingml/2006/table">
            <a:tbl>
              <a:tblPr/>
              <a:tblGrid>
                <a:gridCol w="761760"/>
                <a:gridCol w="761760"/>
                <a:gridCol w="761760"/>
                <a:gridCol w="761760"/>
                <a:gridCol w="761760"/>
                <a:gridCol w="762840"/>
              </a:tblGrid>
              <a:tr h="542880">
                <a:tc>
                  <a:txBody>
                    <a:bodyPr lIns="37800" rIns="37800" tIns="37800" bIns="37800" anchor="ctr"/>
                    <a:p>
                      <a:pPr algn="ctr">
                        <a:lnSpc>
                          <a:spcPct val="100000"/>
                        </a:lnSpc>
                      </a:pPr>
                      <a:br/>
                      <a:r>
                        <a:rPr b="1" lang="en-IN" sz="1050" spc="-1" strike="noStrike">
                          <a:solidFill>
                            <a:srgbClr val="191e28"/>
                          </a:solidFill>
                          <a:latin typeface="Tahoma"/>
                        </a:rPr>
                        <a:t>PostalCode</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c>
                  <a:txBody>
                    <a:bodyPr lIns="37800" rIns="37800" tIns="37800" bIns="37800" anchor="ctr"/>
                    <a:p>
                      <a:pPr algn="ctr">
                        <a:lnSpc>
                          <a:spcPct val="100000"/>
                        </a:lnSpc>
                      </a:pPr>
                      <a:r>
                        <a:rPr b="1" lang="en-IN" sz="1050" spc="-1" strike="noStrike">
                          <a:solidFill>
                            <a:srgbClr val="191e28"/>
                          </a:solidFill>
                          <a:latin typeface="Tahoma"/>
                        </a:rPr>
                        <a:t>Borough</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c>
                  <a:txBody>
                    <a:bodyPr lIns="37800" rIns="37800" tIns="37800" bIns="37800" anchor="ctr"/>
                    <a:p>
                      <a:pPr algn="ctr">
                        <a:lnSpc>
                          <a:spcPct val="100000"/>
                        </a:lnSpc>
                      </a:pPr>
                      <a:r>
                        <a:rPr b="1" lang="en-IN" sz="1050" spc="-1" strike="noStrike">
                          <a:solidFill>
                            <a:srgbClr val="191e28"/>
                          </a:solidFill>
                          <a:latin typeface="Tahoma"/>
                        </a:rPr>
                        <a:t>Neighbourhood</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c>
                  <a:txBody>
                    <a:bodyPr lIns="37800" rIns="37800" tIns="37800" bIns="37800" anchor="ctr"/>
                    <a:p>
                      <a:pPr algn="ctr">
                        <a:lnSpc>
                          <a:spcPct val="100000"/>
                        </a:lnSpc>
                      </a:pPr>
                      <a:r>
                        <a:rPr b="1" lang="en-IN" sz="1050" spc="-1" strike="noStrike">
                          <a:solidFill>
                            <a:srgbClr val="191e28"/>
                          </a:solidFill>
                          <a:latin typeface="Tahoma"/>
                        </a:rPr>
                        <a:t>Latitude</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c>
                  <a:txBody>
                    <a:bodyPr lIns="37800" rIns="37800" tIns="37800" bIns="37800" anchor="ctr"/>
                    <a:p>
                      <a:pPr algn="ctr">
                        <a:lnSpc>
                          <a:spcPct val="100000"/>
                        </a:lnSpc>
                      </a:pPr>
                      <a:r>
                        <a:rPr b="1" lang="en-IN" sz="1050" spc="-1" strike="noStrike">
                          <a:solidFill>
                            <a:srgbClr val="191e28"/>
                          </a:solidFill>
                          <a:latin typeface="Tahoma"/>
                        </a:rPr>
                        <a:t>Longitude</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29abe2"/>
                    </a:solidFill>
                  </a:tcPr>
                </a:tc>
              </a:tr>
              <a:tr h="542880">
                <a:tc>
                  <a:txBody>
                    <a:bodyPr lIns="37800" rIns="37800" tIns="37800" bIns="37800" anchor="ctr"/>
                    <a:p>
                      <a:pPr algn="ctr">
                        <a:lnSpc>
                          <a:spcPct val="100000"/>
                        </a:lnSpc>
                      </a:pPr>
                      <a:r>
                        <a:rPr b="1" lang="en-IN" sz="1050" spc="-1" strike="noStrike">
                          <a:solidFill>
                            <a:srgbClr val="191e28"/>
                          </a:solidFill>
                          <a:latin typeface="Tahoma"/>
                        </a:rPr>
                        <a:t>0</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M3A</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North York</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Parkwoods</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43.753259</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-79.329656</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r>
              <a:tr h="542880">
                <a:tc>
                  <a:txBody>
                    <a:bodyPr lIns="37800" rIns="37800" tIns="37800" bIns="37800" anchor="ctr"/>
                    <a:p>
                      <a:pPr algn="ctr">
                        <a:lnSpc>
                          <a:spcPct val="100000"/>
                        </a:lnSpc>
                      </a:pPr>
                      <a:r>
                        <a:rPr b="1" lang="en-IN" sz="1050" spc="-1" strike="noStrike">
                          <a:solidFill>
                            <a:srgbClr val="191e28"/>
                          </a:solidFill>
                          <a:latin typeface="Tahoma"/>
                        </a:rPr>
                        <a:t>1</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37800" rIns="37800" tIns="37800" bIns="37800" anchor="ctr"/>
                    <a:p>
                      <a:pPr algn="ctr">
                        <a:lnSpc>
                          <a:spcPct val="100000"/>
                        </a:lnSpc>
                      </a:pPr>
                      <a:r>
                        <a:rPr b="0" lang="en-IN" sz="1050" spc="-1" strike="noStrike">
                          <a:solidFill>
                            <a:srgbClr val="191e28"/>
                          </a:solidFill>
                          <a:latin typeface="Tahoma"/>
                        </a:rPr>
                        <a:t>M4A</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37800" rIns="37800" tIns="37800" bIns="37800" anchor="ctr"/>
                    <a:p>
                      <a:pPr algn="ctr">
                        <a:lnSpc>
                          <a:spcPct val="100000"/>
                        </a:lnSpc>
                      </a:pPr>
                      <a:r>
                        <a:rPr b="0" lang="en-IN" sz="1050" spc="-1" strike="noStrike">
                          <a:solidFill>
                            <a:srgbClr val="191e28"/>
                          </a:solidFill>
                          <a:latin typeface="Tahoma"/>
                        </a:rPr>
                        <a:t>North York</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37800" rIns="37800" tIns="37800" bIns="37800" anchor="ctr"/>
                    <a:p>
                      <a:pPr algn="ctr">
                        <a:lnSpc>
                          <a:spcPct val="100000"/>
                        </a:lnSpc>
                      </a:pPr>
                      <a:r>
                        <a:rPr b="0" lang="en-IN" sz="1050" spc="-1" strike="noStrike">
                          <a:solidFill>
                            <a:srgbClr val="191e28"/>
                          </a:solidFill>
                          <a:latin typeface="Tahoma"/>
                        </a:rPr>
                        <a:t>Victoria Village</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37800" rIns="37800" tIns="37800" bIns="37800" anchor="ctr"/>
                    <a:p>
                      <a:pPr algn="ctr">
                        <a:lnSpc>
                          <a:spcPct val="100000"/>
                        </a:lnSpc>
                      </a:pPr>
                      <a:r>
                        <a:rPr b="0" lang="en-IN" sz="1050" spc="-1" strike="noStrike">
                          <a:solidFill>
                            <a:srgbClr val="191e28"/>
                          </a:solidFill>
                          <a:latin typeface="Tahoma"/>
                        </a:rPr>
                        <a:t>43.725882</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37800" rIns="37800" tIns="37800" bIns="37800" anchor="ctr"/>
                    <a:p>
                      <a:pPr algn="ctr">
                        <a:lnSpc>
                          <a:spcPct val="100000"/>
                        </a:lnSpc>
                      </a:pPr>
                      <a:r>
                        <a:rPr b="0" lang="en-IN" sz="1050" spc="-1" strike="noStrike">
                          <a:solidFill>
                            <a:srgbClr val="191e28"/>
                          </a:solidFill>
                          <a:latin typeface="Tahoma"/>
                        </a:rPr>
                        <a:t>-79.315572</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543600">
                <a:tc>
                  <a:txBody>
                    <a:bodyPr lIns="37800" rIns="37800" tIns="37800" bIns="37800" anchor="ctr"/>
                    <a:p>
                      <a:pPr algn="ctr">
                        <a:lnSpc>
                          <a:spcPct val="100000"/>
                        </a:lnSpc>
                      </a:pPr>
                      <a:r>
                        <a:rPr b="1" lang="en-IN" sz="1050" spc="-1" strike="noStrike">
                          <a:solidFill>
                            <a:srgbClr val="191e28"/>
                          </a:solidFill>
                          <a:latin typeface="Tahoma"/>
                        </a:rPr>
                        <a:t>2</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M5A</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Downtown Toronto</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Harbourfront</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43.654260</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c>
                  <a:txBody>
                    <a:bodyPr lIns="37800" rIns="37800" tIns="37800" bIns="37800" anchor="ctr"/>
                    <a:p>
                      <a:pPr algn="ctr">
                        <a:lnSpc>
                          <a:spcPct val="100000"/>
                        </a:lnSpc>
                      </a:pPr>
                      <a:r>
                        <a:rPr b="0" lang="en-IN" sz="1050" spc="-1" strike="noStrike">
                          <a:solidFill>
                            <a:srgbClr val="191e28"/>
                          </a:solidFill>
                          <a:latin typeface="Tahoma"/>
                        </a:rPr>
                        <a:t>-79.360636</a:t>
                      </a:r>
                      <a:endParaRPr b="0" lang="en-IN" sz="105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cde2f3"/>
                    </a:solidFill>
                  </a:tcPr>
                </a:tc>
              </a:tr>
            </a:tbl>
          </a:graphicData>
        </a:graphic>
      </p:graphicFrame>
      <p:sp>
        <p:nvSpPr>
          <p:cNvPr id="101" name="CustomShape 9"/>
          <p:cNvSpPr/>
          <p:nvPr/>
        </p:nvSpPr>
        <p:spPr>
          <a:xfrm>
            <a:off x="250200" y="5120640"/>
            <a:ext cx="634464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This Recommendation System Will Help !</a:t>
            </a:r>
            <a:endParaRPr b="0" lang="en-IN"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52720" y="534240"/>
            <a:ext cx="514872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Methodology</a:t>
            </a:r>
            <a:endParaRPr b="0" lang="en-IN" sz="2400" spc="-1" strike="noStrike">
              <a:latin typeface="Arial"/>
            </a:endParaRPr>
          </a:p>
        </p:txBody>
      </p:sp>
      <p:sp>
        <p:nvSpPr>
          <p:cNvPr id="103" name="CustomShape 2"/>
          <p:cNvSpPr/>
          <p:nvPr/>
        </p:nvSpPr>
        <p:spPr>
          <a:xfrm>
            <a:off x="252720" y="1057320"/>
            <a:ext cx="6352200" cy="287568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1400" spc="-1" strike="noStrike">
                <a:solidFill>
                  <a:srgbClr val="ffffff"/>
                </a:solidFill>
                <a:latin typeface="Tahoma"/>
              </a:rPr>
              <a:t>The first and the foremost part was to get the data in the correct form which could be used for exploratory data analysis. ‘Folium’ package is one of the best packages available in python to view the location data on the map. Python’s Geopy module is used to get the latitude and the longitude information. Folium centers the map taking in account the latitude and longitude information.</a:t>
            </a:r>
            <a:endParaRPr b="0" lang="en-IN" sz="1400" spc="-1" strike="noStrike">
              <a:latin typeface="Arial"/>
            </a:endParaRPr>
          </a:p>
          <a:p>
            <a:pPr>
              <a:lnSpc>
                <a:spcPct val="90000"/>
              </a:lnSpc>
              <a:spcBef>
                <a:spcPts val="751"/>
              </a:spcBef>
            </a:pPr>
            <a:r>
              <a:rPr b="1" lang="en-IN" sz="1400" spc="-1" strike="noStrike">
                <a:solidFill>
                  <a:srgbClr val="ffffff"/>
                </a:solidFill>
                <a:latin typeface="Tahoma"/>
              </a:rPr>
              <a:t>We can view all of the neighborhoods in the Borough by calling folium’s Map function. The Foursquare API is then used to get the location information of the different neighborhood and is used to get the most common venues of each neighborhood .The next task would be to group the similar neighborhood together so it will be easy for the retail chains to decide which location would be the best considering the cafes , coffee shops, hotels ,pubs in that neighborhood.</a:t>
            </a:r>
            <a:endParaRPr b="0" lang="en-IN" sz="1400" spc="-1" strike="noStrike">
              <a:latin typeface="Arial"/>
            </a:endParaRPr>
          </a:p>
        </p:txBody>
      </p:sp>
      <p:pic>
        <p:nvPicPr>
          <p:cNvPr id="104" name="Picture 2" descr=""/>
          <p:cNvPicPr/>
          <p:nvPr/>
        </p:nvPicPr>
        <p:blipFill>
          <a:blip r:embed="rId1"/>
          <a:stretch/>
        </p:blipFill>
        <p:spPr>
          <a:xfrm>
            <a:off x="801360" y="3962520"/>
            <a:ext cx="5254920" cy="3223080"/>
          </a:xfrm>
          <a:prstGeom prst="rect">
            <a:avLst/>
          </a:prstGeom>
          <a:ln>
            <a:noFill/>
          </a:ln>
        </p:spPr>
      </p:pic>
      <p:sp>
        <p:nvSpPr>
          <p:cNvPr id="105" name="CustomShape 3"/>
          <p:cNvSpPr/>
          <p:nvPr/>
        </p:nvSpPr>
        <p:spPr>
          <a:xfrm>
            <a:off x="252720" y="7625160"/>
            <a:ext cx="6466680" cy="9133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fffff"/>
                </a:solidFill>
                <a:latin typeface="Arial Narrow"/>
              </a:rPr>
              <a:t>The machine learning algorithm which would be used to group the similar neighborhood is the Kmeans algorithm from sklearn Cluster library. </a:t>
            </a:r>
            <a:endParaRPr b="0" lang="en-IN"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52720" y="505080"/>
            <a:ext cx="514872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Results</a:t>
            </a:r>
            <a:endParaRPr b="0" lang="en-IN" sz="2400" spc="-1" strike="noStrike">
              <a:latin typeface="Arial"/>
            </a:endParaRPr>
          </a:p>
        </p:txBody>
      </p:sp>
      <p:sp>
        <p:nvSpPr>
          <p:cNvPr id="107" name="CustomShape 2"/>
          <p:cNvSpPr/>
          <p:nvPr/>
        </p:nvSpPr>
        <p:spPr>
          <a:xfrm>
            <a:off x="172800" y="875160"/>
            <a:ext cx="6432120" cy="3478680"/>
          </a:xfrm>
          <a:prstGeom prst="rect">
            <a:avLst/>
          </a:prstGeom>
          <a:noFill/>
          <a:ln>
            <a:noFill/>
          </a:ln>
        </p:spPr>
        <p:style>
          <a:lnRef idx="0"/>
          <a:fillRef idx="0"/>
          <a:effectRef idx="0"/>
          <a:fontRef idx="minor"/>
        </p:style>
        <p:txBody>
          <a:bodyPr lIns="0" rIns="0" tIns="0" bIns="0"/>
          <a:p>
            <a:pPr>
              <a:lnSpc>
                <a:spcPct val="100000"/>
              </a:lnSpc>
              <a:spcBef>
                <a:spcPts val="751"/>
              </a:spcBef>
            </a:pPr>
            <a:r>
              <a:rPr b="1" lang="en-IN" sz="1800" spc="-1" strike="noStrike">
                <a:solidFill>
                  <a:srgbClr val="ffffff"/>
                </a:solidFill>
                <a:latin typeface="Tahoma"/>
              </a:rPr>
              <a:t>The results can be viewed as a cluster formed by the Kmeans Algorithm which groups the similar data together. All the neighborhood which have been labelled with the same color points fall in the same cluster. Individual clusters can also be visualized to get the details about the what kind of customers could be expected if the retail store outlet is opened at a given location. Big restaurants, coffee shops, hotels usually buy the commodities in bulk. So greater the numbers of such customers in a neighborhood more would be the sale and this would eventually result in good profit margins.</a:t>
            </a:r>
            <a:endParaRPr b="0" lang="en-IN" sz="1800" spc="-1" strike="noStrike">
              <a:latin typeface="Arial"/>
            </a:endParaRPr>
          </a:p>
        </p:txBody>
      </p:sp>
      <p:pic>
        <p:nvPicPr>
          <p:cNvPr id="108" name="Picture 1" descr=""/>
          <p:cNvPicPr/>
          <p:nvPr/>
        </p:nvPicPr>
        <p:blipFill>
          <a:blip r:embed="rId1"/>
          <a:stretch/>
        </p:blipFill>
        <p:spPr>
          <a:xfrm>
            <a:off x="631440" y="4572000"/>
            <a:ext cx="5595120" cy="41072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52720" y="505080"/>
            <a:ext cx="5148720" cy="57420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f7931e"/>
                </a:solidFill>
                <a:latin typeface="Tahoma"/>
              </a:rPr>
              <a:t>Discussion</a:t>
            </a:r>
            <a:endParaRPr b="0" lang="en-IN" sz="2400" spc="-1" strike="noStrike">
              <a:latin typeface="Arial"/>
            </a:endParaRPr>
          </a:p>
        </p:txBody>
      </p:sp>
      <p:sp>
        <p:nvSpPr>
          <p:cNvPr id="110" name="CustomShape 2"/>
          <p:cNvSpPr/>
          <p:nvPr/>
        </p:nvSpPr>
        <p:spPr>
          <a:xfrm>
            <a:off x="252720" y="948960"/>
            <a:ext cx="6352200" cy="916200"/>
          </a:xfrm>
          <a:prstGeom prst="rect">
            <a:avLst/>
          </a:prstGeom>
          <a:noFill/>
          <a:ln>
            <a:noFill/>
          </a:ln>
        </p:spPr>
        <p:style>
          <a:lnRef idx="0"/>
          <a:fillRef idx="0"/>
          <a:effectRef idx="0"/>
          <a:fontRef idx="minor"/>
        </p:style>
        <p:txBody>
          <a:bodyPr lIns="0" rIns="0" tIns="0" bIns="0"/>
          <a:p>
            <a:pPr>
              <a:lnSpc>
                <a:spcPct val="100000"/>
              </a:lnSpc>
              <a:spcBef>
                <a:spcPts val="751"/>
              </a:spcBef>
            </a:pPr>
            <a:r>
              <a:rPr b="1" lang="en-IN" sz="1600" spc="-1" strike="noStrike">
                <a:solidFill>
                  <a:srgbClr val="f2f2f2"/>
                </a:solidFill>
                <a:latin typeface="Tahoma"/>
              </a:rPr>
              <a:t>Once we visualize the clusters the next step is to analyse the individual clusters to gather important information about them.We first get the venues from the first cluster .</a:t>
            </a:r>
            <a:endParaRPr b="0" lang="en-IN" sz="1600" spc="-1" strike="noStrike">
              <a:latin typeface="Arial"/>
            </a:endParaRPr>
          </a:p>
          <a:p>
            <a:pPr>
              <a:lnSpc>
                <a:spcPct val="100000"/>
              </a:lnSpc>
              <a:spcBef>
                <a:spcPts val="751"/>
              </a:spcBef>
            </a:pPr>
            <a:r>
              <a:rPr b="1" lang="en-IN" sz="1600" spc="-1" strike="noStrike">
                <a:solidFill>
                  <a:srgbClr val="f2f2f2"/>
                </a:solidFill>
                <a:latin typeface="Tahoma"/>
              </a:rPr>
              <a:t>The first cluster can be visualized as</a:t>
            </a:r>
            <a:endParaRPr b="0" lang="en-IN" sz="1600" spc="-1" strike="noStrike">
              <a:latin typeface="Arial"/>
            </a:endParaRPr>
          </a:p>
        </p:txBody>
      </p:sp>
      <p:pic>
        <p:nvPicPr>
          <p:cNvPr id="111" name="Picture 4" descr=""/>
          <p:cNvPicPr/>
          <p:nvPr/>
        </p:nvPicPr>
        <p:blipFill>
          <a:blip r:embed="rId1"/>
          <a:stretch/>
        </p:blipFill>
        <p:spPr>
          <a:xfrm>
            <a:off x="319320" y="2182320"/>
            <a:ext cx="6219000" cy="1938600"/>
          </a:xfrm>
          <a:prstGeom prst="rect">
            <a:avLst/>
          </a:prstGeom>
          <a:ln>
            <a:noFill/>
          </a:ln>
        </p:spPr>
      </p:pic>
      <p:sp>
        <p:nvSpPr>
          <p:cNvPr id="112" name="CustomShape 3"/>
          <p:cNvSpPr/>
          <p:nvPr/>
        </p:nvSpPr>
        <p:spPr>
          <a:xfrm>
            <a:off x="252720" y="4248720"/>
            <a:ext cx="47397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2f2f2"/>
                </a:solidFill>
                <a:latin typeface="Arial Narrow"/>
              </a:rPr>
              <a:t>The second cluster can be visualized as</a:t>
            </a:r>
            <a:endParaRPr b="0" lang="en-IN" sz="1800" spc="-1" strike="noStrike">
              <a:latin typeface="Arial"/>
            </a:endParaRPr>
          </a:p>
        </p:txBody>
      </p:sp>
      <p:pic>
        <p:nvPicPr>
          <p:cNvPr id="113" name="Picture 6" descr=""/>
          <p:cNvPicPr/>
          <p:nvPr/>
        </p:nvPicPr>
        <p:blipFill>
          <a:blip r:embed="rId2"/>
          <a:stretch/>
        </p:blipFill>
        <p:spPr>
          <a:xfrm>
            <a:off x="252720" y="4833000"/>
            <a:ext cx="6285600" cy="956160"/>
          </a:xfrm>
          <a:prstGeom prst="rect">
            <a:avLst/>
          </a:prstGeom>
          <a:ln>
            <a:noFill/>
          </a:ln>
        </p:spPr>
      </p:pic>
      <p:sp>
        <p:nvSpPr>
          <p:cNvPr id="114" name="CustomShape 4"/>
          <p:cNvSpPr/>
          <p:nvPr/>
        </p:nvSpPr>
        <p:spPr>
          <a:xfrm>
            <a:off x="252720" y="6004080"/>
            <a:ext cx="47397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f2f2f2"/>
                </a:solidFill>
                <a:latin typeface="Arial Narrow"/>
              </a:rPr>
              <a:t>The third cluster can be visualized as</a:t>
            </a:r>
            <a:endParaRPr b="0" lang="en-IN" sz="1800" spc="-1" strike="noStrike">
              <a:latin typeface="Arial"/>
            </a:endParaRPr>
          </a:p>
        </p:txBody>
      </p:sp>
      <p:pic>
        <p:nvPicPr>
          <p:cNvPr id="115" name="Picture 7" descr=""/>
          <p:cNvPicPr/>
          <p:nvPr/>
        </p:nvPicPr>
        <p:blipFill>
          <a:blip r:embed="rId3"/>
          <a:stretch/>
        </p:blipFill>
        <p:spPr>
          <a:xfrm>
            <a:off x="252720" y="6546600"/>
            <a:ext cx="6285600" cy="909360"/>
          </a:xfrm>
          <a:prstGeom prst="rect">
            <a:avLst/>
          </a:prstGeom>
          <a:ln>
            <a:noFill/>
          </a:ln>
        </p:spPr>
      </p:pic>
      <p:sp>
        <p:nvSpPr>
          <p:cNvPr id="116" name="CustomShape 5"/>
          <p:cNvSpPr/>
          <p:nvPr/>
        </p:nvSpPr>
        <p:spPr>
          <a:xfrm>
            <a:off x="146880" y="7629120"/>
            <a:ext cx="6458040" cy="1369080"/>
          </a:xfrm>
          <a:prstGeom prst="rect">
            <a:avLst/>
          </a:prstGeom>
          <a:noFill/>
          <a:ln>
            <a:noFill/>
          </a:ln>
        </p:spPr>
        <p:style>
          <a:lnRef idx="0"/>
          <a:fillRef idx="0"/>
          <a:effectRef idx="0"/>
          <a:fontRef idx="minor"/>
        </p:style>
        <p:txBody>
          <a:bodyPr lIns="90000" rIns="90000" tIns="45000" bIns="45000"/>
          <a:p>
            <a:pPr>
              <a:lnSpc>
                <a:spcPct val="100000"/>
              </a:lnSpc>
            </a:pPr>
            <a:r>
              <a:rPr b="1" lang="en-IN" sz="1400" spc="-1" strike="noStrike">
                <a:solidFill>
                  <a:srgbClr val="f2f2f2"/>
                </a:solidFill>
                <a:latin typeface="Tahoma"/>
              </a:rPr>
              <a:t>As we can see most of the venues in this neighborhood contains parks, gym , electronic stores ,event space.So the grocery and daily items sale would be very less as compared to neighbourhood from the previous clusters .So this location is not good in terms of opening a store outlet as it will lead to poor sales and would eventually lead to loss</a:t>
            </a:r>
            <a:endParaRPr b="0" lang="en-IN" sz="14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52720" y="948960"/>
            <a:ext cx="6352200" cy="5233680"/>
          </a:xfrm>
          <a:prstGeom prst="rect">
            <a:avLst/>
          </a:prstGeom>
          <a:noFill/>
          <a:ln>
            <a:noFill/>
          </a:ln>
        </p:spPr>
        <p:style>
          <a:lnRef idx="0"/>
          <a:fillRef idx="0"/>
          <a:effectRef idx="0"/>
          <a:fontRef idx="minor"/>
        </p:style>
        <p:txBody>
          <a:bodyPr lIns="0" rIns="0" tIns="0" bIns="0"/>
          <a:p>
            <a:pPr>
              <a:lnSpc>
                <a:spcPct val="150000"/>
              </a:lnSpc>
              <a:spcBef>
                <a:spcPts val="751"/>
              </a:spcBef>
            </a:pPr>
            <a:r>
              <a:rPr b="1" lang="en-IN" sz="2000" spc="-1" strike="noStrike">
                <a:solidFill>
                  <a:srgbClr val="f2f2f2"/>
                </a:solidFill>
                <a:latin typeface="Tahoma"/>
              </a:rPr>
              <a:t>This Projects serves as a very good recommender tool for big retail chains to make a decision whether to open their outlets at a given or specified location . The foursquare API helps to get the most common venues at a location and machine learning help us to cluster these venues depending upon their similarity .Analysis of these clusters would help the retail chains to identify the potential customers and make a decision of opening their outlet stores.</a:t>
            </a:r>
            <a:endParaRPr b="0" lang="en-IN" sz="2000" spc="-1" strike="noStrike">
              <a:latin typeface="Arial"/>
            </a:endParaRPr>
          </a:p>
        </p:txBody>
      </p:sp>
      <p:sp>
        <p:nvSpPr>
          <p:cNvPr id="118" name="CustomShape 2"/>
          <p:cNvSpPr/>
          <p:nvPr/>
        </p:nvSpPr>
        <p:spPr>
          <a:xfrm>
            <a:off x="319320" y="296640"/>
            <a:ext cx="4261320" cy="705240"/>
          </a:xfrm>
          <a:prstGeom prst="rect">
            <a:avLst/>
          </a:prstGeom>
          <a:noFill/>
          <a:ln>
            <a:noFill/>
          </a:ln>
        </p:spPr>
        <p:style>
          <a:lnRef idx="0"/>
          <a:fillRef idx="0"/>
          <a:effectRef idx="0"/>
          <a:fontRef idx="minor"/>
        </p:style>
        <p:txBody>
          <a:bodyPr lIns="0" rIns="0" tIns="0" bIns="0"/>
          <a:p>
            <a:pPr>
              <a:lnSpc>
                <a:spcPct val="90000"/>
              </a:lnSpc>
              <a:spcBef>
                <a:spcPts val="751"/>
              </a:spcBef>
            </a:pPr>
            <a:r>
              <a:rPr b="1" lang="en-IN" sz="2400" spc="-1" strike="noStrike">
                <a:solidFill>
                  <a:srgbClr val="29abe2"/>
                </a:solidFill>
                <a:latin typeface="Tahoma"/>
              </a:rPr>
              <a:t>Conclusion</a:t>
            </a:r>
            <a:endParaRPr b="0" lang="en-IN" sz="2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Technology infographics poster</Template>
  <TotalTime>0</TotalTime>
  <Application>LibreOffice/6.0.7.3$Linux_X86_64 LibreOffice_project/00m0$Build-3</Application>
  <Words>802</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2019-08-02T17:01:39Z</dcterms:created>
  <dc:creator/>
  <dc:description/>
  <dc:language>en-IN</dc:language>
  <cp:lastModifiedBy/>
  <dcterms:modified xsi:type="dcterms:W3CDTF">2019-08-03T16:18:04Z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