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27432000" cy="16459200"/>
  <p:notesSz cx="6858000" cy="9144000"/>
  <p:defaultTextStyle>
    <a:defPPr>
      <a:defRPr lang="en-US"/>
    </a:defPPr>
    <a:lvl1pPr marL="0" algn="l" defTabSz="197989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89949" algn="l" defTabSz="197989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79898" algn="l" defTabSz="197989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69849" algn="l" defTabSz="197989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59798" algn="l" defTabSz="197989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49748" algn="l" defTabSz="197989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39697" algn="l" defTabSz="197989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29647" algn="l" defTabSz="197989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19597" algn="l" defTabSz="197989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0">
          <p15:clr>
            <a:srgbClr val="A4A3A4"/>
          </p15:clr>
        </p15:guide>
        <p15:guide id="2" pos="7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72F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6" autoAdjust="0"/>
  </p:normalViewPr>
  <p:slideViewPr>
    <p:cSldViewPr>
      <p:cViewPr>
        <p:scale>
          <a:sx n="66" d="100"/>
          <a:sy n="66" d="100"/>
        </p:scale>
        <p:origin x="-3763" y="-2021"/>
      </p:cViewPr>
      <p:guideLst>
        <p:guide orient="horz" pos="8400"/>
        <p:guide pos="75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DELHI</c:v>
                </c:pt>
                <c:pt idx="1">
                  <c:v>KOLKATA</c:v>
                </c:pt>
                <c:pt idx="2">
                  <c:v>MUMBAI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6.1</c:v>
                </c:pt>
                <c:pt idx="1">
                  <c:v>1.6</c:v>
                </c:pt>
                <c:pt idx="2">
                  <c:v>3.3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 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20000000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 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12999999</c:v>
                </c:pt>
                <c:pt idx="10">
                  <c:v>30000000</c:v>
                </c:pt>
                <c:pt idx="1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 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12000000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12000000</c:v>
                </c:pt>
                <c:pt idx="8">
                  <c:v>0</c:v>
                </c:pt>
                <c:pt idx="9">
                  <c:v>0</c:v>
                </c:pt>
                <c:pt idx="10">
                  <c:v>15000000</c:v>
                </c:pt>
                <c:pt idx="11">
                  <c:v>30000000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 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 </c:v>
                </c:pt>
                <c:pt idx="11">
                  <c:v>DEC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9000000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QWE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 </c:v>
                </c:pt>
                <c:pt idx="11">
                  <c:v>DEC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18000000</c:v>
                </c:pt>
                <c:pt idx="1">
                  <c:v>20000000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12000000</c:v>
                </c:pt>
                <c:pt idx="6">
                  <c:v>16000000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17000000</c:v>
                </c:pt>
                <c:pt idx="11">
                  <c:v>18000000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QPO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 </c:v>
                </c:pt>
                <c:pt idx="11">
                  <c:v>DEC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10000000</c:v>
                </c:pt>
                <c:pt idx="1">
                  <c:v>11000000</c:v>
                </c:pt>
                <c:pt idx="2">
                  <c:v>0</c:v>
                </c:pt>
                <c:pt idx="3">
                  <c:v>11000000</c:v>
                </c:pt>
                <c:pt idx="4">
                  <c:v>0</c:v>
                </c:pt>
                <c:pt idx="5">
                  <c:v>0</c:v>
                </c:pt>
                <c:pt idx="6">
                  <c:v>9000001</c:v>
                </c:pt>
                <c:pt idx="7">
                  <c:v>0</c:v>
                </c:pt>
                <c:pt idx="8">
                  <c:v>11000000</c:v>
                </c:pt>
                <c:pt idx="9">
                  <c:v>0</c:v>
                </c:pt>
                <c:pt idx="10">
                  <c:v>10000000</c:v>
                </c:pt>
                <c:pt idx="11">
                  <c:v>10000000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830830512"/>
        <c:axId val="-1830824528"/>
      </c:barChart>
      <c:catAx>
        <c:axId val="-183083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0824528"/>
        <c:crosses val="autoZero"/>
        <c:auto val="1"/>
        <c:lblAlgn val="ctr"/>
        <c:lblOffset val="100"/>
        <c:noMultiLvlLbl val="0"/>
      </c:catAx>
      <c:valAx>
        <c:axId val="-18308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083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&quot; x 60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435430" y="304800"/>
            <a:ext cx="26561143" cy="1676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88844" tIns="44422" rIns="88844" bIns="44422" anchor="ctr" anchorCtr="1"/>
          <a:lstStyle>
            <a:lvl1pPr>
              <a:defRPr sz="35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Poster Presentation Title</a:t>
            </a:r>
            <a:br>
              <a:rPr lang="en-US" dirty="0" smtClean="0"/>
            </a:b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1" y="2155371"/>
            <a:ext cx="6422571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88844" tIns="44422" rIns="88844" bIns="44422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1" y="2808514"/>
            <a:ext cx="6422571" cy="4343400"/>
          </a:xfrm>
          <a:prstGeom prst="rect">
            <a:avLst/>
          </a:prstGeom>
        </p:spPr>
        <p:txBody>
          <a:bodyPr vert="horz" lIns="88844" tIns="44422" rIns="88844" bIns="44422"/>
          <a:lstStyle>
            <a:lvl1pPr marL="0" indent="0">
              <a:buNone/>
              <a:defRPr sz="1500" baseline="0"/>
            </a:lvl1pPr>
            <a:lvl2pPr marL="225196" indent="0">
              <a:buNone/>
              <a:defRPr sz="1500" baseline="0"/>
            </a:lvl2pPr>
            <a:lvl3pPr marL="438053" indent="0">
              <a:buNone/>
              <a:defRPr sz="1500" baseline="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435430" y="7315200"/>
            <a:ext cx="6422571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88844" tIns="44422" rIns="88844" bIns="44422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435430" y="8001000"/>
            <a:ext cx="6422571" cy="3657600"/>
          </a:xfrm>
          <a:prstGeom prst="rect">
            <a:avLst/>
          </a:prstGeom>
        </p:spPr>
        <p:txBody>
          <a:bodyPr vert="horz" lIns="88844" tIns="44422" rIns="88844" bIns="44422"/>
          <a:lstStyle>
            <a:lvl1pPr marL="0" marR="0" indent="0" algn="l" defTabSz="19798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19798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35430" y="11811000"/>
            <a:ext cx="6422571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88844" tIns="44422" rIns="88844" bIns="44422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35430" y="12496800"/>
            <a:ext cx="6422571" cy="3635829"/>
          </a:xfrm>
          <a:prstGeom prst="rect">
            <a:avLst/>
          </a:prstGeom>
        </p:spPr>
        <p:txBody>
          <a:bodyPr vert="horz" lIns="88844" tIns="44422" rIns="88844" bIns="44422"/>
          <a:lstStyle>
            <a:lvl1pPr marL="0" marR="0" indent="0" algn="l" defTabSz="19798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19798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7175501" y="2155371"/>
            <a:ext cx="6422571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88844" tIns="44422" rIns="88844" bIns="44422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20574001" y="12409714"/>
            <a:ext cx="6422571" cy="3722914"/>
          </a:xfrm>
          <a:prstGeom prst="rect">
            <a:avLst/>
          </a:prstGeom>
        </p:spPr>
        <p:txBody>
          <a:bodyPr vert="horz" lIns="88844" tIns="44422" rIns="88844" bIns="44422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20574001" y="2155371"/>
            <a:ext cx="6422571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88844" tIns="44422" rIns="88844" bIns="44422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20574001" y="2808514"/>
            <a:ext cx="6422571" cy="8839200"/>
          </a:xfrm>
          <a:prstGeom prst="rect">
            <a:avLst/>
          </a:prstGeom>
        </p:spPr>
        <p:txBody>
          <a:bodyPr vert="horz" lIns="88844" tIns="44422" rIns="88844" bIns="44422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20574001" y="11756571"/>
            <a:ext cx="6422571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88844" tIns="44422" rIns="88844" bIns="44422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175501" y="2808514"/>
            <a:ext cx="6422571" cy="13335000"/>
          </a:xfrm>
          <a:prstGeom prst="rect">
            <a:avLst/>
          </a:prstGeom>
        </p:spPr>
        <p:txBody>
          <a:bodyPr vert="horz" lIns="88844" tIns="44422" rIns="88844" bIns="44422"/>
          <a:lstStyle>
            <a:lvl1pPr marL="0" indent="0">
              <a:buNone/>
              <a:defRPr sz="1500" baseline="0"/>
            </a:lvl1pPr>
            <a:lvl2pPr marL="225196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762003" y="457200"/>
            <a:ext cx="1959429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88844" tIns="44422" rIns="88844" bIns="44422"/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24819431" y="457200"/>
            <a:ext cx="1959429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88844" tIns="44422" rIns="88844" bIns="44422"/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7683500" y="8033657"/>
            <a:ext cx="5434482" cy="3352800"/>
          </a:xfrm>
          <a:prstGeom prst="rect">
            <a:avLst/>
          </a:prstGeom>
        </p:spPr>
        <p:txBody>
          <a:bodyPr vert="horz" lIns="88844" tIns="44422" rIns="88844" bIns="44422"/>
          <a:lstStyle>
            <a:lvl1pPr marL="0" indent="0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7683500" y="12279086"/>
            <a:ext cx="5434482" cy="3352800"/>
          </a:xfrm>
          <a:prstGeom prst="rect">
            <a:avLst/>
          </a:prstGeom>
        </p:spPr>
        <p:txBody>
          <a:bodyPr vert="horz" lIns="88844" tIns="44422" rIns="88844" bIns="44422"/>
          <a:lstStyle>
            <a:lvl1pPr marL="0" indent="0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13843001" y="2155371"/>
            <a:ext cx="6422571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88844" tIns="44422" rIns="88844" bIns="44422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Results</a:t>
            </a:r>
            <a:endParaRPr lang="en-US" dirty="0"/>
          </a:p>
        </p:txBody>
      </p:sp>
      <p:sp>
        <p:nvSpPr>
          <p:cNvPr id="43" name="Text Placeholder 23"/>
          <p:cNvSpPr>
            <a:spLocks noGrp="1"/>
          </p:cNvSpPr>
          <p:nvPr>
            <p:ph type="body" sz="quarter" idx="27"/>
          </p:nvPr>
        </p:nvSpPr>
        <p:spPr>
          <a:xfrm>
            <a:off x="13843001" y="2808514"/>
            <a:ext cx="6422571" cy="13335000"/>
          </a:xfrm>
          <a:prstGeom prst="rect">
            <a:avLst/>
          </a:prstGeom>
        </p:spPr>
        <p:txBody>
          <a:bodyPr vert="horz" lIns="88844" tIns="44422" rIns="88844" bIns="44422"/>
          <a:lstStyle>
            <a:lvl1pPr marL="0" indent="0">
              <a:buNone/>
              <a:defRPr sz="1500" baseline="0"/>
            </a:lvl1pPr>
            <a:lvl2pPr marL="225196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endParaRPr lang="en-US" dirty="0" smtClean="0"/>
          </a:p>
        </p:txBody>
      </p:sp>
      <p:sp>
        <p:nvSpPr>
          <p:cNvPr id="44" name="Chart Placeholder 38"/>
          <p:cNvSpPr>
            <a:spLocks noGrp="1"/>
          </p:cNvSpPr>
          <p:nvPr>
            <p:ph type="chart" sz="quarter" idx="28"/>
          </p:nvPr>
        </p:nvSpPr>
        <p:spPr>
          <a:xfrm>
            <a:off x="14414500" y="12279086"/>
            <a:ext cx="5434482" cy="3352800"/>
          </a:xfrm>
          <a:prstGeom prst="rect">
            <a:avLst/>
          </a:prstGeom>
        </p:spPr>
        <p:txBody>
          <a:bodyPr vert="horz" lIns="88844" tIns="44422" rIns="88844" bIns="44422"/>
          <a:lstStyle>
            <a:lvl1pPr marL="0" indent="0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45" name="Chart Placeholder 38"/>
          <p:cNvSpPr>
            <a:spLocks noGrp="1"/>
          </p:cNvSpPr>
          <p:nvPr>
            <p:ph type="chart" sz="quarter" idx="29"/>
          </p:nvPr>
        </p:nvSpPr>
        <p:spPr>
          <a:xfrm>
            <a:off x="14414500" y="8033657"/>
            <a:ext cx="5434482" cy="3352800"/>
          </a:xfrm>
          <a:prstGeom prst="rect">
            <a:avLst/>
          </a:prstGeom>
        </p:spPr>
        <p:txBody>
          <a:bodyPr vert="horz" lIns="88844" tIns="44422" rIns="88844" bIns="44422"/>
          <a:lstStyle>
            <a:lvl1pPr marL="0" indent="0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46" name="Chart Placeholder 38"/>
          <p:cNvSpPr>
            <a:spLocks noGrp="1"/>
          </p:cNvSpPr>
          <p:nvPr>
            <p:ph type="chart" sz="quarter" idx="30"/>
          </p:nvPr>
        </p:nvSpPr>
        <p:spPr>
          <a:xfrm>
            <a:off x="14414500" y="3918857"/>
            <a:ext cx="5434482" cy="3352800"/>
          </a:xfrm>
          <a:prstGeom prst="rect">
            <a:avLst/>
          </a:prstGeom>
        </p:spPr>
        <p:txBody>
          <a:bodyPr vert="horz" lIns="88844" tIns="44422" rIns="88844" bIns="44422"/>
          <a:lstStyle>
            <a:lvl1pPr marL="0" indent="0">
              <a:buNone/>
              <a:defRPr sz="1500"/>
            </a:lvl1pPr>
          </a:lstStyle>
          <a:p>
            <a:endParaRPr lang="en-US" dirty="0"/>
          </a:p>
        </p:txBody>
      </p:sp>
      <p:pic>
        <p:nvPicPr>
          <p:cNvPr id="3" name="Picture 2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400" y="16192707"/>
            <a:ext cx="1371600" cy="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979898" rtl="0" eaLnBrk="1" latinLnBrk="0" hangingPunct="1">
        <a:spcBef>
          <a:spcPct val="0"/>
        </a:spcBef>
        <a:buNone/>
        <a:defRPr sz="9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463" indent="-742463" algn="l" defTabSz="1979898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08668" indent="-618719" algn="l" defTabSz="1979898" rtl="0" eaLnBrk="1" latinLnBrk="0" hangingPunct="1">
        <a:spcBef>
          <a:spcPct val="20000"/>
        </a:spcBef>
        <a:buFont typeface="Arial" pitchFamily="34" charset="0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74875" indent="-494975" algn="l" defTabSz="1979898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464824" indent="-494975" algn="l" defTabSz="1979898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54773" indent="-494975" algn="l" defTabSz="1979898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44722" indent="-494975" algn="l" defTabSz="197989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34671" indent="-494975" algn="l" defTabSz="197989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24622" indent="-494975" algn="l" defTabSz="197989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14571" indent="-494975" algn="l" defTabSz="197989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89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89949" algn="l" defTabSz="197989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79898" algn="l" defTabSz="197989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69849" algn="l" defTabSz="197989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59798" algn="l" defTabSz="197989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49748" algn="l" defTabSz="197989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39697" algn="l" defTabSz="197989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29647" algn="l" defTabSz="197989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19597" algn="l" defTabSz="197989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kaggle.com/datasets" TargetMode="External"/><Relationship Id="rId7" Type="http://schemas.openxmlformats.org/officeDocument/2006/relationships/chart" Target="../charts/chart2.xml"/><Relationship Id="rId2" Type="http://schemas.openxmlformats.org/officeDocument/2006/relationships/hyperlink" Target="https://www.manyava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hart" Target="../charts/chart1.xml"/><Relationship Id="rId4" Type="http://schemas.openxmlformats.org/officeDocument/2006/relationships/hyperlink" Target="https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8165"/>
            <a:ext cx="26561143" cy="2175589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Clothing Sales Prediction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Shubham</a:t>
            </a:r>
            <a:r>
              <a:rPr lang="en-US" dirty="0" smtClean="0"/>
              <a:t> </a:t>
            </a:r>
            <a:r>
              <a:rPr lang="en-US" dirty="0" err="1" smtClean="0"/>
              <a:t>Kejriwal</a:t>
            </a:r>
            <a:r>
              <a:rPr lang="en-US" dirty="0" smtClean="0"/>
              <a:t> &amp; </a:t>
            </a:r>
            <a:r>
              <a:rPr lang="en-US" dirty="0" err="1" smtClean="0"/>
              <a:t>Vedant</a:t>
            </a:r>
            <a:r>
              <a:rPr lang="en-US" dirty="0" smtClean="0"/>
              <a:t> </a:t>
            </a:r>
            <a:r>
              <a:rPr lang="en-US" dirty="0" err="1" smtClean="0"/>
              <a:t>Mathur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Sardar</a:t>
            </a:r>
            <a:r>
              <a:rPr lang="en-US" dirty="0" smtClean="0"/>
              <a:t> Patel Institute of Technology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43001" y="2722889"/>
            <a:ext cx="6699897" cy="442568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Abstract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43002" y="3269178"/>
            <a:ext cx="6699896" cy="1953208"/>
          </a:xfrm>
        </p:spPr>
        <p:txBody>
          <a:bodyPr/>
          <a:lstStyle/>
          <a:p>
            <a:r>
              <a:rPr lang="en-US" sz="2000" dirty="0"/>
              <a:t>The previous year’s data is assessed on different aspects and the</a:t>
            </a:r>
          </a:p>
          <a:p>
            <a:r>
              <a:rPr lang="en-US" sz="2000" dirty="0"/>
              <a:t>coming year’s sales of different departments is shown. The sales prediction</a:t>
            </a:r>
          </a:p>
          <a:p>
            <a:r>
              <a:rPr lang="en-US" sz="2000" dirty="0"/>
              <a:t>are displayed depending on the cities and types of clothing. Each employee</a:t>
            </a:r>
          </a:p>
          <a:p>
            <a:r>
              <a:rPr lang="en-US" sz="2000" dirty="0"/>
              <a:t>can access this data from within work. The current topic is based on </a:t>
            </a:r>
            <a:r>
              <a:rPr lang="en-US" sz="1800" dirty="0"/>
              <a:t>the data</a:t>
            </a:r>
          </a:p>
          <a:p>
            <a:r>
              <a:rPr lang="en-US" sz="1800" dirty="0"/>
              <a:t>from ‘MANYAVAR’ the traditional clothing company.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43001" y="6084766"/>
            <a:ext cx="6719561" cy="466353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22051" y="6575756"/>
            <a:ext cx="6640511" cy="26115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Inventory and raw materials depending on sales prediction to reduce excess expenditure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automatically predict the data depending on any addition to product or edition  or store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check store profitability in a city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set targets for the next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 re-evaluate market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247233" y="9276230"/>
            <a:ext cx="6722905" cy="526893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50576" y="9892012"/>
            <a:ext cx="6719562" cy="6352575"/>
          </a:xfrm>
        </p:spPr>
        <p:txBody>
          <a:bodyPr/>
          <a:lstStyle/>
          <a:p>
            <a:r>
              <a:rPr lang="en-US" sz="2000" dirty="0"/>
              <a:t>The method to be used for basic sales prediction is the Regression</a:t>
            </a:r>
          </a:p>
          <a:p>
            <a:r>
              <a:rPr lang="en-US" sz="2000" dirty="0" smtClean="0"/>
              <a:t>Analysis in which we are taking the sales as a dependent variable and</a:t>
            </a:r>
          </a:p>
          <a:p>
            <a:r>
              <a:rPr lang="en-US" sz="2000" dirty="0" smtClean="0"/>
              <a:t>clothes, month and cities a the independent variable, since the changes in the sales is associated with change in time, clothes and city.</a:t>
            </a:r>
          </a:p>
          <a:p>
            <a:r>
              <a:rPr lang="en-US" sz="2000" dirty="0" smtClean="0"/>
              <a:t>The database is used to see the changes in the independent variables</a:t>
            </a:r>
          </a:p>
          <a:p>
            <a:r>
              <a:rPr lang="en-US" sz="2000" dirty="0" smtClean="0"/>
              <a:t>depending on their attributes. Also calculating the average sales due to a</a:t>
            </a:r>
            <a:r>
              <a:rPr lang="en-US" sz="2000" dirty="0"/>
              <a:t> </a:t>
            </a:r>
            <a:r>
              <a:rPr lang="en-US" sz="2000" dirty="0" smtClean="0"/>
              <a:t>change in trend, month(occasion) or a particular region (city, stores).</a:t>
            </a:r>
          </a:p>
          <a:p>
            <a:r>
              <a:rPr lang="en-US" sz="2000" dirty="0" smtClean="0"/>
              <a:t>The given site displays the different sales depending on the</a:t>
            </a:r>
          </a:p>
          <a:p>
            <a:r>
              <a:rPr lang="en-US" sz="2000" dirty="0" smtClean="0"/>
              <a:t>independent variables of the previous years and is accessible to the</a:t>
            </a:r>
          </a:p>
          <a:p>
            <a:r>
              <a:rPr lang="en-US" sz="2000" dirty="0" smtClean="0"/>
              <a:t>employees for any changes or updates in the pre-existing records or creating new ones. It will also show tentative sales forecasting for the company. All database is restricted to the employees only.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839200" y="2645512"/>
            <a:ext cx="8610600" cy="533400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8255342" y="13068299"/>
            <a:ext cx="7943336" cy="2748387"/>
          </a:xfrm>
        </p:spPr>
        <p:txBody>
          <a:bodyPr/>
          <a:lstStyle/>
          <a:p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www.manyavar.com/</a:t>
            </a:r>
            <a:endParaRPr lang="en-IN" sz="2000" dirty="0" smtClean="0"/>
          </a:p>
          <a:p>
            <a:endParaRPr lang="en-US" sz="2000" dirty="0"/>
          </a:p>
          <a:p>
            <a:r>
              <a:rPr lang="en-IN" sz="2000" dirty="0">
                <a:hlinkClick r:id="rId3"/>
              </a:rPr>
              <a:t>https://</a:t>
            </a:r>
            <a:r>
              <a:rPr lang="en-IN" sz="2000" dirty="0" smtClean="0">
                <a:hlinkClick r:id="rId3"/>
              </a:rPr>
              <a:t>www.kaggle.com/datasets</a:t>
            </a:r>
            <a:endParaRPr lang="en-IN" sz="2000" dirty="0" smtClean="0"/>
          </a:p>
          <a:p>
            <a:endParaRPr lang="en-US" sz="2000" dirty="0"/>
          </a:p>
          <a:p>
            <a:r>
              <a:rPr lang="en-IN" sz="2000" dirty="0">
                <a:hlinkClick r:id="rId4"/>
              </a:rPr>
              <a:t>https://www.w3schools.com</a:t>
            </a:r>
            <a:r>
              <a:rPr lang="en-IN" sz="2000" dirty="0" smtClean="0">
                <a:hlinkClick r:id="rId4"/>
              </a:rPr>
              <a:t>/</a:t>
            </a:r>
            <a:endParaRPr lang="en-IN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8129959" y="9936012"/>
            <a:ext cx="7921112" cy="580592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18411391" y="10723508"/>
            <a:ext cx="7714736" cy="1380701"/>
          </a:xfrm>
        </p:spPr>
        <p:txBody>
          <a:bodyPr/>
          <a:lstStyle/>
          <a:p>
            <a:pPr marL="571500" lvl="0" indent="-571500"/>
            <a:r>
              <a:rPr lang="en-IN" sz="2000" dirty="0"/>
              <a:t>Front-end: HTML, CSS, JavaScript, Bootstrap</a:t>
            </a:r>
          </a:p>
          <a:p>
            <a:pPr marL="571500" lvl="0" indent="-571500"/>
            <a:r>
              <a:rPr lang="en-IN" sz="2000" dirty="0"/>
              <a:t>Middle-tier: PHP</a:t>
            </a:r>
          </a:p>
          <a:p>
            <a:pPr marL="571500" lvl="0" indent="-571500"/>
            <a:r>
              <a:rPr lang="en-IN" sz="2000" dirty="0"/>
              <a:t>Back-end: MySQL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8297091" y="12104209"/>
            <a:ext cx="7943336" cy="572699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8839200" y="3171538"/>
            <a:ext cx="8610600" cy="12455399"/>
          </a:xfrm>
        </p:spPr>
        <p:txBody>
          <a:bodyPr/>
          <a:lstStyle/>
          <a:p>
            <a:r>
              <a:rPr lang="en-US" sz="2000" dirty="0" smtClean="0"/>
              <a:t>The given project shows us the monthly sales of different collections depending on seasons and occasions.</a:t>
            </a:r>
          </a:p>
          <a:p>
            <a:r>
              <a:rPr lang="en-US" sz="2000" dirty="0" smtClean="0"/>
              <a:t>The projections shows are calculated using previous years data and any addition or removal will recalculate it.</a:t>
            </a:r>
          </a:p>
          <a:p>
            <a:r>
              <a:rPr lang="en-US" sz="2000" dirty="0" smtClean="0"/>
              <a:t> Calculating further production and expenditure can be done easily with the given data.</a:t>
            </a:r>
          </a:p>
          <a:p>
            <a:r>
              <a:rPr lang="en-US" sz="2000" dirty="0" smtClean="0"/>
              <a:t>Creating new data for any new editions is easily added and the changes are directly implemented to the collection library.</a:t>
            </a:r>
          </a:p>
          <a:p>
            <a:endParaRPr lang="en-US" sz="2000" dirty="0"/>
          </a:p>
        </p:txBody>
      </p:sp>
      <p:graphicFrame>
        <p:nvGraphicFramePr>
          <p:cNvPr id="69" name="Chart Placeholder 68"/>
          <p:cNvGraphicFramePr>
            <a:graphicFrameLocks noGrp="1"/>
          </p:cNvGraphicFramePr>
          <p:nvPr>
            <p:ph type="chart" sz="quarter" idx="24"/>
            <p:extLst>
              <p:ext uri="{D42A27DB-BD31-4B8C-83A1-F6EECF244321}">
                <p14:modId xmlns:p14="http://schemas.microsoft.com/office/powerpoint/2010/main" val="553307917"/>
              </p:ext>
            </p:extLst>
          </p:nvPr>
        </p:nvGraphicFramePr>
        <p:xfrm>
          <a:off x="9601200" y="6551119"/>
          <a:ext cx="6499225" cy="411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8" r="23814" b="37212"/>
          <a:stretch/>
        </p:blipFill>
        <p:spPr>
          <a:xfrm>
            <a:off x="838199" y="445601"/>
            <a:ext cx="1905001" cy="1994432"/>
          </a:xfrm>
          <a:prstGeom prst="rect">
            <a:avLst/>
          </a:prstGeom>
        </p:spPr>
      </p:pic>
      <p:sp>
        <p:nvSpPr>
          <p:cNvPr id="7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7983200" y="2653877"/>
            <a:ext cx="8382000" cy="580592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graphicFrame>
        <p:nvGraphicFramePr>
          <p:cNvPr id="76" name="Chart Placeholder 71"/>
          <p:cNvGraphicFramePr>
            <a:graphicFrameLocks noGrp="1"/>
          </p:cNvGraphicFramePr>
          <p:nvPr>
            <p:ph type="chart" sz="quarter" idx="25"/>
            <p:extLst>
              <p:ext uri="{D42A27DB-BD31-4B8C-83A1-F6EECF244321}">
                <p14:modId xmlns:p14="http://schemas.microsoft.com/office/powerpoint/2010/main" val="2753665133"/>
              </p:ext>
            </p:extLst>
          </p:nvPr>
        </p:nvGraphicFramePr>
        <p:xfrm>
          <a:off x="9753600" y="11342207"/>
          <a:ext cx="649922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18129959" y="3541313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This application is exclusively made to lessen the </a:t>
            </a:r>
            <a:r>
              <a:rPr lang="en-IN" sz="2000" dirty="0" smtClean="0"/>
              <a:t>expenditure of the company </a:t>
            </a:r>
            <a:r>
              <a:rPr lang="en-IN" sz="2000" dirty="0"/>
              <a:t>and make the analysis more efficient, Therefore, the scope of this project spreads to large extend as any </a:t>
            </a:r>
            <a:r>
              <a:rPr lang="en-IN" sz="2000" dirty="0" smtClean="0"/>
              <a:t>product company </a:t>
            </a:r>
            <a:r>
              <a:rPr lang="en-IN" sz="2000" dirty="0"/>
              <a:t>in any stream can use it. </a:t>
            </a:r>
          </a:p>
          <a:p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13333" t="15556" r="25417" b="14074"/>
          <a:stretch/>
        </p:blipFill>
        <p:spPr>
          <a:xfrm>
            <a:off x="18129959" y="4588251"/>
            <a:ext cx="7921112" cy="51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683</TotalTime>
  <Words>403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Clothing Sales Prediction  Shubham Kejriwal &amp; Vedant Mathur Sardar Patel Institute of Technology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Shubham Kejriwal</cp:lastModifiedBy>
  <cp:revision>53</cp:revision>
  <dcterms:created xsi:type="dcterms:W3CDTF">2013-01-28T22:40:39Z</dcterms:created>
  <dcterms:modified xsi:type="dcterms:W3CDTF">2019-04-15T06:27:09Z</dcterms:modified>
</cp:coreProperties>
</file>