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0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0143" y="1057655"/>
            <a:ext cx="9668256" cy="565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9088" y="3149707"/>
            <a:ext cx="8980223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33827" y="2723388"/>
            <a:ext cx="718185" cy="718185"/>
          </a:xfrm>
          <a:custGeom>
            <a:avLst/>
            <a:gdLst/>
            <a:ahLst/>
            <a:cxnLst/>
            <a:rect l="l" t="t" r="r" b="b"/>
            <a:pathLst>
              <a:path w="718185" h="718185">
                <a:moveTo>
                  <a:pt x="359664" y="717804"/>
                </a:moveTo>
                <a:lnTo>
                  <a:pt x="310968" y="714540"/>
                </a:lnTo>
                <a:lnTo>
                  <a:pt x="264230" y="705033"/>
                </a:lnTo>
                <a:lnTo>
                  <a:pt x="219884" y="689705"/>
                </a:lnTo>
                <a:lnTo>
                  <a:pt x="178364" y="668979"/>
                </a:lnTo>
                <a:lnTo>
                  <a:pt x="140103" y="643279"/>
                </a:lnTo>
                <a:lnTo>
                  <a:pt x="105537" y="613029"/>
                </a:lnTo>
                <a:lnTo>
                  <a:pt x="75097" y="578650"/>
                </a:lnTo>
                <a:lnTo>
                  <a:pt x="49219" y="540568"/>
                </a:lnTo>
                <a:lnTo>
                  <a:pt x="28336" y="499205"/>
                </a:lnTo>
                <a:lnTo>
                  <a:pt x="12883" y="454984"/>
                </a:lnTo>
                <a:lnTo>
                  <a:pt x="3293" y="408329"/>
                </a:lnTo>
                <a:lnTo>
                  <a:pt x="0" y="359663"/>
                </a:lnTo>
                <a:lnTo>
                  <a:pt x="3293" y="310968"/>
                </a:lnTo>
                <a:lnTo>
                  <a:pt x="12883" y="264230"/>
                </a:lnTo>
                <a:lnTo>
                  <a:pt x="28336" y="219884"/>
                </a:lnTo>
                <a:lnTo>
                  <a:pt x="49219" y="178364"/>
                </a:lnTo>
                <a:lnTo>
                  <a:pt x="75097" y="140103"/>
                </a:lnTo>
                <a:lnTo>
                  <a:pt x="105537" y="105536"/>
                </a:lnTo>
                <a:lnTo>
                  <a:pt x="140103" y="75097"/>
                </a:lnTo>
                <a:lnTo>
                  <a:pt x="178364" y="49219"/>
                </a:lnTo>
                <a:lnTo>
                  <a:pt x="219884" y="28336"/>
                </a:lnTo>
                <a:lnTo>
                  <a:pt x="264230" y="12883"/>
                </a:lnTo>
                <a:lnTo>
                  <a:pt x="310968" y="3293"/>
                </a:lnTo>
                <a:lnTo>
                  <a:pt x="359664" y="0"/>
                </a:lnTo>
                <a:lnTo>
                  <a:pt x="408329" y="3293"/>
                </a:lnTo>
                <a:lnTo>
                  <a:pt x="454984" y="12883"/>
                </a:lnTo>
                <a:lnTo>
                  <a:pt x="499205" y="28336"/>
                </a:lnTo>
                <a:lnTo>
                  <a:pt x="540568" y="49219"/>
                </a:lnTo>
                <a:lnTo>
                  <a:pt x="578650" y="75097"/>
                </a:lnTo>
                <a:lnTo>
                  <a:pt x="613029" y="105536"/>
                </a:lnTo>
                <a:lnTo>
                  <a:pt x="643279" y="140103"/>
                </a:lnTo>
                <a:lnTo>
                  <a:pt x="668979" y="178364"/>
                </a:lnTo>
                <a:lnTo>
                  <a:pt x="689705" y="219884"/>
                </a:lnTo>
                <a:lnTo>
                  <a:pt x="705033" y="264230"/>
                </a:lnTo>
                <a:lnTo>
                  <a:pt x="714540" y="310968"/>
                </a:lnTo>
                <a:lnTo>
                  <a:pt x="717804" y="359663"/>
                </a:lnTo>
                <a:lnTo>
                  <a:pt x="714540" y="408329"/>
                </a:lnTo>
                <a:lnTo>
                  <a:pt x="705033" y="454984"/>
                </a:lnTo>
                <a:lnTo>
                  <a:pt x="689705" y="499205"/>
                </a:lnTo>
                <a:lnTo>
                  <a:pt x="668979" y="540568"/>
                </a:lnTo>
                <a:lnTo>
                  <a:pt x="643279" y="578650"/>
                </a:lnTo>
                <a:lnTo>
                  <a:pt x="613029" y="613029"/>
                </a:lnTo>
                <a:lnTo>
                  <a:pt x="578650" y="643279"/>
                </a:lnTo>
                <a:lnTo>
                  <a:pt x="540568" y="668979"/>
                </a:lnTo>
                <a:lnTo>
                  <a:pt x="499205" y="689705"/>
                </a:lnTo>
                <a:lnTo>
                  <a:pt x="454984" y="705033"/>
                </a:lnTo>
                <a:lnTo>
                  <a:pt x="408329" y="714540"/>
                </a:lnTo>
                <a:lnTo>
                  <a:pt x="359664" y="717804"/>
                </a:lnTo>
                <a:close/>
              </a:path>
            </a:pathLst>
          </a:custGeom>
          <a:solidFill>
            <a:srgbClr val="CF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75559" y="2869692"/>
            <a:ext cx="429768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584703" y="2874264"/>
            <a:ext cx="416559" cy="416559"/>
          </a:xfrm>
          <a:custGeom>
            <a:avLst/>
            <a:gdLst/>
            <a:ahLst/>
            <a:cxnLst/>
            <a:rect l="l" t="t" r="r" b="b"/>
            <a:pathLst>
              <a:path w="416560" h="416560">
                <a:moveTo>
                  <a:pt x="0" y="0"/>
                </a:moveTo>
                <a:lnTo>
                  <a:pt x="416052" y="0"/>
                </a:lnTo>
                <a:lnTo>
                  <a:pt x="416052" y="416051"/>
                </a:lnTo>
                <a:lnTo>
                  <a:pt x="0" y="416051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57655"/>
            <a:ext cx="10058400" cy="359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8584" y="2852326"/>
            <a:ext cx="7761230" cy="117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699" y="2983516"/>
            <a:ext cx="8875001" cy="270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39.png"/><Relationship Id="rId7" Type="http://schemas.openxmlformats.org/officeDocument/2006/relationships/image" Target="../media/image52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39.png"/><Relationship Id="rId7" Type="http://schemas.openxmlformats.org/officeDocument/2006/relationships/image" Target="../media/image5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Relationship Id="rId9" Type="http://schemas.openxmlformats.org/officeDocument/2006/relationships/image" Target="../media/image6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246" y="1794664"/>
            <a:ext cx="2150110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z="3300" spc="-200" dirty="0">
                <a:solidFill>
                  <a:srgbClr val="000000"/>
                </a:solidFill>
              </a:rPr>
              <a:t>Lead</a:t>
            </a:r>
            <a:r>
              <a:rPr sz="3300" spc="-290" dirty="0">
                <a:solidFill>
                  <a:srgbClr val="000000"/>
                </a:solidFill>
              </a:rPr>
              <a:t> </a:t>
            </a:r>
            <a:r>
              <a:rPr sz="3300" spc="-145" dirty="0">
                <a:solidFill>
                  <a:srgbClr val="000000"/>
                </a:solidFill>
              </a:rPr>
              <a:t>Scoring  </a:t>
            </a:r>
            <a:r>
              <a:rPr sz="3300" spc="-160" dirty="0">
                <a:solidFill>
                  <a:srgbClr val="000000"/>
                </a:solidFill>
              </a:rPr>
              <a:t>Case</a:t>
            </a:r>
            <a:r>
              <a:rPr sz="3300" spc="-270" dirty="0">
                <a:solidFill>
                  <a:srgbClr val="000000"/>
                </a:solidFill>
              </a:rPr>
              <a:t> </a:t>
            </a:r>
            <a:r>
              <a:rPr sz="3300" spc="-145" dirty="0">
                <a:solidFill>
                  <a:srgbClr val="000000"/>
                </a:solidFill>
              </a:rPr>
              <a:t>Study</a:t>
            </a:r>
            <a:endParaRPr sz="3300"/>
          </a:p>
        </p:txBody>
      </p:sp>
      <p:grpSp>
        <p:nvGrpSpPr>
          <p:cNvPr id="3" name="object 3"/>
          <p:cNvGrpSpPr/>
          <p:nvPr/>
        </p:nvGrpSpPr>
        <p:grpSpPr>
          <a:xfrm>
            <a:off x="0" y="1059180"/>
            <a:ext cx="10058400" cy="5657215"/>
            <a:chOff x="0" y="1059180"/>
            <a:chExt cx="10058400" cy="5657215"/>
          </a:xfrm>
        </p:grpSpPr>
        <p:sp>
          <p:nvSpPr>
            <p:cNvPr id="4" name="object 4"/>
            <p:cNvSpPr/>
            <p:nvPr/>
          </p:nvSpPr>
          <p:spPr>
            <a:xfrm>
              <a:off x="0" y="1059180"/>
              <a:ext cx="6696456" cy="52867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9839"/>
              <a:ext cx="100584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94331" y="3624393"/>
            <a:ext cx="2059305" cy="93102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01930" algn="l"/>
              </a:tabLst>
            </a:pPr>
            <a:r>
              <a:rPr sz="1650" spc="-50" dirty="0">
                <a:latin typeface="Carlito"/>
                <a:cs typeface="Carlito"/>
              </a:rPr>
              <a:t>By,</a:t>
            </a:r>
            <a:endParaRPr sz="1650" dirty="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1930" algn="l"/>
              </a:tabLst>
            </a:pPr>
            <a:r>
              <a:rPr sz="1650">
                <a:latin typeface="Carlito"/>
                <a:cs typeface="Carlito"/>
              </a:rPr>
              <a:t>Shubham</a:t>
            </a:r>
            <a:r>
              <a:rPr sz="1650" spc="-90">
                <a:latin typeface="Carlito"/>
                <a:cs typeface="Carlito"/>
              </a:rPr>
              <a:t> </a:t>
            </a:r>
            <a:r>
              <a:rPr sz="1650" smtClean="0">
                <a:latin typeface="Carlito"/>
                <a:cs typeface="Carlito"/>
              </a:rPr>
              <a:t>Khandelwal</a:t>
            </a:r>
            <a:endParaRPr sz="16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4226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695"/>
              </a:spcBef>
            </a:pPr>
            <a:r>
              <a:rPr sz="3050" b="1" spc="-305" dirty="0">
                <a:latin typeface="Arial"/>
                <a:cs typeface="Arial"/>
              </a:rPr>
              <a:t>Visualizing </a:t>
            </a:r>
            <a:r>
              <a:rPr sz="3050" b="1" spc="-235" dirty="0">
                <a:latin typeface="Arial"/>
                <a:cs typeface="Arial"/>
              </a:rPr>
              <a:t>correlation </a:t>
            </a:r>
            <a:r>
              <a:rPr sz="3050" b="1" spc="-335" dirty="0">
                <a:latin typeface="Arial"/>
                <a:cs typeface="Arial"/>
              </a:rPr>
              <a:t>by</a:t>
            </a:r>
            <a:r>
              <a:rPr sz="3050" b="1" spc="-180" dirty="0">
                <a:latin typeface="Arial"/>
                <a:cs typeface="Arial"/>
              </a:rPr>
              <a:t> </a:t>
            </a:r>
            <a:r>
              <a:rPr sz="3050" b="1" spc="-250" dirty="0">
                <a:latin typeface="Arial"/>
                <a:cs typeface="Arial"/>
              </a:rPr>
              <a:t>heatmap</a:t>
            </a:r>
            <a:endParaRPr sz="30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175" y="2948939"/>
            <a:ext cx="5832475" cy="3618229"/>
            <a:chOff x="265175" y="2948939"/>
            <a:chExt cx="5832475" cy="3618229"/>
          </a:xfrm>
        </p:grpSpPr>
        <p:sp>
          <p:nvSpPr>
            <p:cNvPr id="4" name="object 4"/>
            <p:cNvSpPr/>
            <p:nvPr/>
          </p:nvSpPr>
          <p:spPr>
            <a:xfrm>
              <a:off x="265175" y="3060191"/>
              <a:ext cx="5832348" cy="3393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2948939"/>
              <a:ext cx="4373880" cy="3617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216396" y="1324355"/>
            <a:ext cx="3576954" cy="5126990"/>
          </a:xfrm>
          <a:custGeom>
            <a:avLst/>
            <a:gdLst/>
            <a:ahLst/>
            <a:cxnLst/>
            <a:rect l="l" t="t" r="r" b="b"/>
            <a:pathLst>
              <a:path w="3576954" h="5126990">
                <a:moveTo>
                  <a:pt x="3576828" y="5126736"/>
                </a:moveTo>
                <a:lnTo>
                  <a:pt x="0" y="5126736"/>
                </a:lnTo>
                <a:lnTo>
                  <a:pt x="0" y="0"/>
                </a:lnTo>
                <a:lnTo>
                  <a:pt x="3576828" y="0"/>
                </a:lnTo>
                <a:lnTo>
                  <a:pt x="3576828" y="512673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00992" y="1515876"/>
            <a:ext cx="535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i="1" u="sng" spc="-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sz="1000" b="1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nference: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0992" y="1997443"/>
            <a:ext cx="2536825" cy="3130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>
              <a:lnSpc>
                <a:spcPts val="1070"/>
              </a:lnSpc>
              <a:spcBef>
                <a:spcPts val="240"/>
              </a:spcBef>
            </a:pP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Following 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group of columns 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are positively highly  correlated with </a:t>
            </a:r>
            <a:r>
              <a:rPr sz="1000" b="1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other: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0992" y="2525617"/>
            <a:ext cx="1614805" cy="12280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88595" indent="-18923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88595" algn="l"/>
                <a:tab pos="189230" algn="l"/>
              </a:tabLst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Search</a:t>
            </a:r>
            <a:endParaRPr sz="1000">
              <a:latin typeface="Carlito"/>
              <a:cs typeface="Carlito"/>
            </a:endParaRPr>
          </a:p>
          <a:p>
            <a:pPr marL="188595" indent="-1892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88595" algn="l"/>
                <a:tab pos="189230" algn="l"/>
              </a:tabLst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Newspaper</a:t>
            </a:r>
            <a:r>
              <a:rPr sz="1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Article</a:t>
            </a:r>
            <a:endParaRPr sz="1000">
              <a:latin typeface="Carlito"/>
              <a:cs typeface="Carlito"/>
            </a:endParaRPr>
          </a:p>
          <a:p>
            <a:pPr marL="188595" indent="-1892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88595" algn="l"/>
                <a:tab pos="189230" algn="l"/>
              </a:tabLst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X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Education</a:t>
            </a:r>
            <a:endParaRPr sz="1000">
              <a:latin typeface="Carlito"/>
              <a:cs typeface="Carlito"/>
            </a:endParaRPr>
          </a:p>
          <a:p>
            <a:pPr marL="188595" indent="-18923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188595" algn="l"/>
                <a:tab pos="189230" algn="l"/>
              </a:tabLst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Digital</a:t>
            </a:r>
            <a:r>
              <a:rPr sz="1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Advertisement</a:t>
            </a:r>
            <a:endParaRPr sz="1000">
              <a:latin typeface="Carlito"/>
              <a:cs typeface="Carlito"/>
            </a:endParaRPr>
          </a:p>
          <a:p>
            <a:pPr marL="188595" indent="-18923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88595" algn="l"/>
                <a:tab pos="189230" algn="l"/>
              </a:tabLst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Through</a:t>
            </a:r>
            <a:r>
              <a:rPr sz="1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Recommendations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0992" y="4057846"/>
            <a:ext cx="2549525" cy="20275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8255">
              <a:lnSpc>
                <a:spcPts val="1070"/>
              </a:lnSpc>
              <a:spcBef>
                <a:spcPts val="240"/>
              </a:spcBef>
            </a:pP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Another 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set </a:t>
            </a:r>
            <a:r>
              <a:rPr sz="1000" b="1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columns 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are also positively highly  correlated with </a:t>
            </a:r>
            <a:r>
              <a:rPr sz="1000" b="1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other: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rlito"/>
              <a:cs typeface="Carlito"/>
            </a:endParaRPr>
          </a:p>
          <a:p>
            <a:pPr marL="188595" indent="-189230">
              <a:lnSpc>
                <a:spcPct val="100000"/>
              </a:lnSpc>
              <a:buFont typeface="Arial"/>
              <a:buChar char="•"/>
              <a:tabLst>
                <a:tab pos="188595" algn="l"/>
                <a:tab pos="189230" algn="l"/>
              </a:tabLst>
            </a:pP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TotalVisits</a:t>
            </a:r>
            <a:endParaRPr sz="1000">
              <a:latin typeface="Carlito"/>
              <a:cs typeface="Carlito"/>
            </a:endParaRPr>
          </a:p>
          <a:p>
            <a:pPr marL="188595" indent="-1892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88595" algn="l"/>
                <a:tab pos="189230" algn="l"/>
              </a:tabLst>
            </a:pPr>
            <a:r>
              <a:rPr sz="1000" spc="-25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Spent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Website</a:t>
            </a:r>
            <a:endParaRPr sz="1000">
              <a:latin typeface="Carlito"/>
              <a:cs typeface="Carlito"/>
            </a:endParaRPr>
          </a:p>
          <a:p>
            <a:pPr marL="188595" indent="-18923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188595" algn="l"/>
                <a:tab pos="189230" algn="l"/>
              </a:tabLst>
            </a:pP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Page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Views 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Per</a:t>
            </a:r>
            <a:r>
              <a:rPr sz="10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Visit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rlito"/>
              <a:cs typeface="Carlito"/>
            </a:endParaRPr>
          </a:p>
          <a:p>
            <a:pPr marR="5080">
              <a:lnSpc>
                <a:spcPts val="1070"/>
              </a:lnSpc>
            </a:pP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strong positive correlation between  Asymmetrique Activity 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Index and </a:t>
            </a:r>
            <a:r>
              <a:rPr sz="1000" b="1" spc="-10" dirty="0">
                <a:solidFill>
                  <a:srgbClr val="FFFFFF"/>
                </a:solidFill>
                <a:latin typeface="Carlito"/>
                <a:cs typeface="Carlito"/>
              </a:rPr>
              <a:t>Asymmetrique  Profile</a:t>
            </a:r>
            <a:r>
              <a:rPr sz="10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arlito"/>
                <a:cs typeface="Carlito"/>
              </a:rPr>
              <a:t>Index.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185420" rIns="0" bIns="0" rtlCol="0">
            <a:spAutoFit/>
          </a:bodyPr>
          <a:lstStyle/>
          <a:p>
            <a:pPr marL="237490" marR="757555">
              <a:lnSpc>
                <a:spcPts val="3290"/>
              </a:lnSpc>
              <a:spcBef>
                <a:spcPts val="1460"/>
              </a:spcBef>
            </a:pPr>
            <a:r>
              <a:rPr sz="3050" b="1" spc="-465" dirty="0">
                <a:latin typeface="Arial"/>
                <a:cs typeface="Arial"/>
              </a:rPr>
              <a:t>Box </a:t>
            </a:r>
            <a:r>
              <a:rPr sz="3050" b="1" spc="-200" dirty="0">
                <a:latin typeface="Arial"/>
                <a:cs typeface="Arial"/>
              </a:rPr>
              <a:t>plot </a:t>
            </a:r>
            <a:r>
              <a:rPr sz="3050" b="1" spc="-160" dirty="0">
                <a:latin typeface="Arial"/>
                <a:cs typeface="Arial"/>
              </a:rPr>
              <a:t>to </a:t>
            </a:r>
            <a:r>
              <a:rPr sz="3050" b="1" spc="-345" dirty="0">
                <a:latin typeface="Arial"/>
                <a:cs typeface="Arial"/>
              </a:rPr>
              <a:t>check </a:t>
            </a:r>
            <a:r>
              <a:rPr sz="3050" b="1" spc="-245" dirty="0">
                <a:latin typeface="Arial"/>
                <a:cs typeface="Arial"/>
              </a:rPr>
              <a:t>outliers </a:t>
            </a:r>
            <a:r>
              <a:rPr sz="3050" b="1" spc="-229" dirty="0">
                <a:latin typeface="Arial"/>
                <a:cs typeface="Arial"/>
              </a:rPr>
              <a:t>in </a:t>
            </a:r>
            <a:r>
              <a:rPr sz="3050" b="1" spc="-175" dirty="0">
                <a:latin typeface="Arial"/>
                <a:cs typeface="Arial"/>
              </a:rPr>
              <a:t>the  </a:t>
            </a:r>
            <a:r>
              <a:rPr sz="3050" b="1" spc="-240" dirty="0">
                <a:latin typeface="Arial"/>
                <a:cs typeface="Arial"/>
              </a:rPr>
              <a:t>data</a:t>
            </a:r>
            <a:r>
              <a:rPr sz="3050" b="1" spc="-215" dirty="0">
                <a:latin typeface="Arial"/>
                <a:cs typeface="Arial"/>
              </a:rPr>
              <a:t> </a:t>
            </a:r>
            <a:r>
              <a:rPr sz="3050" b="1" spc="-254" dirty="0">
                <a:latin typeface="Arial"/>
                <a:cs typeface="Arial"/>
              </a:rPr>
              <a:t>set</a:t>
            </a:r>
            <a:endParaRPr sz="30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175" y="3060192"/>
            <a:ext cx="5832475" cy="3394075"/>
            <a:chOff x="265175" y="3060192"/>
            <a:chExt cx="5832475" cy="3394075"/>
          </a:xfrm>
        </p:grpSpPr>
        <p:sp>
          <p:nvSpPr>
            <p:cNvPr id="4" name="object 4"/>
            <p:cNvSpPr/>
            <p:nvPr/>
          </p:nvSpPr>
          <p:spPr>
            <a:xfrm>
              <a:off x="265175" y="3060192"/>
              <a:ext cx="5832348" cy="3393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415" y="3220212"/>
              <a:ext cx="5559552" cy="2795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16396" y="1324355"/>
            <a:ext cx="3576954" cy="512699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</a:pPr>
            <a:r>
              <a:rPr sz="1550" u="heavy" spc="-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Inference:</a:t>
            </a:r>
            <a:endParaRPr sz="1550">
              <a:latin typeface="Carlito"/>
              <a:cs typeface="Carlito"/>
            </a:endParaRPr>
          </a:p>
          <a:p>
            <a:pPr marL="673100" indent="-18923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73735" algn="l"/>
              </a:tabLst>
            </a:pPr>
            <a:r>
              <a:rPr sz="1550" u="heavy" spc="-7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</a:t>
            </a:r>
            <a:r>
              <a:rPr sz="1550" spc="2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otal</a:t>
            </a:r>
            <a:r>
              <a:rPr sz="155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visits</a:t>
            </a:r>
            <a:endParaRPr sz="1550">
              <a:latin typeface="Carlito"/>
              <a:cs typeface="Carlito"/>
            </a:endParaRPr>
          </a:p>
          <a:p>
            <a:pPr marL="1049655" marR="480059" lvl="1" indent="-187960">
              <a:lnSpc>
                <a:spcPct val="71700"/>
              </a:lnSpc>
              <a:spcBef>
                <a:spcPts val="420"/>
              </a:spcBef>
              <a:buFont typeface="Arial"/>
              <a:buChar char="•"/>
              <a:tabLst>
                <a:tab pos="1049655" algn="l"/>
                <a:tab pos="1050290" algn="l"/>
              </a:tabLst>
            </a:pP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The median is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low as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0 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1.</a:t>
            </a:r>
            <a:endParaRPr sz="1200">
              <a:latin typeface="Carlito"/>
              <a:cs typeface="Carlito"/>
            </a:endParaRPr>
          </a:p>
          <a:p>
            <a:pPr marL="1049655" marR="685165" lvl="1" indent="-187960">
              <a:lnSpc>
                <a:spcPct val="72500"/>
              </a:lnSpc>
              <a:spcBef>
                <a:spcPts val="409"/>
              </a:spcBef>
              <a:buFont typeface="Arial"/>
              <a:buChar char="•"/>
              <a:tabLst>
                <a:tab pos="1049655" algn="l"/>
                <a:tab pos="1050290" algn="l"/>
              </a:tabLst>
            </a:pP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see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outliers  beyond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50</a:t>
            </a:r>
            <a:endParaRPr sz="1200">
              <a:latin typeface="Carlito"/>
              <a:cs typeface="Carlito"/>
            </a:endParaRPr>
          </a:p>
          <a:p>
            <a:pPr marL="673100" indent="-1892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73735" algn="l"/>
              </a:tabLst>
            </a:pPr>
            <a:r>
              <a:rPr sz="1550" u="heavy" spc="-7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</a:t>
            </a:r>
            <a:r>
              <a:rPr sz="1550" spc="2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otal </a:t>
            </a:r>
            <a:r>
              <a:rPr sz="155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time</a:t>
            </a:r>
            <a:r>
              <a:rPr sz="155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5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spent</a:t>
            </a:r>
            <a:endParaRPr sz="1550">
              <a:latin typeface="Carlito"/>
              <a:cs typeface="Carlito"/>
            </a:endParaRPr>
          </a:p>
          <a:p>
            <a:pPr marL="1049655" lvl="1" indent="-187960">
              <a:lnSpc>
                <a:spcPts val="1240"/>
              </a:lnSpc>
              <a:spcBef>
                <a:spcPts val="15"/>
              </a:spcBef>
              <a:buFont typeface="Arial"/>
              <a:buChar char="•"/>
              <a:tabLst>
                <a:tab pos="1049655" algn="l"/>
                <a:tab pos="1050290" algn="l"/>
              </a:tabLst>
            </a:pP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The median lies between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2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endParaRPr sz="1200">
              <a:latin typeface="Carlito"/>
              <a:cs typeface="Carlito"/>
            </a:endParaRPr>
          </a:p>
          <a:p>
            <a:pPr marL="1049655" marR="422275">
              <a:lnSpc>
                <a:spcPct val="72100"/>
              </a:lnSpc>
              <a:spcBef>
                <a:spcPts val="200"/>
              </a:spcBef>
            </a:pP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500. Leads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spending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time 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website are more 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to  be 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converted.</a:t>
            </a:r>
            <a:endParaRPr sz="1200">
              <a:latin typeface="Carlito"/>
              <a:cs typeface="Carlito"/>
            </a:endParaRPr>
          </a:p>
          <a:p>
            <a:pPr marL="1049655" marR="566420" lvl="1" indent="-187960" algn="just">
              <a:lnSpc>
                <a:spcPct val="72100"/>
              </a:lnSpc>
              <a:spcBef>
                <a:spcPts val="415"/>
              </a:spcBef>
              <a:buFont typeface="Arial"/>
              <a:buChar char="•"/>
              <a:tabLst>
                <a:tab pos="1050290" algn="l"/>
              </a:tabLst>
            </a:pP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Website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should </a:t>
            </a:r>
            <a:r>
              <a:rPr sz="1200" spc="2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made more  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engaging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leads spend  more time.</a:t>
            </a:r>
            <a:endParaRPr sz="1200">
              <a:latin typeface="Carlito"/>
              <a:cs typeface="Carlito"/>
            </a:endParaRPr>
          </a:p>
          <a:p>
            <a:pPr marL="673100" indent="-18923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73735" algn="l"/>
              </a:tabLst>
            </a:pPr>
            <a:r>
              <a:rPr sz="1550" u="heavy" spc="-8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P</a:t>
            </a:r>
            <a:r>
              <a:rPr sz="1550" spc="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age </a:t>
            </a:r>
            <a:r>
              <a:rPr sz="155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view </a:t>
            </a:r>
            <a:r>
              <a:rPr sz="15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per</a:t>
            </a:r>
            <a:r>
              <a:rPr sz="155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visit</a:t>
            </a:r>
            <a:endParaRPr sz="1550">
              <a:latin typeface="Carlito"/>
              <a:cs typeface="Carlito"/>
            </a:endParaRPr>
          </a:p>
          <a:p>
            <a:pPr marL="1049655" marR="632460" lvl="1" indent="-187960">
              <a:lnSpc>
                <a:spcPct val="71700"/>
              </a:lnSpc>
              <a:spcBef>
                <a:spcPts val="425"/>
              </a:spcBef>
              <a:buFont typeface="Arial"/>
              <a:buChar char="•"/>
              <a:tabLst>
                <a:tab pos="1049655" algn="l"/>
                <a:tab pos="1050290" algn="l"/>
              </a:tabLst>
            </a:pP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The median lies between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0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to  10.</a:t>
            </a:r>
            <a:endParaRPr sz="1200">
              <a:latin typeface="Carlito"/>
              <a:cs typeface="Carlito"/>
            </a:endParaRPr>
          </a:p>
          <a:p>
            <a:pPr marL="1049655" marR="414655" lvl="1" indent="-187960">
              <a:lnSpc>
                <a:spcPct val="72500"/>
              </a:lnSpc>
              <a:spcBef>
                <a:spcPts val="405"/>
              </a:spcBef>
              <a:buFont typeface="Arial"/>
              <a:buChar char="•"/>
              <a:tabLst>
                <a:tab pos="1049655" algn="l"/>
                <a:tab pos="1050290" algn="l"/>
              </a:tabLst>
            </a:pP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The leads 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concentrated 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range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9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200">
              <a:latin typeface="Carlito"/>
              <a:cs typeface="Carlito"/>
            </a:endParaRPr>
          </a:p>
          <a:p>
            <a:pPr marL="1049655" marR="414020" lvl="1" indent="-187960">
              <a:lnSpc>
                <a:spcPct val="72100"/>
              </a:lnSpc>
              <a:spcBef>
                <a:spcPts val="415"/>
              </a:spcBef>
              <a:buFont typeface="Arial"/>
              <a:buChar char="•"/>
              <a:tabLst>
                <a:tab pos="1049655" algn="l"/>
                <a:tab pos="1050290" algn="l"/>
              </a:tabLst>
            </a:pP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can also see that there  are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couple </a:t>
            </a:r>
            <a:r>
              <a:rPr sz="1200" spc="1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outliers </a:t>
            </a:r>
            <a:r>
              <a:rPr sz="1200" spc="20" dirty="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sz="12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the  page views is beyond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Carlito"/>
                <a:cs typeface="Carlito"/>
              </a:rPr>
              <a:t>20.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35"/>
              </a:spcBef>
            </a:pPr>
            <a:r>
              <a:rPr spc="-204" dirty="0"/>
              <a:t>Univariate </a:t>
            </a:r>
            <a:r>
              <a:rPr spc="-170" dirty="0"/>
              <a:t>Analysis </a:t>
            </a:r>
            <a:r>
              <a:rPr spc="-180" dirty="0"/>
              <a:t>For</a:t>
            </a:r>
            <a:r>
              <a:rPr spc="-515" dirty="0"/>
              <a:t> </a:t>
            </a:r>
            <a:r>
              <a:rPr spc="-229" dirty="0"/>
              <a:t>Categorical  </a:t>
            </a:r>
            <a:r>
              <a:rPr spc="-145" dirty="0"/>
              <a:t>Columns </a:t>
            </a:r>
            <a:r>
              <a:rPr spc="-155" dirty="0"/>
              <a:t>and </a:t>
            </a:r>
            <a:r>
              <a:rPr spc="-190" dirty="0"/>
              <a:t>Numerical</a:t>
            </a:r>
            <a:r>
              <a:rPr spc="-585" dirty="0"/>
              <a:t> </a:t>
            </a:r>
            <a:r>
              <a:rPr spc="-145" dirty="0"/>
              <a:t>Columns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37490" marR="1543685">
              <a:lnSpc>
                <a:spcPts val="3929"/>
              </a:lnSpc>
              <a:spcBef>
                <a:spcPts val="2445"/>
              </a:spcBef>
            </a:pPr>
            <a:r>
              <a:rPr sz="3600" b="1" spc="-275" dirty="0">
                <a:latin typeface="Arial"/>
                <a:cs typeface="Arial"/>
              </a:rPr>
              <a:t>Univariate </a:t>
            </a:r>
            <a:r>
              <a:rPr sz="3600" b="1" spc="-425" dirty="0">
                <a:latin typeface="Arial"/>
                <a:cs typeface="Arial"/>
              </a:rPr>
              <a:t>Analysis </a:t>
            </a:r>
            <a:r>
              <a:rPr sz="3600" b="1" spc="-240" dirty="0">
                <a:latin typeface="Arial"/>
                <a:cs typeface="Arial"/>
              </a:rPr>
              <a:t>for  </a:t>
            </a:r>
            <a:r>
              <a:rPr sz="3600" b="1" spc="-335" dirty="0">
                <a:latin typeface="Arial"/>
                <a:cs typeface="Arial"/>
              </a:rPr>
              <a:t>Categorical</a:t>
            </a:r>
            <a:r>
              <a:rPr sz="3600" b="1" spc="-254" dirty="0">
                <a:latin typeface="Arial"/>
                <a:cs typeface="Arial"/>
              </a:rPr>
              <a:t> </a:t>
            </a:r>
            <a:r>
              <a:rPr sz="3600" b="1" spc="-420" dirty="0">
                <a:latin typeface="Arial"/>
                <a:cs typeface="Arial"/>
              </a:rPr>
              <a:t>Columns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175" y="3032760"/>
            <a:ext cx="5832475" cy="3449320"/>
            <a:chOff x="265175" y="3032760"/>
            <a:chExt cx="5832475" cy="3449320"/>
          </a:xfrm>
        </p:grpSpPr>
        <p:sp>
          <p:nvSpPr>
            <p:cNvPr id="4" name="object 4"/>
            <p:cNvSpPr/>
            <p:nvPr/>
          </p:nvSpPr>
          <p:spPr>
            <a:xfrm>
              <a:off x="265175" y="3060192"/>
              <a:ext cx="5832348" cy="3393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795" y="3032760"/>
              <a:ext cx="5821680" cy="3448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16396" y="1324355"/>
            <a:ext cx="3576954" cy="512699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  <a:spcBef>
                <a:spcPts val="1240"/>
              </a:spcBef>
            </a:pPr>
            <a:r>
              <a:rPr sz="1650" b="1" i="1" u="heavy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sz="1650" b="1" i="1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65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nference</a:t>
            </a:r>
            <a:endParaRPr sz="1650">
              <a:latin typeface="Carlito"/>
              <a:cs typeface="Carlito"/>
            </a:endParaRPr>
          </a:p>
          <a:p>
            <a:pPr marL="673100" marR="647065" indent="-189230">
              <a:lnSpc>
                <a:spcPct val="90100"/>
              </a:lnSpc>
              <a:spcBef>
                <a:spcPts val="819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API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and Landing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Page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Submission bring higher  number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leads as well</a:t>
            </a:r>
            <a:r>
              <a:rPr sz="165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conversion.</a:t>
            </a:r>
            <a:endParaRPr sz="1650">
              <a:latin typeface="Carlito"/>
              <a:cs typeface="Carlito"/>
            </a:endParaRPr>
          </a:p>
          <a:p>
            <a:pPr marL="673100" marR="570230" indent="-189230">
              <a:lnSpc>
                <a:spcPts val="1789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</a:tabLst>
            </a:pP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 Import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Quick</a:t>
            </a:r>
            <a:r>
              <a:rPr sz="165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Add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Form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get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very </a:t>
            </a:r>
            <a:r>
              <a:rPr sz="1650" spc="-20" dirty="0">
                <a:solidFill>
                  <a:srgbClr val="FFFFFF"/>
                </a:solidFill>
                <a:latin typeface="Carlito"/>
                <a:cs typeface="Carlito"/>
              </a:rPr>
              <a:t>few</a:t>
            </a:r>
            <a:r>
              <a:rPr sz="16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leads.</a:t>
            </a:r>
            <a:endParaRPr sz="1650">
              <a:latin typeface="Carlito"/>
              <a:cs typeface="Carlito"/>
            </a:endParaRPr>
          </a:p>
          <a:p>
            <a:pPr marL="673100" marR="415290" indent="-189230">
              <a:lnSpc>
                <a:spcPct val="90000"/>
              </a:lnSpc>
              <a:spcBef>
                <a:spcPts val="795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In order to improve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overall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conversion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rate,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we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have to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improve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converion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of API and</a:t>
            </a:r>
            <a:r>
              <a:rPr sz="165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Landing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Page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Submission origin and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generate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leads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Add</a:t>
            </a:r>
            <a:r>
              <a:rPr sz="165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Form.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37490" marR="1543685">
              <a:lnSpc>
                <a:spcPts val="3929"/>
              </a:lnSpc>
              <a:spcBef>
                <a:spcPts val="2445"/>
              </a:spcBef>
            </a:pPr>
            <a:r>
              <a:rPr sz="3600" b="1" spc="-275" dirty="0">
                <a:latin typeface="Arial"/>
                <a:cs typeface="Arial"/>
              </a:rPr>
              <a:t>Univariate </a:t>
            </a:r>
            <a:r>
              <a:rPr sz="3600" b="1" spc="-425" dirty="0">
                <a:latin typeface="Arial"/>
                <a:cs typeface="Arial"/>
              </a:rPr>
              <a:t>Analysis </a:t>
            </a:r>
            <a:r>
              <a:rPr sz="3600" b="1" spc="-240" dirty="0">
                <a:latin typeface="Arial"/>
                <a:cs typeface="Arial"/>
              </a:rPr>
              <a:t>for  </a:t>
            </a:r>
            <a:r>
              <a:rPr sz="3600" b="1" spc="-335" dirty="0">
                <a:latin typeface="Arial"/>
                <a:cs typeface="Arial"/>
              </a:rPr>
              <a:t>Categorical</a:t>
            </a:r>
            <a:r>
              <a:rPr sz="3600" b="1" spc="-254" dirty="0">
                <a:latin typeface="Arial"/>
                <a:cs typeface="Arial"/>
              </a:rPr>
              <a:t> </a:t>
            </a:r>
            <a:r>
              <a:rPr sz="3600" b="1" spc="-420" dirty="0">
                <a:latin typeface="Arial"/>
                <a:cs typeface="Arial"/>
              </a:rPr>
              <a:t>Columns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175" y="3032760"/>
            <a:ext cx="5832475" cy="3449320"/>
            <a:chOff x="265175" y="3032760"/>
            <a:chExt cx="5832475" cy="3449320"/>
          </a:xfrm>
        </p:grpSpPr>
        <p:sp>
          <p:nvSpPr>
            <p:cNvPr id="4" name="object 4"/>
            <p:cNvSpPr/>
            <p:nvPr/>
          </p:nvSpPr>
          <p:spPr>
            <a:xfrm>
              <a:off x="265175" y="3060192"/>
              <a:ext cx="5832348" cy="3393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795" y="3032760"/>
              <a:ext cx="5821680" cy="3448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16396" y="1324355"/>
            <a:ext cx="3576954" cy="512699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</a:pPr>
            <a:r>
              <a:rPr sz="1400" u="sng" spc="-3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Inference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rlito"/>
              <a:cs typeface="Carlito"/>
            </a:endParaRPr>
          </a:p>
          <a:p>
            <a:pPr marL="673100" marR="606425" indent="-189230">
              <a:lnSpc>
                <a:spcPct val="70400"/>
              </a:lnSpc>
              <a:buFont typeface="Arial"/>
              <a:buChar char="•"/>
              <a:tabLst>
                <a:tab pos="6737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Maximum number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leads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 generated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Google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Direct  traffic.</a:t>
            </a:r>
            <a:endParaRPr sz="1400">
              <a:latin typeface="Carlito"/>
              <a:cs typeface="Carlito"/>
            </a:endParaRPr>
          </a:p>
          <a:p>
            <a:pPr marL="673100" marR="494665" indent="-189230">
              <a:lnSpc>
                <a:spcPct val="70000"/>
              </a:lnSpc>
              <a:spcBef>
                <a:spcPts val="830"/>
              </a:spcBef>
              <a:buFont typeface="Arial"/>
              <a:buChar char="•"/>
              <a:tabLst>
                <a:tab pos="6737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Conversion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reference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leads and leads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through welingak  website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high.</a:t>
            </a:r>
            <a:endParaRPr sz="1400">
              <a:latin typeface="Carlito"/>
              <a:cs typeface="Carlito"/>
            </a:endParaRPr>
          </a:p>
          <a:p>
            <a:pPr marL="673100" marR="553085" indent="-189230">
              <a:lnSpc>
                <a:spcPct val="70100"/>
              </a:lnSpc>
              <a:spcBef>
                <a:spcPts val="825"/>
              </a:spcBef>
              <a:buFont typeface="Arial"/>
              <a:buChar char="•"/>
              <a:tabLst>
                <a:tab pos="673735" algn="l"/>
              </a:tabLst>
            </a:pPr>
            <a:r>
              <a:rPr sz="1400" spc="-6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improve overall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lead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conversion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rate,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focus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should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improving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lead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converion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  olark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chat,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organic search, direct  traffic,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google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leads and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generate more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leads from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reference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welingak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website.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673100" marR="605790" indent="-189230">
              <a:lnSpc>
                <a:spcPct val="70000"/>
              </a:lnSpc>
              <a:spcBef>
                <a:spcPts val="1125"/>
              </a:spcBef>
              <a:buFont typeface="Arial"/>
              <a:buChar char="•"/>
              <a:tabLst>
                <a:tab pos="6737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Lead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quality,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highest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leads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not_sure  and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least being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categories</a:t>
            </a:r>
            <a:endParaRPr sz="1400">
              <a:latin typeface="Carlito"/>
              <a:cs typeface="Carlito"/>
            </a:endParaRPr>
          </a:p>
          <a:p>
            <a:pPr marL="673100">
              <a:lnSpc>
                <a:spcPts val="930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i.e. low in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relevance, worst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  <a:p>
            <a:pPr marL="673100">
              <a:lnSpc>
                <a:spcPts val="1435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relevance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37490" marR="1543685">
              <a:lnSpc>
                <a:spcPts val="3929"/>
              </a:lnSpc>
              <a:spcBef>
                <a:spcPts val="2445"/>
              </a:spcBef>
            </a:pPr>
            <a:r>
              <a:rPr sz="3600" b="1" spc="-275" dirty="0">
                <a:latin typeface="Arial"/>
                <a:cs typeface="Arial"/>
              </a:rPr>
              <a:t>Univariate </a:t>
            </a:r>
            <a:r>
              <a:rPr sz="3600" b="1" spc="-425" dirty="0">
                <a:latin typeface="Arial"/>
                <a:cs typeface="Arial"/>
              </a:rPr>
              <a:t>Analysis </a:t>
            </a:r>
            <a:r>
              <a:rPr sz="3600" b="1" spc="-240" dirty="0">
                <a:latin typeface="Arial"/>
                <a:cs typeface="Arial"/>
              </a:rPr>
              <a:t>for  </a:t>
            </a:r>
            <a:r>
              <a:rPr sz="3600" b="1" spc="-335" dirty="0">
                <a:latin typeface="Arial"/>
                <a:cs typeface="Arial"/>
              </a:rPr>
              <a:t>Categorical</a:t>
            </a:r>
            <a:r>
              <a:rPr sz="3600" b="1" spc="-254" dirty="0">
                <a:latin typeface="Arial"/>
                <a:cs typeface="Arial"/>
              </a:rPr>
              <a:t> </a:t>
            </a:r>
            <a:r>
              <a:rPr sz="3600" b="1" spc="-420" dirty="0">
                <a:latin typeface="Arial"/>
                <a:cs typeface="Arial"/>
              </a:rPr>
              <a:t>Columns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2984" y="2993135"/>
            <a:ext cx="5844540" cy="3505200"/>
            <a:chOff x="252984" y="2993135"/>
            <a:chExt cx="5844540" cy="3505200"/>
          </a:xfrm>
        </p:grpSpPr>
        <p:sp>
          <p:nvSpPr>
            <p:cNvPr id="4" name="object 4"/>
            <p:cNvSpPr/>
            <p:nvPr/>
          </p:nvSpPr>
          <p:spPr>
            <a:xfrm>
              <a:off x="265176" y="3060191"/>
              <a:ext cx="5832348" cy="3393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984" y="2993135"/>
              <a:ext cx="5821680" cy="3505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16396" y="1324355"/>
            <a:ext cx="3576954" cy="512699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</a:pPr>
            <a:r>
              <a:rPr sz="1650" b="1" i="1" u="heavy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sz="1650" b="1" i="1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65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nference</a:t>
            </a:r>
            <a:endParaRPr sz="1650">
              <a:latin typeface="Carlito"/>
              <a:cs typeface="Carlito"/>
            </a:endParaRPr>
          </a:p>
          <a:p>
            <a:pPr marL="673100" marR="801370" indent="-189230">
              <a:lnSpc>
                <a:spcPct val="90100"/>
              </a:lnSpc>
              <a:spcBef>
                <a:spcPts val="819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of leads is  highest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Mumbai and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least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international  followed by tier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16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cities</a:t>
            </a:r>
            <a:endParaRPr sz="1650">
              <a:latin typeface="Carlito"/>
              <a:cs typeface="Carlito"/>
            </a:endParaRPr>
          </a:p>
          <a:p>
            <a:pPr marL="673100" marR="450850" indent="-189230">
              <a:lnSpc>
                <a:spcPct val="90000"/>
              </a:lnSpc>
              <a:spcBef>
                <a:spcPts val="825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of leads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category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last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notable</a:t>
            </a:r>
            <a:r>
              <a:rPr sz="16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activity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is highest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modified and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least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foe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had a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phone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conversation.</a:t>
            </a:r>
            <a:endParaRPr sz="1650">
              <a:latin typeface="Carlito"/>
              <a:cs typeface="Carlito"/>
            </a:endParaRPr>
          </a:p>
          <a:p>
            <a:pPr marL="673100" marR="477520" indent="-189230">
              <a:lnSpc>
                <a:spcPct val="90000"/>
              </a:lnSpc>
              <a:spcBef>
                <a:spcPts val="819"/>
              </a:spcBef>
              <a:buFont typeface="Arial"/>
              <a:buChar char="•"/>
              <a:tabLst>
                <a:tab pos="673735" algn="l"/>
              </a:tabLst>
            </a:pP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Other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categories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like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resubscribed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emails,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view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browser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link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clicked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,  email,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maeked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spam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etc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r>
              <a:rPr sz="165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leads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3339465" cy="5659120"/>
            <a:chOff x="0" y="1057655"/>
            <a:chExt cx="3339465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3331464" cy="5658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57655"/>
              <a:ext cx="3339084" cy="5658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168" y="1947119"/>
            <a:ext cx="2028189" cy="18865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  <a:tabLst>
                <a:tab pos="854710" algn="l"/>
              </a:tabLst>
            </a:pPr>
            <a:r>
              <a:rPr sz="3300" b="1" spc="-280" dirty="0">
                <a:latin typeface="Arial"/>
                <a:cs typeface="Arial"/>
              </a:rPr>
              <a:t>Plotting</a:t>
            </a:r>
            <a:r>
              <a:rPr sz="3300" b="1" spc="-315" dirty="0">
                <a:latin typeface="Arial"/>
                <a:cs typeface="Arial"/>
              </a:rPr>
              <a:t> </a:t>
            </a:r>
            <a:r>
              <a:rPr sz="3300" b="1" spc="-310" dirty="0">
                <a:latin typeface="Arial"/>
                <a:cs typeface="Arial"/>
              </a:rPr>
              <a:t>Dist  </a:t>
            </a:r>
            <a:r>
              <a:rPr sz="3300" b="1" spc="-215" dirty="0">
                <a:latin typeface="Arial"/>
                <a:cs typeface="Arial"/>
              </a:rPr>
              <a:t>plot	</a:t>
            </a:r>
            <a:r>
              <a:rPr sz="3300" b="1" spc="-220" dirty="0">
                <a:latin typeface="Arial"/>
                <a:cs typeface="Arial"/>
              </a:rPr>
              <a:t>for  </a:t>
            </a:r>
            <a:r>
              <a:rPr sz="3300" b="1" spc="-295" dirty="0">
                <a:latin typeface="Arial"/>
                <a:cs typeface="Arial"/>
              </a:rPr>
              <a:t>Numeric  </a:t>
            </a:r>
            <a:r>
              <a:rPr sz="3300" b="1" spc="-395" dirty="0">
                <a:latin typeface="Arial"/>
                <a:cs typeface="Arial"/>
              </a:rPr>
              <a:t>Columns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020" y="1691102"/>
            <a:ext cx="848994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u="heavy" spc="-3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</a:t>
            </a:r>
            <a:r>
              <a:rPr sz="1550" b="1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</a:t>
            </a:r>
            <a:r>
              <a:rPr sz="1550" b="1" i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</a:t>
            </a:r>
            <a:r>
              <a:rPr sz="1550" b="1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ere</a:t>
            </a:r>
            <a:r>
              <a:rPr sz="1550" b="1" i="1" u="heavy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</a:t>
            </a:r>
            <a:r>
              <a:rPr sz="1550" b="1" i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</a:t>
            </a:r>
            <a:r>
              <a:rPr sz="1550" b="1" i="1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e: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4522" y="2285467"/>
            <a:ext cx="2355850" cy="37211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01295" marR="105410" indent="-189230">
              <a:lnSpc>
                <a:spcPts val="1430"/>
              </a:lnSpc>
              <a:spcBef>
                <a:spcPts val="445"/>
              </a:spcBef>
              <a:buFont typeface="Arial"/>
              <a:buChar char="•"/>
              <a:tabLst>
                <a:tab pos="201930" algn="l"/>
              </a:tabLst>
            </a:pPr>
            <a:r>
              <a:rPr sz="1450" spc="15" dirty="0">
                <a:latin typeface="Carlito"/>
                <a:cs typeface="Carlito"/>
              </a:rPr>
              <a:t>The </a:t>
            </a:r>
            <a:r>
              <a:rPr sz="1450" spc="5" dirty="0">
                <a:latin typeface="Carlito"/>
                <a:cs typeface="Carlito"/>
              </a:rPr>
              <a:t>conversion </a:t>
            </a:r>
            <a:r>
              <a:rPr sz="1450" dirty="0">
                <a:latin typeface="Carlito"/>
                <a:cs typeface="Carlito"/>
              </a:rPr>
              <a:t>rate </a:t>
            </a:r>
            <a:r>
              <a:rPr sz="1450" spc="10" dirty="0">
                <a:latin typeface="Carlito"/>
                <a:cs typeface="Carlito"/>
              </a:rPr>
              <a:t>is</a:t>
            </a:r>
            <a:r>
              <a:rPr sz="1450" spc="-60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high  </a:t>
            </a:r>
            <a:r>
              <a:rPr sz="1450" spc="20" dirty="0">
                <a:latin typeface="Carlito"/>
                <a:cs typeface="Carlito"/>
              </a:rPr>
              <a:t>when </a:t>
            </a:r>
            <a:r>
              <a:rPr sz="1450" spc="15" dirty="0">
                <a:latin typeface="Carlito"/>
                <a:cs typeface="Carlito"/>
              </a:rPr>
              <a:t>the no of </a:t>
            </a:r>
            <a:r>
              <a:rPr sz="1450" dirty="0">
                <a:latin typeface="Carlito"/>
                <a:cs typeface="Carlito"/>
              </a:rPr>
              <a:t>total </a:t>
            </a:r>
            <a:r>
              <a:rPr sz="1450" spc="10" dirty="0">
                <a:latin typeface="Carlito"/>
                <a:cs typeface="Carlito"/>
              </a:rPr>
              <a:t>visits  </a:t>
            </a:r>
            <a:r>
              <a:rPr sz="1450" dirty="0">
                <a:latin typeface="Carlito"/>
                <a:cs typeface="Carlito"/>
              </a:rPr>
              <a:t>falls </a:t>
            </a:r>
            <a:r>
              <a:rPr sz="1450" spc="15" dirty="0">
                <a:latin typeface="Carlito"/>
                <a:cs typeface="Carlito"/>
              </a:rPr>
              <a:t>between 0 </a:t>
            </a:r>
            <a:r>
              <a:rPr sz="1450" spc="10" dirty="0">
                <a:latin typeface="Carlito"/>
                <a:cs typeface="Carlito"/>
              </a:rPr>
              <a:t>to  </a:t>
            </a:r>
            <a:r>
              <a:rPr sz="1450" spc="5" dirty="0">
                <a:latin typeface="Carlito"/>
                <a:cs typeface="Carlito"/>
              </a:rPr>
              <a:t>20(approx.) </a:t>
            </a:r>
            <a:r>
              <a:rPr sz="1450" spc="10" dirty="0">
                <a:latin typeface="Carlito"/>
                <a:cs typeface="Carlito"/>
              </a:rPr>
              <a:t>beyind </a:t>
            </a:r>
            <a:r>
              <a:rPr sz="1450" spc="15" dirty="0">
                <a:latin typeface="Carlito"/>
                <a:cs typeface="Carlito"/>
              </a:rPr>
              <a:t>which  </a:t>
            </a:r>
            <a:r>
              <a:rPr sz="1450" spc="5" dirty="0">
                <a:latin typeface="Carlito"/>
                <a:cs typeface="Carlito"/>
              </a:rPr>
              <a:t>there </a:t>
            </a:r>
            <a:r>
              <a:rPr sz="1450" spc="10" dirty="0">
                <a:latin typeface="Carlito"/>
                <a:cs typeface="Carlito"/>
              </a:rPr>
              <a:t>is </a:t>
            </a:r>
            <a:r>
              <a:rPr sz="1450" spc="15" dirty="0">
                <a:latin typeface="Carlito"/>
                <a:cs typeface="Carlito"/>
              </a:rPr>
              <a:t>no</a:t>
            </a:r>
            <a:r>
              <a:rPr sz="1450" spc="5" dirty="0">
                <a:latin typeface="Carlito"/>
                <a:cs typeface="Carlito"/>
              </a:rPr>
              <a:t> conversion.</a:t>
            </a:r>
            <a:endParaRPr sz="1450">
              <a:latin typeface="Carlito"/>
              <a:cs typeface="Carlito"/>
            </a:endParaRPr>
          </a:p>
          <a:p>
            <a:pPr marL="201295" marR="5080" indent="-189230">
              <a:lnSpc>
                <a:spcPct val="82000"/>
              </a:lnSpc>
              <a:spcBef>
                <a:spcPts val="810"/>
              </a:spcBef>
              <a:buFont typeface="Arial"/>
              <a:buChar char="•"/>
              <a:tabLst>
                <a:tab pos="201930" algn="l"/>
              </a:tabLst>
            </a:pPr>
            <a:r>
              <a:rPr sz="1450" spc="15" dirty="0">
                <a:latin typeface="Carlito"/>
                <a:cs typeface="Carlito"/>
              </a:rPr>
              <a:t>The </a:t>
            </a:r>
            <a:r>
              <a:rPr sz="1450" spc="5" dirty="0">
                <a:latin typeface="Carlito"/>
                <a:cs typeface="Carlito"/>
              </a:rPr>
              <a:t>conversion </a:t>
            </a:r>
            <a:r>
              <a:rPr sz="1450" dirty="0">
                <a:latin typeface="Carlito"/>
                <a:cs typeface="Carlito"/>
              </a:rPr>
              <a:t>rate </a:t>
            </a:r>
            <a:r>
              <a:rPr sz="1450" spc="10" dirty="0">
                <a:latin typeface="Carlito"/>
                <a:cs typeface="Carlito"/>
              </a:rPr>
              <a:t>can </a:t>
            </a:r>
            <a:r>
              <a:rPr sz="1450" spc="20" dirty="0">
                <a:latin typeface="Carlito"/>
                <a:cs typeface="Carlito"/>
              </a:rPr>
              <a:t>be  seen </a:t>
            </a:r>
            <a:r>
              <a:rPr sz="1450" spc="5" dirty="0">
                <a:latin typeface="Carlito"/>
                <a:cs typeface="Carlito"/>
              </a:rPr>
              <a:t>increasing </a:t>
            </a:r>
            <a:r>
              <a:rPr sz="1450" spc="-5" dirty="0">
                <a:latin typeface="Carlito"/>
                <a:cs typeface="Carlito"/>
              </a:rPr>
              <a:t>for </a:t>
            </a:r>
            <a:r>
              <a:rPr sz="1450" spc="20" dirty="0">
                <a:latin typeface="Carlito"/>
                <a:cs typeface="Carlito"/>
              </a:rPr>
              <a:t>the </a:t>
            </a:r>
            <a:r>
              <a:rPr sz="1450" spc="5" dirty="0">
                <a:latin typeface="Carlito"/>
                <a:cs typeface="Carlito"/>
              </a:rPr>
              <a:t>total  </a:t>
            </a:r>
            <a:r>
              <a:rPr sz="1450" spc="15" dirty="0">
                <a:latin typeface="Carlito"/>
                <a:cs typeface="Carlito"/>
              </a:rPr>
              <a:t>time </a:t>
            </a:r>
            <a:r>
              <a:rPr sz="1450" spc="10" dirty="0">
                <a:latin typeface="Carlito"/>
                <a:cs typeface="Carlito"/>
              </a:rPr>
              <a:t>spent </a:t>
            </a:r>
            <a:r>
              <a:rPr sz="1450" spc="5" dirty="0">
                <a:latin typeface="Carlito"/>
                <a:cs typeface="Carlito"/>
              </a:rPr>
              <a:t>at </a:t>
            </a:r>
            <a:r>
              <a:rPr sz="1450" spc="20" dirty="0">
                <a:latin typeface="Carlito"/>
                <a:cs typeface="Carlito"/>
              </a:rPr>
              <a:t>the </a:t>
            </a:r>
            <a:r>
              <a:rPr sz="1450" spc="5" dirty="0">
                <a:latin typeface="Carlito"/>
                <a:cs typeface="Carlito"/>
              </a:rPr>
              <a:t>point of  origination, </a:t>
            </a:r>
            <a:r>
              <a:rPr sz="1450" dirty="0">
                <a:latin typeface="Carlito"/>
                <a:cs typeface="Carlito"/>
              </a:rPr>
              <a:t>it </a:t>
            </a:r>
            <a:r>
              <a:rPr sz="1450" spc="10" dirty="0">
                <a:latin typeface="Carlito"/>
                <a:cs typeface="Carlito"/>
              </a:rPr>
              <a:t>increases </a:t>
            </a:r>
            <a:r>
              <a:rPr sz="1450" spc="15" dirty="0">
                <a:latin typeface="Carlito"/>
                <a:cs typeface="Carlito"/>
              </a:rPr>
              <a:t>and  </a:t>
            </a:r>
            <a:r>
              <a:rPr sz="1450" spc="10" dirty="0">
                <a:latin typeface="Carlito"/>
                <a:cs typeface="Carlito"/>
              </a:rPr>
              <a:t>is </a:t>
            </a:r>
            <a:r>
              <a:rPr sz="1450" dirty="0">
                <a:latin typeface="Carlito"/>
                <a:cs typeface="Carlito"/>
              </a:rPr>
              <a:t>at </a:t>
            </a:r>
            <a:r>
              <a:rPr sz="1450" spc="5" dirty="0">
                <a:latin typeface="Carlito"/>
                <a:cs typeface="Carlito"/>
              </a:rPr>
              <a:t>its </a:t>
            </a:r>
            <a:r>
              <a:rPr sz="1450" spc="15" dirty="0">
                <a:latin typeface="Carlito"/>
                <a:cs typeface="Carlito"/>
              </a:rPr>
              <a:t>peak between 0 </a:t>
            </a:r>
            <a:r>
              <a:rPr sz="1450" spc="10" dirty="0">
                <a:latin typeface="Carlito"/>
                <a:cs typeface="Carlito"/>
              </a:rPr>
              <a:t>to  </a:t>
            </a:r>
            <a:r>
              <a:rPr sz="1450" spc="15" dirty="0">
                <a:latin typeface="Carlito"/>
                <a:cs typeface="Carlito"/>
              </a:rPr>
              <a:t>500 and </a:t>
            </a:r>
            <a:r>
              <a:rPr sz="1450" spc="10" dirty="0">
                <a:latin typeface="Carlito"/>
                <a:cs typeface="Carlito"/>
              </a:rPr>
              <a:t>further </a:t>
            </a:r>
            <a:r>
              <a:rPr sz="1450" spc="5" dirty="0">
                <a:latin typeface="Carlito"/>
                <a:cs typeface="Carlito"/>
              </a:rPr>
              <a:t>starts  falling </a:t>
            </a:r>
            <a:r>
              <a:rPr sz="1450" spc="15" dirty="0">
                <a:latin typeface="Carlito"/>
                <a:cs typeface="Carlito"/>
              </a:rPr>
              <a:t>and the curve </a:t>
            </a:r>
            <a:r>
              <a:rPr sz="1450" spc="10" dirty="0">
                <a:latin typeface="Carlito"/>
                <a:cs typeface="Carlito"/>
              </a:rPr>
              <a:t>is </a:t>
            </a:r>
            <a:r>
              <a:rPr sz="1450" spc="5" dirty="0">
                <a:latin typeface="Carlito"/>
                <a:cs typeface="Carlito"/>
              </a:rPr>
              <a:t>flat  </a:t>
            </a:r>
            <a:r>
              <a:rPr sz="1450" spc="15" dirty="0">
                <a:latin typeface="Carlito"/>
                <a:cs typeface="Carlito"/>
              </a:rPr>
              <a:t>once the </a:t>
            </a:r>
            <a:r>
              <a:rPr sz="1450" dirty="0">
                <a:latin typeface="Carlito"/>
                <a:cs typeface="Carlito"/>
              </a:rPr>
              <a:t>total </a:t>
            </a:r>
            <a:r>
              <a:rPr sz="1450" spc="15" dirty="0">
                <a:latin typeface="Carlito"/>
                <a:cs typeface="Carlito"/>
              </a:rPr>
              <a:t>time spent  </a:t>
            </a:r>
            <a:r>
              <a:rPr sz="1450" dirty="0">
                <a:latin typeface="Carlito"/>
                <a:cs typeface="Carlito"/>
              </a:rPr>
              <a:t>falls </a:t>
            </a:r>
            <a:r>
              <a:rPr sz="1450" spc="10" dirty="0">
                <a:latin typeface="Carlito"/>
                <a:cs typeface="Carlito"/>
              </a:rPr>
              <a:t>beyond</a:t>
            </a:r>
            <a:r>
              <a:rPr sz="1450" spc="5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2000.</a:t>
            </a:r>
            <a:endParaRPr sz="1450">
              <a:latin typeface="Carlito"/>
              <a:cs typeface="Carlito"/>
            </a:endParaRPr>
          </a:p>
          <a:p>
            <a:pPr marL="201295" marR="50800" indent="-189230">
              <a:lnSpc>
                <a:spcPct val="81900"/>
              </a:lnSpc>
              <a:spcBef>
                <a:spcPts val="819"/>
              </a:spcBef>
              <a:buFont typeface="Arial"/>
              <a:buChar char="•"/>
              <a:tabLst>
                <a:tab pos="201930" algn="l"/>
              </a:tabLst>
            </a:pPr>
            <a:r>
              <a:rPr sz="1450" dirty="0">
                <a:latin typeface="Carlito"/>
                <a:cs typeface="Carlito"/>
              </a:rPr>
              <a:t>Page </a:t>
            </a:r>
            <a:r>
              <a:rPr sz="1450" spc="10" dirty="0">
                <a:latin typeface="Carlito"/>
                <a:cs typeface="Carlito"/>
              </a:rPr>
              <a:t>views </a:t>
            </a:r>
            <a:r>
              <a:rPr sz="1450" spc="5" dirty="0">
                <a:latin typeface="Carlito"/>
                <a:cs typeface="Carlito"/>
              </a:rPr>
              <a:t>have </a:t>
            </a:r>
            <a:r>
              <a:rPr sz="1450" spc="15" dirty="0">
                <a:latin typeface="Carlito"/>
                <a:cs typeface="Carlito"/>
              </a:rPr>
              <a:t>a </a:t>
            </a:r>
            <a:r>
              <a:rPr sz="1450" dirty="0">
                <a:latin typeface="Carlito"/>
                <a:cs typeface="Carlito"/>
              </a:rPr>
              <a:t>‘zero’  </a:t>
            </a:r>
            <a:r>
              <a:rPr sz="1450" spc="5" dirty="0">
                <a:latin typeface="Carlito"/>
                <a:cs typeface="Carlito"/>
              </a:rPr>
              <a:t>conversion </a:t>
            </a:r>
            <a:r>
              <a:rPr sz="1450" spc="-5" dirty="0">
                <a:latin typeface="Carlito"/>
                <a:cs typeface="Carlito"/>
              </a:rPr>
              <a:t>rate </a:t>
            </a:r>
            <a:r>
              <a:rPr sz="1450" spc="5" dirty="0">
                <a:latin typeface="Carlito"/>
                <a:cs typeface="Carlito"/>
              </a:rPr>
              <a:t>in </a:t>
            </a:r>
            <a:r>
              <a:rPr sz="1450" spc="15" dirty="0">
                <a:latin typeface="Carlito"/>
                <a:cs typeface="Carlito"/>
              </a:rPr>
              <a:t>the band  </a:t>
            </a:r>
            <a:r>
              <a:rPr sz="1450" spc="10" dirty="0">
                <a:latin typeface="Carlito"/>
                <a:cs typeface="Carlito"/>
              </a:rPr>
              <a:t>within </a:t>
            </a:r>
            <a:r>
              <a:rPr sz="1450" spc="20" dirty="0">
                <a:latin typeface="Carlito"/>
                <a:cs typeface="Carlito"/>
              </a:rPr>
              <a:t>the </a:t>
            </a:r>
            <a:r>
              <a:rPr sz="1450" spc="15" dirty="0">
                <a:latin typeface="Carlito"/>
                <a:cs typeface="Carlito"/>
              </a:rPr>
              <a:t>band 0 </a:t>
            </a:r>
            <a:r>
              <a:rPr sz="1450" spc="10" dirty="0">
                <a:latin typeface="Carlito"/>
                <a:cs typeface="Carlito"/>
              </a:rPr>
              <a:t>to 10 </a:t>
            </a:r>
            <a:r>
              <a:rPr sz="1450" spc="5" dirty="0">
                <a:latin typeface="Carlito"/>
                <a:cs typeface="Carlito"/>
              </a:rPr>
              <a:t>,  </a:t>
            </a:r>
            <a:r>
              <a:rPr sz="1450" spc="10" dirty="0">
                <a:latin typeface="Carlito"/>
                <a:cs typeface="Carlito"/>
              </a:rPr>
              <a:t>post </a:t>
            </a:r>
            <a:r>
              <a:rPr sz="1450" spc="15" dirty="0">
                <a:latin typeface="Carlito"/>
                <a:cs typeface="Carlito"/>
              </a:rPr>
              <a:t>which </a:t>
            </a:r>
            <a:r>
              <a:rPr sz="1450" dirty="0">
                <a:latin typeface="Carlito"/>
                <a:cs typeface="Carlito"/>
              </a:rPr>
              <a:t>it </a:t>
            </a:r>
            <a:r>
              <a:rPr sz="1450" spc="10" dirty="0">
                <a:latin typeface="Carlito"/>
                <a:cs typeface="Carlito"/>
              </a:rPr>
              <a:t>declines to  </a:t>
            </a:r>
            <a:r>
              <a:rPr sz="1450" b="1" dirty="0">
                <a:latin typeface="Carlito"/>
                <a:cs typeface="Carlito"/>
              </a:rPr>
              <a:t>zero.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2323" y="1604772"/>
            <a:ext cx="3511063" cy="4904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35"/>
              </a:spcBef>
            </a:pPr>
            <a:r>
              <a:rPr spc="-225" dirty="0"/>
              <a:t>Bivariate </a:t>
            </a:r>
            <a:r>
              <a:rPr spc="-170" dirty="0"/>
              <a:t>Analysis </a:t>
            </a:r>
            <a:r>
              <a:rPr spc="-180" dirty="0"/>
              <a:t>For </a:t>
            </a:r>
            <a:r>
              <a:rPr spc="-229" dirty="0"/>
              <a:t>Categorical</a:t>
            </a:r>
            <a:r>
              <a:rPr spc="-600" dirty="0"/>
              <a:t> </a:t>
            </a:r>
            <a:r>
              <a:rPr spc="-155" dirty="0"/>
              <a:t>and  </a:t>
            </a:r>
            <a:r>
              <a:rPr spc="-165" dirty="0"/>
              <a:t>Numeric</a:t>
            </a:r>
            <a:r>
              <a:rPr spc="-310" dirty="0"/>
              <a:t> </a:t>
            </a:r>
            <a:r>
              <a:rPr spc="-215" dirty="0"/>
              <a:t>Variables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37490" marR="1677670">
              <a:lnSpc>
                <a:spcPts val="3929"/>
              </a:lnSpc>
              <a:spcBef>
                <a:spcPts val="2445"/>
              </a:spcBef>
            </a:pPr>
            <a:r>
              <a:rPr sz="3600" spc="-195" dirty="0"/>
              <a:t>Bivariate </a:t>
            </a:r>
            <a:r>
              <a:rPr sz="3600" spc="-145" dirty="0"/>
              <a:t>Analysis</a:t>
            </a:r>
            <a:r>
              <a:rPr sz="3600" spc="-409" dirty="0"/>
              <a:t> </a:t>
            </a:r>
            <a:r>
              <a:rPr sz="3600" spc="-165" dirty="0"/>
              <a:t>For  </a:t>
            </a:r>
            <a:r>
              <a:rPr sz="3600" spc="-195" dirty="0"/>
              <a:t>Categorical</a:t>
            </a:r>
            <a:r>
              <a:rPr sz="3600" spc="-310" dirty="0"/>
              <a:t> </a:t>
            </a:r>
            <a:r>
              <a:rPr sz="3600" spc="-17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16396" y="1324355"/>
            <a:ext cx="3576954" cy="512699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</a:pPr>
            <a:r>
              <a:rPr sz="1650" b="1" i="1" u="heavy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sz="1650" b="1" i="1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65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nference: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arlito"/>
              <a:cs typeface="Carlito"/>
            </a:endParaRPr>
          </a:p>
          <a:p>
            <a:pPr marL="673100" marR="604520" indent="-189230">
              <a:lnSpc>
                <a:spcPct val="89900"/>
              </a:lnSpc>
              <a:spcBef>
                <a:spcPts val="5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 Origin, maximum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conversion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happened</a:t>
            </a:r>
            <a:r>
              <a:rPr sz="165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lead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add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form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whereas</a:t>
            </a:r>
            <a:r>
              <a:rPr sz="16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API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least.</a:t>
            </a:r>
            <a:endParaRPr sz="1650">
              <a:latin typeface="Carlito"/>
              <a:cs typeface="Carlito"/>
            </a:endParaRPr>
          </a:p>
          <a:p>
            <a:pPr marL="673100" marR="486409" indent="-189230">
              <a:lnSpc>
                <a:spcPct val="90000"/>
              </a:lnSpc>
              <a:spcBef>
                <a:spcPts val="819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the Lead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Source, major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conversion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wellingak  website.</a:t>
            </a:r>
            <a:endParaRPr sz="1650">
              <a:latin typeface="Carlito"/>
              <a:cs typeface="Carlito"/>
            </a:endParaRPr>
          </a:p>
          <a:p>
            <a:pPr marL="673100" marR="473709" indent="-189230">
              <a:lnSpc>
                <a:spcPct val="89900"/>
              </a:lnSpc>
              <a:spcBef>
                <a:spcPts val="835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In terms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of lead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quality,</a:t>
            </a:r>
            <a:r>
              <a:rPr sz="165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high  in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relevance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the highest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conversion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wherein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worst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tends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65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lowest.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3060192"/>
            <a:ext cx="5832348" cy="3401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37490" marR="1677670">
              <a:lnSpc>
                <a:spcPts val="3929"/>
              </a:lnSpc>
              <a:spcBef>
                <a:spcPts val="2445"/>
              </a:spcBef>
            </a:pPr>
            <a:r>
              <a:rPr sz="3600" spc="-195" dirty="0"/>
              <a:t>Bivariate </a:t>
            </a:r>
            <a:r>
              <a:rPr sz="3600" spc="-145" dirty="0"/>
              <a:t>Analysis</a:t>
            </a:r>
            <a:r>
              <a:rPr sz="3600" spc="-409" dirty="0"/>
              <a:t> </a:t>
            </a:r>
            <a:r>
              <a:rPr sz="3600" spc="-165" dirty="0"/>
              <a:t>For  </a:t>
            </a:r>
            <a:r>
              <a:rPr sz="3600" spc="-195" dirty="0"/>
              <a:t>Categorical</a:t>
            </a:r>
            <a:r>
              <a:rPr sz="3600" spc="-310" dirty="0"/>
              <a:t> </a:t>
            </a:r>
            <a:r>
              <a:rPr sz="3600" spc="-175" dirty="0"/>
              <a:t>variables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40791" y="2947416"/>
            <a:ext cx="5857240" cy="3507104"/>
            <a:chOff x="240791" y="2947416"/>
            <a:chExt cx="5857240" cy="3507104"/>
          </a:xfrm>
        </p:grpSpPr>
        <p:sp>
          <p:nvSpPr>
            <p:cNvPr id="4" name="object 4"/>
            <p:cNvSpPr/>
            <p:nvPr/>
          </p:nvSpPr>
          <p:spPr>
            <a:xfrm>
              <a:off x="265175" y="3060192"/>
              <a:ext cx="5832348" cy="3393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791" y="2947416"/>
              <a:ext cx="5821680" cy="3488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16396" y="1324355"/>
            <a:ext cx="3576954" cy="512699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</a:pPr>
            <a:r>
              <a:rPr sz="1650" b="1" i="1" u="heavy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sz="1650" b="1" i="1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65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nference:</a:t>
            </a:r>
            <a:endParaRPr sz="1650">
              <a:latin typeface="Carlito"/>
              <a:cs typeface="Carlito"/>
            </a:endParaRPr>
          </a:p>
          <a:p>
            <a:pPr marL="673100" marR="437515" indent="-189230">
              <a:lnSpc>
                <a:spcPct val="90100"/>
              </a:lnSpc>
              <a:spcBef>
                <a:spcPts val="819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category </a:t>
            </a:r>
            <a:r>
              <a:rPr sz="1650" spc="-30" dirty="0">
                <a:solidFill>
                  <a:srgbClr val="FFFFFF"/>
                </a:solidFill>
                <a:latin typeface="Carlito"/>
                <a:cs typeface="Carlito"/>
              </a:rPr>
              <a:t>city,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Thane  and outskirts has the</a:t>
            </a:r>
            <a:r>
              <a:rPr sz="165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highest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conversion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International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being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5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least.</a:t>
            </a:r>
            <a:endParaRPr sz="1650">
              <a:latin typeface="Carlito"/>
              <a:cs typeface="Carlito"/>
            </a:endParaRPr>
          </a:p>
          <a:p>
            <a:pPr marL="673100" marR="430530" indent="-189230">
              <a:lnSpc>
                <a:spcPct val="90100"/>
              </a:lnSpc>
              <a:spcBef>
                <a:spcPts val="819"/>
              </a:spcBef>
              <a:buFont typeface="Arial"/>
              <a:buChar char="•"/>
              <a:tabLst>
                <a:tab pos="673735" algn="l"/>
              </a:tabLst>
            </a:pP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regard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last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notable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activity , approached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upfront, resubscribed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emails, email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received,</a:t>
            </a:r>
            <a:r>
              <a:rPr sz="165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email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marked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spam ; seem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have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the same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conversion</a:t>
            </a:r>
            <a:r>
              <a:rPr sz="165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Carlito"/>
                <a:cs typeface="Carlito"/>
              </a:rPr>
              <a:t>rate.</a:t>
            </a:r>
            <a:endParaRPr sz="1650">
              <a:latin typeface="Carlito"/>
              <a:cs typeface="Carlito"/>
            </a:endParaRPr>
          </a:p>
          <a:p>
            <a:pPr marL="673100" marR="593090" indent="-189230">
              <a:lnSpc>
                <a:spcPct val="89900"/>
              </a:lnSpc>
              <a:spcBef>
                <a:spcPts val="825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However view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browser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link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clicked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form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submitted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website</a:t>
            </a:r>
            <a:r>
              <a:rPr sz="165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have  </a:t>
            </a:r>
            <a:r>
              <a:rPr sz="1650" b="1" spc="-15" dirty="0">
                <a:solidFill>
                  <a:srgbClr val="FFFFFF"/>
                </a:solidFill>
                <a:latin typeface="Carlito"/>
                <a:cs typeface="Carlito"/>
              </a:rPr>
              <a:t>zero </a:t>
            </a:r>
            <a:r>
              <a:rPr sz="1650" b="1" spc="-10" dirty="0">
                <a:solidFill>
                  <a:srgbClr val="FFFFFF"/>
                </a:solidFill>
                <a:latin typeface="Carlito"/>
                <a:cs typeface="Carlito"/>
              </a:rPr>
              <a:t>conversion</a:t>
            </a:r>
            <a:r>
              <a:rPr sz="165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Carlito"/>
                <a:cs typeface="Carlito"/>
              </a:rPr>
              <a:t>rate.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892" y="1412195"/>
            <a:ext cx="21399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>
                <a:latin typeface="Carlito"/>
                <a:cs typeface="Carlito"/>
              </a:rPr>
              <a:t>Introduction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878" y="2747241"/>
            <a:ext cx="7867015" cy="271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i="1" spc="-10" dirty="0">
                <a:latin typeface="Carlito"/>
                <a:cs typeface="Carlito"/>
              </a:rPr>
              <a:t>Following </a:t>
            </a:r>
            <a:r>
              <a:rPr sz="1650" b="1" i="1" spc="5" dirty="0">
                <a:latin typeface="Carlito"/>
                <a:cs typeface="Carlito"/>
              </a:rPr>
              <a:t>are </a:t>
            </a:r>
            <a:r>
              <a:rPr sz="1650" b="1" i="1" dirty="0">
                <a:latin typeface="Carlito"/>
                <a:cs typeface="Carlito"/>
              </a:rPr>
              <a:t>the goals of this </a:t>
            </a:r>
            <a:r>
              <a:rPr sz="1650" b="1" i="1" spc="-5" dirty="0">
                <a:latin typeface="Carlito"/>
                <a:cs typeface="Carlito"/>
              </a:rPr>
              <a:t>case</a:t>
            </a:r>
            <a:r>
              <a:rPr sz="1650" b="1" i="1" spc="-200" dirty="0">
                <a:latin typeface="Carlito"/>
                <a:cs typeface="Carlito"/>
              </a:rPr>
              <a:t> </a:t>
            </a:r>
            <a:r>
              <a:rPr sz="1650" b="1" i="1" spc="-5" dirty="0">
                <a:latin typeface="Carlito"/>
                <a:cs typeface="Carlito"/>
              </a:rPr>
              <a:t>study</a:t>
            </a:r>
            <a:endParaRPr sz="1650">
              <a:latin typeface="Carlito"/>
              <a:cs typeface="Carlito"/>
            </a:endParaRPr>
          </a:p>
          <a:p>
            <a:pPr marL="201295" marR="5080" indent="-189230">
              <a:lnSpc>
                <a:spcPct val="149900"/>
              </a:lnSpc>
              <a:spcBef>
                <a:spcPts val="525"/>
              </a:spcBef>
              <a:buFont typeface="Arial"/>
              <a:buChar char="•"/>
              <a:tabLst>
                <a:tab pos="201930" algn="l"/>
              </a:tabLst>
            </a:pPr>
            <a:r>
              <a:rPr sz="1650" spc="-70" dirty="0">
                <a:latin typeface="Carlito"/>
                <a:cs typeface="Carlito"/>
              </a:rPr>
              <a:t>To </a:t>
            </a:r>
            <a:r>
              <a:rPr sz="1650" dirty="0">
                <a:latin typeface="Carlito"/>
                <a:cs typeface="Carlito"/>
              </a:rPr>
              <a:t>build a </a:t>
            </a:r>
            <a:r>
              <a:rPr sz="1650" spc="-5" dirty="0">
                <a:latin typeface="Carlito"/>
                <a:cs typeface="Carlito"/>
              </a:rPr>
              <a:t>logistic regression </a:t>
            </a:r>
            <a:r>
              <a:rPr sz="1650" dirty="0">
                <a:latin typeface="Carlito"/>
                <a:cs typeface="Carlito"/>
              </a:rPr>
              <a:t>model </a:t>
            </a:r>
            <a:r>
              <a:rPr sz="1650" spc="-5" dirty="0">
                <a:latin typeface="Carlito"/>
                <a:cs typeface="Carlito"/>
              </a:rPr>
              <a:t>to </a:t>
            </a:r>
            <a:r>
              <a:rPr sz="1650" dirty="0">
                <a:latin typeface="Carlito"/>
                <a:cs typeface="Carlito"/>
              </a:rPr>
              <a:t>assign a lead </a:t>
            </a:r>
            <a:r>
              <a:rPr sz="1650" spc="-10" dirty="0">
                <a:latin typeface="Carlito"/>
                <a:cs typeface="Carlito"/>
              </a:rPr>
              <a:t>score </a:t>
            </a:r>
            <a:r>
              <a:rPr sz="1650" spc="-5" dirty="0">
                <a:latin typeface="Carlito"/>
                <a:cs typeface="Carlito"/>
              </a:rPr>
              <a:t>between </a:t>
            </a:r>
            <a:r>
              <a:rPr sz="1650" dirty="0">
                <a:latin typeface="Carlito"/>
                <a:cs typeface="Carlito"/>
              </a:rPr>
              <a:t>0 and </a:t>
            </a:r>
            <a:r>
              <a:rPr sz="1650" spc="5" dirty="0">
                <a:latin typeface="Carlito"/>
                <a:cs typeface="Carlito"/>
              </a:rPr>
              <a:t>100 </a:t>
            </a:r>
            <a:r>
              <a:rPr sz="1650" spc="-5" dirty="0">
                <a:latin typeface="Carlito"/>
                <a:cs typeface="Carlito"/>
              </a:rPr>
              <a:t>to </a:t>
            </a:r>
            <a:r>
              <a:rPr sz="1650" dirty="0">
                <a:latin typeface="Carlito"/>
                <a:cs typeface="Carlito"/>
              </a:rPr>
              <a:t>each of  the leads which can </a:t>
            </a:r>
            <a:r>
              <a:rPr sz="1650" spc="5" dirty="0">
                <a:latin typeface="Carlito"/>
                <a:cs typeface="Carlito"/>
              </a:rPr>
              <a:t>be </a:t>
            </a:r>
            <a:r>
              <a:rPr sz="1650" dirty="0">
                <a:latin typeface="Carlito"/>
                <a:cs typeface="Carlito"/>
              </a:rPr>
              <a:t>used </a:t>
            </a:r>
            <a:r>
              <a:rPr sz="1650" spc="-5" dirty="0">
                <a:latin typeface="Carlito"/>
                <a:cs typeface="Carlito"/>
              </a:rPr>
              <a:t>by </a:t>
            </a:r>
            <a:r>
              <a:rPr sz="1650" spc="5" dirty="0">
                <a:latin typeface="Carlito"/>
                <a:cs typeface="Carlito"/>
              </a:rPr>
              <a:t>the </a:t>
            </a:r>
            <a:r>
              <a:rPr sz="1650" spc="-5" dirty="0">
                <a:latin typeface="Carlito"/>
                <a:cs typeface="Carlito"/>
              </a:rPr>
              <a:t>company </a:t>
            </a:r>
            <a:r>
              <a:rPr sz="1650" spc="-10" dirty="0">
                <a:latin typeface="Carlito"/>
                <a:cs typeface="Carlito"/>
              </a:rPr>
              <a:t>to </a:t>
            </a:r>
            <a:r>
              <a:rPr sz="1650" spc="-15" dirty="0">
                <a:latin typeface="Carlito"/>
                <a:cs typeface="Carlito"/>
              </a:rPr>
              <a:t>target </a:t>
            </a:r>
            <a:r>
              <a:rPr sz="1650" spc="-5" dirty="0">
                <a:latin typeface="Carlito"/>
                <a:cs typeface="Carlito"/>
              </a:rPr>
              <a:t>potential </a:t>
            </a:r>
            <a:r>
              <a:rPr sz="1650" dirty="0">
                <a:latin typeface="Carlito"/>
                <a:cs typeface="Carlito"/>
              </a:rPr>
              <a:t>leads. A higher </a:t>
            </a:r>
            <a:r>
              <a:rPr sz="1650" spc="-10" dirty="0">
                <a:latin typeface="Carlito"/>
                <a:cs typeface="Carlito"/>
              </a:rPr>
              <a:t>score  </a:t>
            </a:r>
            <a:r>
              <a:rPr sz="1650" dirty="0">
                <a:latin typeface="Carlito"/>
                <a:cs typeface="Carlito"/>
              </a:rPr>
              <a:t>would mean </a:t>
            </a:r>
            <a:r>
              <a:rPr sz="1650" spc="-5" dirty="0">
                <a:latin typeface="Carlito"/>
                <a:cs typeface="Carlito"/>
              </a:rPr>
              <a:t>that </a:t>
            </a:r>
            <a:r>
              <a:rPr sz="1650" dirty="0">
                <a:latin typeface="Carlito"/>
                <a:cs typeface="Carlito"/>
              </a:rPr>
              <a:t>the lead </a:t>
            </a:r>
            <a:r>
              <a:rPr sz="1650" spc="5" dirty="0">
                <a:latin typeface="Carlito"/>
                <a:cs typeface="Carlito"/>
              </a:rPr>
              <a:t>is </a:t>
            </a:r>
            <a:r>
              <a:rPr sz="1650" dirty="0">
                <a:latin typeface="Carlito"/>
                <a:cs typeface="Carlito"/>
              </a:rPr>
              <a:t>hot, i.e. is </a:t>
            </a:r>
            <a:r>
              <a:rPr sz="1650" spc="-5" dirty="0">
                <a:latin typeface="Carlito"/>
                <a:cs typeface="Carlito"/>
              </a:rPr>
              <a:t>most likely </a:t>
            </a:r>
            <a:r>
              <a:rPr sz="1650" spc="-10" dirty="0">
                <a:latin typeface="Carlito"/>
                <a:cs typeface="Carlito"/>
              </a:rPr>
              <a:t>to convert </a:t>
            </a:r>
            <a:r>
              <a:rPr sz="1650" dirty="0">
                <a:latin typeface="Carlito"/>
                <a:cs typeface="Carlito"/>
              </a:rPr>
              <a:t>whereas a </a:t>
            </a:r>
            <a:r>
              <a:rPr sz="1650" spc="-5" dirty="0">
                <a:latin typeface="Carlito"/>
                <a:cs typeface="Carlito"/>
              </a:rPr>
              <a:t>lower </a:t>
            </a:r>
            <a:r>
              <a:rPr sz="1650" spc="-10" dirty="0">
                <a:latin typeface="Carlito"/>
                <a:cs typeface="Carlito"/>
              </a:rPr>
              <a:t>score </a:t>
            </a:r>
            <a:r>
              <a:rPr sz="1650" dirty="0">
                <a:latin typeface="Carlito"/>
                <a:cs typeface="Carlito"/>
              </a:rPr>
              <a:t>would  mean </a:t>
            </a:r>
            <a:r>
              <a:rPr sz="1650" spc="-5" dirty="0">
                <a:latin typeface="Carlito"/>
                <a:cs typeface="Carlito"/>
              </a:rPr>
              <a:t>that </a:t>
            </a:r>
            <a:r>
              <a:rPr sz="1650" spc="5" dirty="0">
                <a:latin typeface="Carlito"/>
                <a:cs typeface="Carlito"/>
              </a:rPr>
              <a:t>the </a:t>
            </a:r>
            <a:r>
              <a:rPr sz="1650" dirty="0">
                <a:latin typeface="Carlito"/>
                <a:cs typeface="Carlito"/>
              </a:rPr>
              <a:t>lead is </a:t>
            </a:r>
            <a:r>
              <a:rPr sz="1650" spc="-5" dirty="0">
                <a:latin typeface="Carlito"/>
                <a:cs typeface="Carlito"/>
              </a:rPr>
              <a:t>cold </a:t>
            </a:r>
            <a:r>
              <a:rPr sz="1650" dirty="0">
                <a:latin typeface="Carlito"/>
                <a:cs typeface="Carlito"/>
              </a:rPr>
              <a:t>and </a:t>
            </a:r>
            <a:r>
              <a:rPr sz="1650" spc="5" dirty="0">
                <a:latin typeface="Carlito"/>
                <a:cs typeface="Carlito"/>
              </a:rPr>
              <a:t>will </a:t>
            </a:r>
            <a:r>
              <a:rPr sz="1650" spc="-5" dirty="0">
                <a:latin typeface="Carlito"/>
                <a:cs typeface="Carlito"/>
              </a:rPr>
              <a:t>mostly </a:t>
            </a:r>
            <a:r>
              <a:rPr sz="1650" dirty="0">
                <a:latin typeface="Carlito"/>
                <a:cs typeface="Carlito"/>
              </a:rPr>
              <a:t>not </a:t>
            </a:r>
            <a:r>
              <a:rPr sz="1650" spc="-10" dirty="0">
                <a:latin typeface="Carlito"/>
                <a:cs typeface="Carlito"/>
              </a:rPr>
              <a:t>get</a:t>
            </a:r>
            <a:r>
              <a:rPr sz="1650" spc="-130" dirty="0">
                <a:latin typeface="Carlito"/>
                <a:cs typeface="Carlito"/>
              </a:rPr>
              <a:t> </a:t>
            </a:r>
            <a:r>
              <a:rPr sz="1650" spc="-10" dirty="0">
                <a:latin typeface="Carlito"/>
                <a:cs typeface="Carlito"/>
              </a:rPr>
              <a:t>converted.</a:t>
            </a:r>
            <a:endParaRPr sz="1650">
              <a:latin typeface="Carlito"/>
              <a:cs typeface="Carlito"/>
            </a:endParaRPr>
          </a:p>
          <a:p>
            <a:pPr marL="201295" marR="304800" indent="-189230">
              <a:lnSpc>
                <a:spcPct val="149700"/>
              </a:lnSpc>
              <a:spcBef>
                <a:spcPts val="840"/>
              </a:spcBef>
              <a:buFont typeface="Arial"/>
              <a:buChar char="•"/>
              <a:tabLst>
                <a:tab pos="201930" algn="l"/>
              </a:tabLst>
            </a:pPr>
            <a:r>
              <a:rPr sz="1650" spc="-5" dirty="0">
                <a:latin typeface="Carlito"/>
                <a:cs typeface="Carlito"/>
              </a:rPr>
              <a:t>There are </a:t>
            </a:r>
            <a:r>
              <a:rPr sz="1650" dirty="0">
                <a:latin typeface="Carlito"/>
                <a:cs typeface="Carlito"/>
              </a:rPr>
              <a:t>some </a:t>
            </a:r>
            <a:r>
              <a:rPr sz="1650" spc="-5" dirty="0">
                <a:latin typeface="Carlito"/>
                <a:cs typeface="Carlito"/>
              </a:rPr>
              <a:t>more </a:t>
            </a:r>
            <a:r>
              <a:rPr sz="1650" dirty="0">
                <a:latin typeface="Carlito"/>
                <a:cs typeface="Carlito"/>
              </a:rPr>
              <a:t>problems </a:t>
            </a:r>
            <a:r>
              <a:rPr sz="1650" spc="-5" dirty="0">
                <a:latin typeface="Carlito"/>
                <a:cs typeface="Carlito"/>
              </a:rPr>
              <a:t>presented by </a:t>
            </a:r>
            <a:r>
              <a:rPr sz="1650" dirty="0">
                <a:latin typeface="Carlito"/>
                <a:cs typeface="Carlito"/>
              </a:rPr>
              <a:t>the </a:t>
            </a:r>
            <a:r>
              <a:rPr sz="1650" spc="-5" dirty="0">
                <a:latin typeface="Carlito"/>
                <a:cs typeface="Carlito"/>
              </a:rPr>
              <a:t>company </a:t>
            </a:r>
            <a:r>
              <a:rPr sz="1650" dirty="0">
                <a:latin typeface="Carlito"/>
                <a:cs typeface="Carlito"/>
              </a:rPr>
              <a:t>which the model should</a:t>
            </a:r>
            <a:r>
              <a:rPr sz="1650" spc="-215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be  </a:t>
            </a:r>
            <a:r>
              <a:rPr sz="1650" dirty="0">
                <a:latin typeface="Carlito"/>
                <a:cs typeface="Carlito"/>
              </a:rPr>
              <a:t>able </a:t>
            </a:r>
            <a:r>
              <a:rPr sz="1650" spc="-10" dirty="0">
                <a:latin typeface="Carlito"/>
                <a:cs typeface="Carlito"/>
              </a:rPr>
              <a:t>to </a:t>
            </a:r>
            <a:r>
              <a:rPr sz="1650" spc="-5" dirty="0">
                <a:latin typeface="Carlito"/>
                <a:cs typeface="Carlito"/>
              </a:rPr>
              <a:t>adjust to </a:t>
            </a:r>
            <a:r>
              <a:rPr sz="1650" spc="5" dirty="0">
                <a:latin typeface="Carlito"/>
                <a:cs typeface="Carlito"/>
              </a:rPr>
              <a:t>if the </a:t>
            </a:r>
            <a:r>
              <a:rPr sz="1650" spc="-10" dirty="0">
                <a:latin typeface="Carlito"/>
                <a:cs typeface="Carlito"/>
              </a:rPr>
              <a:t>company's </a:t>
            </a:r>
            <a:r>
              <a:rPr sz="1650" spc="-5" dirty="0">
                <a:latin typeface="Carlito"/>
                <a:cs typeface="Carlito"/>
              </a:rPr>
              <a:t>requirement </a:t>
            </a:r>
            <a:r>
              <a:rPr sz="1650" dirty="0">
                <a:latin typeface="Carlito"/>
                <a:cs typeface="Carlito"/>
              </a:rPr>
              <a:t>changes in the</a:t>
            </a:r>
            <a:r>
              <a:rPr sz="1650" spc="-135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future.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37490" marR="457834">
              <a:lnSpc>
                <a:spcPts val="3929"/>
              </a:lnSpc>
              <a:spcBef>
                <a:spcPts val="2445"/>
              </a:spcBef>
            </a:pPr>
            <a:r>
              <a:rPr sz="3600" b="1" spc="-310" dirty="0">
                <a:latin typeface="Arial"/>
                <a:cs typeface="Arial"/>
              </a:rPr>
              <a:t>Scatter </a:t>
            </a:r>
            <a:r>
              <a:rPr sz="3600" b="1" spc="-225" dirty="0">
                <a:latin typeface="Arial"/>
                <a:cs typeface="Arial"/>
              </a:rPr>
              <a:t>plot </a:t>
            </a:r>
            <a:r>
              <a:rPr sz="3600" b="1" spc="-240" dirty="0">
                <a:latin typeface="Arial"/>
                <a:cs typeface="Arial"/>
              </a:rPr>
              <a:t>for </a:t>
            </a:r>
            <a:r>
              <a:rPr sz="3600" b="1" spc="-310" dirty="0">
                <a:latin typeface="Arial"/>
                <a:cs typeface="Arial"/>
              </a:rPr>
              <a:t>converted </a:t>
            </a:r>
            <a:r>
              <a:rPr sz="3600" b="1" spc="-500" dirty="0">
                <a:latin typeface="Arial"/>
                <a:cs typeface="Arial"/>
              </a:rPr>
              <a:t>vs  </a:t>
            </a:r>
            <a:r>
              <a:rPr sz="3600" b="1" spc="-250" dirty="0">
                <a:latin typeface="Arial"/>
                <a:cs typeface="Arial"/>
              </a:rPr>
              <a:t>total_time_spent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175" y="3060192"/>
            <a:ext cx="5832475" cy="3394075"/>
            <a:chOff x="265175" y="3060192"/>
            <a:chExt cx="5832475" cy="3394075"/>
          </a:xfrm>
        </p:grpSpPr>
        <p:sp>
          <p:nvSpPr>
            <p:cNvPr id="4" name="object 4"/>
            <p:cNvSpPr/>
            <p:nvPr/>
          </p:nvSpPr>
          <p:spPr>
            <a:xfrm>
              <a:off x="265175" y="3060192"/>
              <a:ext cx="5832348" cy="3393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795" y="3064764"/>
              <a:ext cx="5782056" cy="33848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16396" y="1324355"/>
            <a:ext cx="3576954" cy="512699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</a:pPr>
            <a:r>
              <a:rPr sz="1450" b="1" i="1" u="sng" spc="-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sz="1450" b="1" i="1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450" b="1" i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nference:</a:t>
            </a:r>
            <a:endParaRPr sz="14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700">
              <a:latin typeface="Carlito"/>
              <a:cs typeface="Carlito"/>
            </a:endParaRPr>
          </a:p>
          <a:p>
            <a:pPr marL="484505" marR="545465">
              <a:lnSpc>
                <a:spcPct val="92200"/>
              </a:lnSpc>
              <a:spcBef>
                <a:spcPts val="1180"/>
              </a:spcBef>
            </a:pPr>
            <a:r>
              <a:rPr sz="1450" i="1" spc="1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50" i="1" spc="2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50" i="1" spc="5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450" i="1" spc="1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450" i="1" spc="5" dirty="0">
                <a:solidFill>
                  <a:srgbClr val="FFFFFF"/>
                </a:solidFill>
                <a:latin typeface="Carlito"/>
                <a:cs typeface="Carlito"/>
              </a:rPr>
              <a:t>spent </a:t>
            </a:r>
            <a:r>
              <a:rPr sz="1450" i="1" spc="10" dirty="0">
                <a:solidFill>
                  <a:srgbClr val="FFFFFF"/>
                </a:solidFill>
                <a:latin typeface="Carlito"/>
                <a:cs typeface="Carlito"/>
              </a:rPr>
              <a:t>increases  </a:t>
            </a:r>
            <a:r>
              <a:rPr sz="1450" i="1" spc="1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50" i="1" spc="10" dirty="0">
                <a:solidFill>
                  <a:srgbClr val="FFFFFF"/>
                </a:solidFill>
                <a:latin typeface="Carlito"/>
                <a:cs typeface="Carlito"/>
              </a:rPr>
              <a:t>conversion rate also </a:t>
            </a:r>
            <a:r>
              <a:rPr sz="1450" i="1" spc="15" dirty="0">
                <a:solidFill>
                  <a:srgbClr val="FFFFFF"/>
                </a:solidFill>
                <a:latin typeface="Carlito"/>
                <a:cs typeface="Carlito"/>
              </a:rPr>
              <a:t>moves</a:t>
            </a:r>
            <a:r>
              <a:rPr sz="1450" i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50" i="1" spc="1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450" i="1" spc="15" dirty="0">
                <a:solidFill>
                  <a:srgbClr val="FFFFFF"/>
                </a:solidFill>
                <a:latin typeface="Carlito"/>
                <a:cs typeface="Carlito"/>
              </a:rPr>
              <a:t>the same direction and </a:t>
            </a:r>
            <a:r>
              <a:rPr sz="1450" i="1" spc="5" dirty="0">
                <a:solidFill>
                  <a:srgbClr val="FFFFFF"/>
                </a:solidFill>
                <a:latin typeface="Carlito"/>
                <a:cs typeface="Carlito"/>
              </a:rPr>
              <a:t>vice </a:t>
            </a:r>
            <a:r>
              <a:rPr sz="1450" i="1" spc="15" dirty="0">
                <a:solidFill>
                  <a:srgbClr val="FFFFFF"/>
                </a:solidFill>
                <a:latin typeface="Carlito"/>
                <a:cs typeface="Carlito"/>
              </a:rPr>
              <a:t>–  </a:t>
            </a:r>
            <a:r>
              <a:rPr sz="1450" i="1" spc="10" dirty="0">
                <a:solidFill>
                  <a:srgbClr val="FFFFFF"/>
                </a:solidFill>
                <a:latin typeface="Carlito"/>
                <a:cs typeface="Carlito"/>
              </a:rPr>
              <a:t>versa.</a:t>
            </a:r>
            <a:endParaRPr sz="14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37490" marR="457834">
              <a:lnSpc>
                <a:spcPts val="3929"/>
              </a:lnSpc>
              <a:spcBef>
                <a:spcPts val="2445"/>
              </a:spcBef>
            </a:pPr>
            <a:r>
              <a:rPr sz="3600" b="1" spc="-310" dirty="0">
                <a:latin typeface="Arial"/>
                <a:cs typeface="Arial"/>
              </a:rPr>
              <a:t>Scatter </a:t>
            </a:r>
            <a:r>
              <a:rPr sz="3600" b="1" spc="-225" dirty="0">
                <a:latin typeface="Arial"/>
                <a:cs typeface="Arial"/>
              </a:rPr>
              <a:t>plot </a:t>
            </a:r>
            <a:r>
              <a:rPr sz="3600" b="1" spc="-240" dirty="0">
                <a:latin typeface="Arial"/>
                <a:cs typeface="Arial"/>
              </a:rPr>
              <a:t>for </a:t>
            </a:r>
            <a:r>
              <a:rPr sz="3600" b="1" spc="-310" dirty="0">
                <a:latin typeface="Arial"/>
                <a:cs typeface="Arial"/>
              </a:rPr>
              <a:t>converted </a:t>
            </a:r>
            <a:r>
              <a:rPr sz="3600" b="1" spc="-500" dirty="0">
                <a:latin typeface="Arial"/>
                <a:cs typeface="Arial"/>
              </a:rPr>
              <a:t>vs  </a:t>
            </a:r>
            <a:r>
              <a:rPr sz="3600" b="1" spc="-200" dirty="0">
                <a:latin typeface="Arial"/>
                <a:cs typeface="Arial"/>
              </a:rPr>
              <a:t>total</a:t>
            </a:r>
            <a:r>
              <a:rPr sz="3600" b="1" spc="-245" dirty="0">
                <a:latin typeface="Arial"/>
                <a:cs typeface="Arial"/>
              </a:rPr>
              <a:t> </a:t>
            </a:r>
            <a:r>
              <a:rPr sz="3600" b="1" spc="-345" dirty="0">
                <a:latin typeface="Arial"/>
                <a:cs typeface="Arial"/>
              </a:rPr>
              <a:t>visits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6396" y="1324355"/>
            <a:ext cx="3576954" cy="512699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  <a:spcBef>
                <a:spcPts val="1240"/>
              </a:spcBef>
            </a:pPr>
            <a:r>
              <a:rPr sz="1650" b="1" i="1" u="heavy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sz="1650" b="1" i="1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65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nference:</a:t>
            </a:r>
            <a:endParaRPr sz="1650">
              <a:latin typeface="Carlito"/>
              <a:cs typeface="Carlito"/>
            </a:endParaRPr>
          </a:p>
          <a:p>
            <a:pPr marL="673100" marR="597535" indent="-189230">
              <a:lnSpc>
                <a:spcPct val="90100"/>
              </a:lnSpc>
              <a:spcBef>
                <a:spcPts val="819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visits on the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website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is seen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increasing with the peak</a:t>
            </a:r>
            <a:r>
              <a:rPr sz="165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at 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40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approx.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and further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curve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flat beyond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this  point.</a:t>
            </a:r>
            <a:endParaRPr sz="1650">
              <a:latin typeface="Carlito"/>
              <a:cs typeface="Carlito"/>
            </a:endParaRPr>
          </a:p>
          <a:p>
            <a:pPr marL="673100" marR="464820" indent="-189230">
              <a:lnSpc>
                <a:spcPct val="90100"/>
              </a:lnSpc>
              <a:spcBef>
                <a:spcPts val="820"/>
              </a:spcBef>
              <a:buFont typeface="Arial"/>
              <a:buChar char="•"/>
              <a:tabLst>
                <a:tab pos="673735" algn="l"/>
              </a:tabLst>
            </a:pP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Again we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observe that, 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when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visits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on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website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150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there 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seen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steep</a:t>
            </a:r>
            <a:r>
              <a:rPr sz="16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increase 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curve upto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beyond</a:t>
            </a:r>
            <a:r>
              <a:rPr sz="165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250.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3060192"/>
            <a:ext cx="5832348" cy="3393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" y="1324355"/>
            <a:ext cx="5823585" cy="162052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37490" marR="457834">
              <a:lnSpc>
                <a:spcPts val="3929"/>
              </a:lnSpc>
              <a:spcBef>
                <a:spcPts val="2445"/>
              </a:spcBef>
            </a:pPr>
            <a:r>
              <a:rPr sz="3600" b="1" spc="-310" dirty="0">
                <a:latin typeface="Arial"/>
                <a:cs typeface="Arial"/>
              </a:rPr>
              <a:t>Scatter </a:t>
            </a:r>
            <a:r>
              <a:rPr sz="3600" b="1" spc="-225" dirty="0">
                <a:latin typeface="Arial"/>
                <a:cs typeface="Arial"/>
              </a:rPr>
              <a:t>plot </a:t>
            </a:r>
            <a:r>
              <a:rPr sz="3600" b="1" spc="-240" dirty="0">
                <a:latin typeface="Arial"/>
                <a:cs typeface="Arial"/>
              </a:rPr>
              <a:t>for </a:t>
            </a:r>
            <a:r>
              <a:rPr sz="3600" b="1" spc="-310" dirty="0">
                <a:latin typeface="Arial"/>
                <a:cs typeface="Arial"/>
              </a:rPr>
              <a:t>converted </a:t>
            </a:r>
            <a:r>
              <a:rPr sz="3600" b="1" spc="-500" dirty="0">
                <a:latin typeface="Arial"/>
                <a:cs typeface="Arial"/>
              </a:rPr>
              <a:t>vs  </a:t>
            </a:r>
            <a:r>
              <a:rPr sz="3600" b="1" spc="-320" dirty="0">
                <a:latin typeface="Arial"/>
                <a:cs typeface="Arial"/>
              </a:rPr>
              <a:t>page_views_per_visit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175" y="3060192"/>
            <a:ext cx="5832475" cy="3394075"/>
            <a:chOff x="265175" y="3060192"/>
            <a:chExt cx="5832475" cy="3394075"/>
          </a:xfrm>
        </p:grpSpPr>
        <p:sp>
          <p:nvSpPr>
            <p:cNvPr id="4" name="object 4"/>
            <p:cNvSpPr/>
            <p:nvPr/>
          </p:nvSpPr>
          <p:spPr>
            <a:xfrm>
              <a:off x="265175" y="3060192"/>
              <a:ext cx="5832348" cy="3393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795" y="3076956"/>
              <a:ext cx="5821680" cy="33421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16396" y="1324355"/>
            <a:ext cx="3576954" cy="512699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</a:pPr>
            <a:r>
              <a:rPr sz="1650" b="1" i="1" u="heavy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sz="1650" b="1" i="1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65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nference:</a:t>
            </a:r>
            <a:endParaRPr sz="1650">
              <a:latin typeface="Carlito"/>
              <a:cs typeface="Carlito"/>
            </a:endParaRPr>
          </a:p>
          <a:p>
            <a:pPr marL="673100" marR="503555" indent="-189230">
              <a:lnSpc>
                <a:spcPct val="90100"/>
              </a:lnSpc>
              <a:spcBef>
                <a:spcPts val="819"/>
              </a:spcBef>
              <a:buFont typeface="Arial"/>
              <a:buChar char="•"/>
              <a:tabLst>
                <a:tab pos="673735" algn="l"/>
              </a:tabLst>
            </a:pP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When the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page views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per  visit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falls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between 0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18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(approx.)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there are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 series  of highs and</a:t>
            </a:r>
            <a:r>
              <a:rPr sz="165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lows.</a:t>
            </a:r>
            <a:endParaRPr sz="1650">
              <a:latin typeface="Carlito"/>
              <a:cs typeface="Carlito"/>
            </a:endParaRPr>
          </a:p>
          <a:p>
            <a:pPr marL="673100" marR="624205" indent="-189230">
              <a:lnSpc>
                <a:spcPct val="90000"/>
              </a:lnSpc>
              <a:spcBef>
                <a:spcPts val="825"/>
              </a:spcBef>
              <a:buFont typeface="Arial"/>
              <a:buChar char="•"/>
              <a:tabLst>
                <a:tab pos="673735" algn="l"/>
              </a:tabLst>
            </a:pP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reaching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point,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the  curve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starts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rising and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reaches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it peak when</a:t>
            </a:r>
            <a:r>
              <a:rPr sz="165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page  views </a:t>
            </a:r>
            <a:r>
              <a:rPr sz="165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22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post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curve  declines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steeply </a:t>
            </a:r>
            <a:r>
              <a:rPr sz="165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falls  beyond</a:t>
            </a:r>
            <a:r>
              <a:rPr sz="165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arlito"/>
                <a:cs typeface="Carlito"/>
              </a:rPr>
              <a:t>50.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756" y="1265930"/>
            <a:ext cx="43618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0" dirty="0"/>
              <a:t>Data </a:t>
            </a:r>
            <a:r>
              <a:rPr sz="2800" spc="-140" dirty="0"/>
              <a:t>Preparation </a:t>
            </a:r>
            <a:r>
              <a:rPr sz="2800" spc="-150" dirty="0"/>
              <a:t>for</a:t>
            </a:r>
            <a:r>
              <a:rPr sz="2800" spc="-470" dirty="0"/>
              <a:t> </a:t>
            </a:r>
            <a:r>
              <a:rPr sz="2800" spc="-55" dirty="0"/>
              <a:t>Modeling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94308" y="2691747"/>
            <a:ext cx="7761605" cy="29749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650" u="heavy" spc="-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Create </a:t>
            </a:r>
            <a:r>
              <a:rPr sz="165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Dummy</a:t>
            </a:r>
            <a:r>
              <a:rPr sz="165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5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Variables</a:t>
            </a:r>
            <a:r>
              <a:rPr sz="165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</a:t>
            </a:r>
            <a:endParaRPr sz="1650">
              <a:latin typeface="Carlito"/>
              <a:cs typeface="Carlito"/>
            </a:endParaRPr>
          </a:p>
          <a:p>
            <a:pPr marL="203200" marR="106045" indent="-189230">
              <a:lnSpc>
                <a:spcPct val="69700"/>
              </a:lnSpc>
              <a:spcBef>
                <a:spcPts val="830"/>
              </a:spcBef>
              <a:buFont typeface="Arial"/>
              <a:buChar char="•"/>
              <a:tabLst>
                <a:tab pos="203835" algn="l"/>
              </a:tabLst>
            </a:pPr>
            <a:r>
              <a:rPr sz="1650" spc="-5" dirty="0">
                <a:latin typeface="Carlito"/>
                <a:cs typeface="Carlito"/>
              </a:rPr>
              <a:t>Independent </a:t>
            </a:r>
            <a:r>
              <a:rPr sz="1650" dirty="0">
                <a:latin typeface="Carlito"/>
                <a:cs typeface="Carlito"/>
              </a:rPr>
              <a:t>variables </a:t>
            </a:r>
            <a:r>
              <a:rPr sz="1650" spc="-5" dirty="0">
                <a:latin typeface="Carlito"/>
                <a:cs typeface="Carlito"/>
              </a:rPr>
              <a:t>as dummy variables allows easy interpretation </a:t>
            </a:r>
            <a:r>
              <a:rPr sz="1650" dirty="0">
                <a:latin typeface="Carlito"/>
                <a:cs typeface="Carlito"/>
              </a:rPr>
              <a:t>and </a:t>
            </a:r>
            <a:r>
              <a:rPr sz="1650" spc="-5" dirty="0">
                <a:latin typeface="Carlito"/>
                <a:cs typeface="Carlito"/>
              </a:rPr>
              <a:t>calculation </a:t>
            </a:r>
            <a:r>
              <a:rPr sz="1650" dirty="0">
                <a:latin typeface="Carlito"/>
                <a:cs typeface="Carlito"/>
              </a:rPr>
              <a:t>of  the </a:t>
            </a:r>
            <a:r>
              <a:rPr sz="1650" spc="5" dirty="0">
                <a:latin typeface="Carlito"/>
                <a:cs typeface="Carlito"/>
              </a:rPr>
              <a:t>odds </a:t>
            </a:r>
            <a:r>
              <a:rPr sz="1650" spc="-10" dirty="0">
                <a:latin typeface="Carlito"/>
                <a:cs typeface="Carlito"/>
              </a:rPr>
              <a:t>ratios, </a:t>
            </a:r>
            <a:r>
              <a:rPr sz="1650" dirty="0">
                <a:latin typeface="Carlito"/>
                <a:cs typeface="Carlito"/>
              </a:rPr>
              <a:t>which increases the </a:t>
            </a:r>
            <a:r>
              <a:rPr sz="1650" spc="-5" dirty="0">
                <a:latin typeface="Carlito"/>
                <a:cs typeface="Carlito"/>
              </a:rPr>
              <a:t>stability and </a:t>
            </a:r>
            <a:r>
              <a:rPr sz="1650" dirty="0">
                <a:latin typeface="Carlito"/>
                <a:cs typeface="Carlito"/>
              </a:rPr>
              <a:t>significance of </a:t>
            </a:r>
            <a:r>
              <a:rPr sz="1650" spc="5" dirty="0">
                <a:latin typeface="Carlito"/>
                <a:cs typeface="Carlito"/>
              </a:rPr>
              <a:t>the</a:t>
            </a:r>
            <a:r>
              <a:rPr sz="1650" spc="-125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coefficients.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50" u="heavy" spc="-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Label</a:t>
            </a:r>
            <a:r>
              <a:rPr sz="165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5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Encoding</a:t>
            </a:r>
            <a:r>
              <a:rPr sz="1650" spc="-5" dirty="0">
                <a:latin typeface="Carlito"/>
                <a:cs typeface="Carlito"/>
              </a:rPr>
              <a:t>:</a:t>
            </a:r>
            <a:endParaRPr sz="1650">
              <a:latin typeface="Carlito"/>
              <a:cs typeface="Carlito"/>
            </a:endParaRPr>
          </a:p>
          <a:p>
            <a:pPr marL="203200" indent="-18986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03835" algn="l"/>
              </a:tabLst>
            </a:pPr>
            <a:r>
              <a:rPr sz="1650" dirty="0">
                <a:latin typeface="Carlito"/>
                <a:cs typeface="Carlito"/>
              </a:rPr>
              <a:t>Label encoding is simply </a:t>
            </a:r>
            <a:r>
              <a:rPr sz="1650" spc="-5" dirty="0">
                <a:latin typeface="Carlito"/>
                <a:cs typeface="Carlito"/>
              </a:rPr>
              <a:t>converting </a:t>
            </a:r>
            <a:r>
              <a:rPr sz="1650" dirty="0">
                <a:latin typeface="Carlito"/>
                <a:cs typeface="Carlito"/>
              </a:rPr>
              <a:t>each </a:t>
            </a:r>
            <a:r>
              <a:rPr sz="1650" spc="-5" dirty="0">
                <a:latin typeface="Carlito"/>
                <a:cs typeface="Carlito"/>
              </a:rPr>
              <a:t>value </a:t>
            </a:r>
            <a:r>
              <a:rPr sz="1650" spc="5" dirty="0">
                <a:latin typeface="Carlito"/>
                <a:cs typeface="Carlito"/>
              </a:rPr>
              <a:t>in </a:t>
            </a:r>
            <a:r>
              <a:rPr sz="1650" dirty="0">
                <a:latin typeface="Carlito"/>
                <a:cs typeface="Carlito"/>
              </a:rPr>
              <a:t>a column </a:t>
            </a:r>
            <a:r>
              <a:rPr sz="1650" spc="-10" dirty="0">
                <a:latin typeface="Carlito"/>
                <a:cs typeface="Carlito"/>
              </a:rPr>
              <a:t>to </a:t>
            </a:r>
            <a:r>
              <a:rPr sz="1650" dirty="0">
                <a:latin typeface="Carlito"/>
                <a:cs typeface="Carlito"/>
              </a:rPr>
              <a:t>a</a:t>
            </a:r>
            <a:r>
              <a:rPr sz="1650" spc="-195" dirty="0">
                <a:latin typeface="Carlito"/>
                <a:cs typeface="Carlito"/>
              </a:rPr>
              <a:t> </a:t>
            </a:r>
            <a:r>
              <a:rPr sz="1650" spc="-25" dirty="0">
                <a:latin typeface="Carlito"/>
                <a:cs typeface="Carlito"/>
              </a:rPr>
              <a:t>number.</a:t>
            </a:r>
            <a:endParaRPr sz="1650">
              <a:latin typeface="Carlito"/>
              <a:cs typeface="Carlito"/>
            </a:endParaRPr>
          </a:p>
          <a:p>
            <a:pPr marL="203200" marR="8890" indent="-189230">
              <a:lnSpc>
                <a:spcPct val="70300"/>
              </a:lnSpc>
              <a:spcBef>
                <a:spcPts val="815"/>
              </a:spcBef>
              <a:buFont typeface="Arial"/>
              <a:buChar char="•"/>
              <a:tabLst>
                <a:tab pos="203835" algn="l"/>
              </a:tabLst>
            </a:pPr>
            <a:r>
              <a:rPr sz="1650" spc="-35" dirty="0">
                <a:latin typeface="Carlito"/>
                <a:cs typeface="Carlito"/>
              </a:rPr>
              <a:t>We </a:t>
            </a:r>
            <a:r>
              <a:rPr sz="1650" dirty="0">
                <a:latin typeface="Carlito"/>
                <a:cs typeface="Carlito"/>
              </a:rPr>
              <a:t>will use label encoding </a:t>
            </a:r>
            <a:r>
              <a:rPr sz="1650" spc="-15" dirty="0">
                <a:latin typeface="Carlito"/>
                <a:cs typeface="Carlito"/>
              </a:rPr>
              <a:t>for </a:t>
            </a:r>
            <a:r>
              <a:rPr sz="1650" spc="-5" dirty="0">
                <a:latin typeface="Carlito"/>
                <a:cs typeface="Carlito"/>
              </a:rPr>
              <a:t>variables </a:t>
            </a:r>
            <a:r>
              <a:rPr sz="1650" dirty="0">
                <a:latin typeface="Carlito"/>
                <a:cs typeface="Carlito"/>
              </a:rPr>
              <a:t>with higher </a:t>
            </a:r>
            <a:r>
              <a:rPr sz="1650" spc="-5" dirty="0">
                <a:latin typeface="Carlito"/>
                <a:cs typeface="Carlito"/>
              </a:rPr>
              <a:t>level. </a:t>
            </a:r>
            <a:r>
              <a:rPr sz="1650" dirty="0">
                <a:latin typeface="Carlito"/>
                <a:cs typeface="Carlito"/>
              </a:rPr>
              <a:t>This </a:t>
            </a:r>
            <a:r>
              <a:rPr sz="1650" spc="5" dirty="0">
                <a:latin typeface="Carlito"/>
                <a:cs typeface="Carlito"/>
              </a:rPr>
              <a:t>is </a:t>
            </a:r>
            <a:r>
              <a:rPr sz="1650" spc="-5" dirty="0">
                <a:latin typeface="Carlito"/>
                <a:cs typeface="Carlito"/>
              </a:rPr>
              <a:t>to </a:t>
            </a:r>
            <a:r>
              <a:rPr sz="1650" spc="-10" dirty="0">
                <a:latin typeface="Carlito"/>
                <a:cs typeface="Carlito"/>
              </a:rPr>
              <a:t>avoid drastic </a:t>
            </a:r>
            <a:r>
              <a:rPr sz="1650" spc="-5" dirty="0">
                <a:latin typeface="Carlito"/>
                <a:cs typeface="Carlito"/>
              </a:rPr>
              <a:t>increase  </a:t>
            </a:r>
            <a:r>
              <a:rPr sz="1650" dirty="0">
                <a:latin typeface="Carlito"/>
                <a:cs typeface="Carlito"/>
              </a:rPr>
              <a:t>in </a:t>
            </a:r>
            <a:r>
              <a:rPr sz="1650" spc="-10" dirty="0">
                <a:latin typeface="Carlito"/>
                <a:cs typeface="Carlito"/>
              </a:rPr>
              <a:t>data frame</a:t>
            </a:r>
            <a:r>
              <a:rPr sz="1650" spc="-15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size.</a:t>
            </a:r>
            <a:endParaRPr sz="1650">
              <a:latin typeface="Carlito"/>
              <a:cs typeface="Carlito"/>
            </a:endParaRPr>
          </a:p>
          <a:p>
            <a:pPr marL="203200" marR="5080" indent="-189230">
              <a:lnSpc>
                <a:spcPct val="70000"/>
              </a:lnSpc>
              <a:spcBef>
                <a:spcPts val="819"/>
              </a:spcBef>
              <a:buFont typeface="Arial"/>
              <a:buChar char="•"/>
              <a:tabLst>
                <a:tab pos="203835" algn="l"/>
              </a:tabLst>
            </a:pPr>
            <a:r>
              <a:rPr sz="1650" spc="-5" dirty="0">
                <a:latin typeface="Carlito"/>
                <a:cs typeface="Carlito"/>
              </a:rPr>
              <a:t>Some </a:t>
            </a:r>
            <a:r>
              <a:rPr sz="1650" spc="-10" dirty="0">
                <a:latin typeface="Carlito"/>
                <a:cs typeface="Carlito"/>
              </a:rPr>
              <a:t>features </a:t>
            </a:r>
            <a:r>
              <a:rPr sz="1650" spc="-5" dirty="0">
                <a:latin typeface="Carlito"/>
                <a:cs typeface="Carlito"/>
              </a:rPr>
              <a:t>have hierarchial categories, </a:t>
            </a:r>
            <a:r>
              <a:rPr sz="1650" dirty="0">
                <a:latin typeface="Carlito"/>
                <a:cs typeface="Carlito"/>
              </a:rPr>
              <a:t>which </a:t>
            </a:r>
            <a:r>
              <a:rPr sz="1650" spc="-5" dirty="0">
                <a:latin typeface="Carlito"/>
                <a:cs typeface="Carlito"/>
              </a:rPr>
              <a:t>requires ordinal encoding. </a:t>
            </a:r>
            <a:r>
              <a:rPr sz="1650" dirty="0">
                <a:latin typeface="Carlito"/>
                <a:cs typeface="Carlito"/>
              </a:rPr>
              <a:t>But </a:t>
            </a:r>
            <a:r>
              <a:rPr sz="1650" spc="5" dirty="0">
                <a:latin typeface="Carlito"/>
                <a:cs typeface="Carlito"/>
              </a:rPr>
              <a:t>then </a:t>
            </a:r>
            <a:r>
              <a:rPr sz="1650" dirty="0">
                <a:latin typeface="Carlito"/>
                <a:cs typeface="Carlito"/>
              </a:rPr>
              <a:t>the  </a:t>
            </a:r>
            <a:r>
              <a:rPr sz="1650" spc="-10" dirty="0">
                <a:latin typeface="Carlito"/>
                <a:cs typeface="Carlito"/>
              </a:rPr>
              <a:t>features </a:t>
            </a:r>
            <a:r>
              <a:rPr sz="1650" dirty="0">
                <a:latin typeface="Carlito"/>
                <a:cs typeface="Carlito"/>
              </a:rPr>
              <a:t>will not </a:t>
            </a:r>
            <a:r>
              <a:rPr sz="1650" spc="5" dirty="0">
                <a:latin typeface="Carlito"/>
                <a:cs typeface="Carlito"/>
              </a:rPr>
              <a:t>be </a:t>
            </a:r>
            <a:r>
              <a:rPr sz="1650" spc="-5" dirty="0">
                <a:latin typeface="Carlito"/>
                <a:cs typeface="Carlito"/>
              </a:rPr>
              <a:t>scale invariant. It </a:t>
            </a:r>
            <a:r>
              <a:rPr sz="1650" dirty="0">
                <a:latin typeface="Carlito"/>
                <a:cs typeface="Carlito"/>
              </a:rPr>
              <a:t>is thus </a:t>
            </a:r>
            <a:r>
              <a:rPr sz="1650" spc="-10" dirty="0">
                <a:latin typeface="Carlito"/>
                <a:cs typeface="Carlito"/>
              </a:rPr>
              <a:t>better to </a:t>
            </a:r>
            <a:r>
              <a:rPr sz="1650" dirty="0">
                <a:latin typeface="Carlito"/>
                <a:cs typeface="Carlito"/>
              </a:rPr>
              <a:t>one-hot encode </a:t>
            </a:r>
            <a:r>
              <a:rPr sz="1650" spc="5" dirty="0">
                <a:latin typeface="Carlito"/>
                <a:cs typeface="Carlito"/>
              </a:rPr>
              <a:t>all </a:t>
            </a:r>
            <a:r>
              <a:rPr sz="1650" spc="-5" dirty="0">
                <a:latin typeface="Carlito"/>
                <a:cs typeface="Carlito"/>
              </a:rPr>
              <a:t>categorical  variables</a:t>
            </a:r>
            <a:endParaRPr sz="1650">
              <a:latin typeface="Carlito"/>
              <a:cs typeface="Carlito"/>
            </a:endParaRPr>
          </a:p>
          <a:p>
            <a:pPr marL="203200" indent="-18986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03835" algn="l"/>
              </a:tabLst>
            </a:pPr>
            <a:r>
              <a:rPr sz="1650" spc="-5" dirty="0">
                <a:latin typeface="Carlito"/>
                <a:cs typeface="Carlito"/>
              </a:rPr>
              <a:t>After </a:t>
            </a:r>
            <a:r>
              <a:rPr sz="1650" dirty="0">
                <a:latin typeface="Carlito"/>
                <a:cs typeface="Carlito"/>
              </a:rPr>
              <a:t>encoding </a:t>
            </a:r>
            <a:r>
              <a:rPr sz="1650" spc="-15" dirty="0">
                <a:latin typeface="Carlito"/>
                <a:cs typeface="Carlito"/>
              </a:rPr>
              <a:t>for </a:t>
            </a:r>
            <a:r>
              <a:rPr sz="1650" spc="-5" dirty="0">
                <a:latin typeface="Carlito"/>
                <a:cs typeface="Carlito"/>
              </a:rPr>
              <a:t>dummy </a:t>
            </a:r>
            <a:r>
              <a:rPr sz="1650" dirty="0">
                <a:latin typeface="Carlito"/>
                <a:cs typeface="Carlito"/>
              </a:rPr>
              <a:t>variables </a:t>
            </a:r>
            <a:r>
              <a:rPr sz="1650" spc="5" dirty="0">
                <a:latin typeface="Carlito"/>
                <a:cs typeface="Carlito"/>
              </a:rPr>
              <a:t>98.21% </a:t>
            </a:r>
            <a:r>
              <a:rPr sz="1650" spc="-10" dirty="0">
                <a:latin typeface="Carlito"/>
                <a:cs typeface="Carlito"/>
              </a:rPr>
              <a:t>data </a:t>
            </a:r>
            <a:r>
              <a:rPr sz="1650" dirty="0">
                <a:latin typeface="Carlito"/>
                <a:cs typeface="Carlito"/>
              </a:rPr>
              <a:t>has been</a:t>
            </a:r>
            <a:r>
              <a:rPr sz="1650" spc="-190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retained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306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851" y="1323815"/>
            <a:ext cx="3599179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14" dirty="0"/>
              <a:t>Data Preparation for</a:t>
            </a:r>
            <a:r>
              <a:rPr sz="2300" spc="-380" dirty="0"/>
              <a:t> </a:t>
            </a:r>
            <a:r>
              <a:rPr sz="2300" spc="-45" dirty="0"/>
              <a:t>Modeling</a:t>
            </a:r>
            <a:endParaRPr sz="2300"/>
          </a:p>
        </p:txBody>
      </p:sp>
      <p:sp>
        <p:nvSpPr>
          <p:cNvPr id="4" name="object 4"/>
          <p:cNvSpPr/>
          <p:nvPr/>
        </p:nvSpPr>
        <p:spPr>
          <a:xfrm>
            <a:off x="1508896" y="3471671"/>
            <a:ext cx="803284" cy="1202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2821" y="4947892"/>
            <a:ext cx="11176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rlito"/>
                <a:cs typeface="Carlito"/>
              </a:rPr>
              <a:t>Train- </a:t>
            </a:r>
            <a:r>
              <a:rPr sz="1400" spc="-35" dirty="0">
                <a:latin typeface="Carlito"/>
                <a:cs typeface="Carlito"/>
              </a:rPr>
              <a:t>Test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Split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7703" y="3571562"/>
            <a:ext cx="731855" cy="998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98254" y="4947892"/>
            <a:ext cx="2683510" cy="6311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ct val="91800"/>
              </a:lnSpc>
              <a:spcBef>
                <a:spcPts val="240"/>
              </a:spcBef>
            </a:pP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modified ‘ </a:t>
            </a:r>
            <a:r>
              <a:rPr sz="1400" spc="-10" dirty="0">
                <a:latin typeface="Carlito"/>
                <a:cs typeface="Carlito"/>
              </a:rPr>
              <a:t>dataset </a:t>
            </a:r>
            <a:r>
              <a:rPr sz="1400" spc="-5" dirty="0">
                <a:latin typeface="Carlito"/>
                <a:cs typeface="Carlito"/>
              </a:rPr>
              <a:t>has been split  </a:t>
            </a:r>
            <a:r>
              <a:rPr sz="1400" spc="-10" dirty="0">
                <a:latin typeface="Carlito"/>
                <a:cs typeface="Carlito"/>
              </a:rPr>
              <a:t>into </a:t>
            </a:r>
            <a:r>
              <a:rPr sz="1400" spc="-25" dirty="0">
                <a:latin typeface="Carlito"/>
                <a:cs typeface="Carlito"/>
              </a:rPr>
              <a:t>Train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test dataset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the  </a:t>
            </a:r>
            <a:r>
              <a:rPr sz="1400" spc="-10" dirty="0">
                <a:latin typeface="Carlito"/>
                <a:cs typeface="Carlito"/>
              </a:rPr>
              <a:t>ratio </a:t>
            </a:r>
            <a:r>
              <a:rPr sz="1400" dirty="0">
                <a:latin typeface="Carlito"/>
                <a:cs typeface="Carlito"/>
              </a:rPr>
              <a:t>70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30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9040" y="3667290"/>
            <a:ext cx="1203252" cy="874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0506" y="4947892"/>
            <a:ext cx="2613025" cy="6311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540" algn="just">
              <a:lnSpc>
                <a:spcPct val="91800"/>
              </a:lnSpc>
              <a:spcBef>
                <a:spcPts val="240"/>
              </a:spcBef>
            </a:pPr>
            <a:r>
              <a:rPr sz="1400" spc="-25" dirty="0">
                <a:latin typeface="Carlito"/>
                <a:cs typeface="Carlito"/>
              </a:rPr>
              <a:t>Train </a:t>
            </a:r>
            <a:r>
              <a:rPr sz="1400" spc="-10" dirty="0">
                <a:latin typeface="Carlito"/>
                <a:cs typeface="Carlito"/>
              </a:rPr>
              <a:t>dataset </a:t>
            </a:r>
            <a:r>
              <a:rPr sz="1400" spc="-5" dirty="0">
                <a:latin typeface="Carlito"/>
                <a:cs typeface="Carlito"/>
              </a:rPr>
              <a:t>has been used to train  the model whereas </a:t>
            </a:r>
            <a:r>
              <a:rPr sz="1400" spc="-35" dirty="0">
                <a:latin typeface="Carlito"/>
                <a:cs typeface="Carlito"/>
              </a:rPr>
              <a:t>Test </a:t>
            </a:r>
            <a:r>
              <a:rPr sz="1400" spc="-10" dirty="0">
                <a:latin typeface="Carlito"/>
                <a:cs typeface="Carlito"/>
              </a:rPr>
              <a:t>dataset </a:t>
            </a:r>
            <a:r>
              <a:rPr sz="1400" spc="-5" dirty="0">
                <a:latin typeface="Carlito"/>
                <a:cs typeface="Carlito"/>
              </a:rPr>
              <a:t>has  been used </a:t>
            </a:r>
            <a:r>
              <a:rPr sz="1400" spc="-15" dirty="0">
                <a:latin typeface="Carlito"/>
                <a:cs typeface="Carlito"/>
              </a:rPr>
              <a:t>to </a:t>
            </a:r>
            <a:r>
              <a:rPr sz="1400" spc="-10" dirty="0">
                <a:latin typeface="Carlito"/>
                <a:cs typeface="Carlito"/>
              </a:rPr>
              <a:t>evaluate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model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892" y="1412195"/>
            <a:ext cx="67519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15" dirty="0">
                <a:latin typeface="Arial"/>
                <a:cs typeface="Arial"/>
              </a:rPr>
              <a:t>Model </a:t>
            </a:r>
            <a:r>
              <a:rPr sz="3300" b="1" spc="-335" dirty="0">
                <a:latin typeface="Arial"/>
                <a:cs typeface="Arial"/>
              </a:rPr>
              <a:t>Building: </a:t>
            </a:r>
            <a:r>
              <a:rPr sz="3300" b="1" spc="-380" dirty="0">
                <a:latin typeface="Arial"/>
                <a:cs typeface="Arial"/>
              </a:rPr>
              <a:t>Using </a:t>
            </a:r>
            <a:r>
              <a:rPr sz="3300" b="1" spc="-315" dirty="0">
                <a:latin typeface="Arial"/>
                <a:cs typeface="Arial"/>
              </a:rPr>
              <a:t>logistic</a:t>
            </a:r>
            <a:r>
              <a:rPr sz="3300" b="1" spc="-70" dirty="0">
                <a:latin typeface="Arial"/>
                <a:cs typeface="Arial"/>
              </a:rPr>
              <a:t> </a:t>
            </a:r>
            <a:r>
              <a:rPr sz="3300" b="1" spc="-390" dirty="0">
                <a:latin typeface="Arial"/>
                <a:cs typeface="Arial"/>
              </a:rPr>
              <a:t>Regression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82" y="2833564"/>
            <a:ext cx="7858759" cy="24809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b="1" spc="-15" dirty="0">
                <a:latin typeface="Carlito"/>
                <a:cs typeface="Carlito"/>
              </a:rPr>
              <a:t>Feature </a:t>
            </a:r>
            <a:r>
              <a:rPr sz="1650" b="1" spc="-5" dirty="0">
                <a:latin typeface="Carlito"/>
                <a:cs typeface="Carlito"/>
              </a:rPr>
              <a:t>Selection </a:t>
            </a:r>
            <a:r>
              <a:rPr sz="1650" b="1" dirty="0">
                <a:latin typeface="Carlito"/>
                <a:cs typeface="Carlito"/>
              </a:rPr>
              <a:t>using </a:t>
            </a:r>
            <a:r>
              <a:rPr sz="1650" b="1" spc="-10" dirty="0">
                <a:latin typeface="Carlito"/>
                <a:cs typeface="Carlito"/>
              </a:rPr>
              <a:t>Recursive </a:t>
            </a:r>
            <a:r>
              <a:rPr sz="1650" b="1" spc="-15" dirty="0">
                <a:latin typeface="Carlito"/>
                <a:cs typeface="Carlito"/>
              </a:rPr>
              <a:t>Feature </a:t>
            </a:r>
            <a:r>
              <a:rPr sz="1650" b="1" spc="-5" dirty="0">
                <a:latin typeface="Carlito"/>
                <a:cs typeface="Carlito"/>
              </a:rPr>
              <a:t>Elimination</a:t>
            </a:r>
            <a:r>
              <a:rPr sz="1650" b="1" spc="-30" dirty="0">
                <a:latin typeface="Carlito"/>
                <a:cs typeface="Carlito"/>
              </a:rPr>
              <a:t> </a:t>
            </a:r>
            <a:r>
              <a:rPr sz="1650" b="1" dirty="0">
                <a:latin typeface="Carlito"/>
                <a:cs typeface="Carlito"/>
              </a:rPr>
              <a:t>(RFE)</a:t>
            </a:r>
            <a:endParaRPr sz="1650">
              <a:latin typeface="Carlito"/>
              <a:cs typeface="Carlito"/>
            </a:endParaRPr>
          </a:p>
          <a:p>
            <a:pPr marL="201295" marR="5080" indent="-189230">
              <a:lnSpc>
                <a:spcPct val="90000"/>
              </a:lnSpc>
              <a:spcBef>
                <a:spcPts val="825"/>
              </a:spcBef>
              <a:buFont typeface="Arial"/>
              <a:buChar char="•"/>
              <a:tabLst>
                <a:tab pos="201930" algn="l"/>
              </a:tabLst>
            </a:pPr>
            <a:r>
              <a:rPr sz="1650" dirty="0">
                <a:latin typeface="Carlito"/>
                <a:cs typeface="Carlito"/>
              </a:rPr>
              <a:t>RFE is an </a:t>
            </a:r>
            <a:r>
              <a:rPr sz="1650" spc="-5" dirty="0">
                <a:latin typeface="Carlito"/>
                <a:cs typeface="Carlito"/>
              </a:rPr>
              <a:t>optimization </a:t>
            </a:r>
            <a:r>
              <a:rPr sz="1650" dirty="0">
                <a:latin typeface="Carlito"/>
                <a:cs typeface="Carlito"/>
              </a:rPr>
              <a:t>technique </a:t>
            </a:r>
            <a:r>
              <a:rPr sz="1650" spc="-15" dirty="0">
                <a:latin typeface="Carlito"/>
                <a:cs typeface="Carlito"/>
              </a:rPr>
              <a:t>for </a:t>
            </a:r>
            <a:r>
              <a:rPr sz="1650" dirty="0">
                <a:latin typeface="Carlito"/>
                <a:cs typeface="Carlito"/>
              </a:rPr>
              <a:t>finding </a:t>
            </a:r>
            <a:r>
              <a:rPr sz="1650" spc="5" dirty="0">
                <a:latin typeface="Carlito"/>
                <a:cs typeface="Carlito"/>
              </a:rPr>
              <a:t>the </a:t>
            </a:r>
            <a:r>
              <a:rPr sz="1650" spc="-5" dirty="0">
                <a:latin typeface="Carlito"/>
                <a:cs typeface="Carlito"/>
              </a:rPr>
              <a:t>best performing subset </a:t>
            </a:r>
            <a:r>
              <a:rPr sz="1650" dirty="0">
                <a:latin typeface="Carlito"/>
                <a:cs typeface="Carlito"/>
              </a:rPr>
              <a:t>of </a:t>
            </a:r>
            <a:r>
              <a:rPr sz="1650" spc="-10" dirty="0">
                <a:latin typeface="Carlito"/>
                <a:cs typeface="Carlito"/>
              </a:rPr>
              <a:t>features </a:t>
            </a:r>
            <a:r>
              <a:rPr sz="1650" spc="-5" dirty="0">
                <a:latin typeface="Carlito"/>
                <a:cs typeface="Carlito"/>
              </a:rPr>
              <a:t>It </a:t>
            </a:r>
            <a:r>
              <a:rPr sz="1650" spc="5" dirty="0">
                <a:latin typeface="Carlito"/>
                <a:cs typeface="Carlito"/>
              </a:rPr>
              <a:t>is  </a:t>
            </a:r>
            <a:r>
              <a:rPr sz="1650" dirty="0">
                <a:latin typeface="Carlito"/>
                <a:cs typeface="Carlito"/>
              </a:rPr>
              <a:t>based on </a:t>
            </a:r>
            <a:r>
              <a:rPr sz="1650" spc="5" dirty="0">
                <a:latin typeface="Carlito"/>
                <a:cs typeface="Carlito"/>
              </a:rPr>
              <a:t>the </a:t>
            </a:r>
            <a:r>
              <a:rPr sz="1650" dirty="0">
                <a:latin typeface="Carlito"/>
                <a:cs typeface="Carlito"/>
              </a:rPr>
              <a:t>idea of </a:t>
            </a:r>
            <a:r>
              <a:rPr sz="1650" spc="-5" dirty="0">
                <a:latin typeface="Carlito"/>
                <a:cs typeface="Carlito"/>
              </a:rPr>
              <a:t>repeatedly constructing </a:t>
            </a:r>
            <a:r>
              <a:rPr sz="1650" dirty="0">
                <a:latin typeface="Carlito"/>
                <a:cs typeface="Carlito"/>
              </a:rPr>
              <a:t>a model and choosing either the </a:t>
            </a:r>
            <a:r>
              <a:rPr sz="1650" spc="-5" dirty="0">
                <a:latin typeface="Carlito"/>
                <a:cs typeface="Carlito"/>
              </a:rPr>
              <a:t>best </a:t>
            </a:r>
            <a:r>
              <a:rPr sz="1650" dirty="0">
                <a:latin typeface="Carlito"/>
                <a:cs typeface="Carlito"/>
              </a:rPr>
              <a:t>(based  on </a:t>
            </a:r>
            <a:r>
              <a:rPr sz="1650" spc="-5" dirty="0">
                <a:latin typeface="Carlito"/>
                <a:cs typeface="Carlito"/>
              </a:rPr>
              <a:t>coefficients), setting </a:t>
            </a:r>
            <a:r>
              <a:rPr sz="1650" dirty="0">
                <a:latin typeface="Carlito"/>
                <a:cs typeface="Carlito"/>
              </a:rPr>
              <a:t>the </a:t>
            </a:r>
            <a:r>
              <a:rPr sz="1650" spc="-15" dirty="0">
                <a:latin typeface="Carlito"/>
                <a:cs typeface="Carlito"/>
              </a:rPr>
              <a:t>feature </a:t>
            </a:r>
            <a:r>
              <a:rPr sz="1650" dirty="0">
                <a:latin typeface="Carlito"/>
                <a:cs typeface="Carlito"/>
              </a:rPr>
              <a:t>aside and then </a:t>
            </a:r>
            <a:r>
              <a:rPr sz="1650" spc="-5" dirty="0">
                <a:latin typeface="Carlito"/>
                <a:cs typeface="Carlito"/>
              </a:rPr>
              <a:t>repeating </a:t>
            </a:r>
            <a:r>
              <a:rPr sz="1650" dirty="0">
                <a:latin typeface="Carlito"/>
                <a:cs typeface="Carlito"/>
              </a:rPr>
              <a:t>the </a:t>
            </a:r>
            <a:r>
              <a:rPr sz="1650" spc="-5" dirty="0">
                <a:latin typeface="Carlito"/>
                <a:cs typeface="Carlito"/>
              </a:rPr>
              <a:t>process </a:t>
            </a:r>
            <a:r>
              <a:rPr sz="1650" dirty="0">
                <a:latin typeface="Carlito"/>
                <a:cs typeface="Carlito"/>
              </a:rPr>
              <a:t>with the </a:t>
            </a:r>
            <a:r>
              <a:rPr sz="1650" spc="-15" dirty="0">
                <a:latin typeface="Carlito"/>
                <a:cs typeface="Carlito"/>
              </a:rPr>
              <a:t>rest </a:t>
            </a:r>
            <a:r>
              <a:rPr sz="1650" dirty="0">
                <a:latin typeface="Carlito"/>
                <a:cs typeface="Carlito"/>
              </a:rPr>
              <a:t>of  the </a:t>
            </a:r>
            <a:r>
              <a:rPr sz="1650" spc="-10" dirty="0">
                <a:latin typeface="Carlito"/>
                <a:cs typeface="Carlito"/>
              </a:rPr>
              <a:t>features </a:t>
            </a:r>
            <a:r>
              <a:rPr sz="1650" dirty="0">
                <a:latin typeface="Carlito"/>
                <a:cs typeface="Carlito"/>
              </a:rPr>
              <a:t>This </a:t>
            </a:r>
            <a:r>
              <a:rPr sz="1650" spc="-5" dirty="0">
                <a:latin typeface="Carlito"/>
                <a:cs typeface="Carlito"/>
              </a:rPr>
              <a:t>process </a:t>
            </a:r>
            <a:r>
              <a:rPr sz="1650" spc="5" dirty="0">
                <a:latin typeface="Carlito"/>
                <a:cs typeface="Carlito"/>
              </a:rPr>
              <a:t>is </a:t>
            </a:r>
            <a:r>
              <a:rPr sz="1650" dirty="0">
                <a:latin typeface="Carlito"/>
                <a:cs typeface="Carlito"/>
              </a:rPr>
              <a:t>applied until all the </a:t>
            </a:r>
            <a:r>
              <a:rPr sz="1650" spc="-10" dirty="0">
                <a:latin typeface="Carlito"/>
                <a:cs typeface="Carlito"/>
              </a:rPr>
              <a:t>features </a:t>
            </a:r>
            <a:r>
              <a:rPr sz="1650" dirty="0">
                <a:latin typeface="Carlito"/>
                <a:cs typeface="Carlito"/>
              </a:rPr>
              <a:t>in </a:t>
            </a:r>
            <a:r>
              <a:rPr sz="1650" spc="5" dirty="0">
                <a:latin typeface="Carlito"/>
                <a:cs typeface="Carlito"/>
              </a:rPr>
              <a:t>the </a:t>
            </a:r>
            <a:r>
              <a:rPr sz="1650" spc="-5" dirty="0">
                <a:latin typeface="Carlito"/>
                <a:cs typeface="Carlito"/>
              </a:rPr>
              <a:t>dataset </a:t>
            </a:r>
            <a:r>
              <a:rPr sz="1650" spc="-10" dirty="0">
                <a:latin typeface="Carlito"/>
                <a:cs typeface="Carlito"/>
              </a:rPr>
              <a:t>are </a:t>
            </a:r>
            <a:r>
              <a:rPr sz="1650" spc="-5" dirty="0">
                <a:latin typeface="Carlito"/>
                <a:cs typeface="Carlito"/>
              </a:rPr>
              <a:t>exhausted  </a:t>
            </a:r>
            <a:r>
              <a:rPr sz="1650" spc="-10" dirty="0">
                <a:latin typeface="Carlito"/>
                <a:cs typeface="Carlito"/>
              </a:rPr>
              <a:t>Features </a:t>
            </a:r>
            <a:r>
              <a:rPr sz="1650" spc="-5" dirty="0">
                <a:latin typeface="Carlito"/>
                <a:cs typeface="Carlito"/>
              </a:rPr>
              <a:t>are </a:t>
            </a:r>
            <a:r>
              <a:rPr sz="1650" dirty="0">
                <a:latin typeface="Carlito"/>
                <a:cs typeface="Carlito"/>
              </a:rPr>
              <a:t>then </a:t>
            </a:r>
            <a:r>
              <a:rPr sz="1650" spc="-15" dirty="0">
                <a:latin typeface="Carlito"/>
                <a:cs typeface="Carlito"/>
              </a:rPr>
              <a:t>ranked </a:t>
            </a:r>
            <a:r>
              <a:rPr sz="1650" spc="-5" dirty="0">
                <a:latin typeface="Carlito"/>
                <a:cs typeface="Carlito"/>
              </a:rPr>
              <a:t>according </a:t>
            </a:r>
            <a:r>
              <a:rPr sz="1650" spc="-10" dirty="0">
                <a:latin typeface="Carlito"/>
                <a:cs typeface="Carlito"/>
              </a:rPr>
              <a:t>to </a:t>
            </a:r>
            <a:r>
              <a:rPr sz="1650" dirty="0">
                <a:latin typeface="Carlito"/>
                <a:cs typeface="Carlito"/>
              </a:rPr>
              <a:t>when they </a:t>
            </a:r>
            <a:r>
              <a:rPr sz="1650" spc="-10" dirty="0">
                <a:latin typeface="Carlito"/>
                <a:cs typeface="Carlito"/>
              </a:rPr>
              <a:t>were</a:t>
            </a:r>
            <a:r>
              <a:rPr sz="1650" spc="-110" dirty="0">
                <a:latin typeface="Carlito"/>
                <a:cs typeface="Carlito"/>
              </a:rPr>
              <a:t> </a:t>
            </a:r>
            <a:r>
              <a:rPr sz="1650" dirty="0">
                <a:latin typeface="Carlito"/>
                <a:cs typeface="Carlito"/>
              </a:rPr>
              <a:t>eliminated.</a:t>
            </a:r>
            <a:endParaRPr sz="16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01930" algn="l"/>
              </a:tabLst>
            </a:pPr>
            <a:r>
              <a:rPr sz="1650" spc="-35" dirty="0">
                <a:latin typeface="Carlito"/>
                <a:cs typeface="Carlito"/>
              </a:rPr>
              <a:t>We </a:t>
            </a:r>
            <a:r>
              <a:rPr sz="1650" spc="-10" dirty="0">
                <a:latin typeface="Carlito"/>
                <a:cs typeface="Carlito"/>
              </a:rPr>
              <a:t>ran </a:t>
            </a:r>
            <a:r>
              <a:rPr sz="1650" spc="-5" dirty="0">
                <a:latin typeface="Carlito"/>
                <a:cs typeface="Carlito"/>
              </a:rPr>
              <a:t>RFE </a:t>
            </a:r>
            <a:r>
              <a:rPr sz="1650" dirty="0">
                <a:latin typeface="Carlito"/>
                <a:cs typeface="Carlito"/>
              </a:rPr>
              <a:t>with </a:t>
            </a:r>
            <a:r>
              <a:rPr sz="1650" spc="5" dirty="0">
                <a:latin typeface="Carlito"/>
                <a:cs typeface="Carlito"/>
              </a:rPr>
              <a:t>15 </a:t>
            </a:r>
            <a:r>
              <a:rPr sz="1650" dirty="0">
                <a:latin typeface="Carlito"/>
                <a:cs typeface="Carlito"/>
              </a:rPr>
              <a:t>variables </a:t>
            </a:r>
            <a:r>
              <a:rPr sz="1650" spc="-10" dirty="0">
                <a:latin typeface="Carlito"/>
                <a:cs typeface="Carlito"/>
              </a:rPr>
              <a:t>for </a:t>
            </a:r>
            <a:r>
              <a:rPr sz="1650" dirty="0">
                <a:latin typeface="Carlito"/>
                <a:cs typeface="Carlito"/>
              </a:rPr>
              <a:t>further model building</a:t>
            </a:r>
            <a:r>
              <a:rPr sz="1650" spc="-120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process</a:t>
            </a:r>
            <a:endParaRPr sz="1650">
              <a:latin typeface="Carlito"/>
              <a:cs typeface="Carlito"/>
            </a:endParaRPr>
          </a:p>
          <a:p>
            <a:pPr marL="201295" marR="240029" indent="-189230">
              <a:lnSpc>
                <a:spcPts val="1780"/>
              </a:lnSpc>
              <a:spcBef>
                <a:spcPts val="850"/>
              </a:spcBef>
              <a:buFont typeface="Arial"/>
              <a:buChar char="•"/>
              <a:tabLst>
                <a:tab pos="201930" algn="l"/>
              </a:tabLst>
            </a:pPr>
            <a:r>
              <a:rPr sz="1650" dirty="0">
                <a:latin typeface="Carlito"/>
                <a:cs typeface="Carlito"/>
              </a:rPr>
              <a:t>Insignificant </a:t>
            </a:r>
            <a:r>
              <a:rPr sz="1650" spc="-10" dirty="0">
                <a:latin typeface="Carlito"/>
                <a:cs typeface="Carlito"/>
              </a:rPr>
              <a:t>features were </a:t>
            </a:r>
            <a:r>
              <a:rPr sz="1650" dirty="0">
                <a:latin typeface="Carlito"/>
                <a:cs typeface="Carlito"/>
              </a:rPr>
              <a:t>dropped one </a:t>
            </a:r>
            <a:r>
              <a:rPr sz="1650" spc="-5" dirty="0">
                <a:latin typeface="Carlito"/>
                <a:cs typeface="Carlito"/>
              </a:rPr>
              <a:t>by </a:t>
            </a:r>
            <a:r>
              <a:rPr sz="1650" dirty="0">
                <a:latin typeface="Carlito"/>
                <a:cs typeface="Carlito"/>
              </a:rPr>
              <a:t>one </a:t>
            </a:r>
            <a:r>
              <a:rPr sz="1650" spc="-5" dirty="0">
                <a:latin typeface="Carlito"/>
                <a:cs typeface="Carlito"/>
              </a:rPr>
              <a:t>after </a:t>
            </a:r>
            <a:r>
              <a:rPr sz="1650" dirty="0">
                <a:latin typeface="Carlito"/>
                <a:cs typeface="Carlito"/>
              </a:rPr>
              <a:t>checking the P </a:t>
            </a:r>
            <a:r>
              <a:rPr sz="1650" spc="-5" dirty="0">
                <a:latin typeface="Carlito"/>
                <a:cs typeface="Carlito"/>
              </a:rPr>
              <a:t>value </a:t>
            </a:r>
            <a:r>
              <a:rPr sz="1650" dirty="0">
                <a:latin typeface="Carlito"/>
                <a:cs typeface="Carlito"/>
              </a:rPr>
              <a:t>and </a:t>
            </a:r>
            <a:r>
              <a:rPr sz="1650" spc="-15" dirty="0">
                <a:latin typeface="Carlito"/>
                <a:cs typeface="Carlito"/>
              </a:rPr>
              <a:t>Variance  </a:t>
            </a:r>
            <a:r>
              <a:rPr sz="1650" dirty="0">
                <a:latin typeface="Carlito"/>
                <a:cs typeface="Carlito"/>
              </a:rPr>
              <a:t>Inflation</a:t>
            </a:r>
            <a:r>
              <a:rPr sz="1650" spc="-40" dirty="0">
                <a:latin typeface="Carlito"/>
                <a:cs typeface="Carlito"/>
              </a:rPr>
              <a:t> </a:t>
            </a:r>
            <a:r>
              <a:rPr sz="1650" spc="-15" dirty="0">
                <a:latin typeface="Carlito"/>
                <a:cs typeface="Carlito"/>
              </a:rPr>
              <a:t>Factor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3339465" cy="5659120"/>
            <a:chOff x="0" y="1057655"/>
            <a:chExt cx="3339465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3331464" cy="5658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57655"/>
              <a:ext cx="3339084" cy="5658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0354" y="2852438"/>
            <a:ext cx="2160905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3760"/>
              </a:lnSpc>
              <a:spcBef>
                <a:spcPts val="100"/>
              </a:spcBef>
            </a:pPr>
            <a:r>
              <a:rPr sz="3300" b="1" spc="-15" dirty="0">
                <a:latin typeface="Arial"/>
                <a:cs typeface="Arial"/>
              </a:rPr>
              <a:t>M</a:t>
            </a:r>
            <a:r>
              <a:rPr sz="3300" b="1" spc="-220" dirty="0">
                <a:latin typeface="Arial"/>
                <a:cs typeface="Arial"/>
              </a:rPr>
              <a:t>e</a:t>
            </a:r>
            <a:r>
              <a:rPr sz="3300" b="1" spc="-290" dirty="0">
                <a:latin typeface="Arial"/>
                <a:cs typeface="Arial"/>
              </a:rPr>
              <a:t>a</a:t>
            </a:r>
            <a:r>
              <a:rPr sz="3300" b="1" spc="-585" dirty="0">
                <a:latin typeface="Arial"/>
                <a:cs typeface="Arial"/>
              </a:rPr>
              <a:t>s</a:t>
            </a:r>
            <a:r>
              <a:rPr sz="3300" b="1" spc="-340" dirty="0">
                <a:latin typeface="Arial"/>
                <a:cs typeface="Arial"/>
              </a:rPr>
              <a:t>u</a:t>
            </a:r>
            <a:r>
              <a:rPr sz="3300" b="1" spc="-200" dirty="0">
                <a:latin typeface="Arial"/>
                <a:cs typeface="Arial"/>
              </a:rPr>
              <a:t>r</a:t>
            </a:r>
            <a:r>
              <a:rPr sz="3300" b="1" spc="-195" dirty="0">
                <a:latin typeface="Arial"/>
                <a:cs typeface="Arial"/>
              </a:rPr>
              <a:t>i</a:t>
            </a:r>
            <a:r>
              <a:rPr sz="3300" b="1" spc="-340" dirty="0">
                <a:latin typeface="Arial"/>
                <a:cs typeface="Arial"/>
              </a:rPr>
              <a:t>n</a:t>
            </a:r>
            <a:r>
              <a:rPr sz="3300" b="1" spc="-470" dirty="0">
                <a:latin typeface="Arial"/>
                <a:cs typeface="Arial"/>
              </a:rPr>
              <a:t>g</a:t>
            </a:r>
            <a:endParaRPr sz="3300">
              <a:latin typeface="Arial"/>
              <a:cs typeface="Arial"/>
            </a:endParaRPr>
          </a:p>
          <a:p>
            <a:pPr marL="12700" marR="5080" indent="1055370" algn="r">
              <a:lnSpc>
                <a:spcPts val="3560"/>
              </a:lnSpc>
              <a:spcBef>
                <a:spcPts val="254"/>
              </a:spcBef>
            </a:pPr>
            <a:r>
              <a:rPr sz="3300" b="1" spc="-15" dirty="0">
                <a:latin typeface="Arial"/>
                <a:cs typeface="Arial"/>
              </a:rPr>
              <a:t>M</a:t>
            </a:r>
            <a:r>
              <a:rPr sz="3300" b="1" spc="-300" dirty="0">
                <a:latin typeface="Arial"/>
                <a:cs typeface="Arial"/>
              </a:rPr>
              <a:t>o</a:t>
            </a:r>
            <a:r>
              <a:rPr sz="3300" b="1" spc="-340" dirty="0">
                <a:latin typeface="Arial"/>
                <a:cs typeface="Arial"/>
              </a:rPr>
              <a:t>d</a:t>
            </a:r>
            <a:r>
              <a:rPr sz="3300" b="1" spc="-220" dirty="0">
                <a:latin typeface="Arial"/>
                <a:cs typeface="Arial"/>
              </a:rPr>
              <a:t>e</a:t>
            </a:r>
            <a:r>
              <a:rPr sz="3300" b="1" spc="-190" dirty="0">
                <a:latin typeface="Arial"/>
                <a:cs typeface="Arial"/>
              </a:rPr>
              <a:t>l  </a:t>
            </a:r>
            <a:r>
              <a:rPr sz="3300" b="1" spc="-625" dirty="0">
                <a:latin typeface="Arial"/>
                <a:cs typeface="Arial"/>
              </a:rPr>
              <a:t>P</a:t>
            </a:r>
            <a:r>
              <a:rPr sz="3300" b="1" spc="-220" dirty="0">
                <a:latin typeface="Arial"/>
                <a:cs typeface="Arial"/>
              </a:rPr>
              <a:t>e</a:t>
            </a:r>
            <a:r>
              <a:rPr sz="3300" b="1" spc="-170" dirty="0">
                <a:latin typeface="Arial"/>
                <a:cs typeface="Arial"/>
              </a:rPr>
              <a:t>r</a:t>
            </a:r>
            <a:r>
              <a:rPr sz="3300" b="1" spc="-215" dirty="0">
                <a:latin typeface="Arial"/>
                <a:cs typeface="Arial"/>
              </a:rPr>
              <a:t>f</a:t>
            </a:r>
            <a:r>
              <a:rPr sz="3300" b="1" spc="-335" dirty="0">
                <a:latin typeface="Arial"/>
                <a:cs typeface="Arial"/>
              </a:rPr>
              <a:t>o</a:t>
            </a:r>
            <a:r>
              <a:rPr sz="3300" b="1" spc="-170" dirty="0">
                <a:latin typeface="Arial"/>
                <a:cs typeface="Arial"/>
              </a:rPr>
              <a:t>r</a:t>
            </a:r>
            <a:r>
              <a:rPr sz="3300" b="1" spc="-395" dirty="0">
                <a:latin typeface="Arial"/>
                <a:cs typeface="Arial"/>
              </a:rPr>
              <a:t>m</a:t>
            </a:r>
            <a:r>
              <a:rPr sz="3300" b="1" spc="-290" dirty="0">
                <a:latin typeface="Arial"/>
                <a:cs typeface="Arial"/>
              </a:rPr>
              <a:t>a</a:t>
            </a:r>
            <a:r>
              <a:rPr sz="3300" b="1" spc="-340" dirty="0">
                <a:latin typeface="Arial"/>
                <a:cs typeface="Arial"/>
              </a:rPr>
              <a:t>n</a:t>
            </a:r>
            <a:r>
              <a:rPr sz="3300" b="1" spc="-455" dirty="0">
                <a:latin typeface="Arial"/>
                <a:cs typeface="Arial"/>
              </a:rPr>
              <a:t>c</a:t>
            </a:r>
            <a:r>
              <a:rPr sz="3300" b="1" spc="-204" dirty="0">
                <a:latin typeface="Arial"/>
                <a:cs typeface="Arial"/>
              </a:rPr>
              <a:t>e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88891" y="1601724"/>
            <a:ext cx="558165" cy="556260"/>
            <a:chOff x="4088891" y="1601724"/>
            <a:chExt cx="558165" cy="556260"/>
          </a:xfrm>
        </p:grpSpPr>
        <p:sp>
          <p:nvSpPr>
            <p:cNvPr id="7" name="object 7"/>
            <p:cNvSpPr/>
            <p:nvPr/>
          </p:nvSpPr>
          <p:spPr>
            <a:xfrm>
              <a:off x="4088891" y="1601724"/>
              <a:ext cx="558165" cy="556260"/>
            </a:xfrm>
            <a:custGeom>
              <a:avLst/>
              <a:gdLst/>
              <a:ahLst/>
              <a:cxnLst/>
              <a:rect l="l" t="t" r="r" b="b"/>
              <a:pathLst>
                <a:path w="558164" h="556260">
                  <a:moveTo>
                    <a:pt x="278892" y="556259"/>
                  </a:moveTo>
                  <a:lnTo>
                    <a:pt x="233679" y="552649"/>
                  </a:lnTo>
                  <a:lnTo>
                    <a:pt x="190780" y="542190"/>
                  </a:lnTo>
                  <a:lnTo>
                    <a:pt x="150770" y="525440"/>
                  </a:lnTo>
                  <a:lnTo>
                    <a:pt x="114226" y="502956"/>
                  </a:lnTo>
                  <a:lnTo>
                    <a:pt x="81724" y="475297"/>
                  </a:lnTo>
                  <a:lnTo>
                    <a:pt x="53839" y="443020"/>
                  </a:lnTo>
                  <a:lnTo>
                    <a:pt x="31149" y="406683"/>
                  </a:lnTo>
                  <a:lnTo>
                    <a:pt x="14228" y="366845"/>
                  </a:lnTo>
                  <a:lnTo>
                    <a:pt x="3653" y="324061"/>
                  </a:lnTo>
                  <a:lnTo>
                    <a:pt x="0" y="278891"/>
                  </a:lnTo>
                  <a:lnTo>
                    <a:pt x="3653" y="233679"/>
                  </a:lnTo>
                  <a:lnTo>
                    <a:pt x="14228" y="190780"/>
                  </a:lnTo>
                  <a:lnTo>
                    <a:pt x="31149" y="150770"/>
                  </a:lnTo>
                  <a:lnTo>
                    <a:pt x="53839" y="114226"/>
                  </a:lnTo>
                  <a:lnTo>
                    <a:pt x="81724" y="81724"/>
                  </a:lnTo>
                  <a:lnTo>
                    <a:pt x="114226" y="53839"/>
                  </a:lnTo>
                  <a:lnTo>
                    <a:pt x="150770" y="31149"/>
                  </a:lnTo>
                  <a:lnTo>
                    <a:pt x="190780" y="14228"/>
                  </a:lnTo>
                  <a:lnTo>
                    <a:pt x="233679" y="3653"/>
                  </a:lnTo>
                  <a:lnTo>
                    <a:pt x="278892" y="0"/>
                  </a:lnTo>
                  <a:lnTo>
                    <a:pt x="324104" y="3653"/>
                  </a:lnTo>
                  <a:lnTo>
                    <a:pt x="367003" y="14228"/>
                  </a:lnTo>
                  <a:lnTo>
                    <a:pt x="407013" y="31149"/>
                  </a:lnTo>
                  <a:lnTo>
                    <a:pt x="443557" y="53839"/>
                  </a:lnTo>
                  <a:lnTo>
                    <a:pt x="476059" y="81724"/>
                  </a:lnTo>
                  <a:lnTo>
                    <a:pt x="503944" y="114226"/>
                  </a:lnTo>
                  <a:lnTo>
                    <a:pt x="526634" y="150770"/>
                  </a:lnTo>
                  <a:lnTo>
                    <a:pt x="543555" y="190780"/>
                  </a:lnTo>
                  <a:lnTo>
                    <a:pt x="554130" y="233679"/>
                  </a:lnTo>
                  <a:lnTo>
                    <a:pt x="557784" y="278891"/>
                  </a:lnTo>
                  <a:lnTo>
                    <a:pt x="554130" y="324061"/>
                  </a:lnTo>
                  <a:lnTo>
                    <a:pt x="543555" y="366845"/>
                  </a:lnTo>
                  <a:lnTo>
                    <a:pt x="526634" y="406683"/>
                  </a:lnTo>
                  <a:lnTo>
                    <a:pt x="503944" y="443020"/>
                  </a:lnTo>
                  <a:lnTo>
                    <a:pt x="476059" y="475297"/>
                  </a:lnTo>
                  <a:lnTo>
                    <a:pt x="443557" y="502956"/>
                  </a:lnTo>
                  <a:lnTo>
                    <a:pt x="407013" y="525440"/>
                  </a:lnTo>
                  <a:lnTo>
                    <a:pt x="367003" y="542190"/>
                  </a:lnTo>
                  <a:lnTo>
                    <a:pt x="324104" y="552649"/>
                  </a:lnTo>
                  <a:lnTo>
                    <a:pt x="278892" y="556259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1667" y="1712976"/>
              <a:ext cx="333755" cy="335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6239" y="171907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0" y="0"/>
                  </a:moveTo>
                  <a:lnTo>
                    <a:pt x="323087" y="0"/>
                  </a:lnTo>
                  <a:lnTo>
                    <a:pt x="323087" y="323088"/>
                  </a:lnTo>
                  <a:lnTo>
                    <a:pt x="0" y="3230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52806" y="1683511"/>
            <a:ext cx="1331595" cy="379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1150" spc="-5" dirty="0">
                <a:latin typeface="Carlito"/>
                <a:cs typeface="Carlito"/>
              </a:rPr>
              <a:t>Sensitivity </a:t>
            </a:r>
            <a:r>
              <a:rPr sz="1150" spc="-10" dirty="0">
                <a:latin typeface="Carlito"/>
                <a:cs typeface="Carlito"/>
              </a:rPr>
              <a:t>(Recall):  </a:t>
            </a:r>
            <a:r>
              <a:rPr sz="1150" dirty="0">
                <a:latin typeface="Carlito"/>
                <a:cs typeface="Carlito"/>
              </a:rPr>
              <a:t>0</a:t>
            </a:r>
            <a:r>
              <a:rPr sz="1150" spc="-5" dirty="0">
                <a:latin typeface="Carlito"/>
                <a:cs typeface="Carlito"/>
              </a:rPr>
              <a:t>.</a:t>
            </a:r>
            <a:r>
              <a:rPr sz="1150" dirty="0">
                <a:latin typeface="Carlito"/>
                <a:cs typeface="Carlito"/>
              </a:rPr>
              <a:t>7563368765</a:t>
            </a:r>
            <a:r>
              <a:rPr sz="1150" spc="15" dirty="0">
                <a:latin typeface="Carlito"/>
                <a:cs typeface="Carlito"/>
              </a:rPr>
              <a:t>3</a:t>
            </a:r>
            <a:r>
              <a:rPr sz="1150" dirty="0">
                <a:latin typeface="Carlito"/>
                <a:cs typeface="Carlito"/>
              </a:rPr>
              <a:t>31153</a:t>
            </a:r>
            <a:endParaRPr sz="115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88891" y="2936748"/>
            <a:ext cx="558165" cy="556260"/>
            <a:chOff x="4088891" y="2936748"/>
            <a:chExt cx="558165" cy="556260"/>
          </a:xfrm>
        </p:grpSpPr>
        <p:sp>
          <p:nvSpPr>
            <p:cNvPr id="12" name="object 12"/>
            <p:cNvSpPr/>
            <p:nvPr/>
          </p:nvSpPr>
          <p:spPr>
            <a:xfrm>
              <a:off x="4088891" y="2936748"/>
              <a:ext cx="558165" cy="556260"/>
            </a:xfrm>
            <a:custGeom>
              <a:avLst/>
              <a:gdLst/>
              <a:ahLst/>
              <a:cxnLst/>
              <a:rect l="l" t="t" r="r" b="b"/>
              <a:pathLst>
                <a:path w="558164" h="556260">
                  <a:moveTo>
                    <a:pt x="278892" y="556259"/>
                  </a:moveTo>
                  <a:lnTo>
                    <a:pt x="233679" y="552606"/>
                  </a:lnTo>
                  <a:lnTo>
                    <a:pt x="190780" y="542031"/>
                  </a:lnTo>
                  <a:lnTo>
                    <a:pt x="150770" y="525110"/>
                  </a:lnTo>
                  <a:lnTo>
                    <a:pt x="114226" y="502420"/>
                  </a:lnTo>
                  <a:lnTo>
                    <a:pt x="81724" y="474535"/>
                  </a:lnTo>
                  <a:lnTo>
                    <a:pt x="53839" y="442033"/>
                  </a:lnTo>
                  <a:lnTo>
                    <a:pt x="31149" y="405489"/>
                  </a:lnTo>
                  <a:lnTo>
                    <a:pt x="14228" y="365479"/>
                  </a:lnTo>
                  <a:lnTo>
                    <a:pt x="3653" y="322580"/>
                  </a:lnTo>
                  <a:lnTo>
                    <a:pt x="0" y="277367"/>
                  </a:lnTo>
                  <a:lnTo>
                    <a:pt x="3653" y="232568"/>
                  </a:lnTo>
                  <a:lnTo>
                    <a:pt x="14228" y="190000"/>
                  </a:lnTo>
                  <a:lnTo>
                    <a:pt x="31149" y="150248"/>
                  </a:lnTo>
                  <a:lnTo>
                    <a:pt x="53839" y="113897"/>
                  </a:lnTo>
                  <a:lnTo>
                    <a:pt x="81724" y="81533"/>
                  </a:lnTo>
                  <a:lnTo>
                    <a:pt x="114226" y="53742"/>
                  </a:lnTo>
                  <a:lnTo>
                    <a:pt x="150770" y="31107"/>
                  </a:lnTo>
                  <a:lnTo>
                    <a:pt x="190780" y="14215"/>
                  </a:lnTo>
                  <a:lnTo>
                    <a:pt x="233679" y="3651"/>
                  </a:lnTo>
                  <a:lnTo>
                    <a:pt x="278892" y="0"/>
                  </a:lnTo>
                  <a:lnTo>
                    <a:pt x="324104" y="3651"/>
                  </a:lnTo>
                  <a:lnTo>
                    <a:pt x="367003" y="14215"/>
                  </a:lnTo>
                  <a:lnTo>
                    <a:pt x="407013" y="31107"/>
                  </a:lnTo>
                  <a:lnTo>
                    <a:pt x="443557" y="53742"/>
                  </a:lnTo>
                  <a:lnTo>
                    <a:pt x="476059" y="81533"/>
                  </a:lnTo>
                  <a:lnTo>
                    <a:pt x="503944" y="113897"/>
                  </a:lnTo>
                  <a:lnTo>
                    <a:pt x="526634" y="150248"/>
                  </a:lnTo>
                  <a:lnTo>
                    <a:pt x="543555" y="190000"/>
                  </a:lnTo>
                  <a:lnTo>
                    <a:pt x="554130" y="232568"/>
                  </a:lnTo>
                  <a:lnTo>
                    <a:pt x="557784" y="277367"/>
                  </a:lnTo>
                  <a:lnTo>
                    <a:pt x="554130" y="322580"/>
                  </a:lnTo>
                  <a:lnTo>
                    <a:pt x="543555" y="365479"/>
                  </a:lnTo>
                  <a:lnTo>
                    <a:pt x="526634" y="405489"/>
                  </a:lnTo>
                  <a:lnTo>
                    <a:pt x="503944" y="442033"/>
                  </a:lnTo>
                  <a:lnTo>
                    <a:pt x="476059" y="474535"/>
                  </a:lnTo>
                  <a:lnTo>
                    <a:pt x="443557" y="502420"/>
                  </a:lnTo>
                  <a:lnTo>
                    <a:pt x="407013" y="525110"/>
                  </a:lnTo>
                  <a:lnTo>
                    <a:pt x="367003" y="542031"/>
                  </a:lnTo>
                  <a:lnTo>
                    <a:pt x="324104" y="552606"/>
                  </a:lnTo>
                  <a:lnTo>
                    <a:pt x="278892" y="556259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01667" y="3048000"/>
              <a:ext cx="333755" cy="3337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6239" y="3052572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0" y="0"/>
                  </a:moveTo>
                  <a:lnTo>
                    <a:pt x="323087" y="0"/>
                  </a:lnTo>
                  <a:lnTo>
                    <a:pt x="323087" y="323087"/>
                  </a:lnTo>
                  <a:lnTo>
                    <a:pt x="0" y="32308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52806" y="3017035"/>
            <a:ext cx="1331595" cy="379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1150" spc="-5" dirty="0">
                <a:latin typeface="Carlito"/>
                <a:cs typeface="Carlito"/>
              </a:rPr>
              <a:t>Specificity:  </a:t>
            </a:r>
            <a:r>
              <a:rPr sz="1150" dirty="0">
                <a:latin typeface="Carlito"/>
                <a:cs typeface="Carlito"/>
              </a:rPr>
              <a:t>0</a:t>
            </a:r>
            <a:r>
              <a:rPr sz="1150" spc="-5" dirty="0">
                <a:latin typeface="Carlito"/>
                <a:cs typeface="Carlito"/>
              </a:rPr>
              <a:t>.</a:t>
            </a:r>
            <a:r>
              <a:rPr sz="1150" dirty="0">
                <a:latin typeface="Carlito"/>
                <a:cs typeface="Carlito"/>
              </a:rPr>
              <a:t>9075544174</a:t>
            </a:r>
            <a:r>
              <a:rPr sz="1150" spc="15" dirty="0">
                <a:latin typeface="Carlito"/>
                <a:cs typeface="Carlito"/>
              </a:rPr>
              <a:t>1</a:t>
            </a:r>
            <a:r>
              <a:rPr sz="1150" dirty="0">
                <a:latin typeface="Carlito"/>
                <a:cs typeface="Carlito"/>
              </a:rPr>
              <a:t>35723</a:t>
            </a:r>
            <a:endParaRPr sz="115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88891" y="4270247"/>
            <a:ext cx="558165" cy="558165"/>
            <a:chOff x="4088891" y="4270247"/>
            <a:chExt cx="558165" cy="558165"/>
          </a:xfrm>
        </p:grpSpPr>
        <p:sp>
          <p:nvSpPr>
            <p:cNvPr id="17" name="object 17"/>
            <p:cNvSpPr/>
            <p:nvPr/>
          </p:nvSpPr>
          <p:spPr>
            <a:xfrm>
              <a:off x="4088891" y="4270247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4" h="558164">
                  <a:moveTo>
                    <a:pt x="278892" y="557783"/>
                  </a:moveTo>
                  <a:lnTo>
                    <a:pt x="233679" y="554130"/>
                  </a:lnTo>
                  <a:lnTo>
                    <a:pt x="190780" y="543555"/>
                  </a:lnTo>
                  <a:lnTo>
                    <a:pt x="150770" y="526634"/>
                  </a:lnTo>
                  <a:lnTo>
                    <a:pt x="114226" y="503944"/>
                  </a:lnTo>
                  <a:lnTo>
                    <a:pt x="81724" y="476059"/>
                  </a:lnTo>
                  <a:lnTo>
                    <a:pt x="53839" y="443557"/>
                  </a:lnTo>
                  <a:lnTo>
                    <a:pt x="31149" y="407013"/>
                  </a:lnTo>
                  <a:lnTo>
                    <a:pt x="14228" y="367003"/>
                  </a:lnTo>
                  <a:lnTo>
                    <a:pt x="3653" y="324104"/>
                  </a:lnTo>
                  <a:lnTo>
                    <a:pt x="0" y="278891"/>
                  </a:lnTo>
                  <a:lnTo>
                    <a:pt x="3653" y="233679"/>
                  </a:lnTo>
                  <a:lnTo>
                    <a:pt x="14228" y="190780"/>
                  </a:lnTo>
                  <a:lnTo>
                    <a:pt x="31149" y="150770"/>
                  </a:lnTo>
                  <a:lnTo>
                    <a:pt x="53839" y="114226"/>
                  </a:lnTo>
                  <a:lnTo>
                    <a:pt x="81724" y="81724"/>
                  </a:lnTo>
                  <a:lnTo>
                    <a:pt x="114226" y="53839"/>
                  </a:lnTo>
                  <a:lnTo>
                    <a:pt x="150770" y="31149"/>
                  </a:lnTo>
                  <a:lnTo>
                    <a:pt x="190780" y="14228"/>
                  </a:lnTo>
                  <a:lnTo>
                    <a:pt x="233679" y="3653"/>
                  </a:lnTo>
                  <a:lnTo>
                    <a:pt x="278892" y="0"/>
                  </a:lnTo>
                  <a:lnTo>
                    <a:pt x="324104" y="3653"/>
                  </a:lnTo>
                  <a:lnTo>
                    <a:pt x="367003" y="14228"/>
                  </a:lnTo>
                  <a:lnTo>
                    <a:pt x="407013" y="31149"/>
                  </a:lnTo>
                  <a:lnTo>
                    <a:pt x="443557" y="53839"/>
                  </a:lnTo>
                  <a:lnTo>
                    <a:pt x="476059" y="81724"/>
                  </a:lnTo>
                  <a:lnTo>
                    <a:pt x="503944" y="114226"/>
                  </a:lnTo>
                  <a:lnTo>
                    <a:pt x="526634" y="150770"/>
                  </a:lnTo>
                  <a:lnTo>
                    <a:pt x="543555" y="190780"/>
                  </a:lnTo>
                  <a:lnTo>
                    <a:pt x="554130" y="233679"/>
                  </a:lnTo>
                  <a:lnTo>
                    <a:pt x="557784" y="278891"/>
                  </a:lnTo>
                  <a:lnTo>
                    <a:pt x="554130" y="324104"/>
                  </a:lnTo>
                  <a:lnTo>
                    <a:pt x="543555" y="367003"/>
                  </a:lnTo>
                  <a:lnTo>
                    <a:pt x="526634" y="407013"/>
                  </a:lnTo>
                  <a:lnTo>
                    <a:pt x="503944" y="443557"/>
                  </a:lnTo>
                  <a:lnTo>
                    <a:pt x="476059" y="476059"/>
                  </a:lnTo>
                  <a:lnTo>
                    <a:pt x="443557" y="503944"/>
                  </a:lnTo>
                  <a:lnTo>
                    <a:pt x="407013" y="526634"/>
                  </a:lnTo>
                  <a:lnTo>
                    <a:pt x="367003" y="543555"/>
                  </a:lnTo>
                  <a:lnTo>
                    <a:pt x="324104" y="554130"/>
                  </a:lnTo>
                  <a:lnTo>
                    <a:pt x="278892" y="557783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1667" y="4381499"/>
              <a:ext cx="333755" cy="3352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06239" y="4387595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0" y="0"/>
                  </a:moveTo>
                  <a:lnTo>
                    <a:pt x="323087" y="0"/>
                  </a:lnTo>
                  <a:lnTo>
                    <a:pt x="323087" y="323088"/>
                  </a:lnTo>
                  <a:lnTo>
                    <a:pt x="0" y="3230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52806" y="4352051"/>
            <a:ext cx="1331595" cy="379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1150" spc="-5" dirty="0">
                <a:latin typeface="Carlito"/>
                <a:cs typeface="Carlito"/>
              </a:rPr>
              <a:t>Precision:  </a:t>
            </a:r>
            <a:r>
              <a:rPr sz="1150" dirty="0">
                <a:latin typeface="Carlito"/>
                <a:cs typeface="Carlito"/>
              </a:rPr>
              <a:t>0</a:t>
            </a:r>
            <a:r>
              <a:rPr sz="1150" spc="-5" dirty="0">
                <a:latin typeface="Carlito"/>
                <a:cs typeface="Carlito"/>
              </a:rPr>
              <a:t>.</a:t>
            </a:r>
            <a:r>
              <a:rPr sz="1150" dirty="0">
                <a:latin typeface="Carlito"/>
                <a:cs typeface="Carlito"/>
              </a:rPr>
              <a:t>8367254635</a:t>
            </a:r>
            <a:r>
              <a:rPr sz="1150" spc="15" dirty="0">
                <a:latin typeface="Carlito"/>
                <a:cs typeface="Carlito"/>
              </a:rPr>
              <a:t>9</a:t>
            </a:r>
            <a:r>
              <a:rPr sz="1150" dirty="0">
                <a:latin typeface="Carlito"/>
                <a:cs typeface="Carlito"/>
              </a:rPr>
              <a:t>11352</a:t>
            </a:r>
            <a:endParaRPr sz="115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88891" y="5605271"/>
            <a:ext cx="558165" cy="556260"/>
            <a:chOff x="4088891" y="5605271"/>
            <a:chExt cx="558165" cy="556260"/>
          </a:xfrm>
        </p:grpSpPr>
        <p:sp>
          <p:nvSpPr>
            <p:cNvPr id="22" name="object 22"/>
            <p:cNvSpPr/>
            <p:nvPr/>
          </p:nvSpPr>
          <p:spPr>
            <a:xfrm>
              <a:off x="4088891" y="5605271"/>
              <a:ext cx="558165" cy="556260"/>
            </a:xfrm>
            <a:custGeom>
              <a:avLst/>
              <a:gdLst/>
              <a:ahLst/>
              <a:cxnLst/>
              <a:rect l="l" t="t" r="r" b="b"/>
              <a:pathLst>
                <a:path w="558164" h="556260">
                  <a:moveTo>
                    <a:pt x="278892" y="556259"/>
                  </a:moveTo>
                  <a:lnTo>
                    <a:pt x="233679" y="552608"/>
                  </a:lnTo>
                  <a:lnTo>
                    <a:pt x="190780" y="542044"/>
                  </a:lnTo>
                  <a:lnTo>
                    <a:pt x="150770" y="525152"/>
                  </a:lnTo>
                  <a:lnTo>
                    <a:pt x="114226" y="502517"/>
                  </a:lnTo>
                  <a:lnTo>
                    <a:pt x="81724" y="474725"/>
                  </a:lnTo>
                  <a:lnTo>
                    <a:pt x="53839" y="442362"/>
                  </a:lnTo>
                  <a:lnTo>
                    <a:pt x="31149" y="406011"/>
                  </a:lnTo>
                  <a:lnTo>
                    <a:pt x="14228" y="366259"/>
                  </a:lnTo>
                  <a:lnTo>
                    <a:pt x="3653" y="323691"/>
                  </a:lnTo>
                  <a:lnTo>
                    <a:pt x="0" y="278891"/>
                  </a:lnTo>
                  <a:lnTo>
                    <a:pt x="3653" y="233679"/>
                  </a:lnTo>
                  <a:lnTo>
                    <a:pt x="14228" y="190780"/>
                  </a:lnTo>
                  <a:lnTo>
                    <a:pt x="31149" y="150770"/>
                  </a:lnTo>
                  <a:lnTo>
                    <a:pt x="53839" y="114226"/>
                  </a:lnTo>
                  <a:lnTo>
                    <a:pt x="81724" y="81724"/>
                  </a:lnTo>
                  <a:lnTo>
                    <a:pt x="114226" y="53839"/>
                  </a:lnTo>
                  <a:lnTo>
                    <a:pt x="150770" y="31149"/>
                  </a:lnTo>
                  <a:lnTo>
                    <a:pt x="190780" y="14228"/>
                  </a:lnTo>
                  <a:lnTo>
                    <a:pt x="233679" y="3653"/>
                  </a:lnTo>
                  <a:lnTo>
                    <a:pt x="278892" y="0"/>
                  </a:lnTo>
                  <a:lnTo>
                    <a:pt x="324104" y="3653"/>
                  </a:lnTo>
                  <a:lnTo>
                    <a:pt x="367003" y="14228"/>
                  </a:lnTo>
                  <a:lnTo>
                    <a:pt x="407013" y="31149"/>
                  </a:lnTo>
                  <a:lnTo>
                    <a:pt x="443557" y="53839"/>
                  </a:lnTo>
                  <a:lnTo>
                    <a:pt x="476059" y="81724"/>
                  </a:lnTo>
                  <a:lnTo>
                    <a:pt x="503944" y="114226"/>
                  </a:lnTo>
                  <a:lnTo>
                    <a:pt x="526634" y="150770"/>
                  </a:lnTo>
                  <a:lnTo>
                    <a:pt x="543555" y="190780"/>
                  </a:lnTo>
                  <a:lnTo>
                    <a:pt x="554130" y="233679"/>
                  </a:lnTo>
                  <a:lnTo>
                    <a:pt x="557784" y="278891"/>
                  </a:lnTo>
                  <a:lnTo>
                    <a:pt x="554130" y="323691"/>
                  </a:lnTo>
                  <a:lnTo>
                    <a:pt x="543555" y="366259"/>
                  </a:lnTo>
                  <a:lnTo>
                    <a:pt x="526634" y="406011"/>
                  </a:lnTo>
                  <a:lnTo>
                    <a:pt x="503944" y="442362"/>
                  </a:lnTo>
                  <a:lnTo>
                    <a:pt x="476059" y="474725"/>
                  </a:lnTo>
                  <a:lnTo>
                    <a:pt x="443557" y="502517"/>
                  </a:lnTo>
                  <a:lnTo>
                    <a:pt x="407013" y="525152"/>
                  </a:lnTo>
                  <a:lnTo>
                    <a:pt x="367003" y="542044"/>
                  </a:lnTo>
                  <a:lnTo>
                    <a:pt x="324104" y="552608"/>
                  </a:lnTo>
                  <a:lnTo>
                    <a:pt x="278892" y="556259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01667" y="5716523"/>
              <a:ext cx="333755" cy="3337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6239" y="5722619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0" y="0"/>
                  </a:moveTo>
                  <a:lnTo>
                    <a:pt x="323087" y="0"/>
                  </a:lnTo>
                  <a:lnTo>
                    <a:pt x="323087" y="323088"/>
                  </a:lnTo>
                  <a:lnTo>
                    <a:pt x="0" y="32308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52806" y="5685521"/>
            <a:ext cx="1331595" cy="379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1150" spc="-5" dirty="0">
                <a:latin typeface="Carlito"/>
                <a:cs typeface="Carlito"/>
              </a:rPr>
              <a:t>F-Score:  </a:t>
            </a:r>
            <a:r>
              <a:rPr sz="1150" dirty="0">
                <a:latin typeface="Carlito"/>
                <a:cs typeface="Carlito"/>
              </a:rPr>
              <a:t>0</a:t>
            </a:r>
            <a:r>
              <a:rPr sz="1150" spc="-5" dirty="0">
                <a:latin typeface="Carlito"/>
                <a:cs typeface="Carlito"/>
              </a:rPr>
              <a:t>.</a:t>
            </a:r>
            <a:r>
              <a:rPr sz="1150" dirty="0">
                <a:latin typeface="Carlito"/>
                <a:cs typeface="Carlito"/>
              </a:rPr>
              <a:t>7945028988</a:t>
            </a:r>
            <a:r>
              <a:rPr sz="1150" spc="15" dirty="0">
                <a:latin typeface="Carlito"/>
                <a:cs typeface="Carlito"/>
              </a:rPr>
              <a:t>6</a:t>
            </a:r>
            <a:r>
              <a:rPr sz="1150" dirty="0">
                <a:latin typeface="Carlito"/>
                <a:cs typeface="Carlito"/>
              </a:rPr>
              <a:t>19283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15360" y="1057655"/>
            <a:ext cx="3388186" cy="5511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088" y="3149707"/>
            <a:ext cx="46621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spc="-405" dirty="0">
                <a:solidFill>
                  <a:srgbClr val="FFFFFF"/>
                </a:solidFill>
                <a:latin typeface="Arial"/>
                <a:cs typeface="Arial"/>
              </a:rPr>
              <a:t>Finding </a:t>
            </a:r>
            <a:r>
              <a:rPr sz="3950" b="1" spc="-325" dirty="0">
                <a:solidFill>
                  <a:srgbClr val="FFFFFF"/>
                </a:solidFill>
                <a:latin typeface="Arial"/>
                <a:cs typeface="Arial"/>
              </a:rPr>
              <a:t>Optimal</a:t>
            </a:r>
            <a:r>
              <a:rPr sz="395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290" dirty="0">
                <a:solidFill>
                  <a:srgbClr val="FFFFFF"/>
                </a:solidFill>
                <a:latin typeface="Arial"/>
                <a:cs typeface="Arial"/>
              </a:rPr>
              <a:t>Cut-off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643628"/>
            <a:ext cx="10058400" cy="2072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4608" y="4961590"/>
            <a:ext cx="31934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FFFFFF"/>
                </a:solidFill>
                <a:latin typeface="Carlito"/>
                <a:cs typeface="Carlito"/>
              </a:rPr>
              <a:t>Optimum </a:t>
            </a:r>
            <a:r>
              <a:rPr sz="1950" b="1" spc="5" dirty="0">
                <a:solidFill>
                  <a:srgbClr val="FFFFFF"/>
                </a:solidFill>
                <a:latin typeface="Carlito"/>
                <a:cs typeface="Carlito"/>
              </a:rPr>
              <a:t>cut-off value </a:t>
            </a:r>
            <a:r>
              <a:rPr sz="1950" b="1" spc="10" dirty="0">
                <a:solidFill>
                  <a:srgbClr val="FFFFFF"/>
                </a:solidFill>
                <a:latin typeface="Carlito"/>
                <a:cs typeface="Carlito"/>
              </a:rPr>
              <a:t>is:</a:t>
            </a:r>
            <a:r>
              <a:rPr sz="195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Carlito"/>
                <a:cs typeface="Carlito"/>
              </a:rPr>
              <a:t>0.35</a:t>
            </a:r>
            <a:endParaRPr sz="19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73040" y="1935479"/>
            <a:ext cx="3924300" cy="3923029"/>
            <a:chOff x="5273040" y="1935479"/>
            <a:chExt cx="3924300" cy="3923029"/>
          </a:xfrm>
        </p:grpSpPr>
        <p:sp>
          <p:nvSpPr>
            <p:cNvPr id="6" name="object 6"/>
            <p:cNvSpPr/>
            <p:nvPr/>
          </p:nvSpPr>
          <p:spPr>
            <a:xfrm>
              <a:off x="5273040" y="1935479"/>
              <a:ext cx="3924300" cy="3923029"/>
            </a:xfrm>
            <a:custGeom>
              <a:avLst/>
              <a:gdLst/>
              <a:ahLst/>
              <a:cxnLst/>
              <a:rect l="l" t="t" r="r" b="b"/>
              <a:pathLst>
                <a:path w="3924300" h="3923029">
                  <a:moveTo>
                    <a:pt x="1961388" y="3922776"/>
                  </a:moveTo>
                  <a:lnTo>
                    <a:pt x="1913009" y="3922191"/>
                  </a:lnTo>
                  <a:lnTo>
                    <a:pt x="1864920" y="3920447"/>
                  </a:lnTo>
                  <a:lnTo>
                    <a:pt x="1817132" y="3917556"/>
                  </a:lnTo>
                  <a:lnTo>
                    <a:pt x="1769659" y="3913532"/>
                  </a:lnTo>
                  <a:lnTo>
                    <a:pt x="1722515" y="3908389"/>
                  </a:lnTo>
                  <a:lnTo>
                    <a:pt x="1675713" y="3902139"/>
                  </a:lnTo>
                  <a:lnTo>
                    <a:pt x="1629267" y="3894796"/>
                  </a:lnTo>
                  <a:lnTo>
                    <a:pt x="1583189" y="3886374"/>
                  </a:lnTo>
                  <a:lnTo>
                    <a:pt x="1537494" y="3876886"/>
                  </a:lnTo>
                  <a:lnTo>
                    <a:pt x="1492194" y="3866345"/>
                  </a:lnTo>
                  <a:lnTo>
                    <a:pt x="1447303" y="3854765"/>
                  </a:lnTo>
                  <a:lnTo>
                    <a:pt x="1402835" y="3842159"/>
                  </a:lnTo>
                  <a:lnTo>
                    <a:pt x="1358802" y="3828541"/>
                  </a:lnTo>
                  <a:lnTo>
                    <a:pt x="1315219" y="3813924"/>
                  </a:lnTo>
                  <a:lnTo>
                    <a:pt x="1272099" y="3798321"/>
                  </a:lnTo>
                  <a:lnTo>
                    <a:pt x="1229455" y="3781746"/>
                  </a:lnTo>
                  <a:lnTo>
                    <a:pt x="1187300" y="3764212"/>
                  </a:lnTo>
                  <a:lnTo>
                    <a:pt x="1145648" y="3745733"/>
                  </a:lnTo>
                  <a:lnTo>
                    <a:pt x="1104513" y="3726322"/>
                  </a:lnTo>
                  <a:lnTo>
                    <a:pt x="1063907" y="3705992"/>
                  </a:lnTo>
                  <a:lnTo>
                    <a:pt x="1023844" y="3684757"/>
                  </a:lnTo>
                  <a:lnTo>
                    <a:pt x="984338" y="3662631"/>
                  </a:lnTo>
                  <a:lnTo>
                    <a:pt x="945402" y="3639626"/>
                  </a:lnTo>
                  <a:lnTo>
                    <a:pt x="907049" y="3615756"/>
                  </a:lnTo>
                  <a:lnTo>
                    <a:pt x="869293" y="3591035"/>
                  </a:lnTo>
                  <a:lnTo>
                    <a:pt x="832148" y="3565475"/>
                  </a:lnTo>
                  <a:lnTo>
                    <a:pt x="795625" y="3539091"/>
                  </a:lnTo>
                  <a:lnTo>
                    <a:pt x="759740" y="3511896"/>
                  </a:lnTo>
                  <a:lnTo>
                    <a:pt x="724505" y="3483902"/>
                  </a:lnTo>
                  <a:lnTo>
                    <a:pt x="689934" y="3455125"/>
                  </a:lnTo>
                  <a:lnTo>
                    <a:pt x="656041" y="3425576"/>
                  </a:lnTo>
                  <a:lnTo>
                    <a:pt x="622837" y="3395269"/>
                  </a:lnTo>
                  <a:lnTo>
                    <a:pt x="590338" y="3364218"/>
                  </a:lnTo>
                  <a:lnTo>
                    <a:pt x="558557" y="3332437"/>
                  </a:lnTo>
                  <a:lnTo>
                    <a:pt x="527506" y="3299938"/>
                  </a:lnTo>
                  <a:lnTo>
                    <a:pt x="497199" y="3266734"/>
                  </a:lnTo>
                  <a:lnTo>
                    <a:pt x="467650" y="3232841"/>
                  </a:lnTo>
                  <a:lnTo>
                    <a:pt x="438873" y="3198270"/>
                  </a:lnTo>
                  <a:lnTo>
                    <a:pt x="410879" y="3163035"/>
                  </a:lnTo>
                  <a:lnTo>
                    <a:pt x="383684" y="3127150"/>
                  </a:lnTo>
                  <a:lnTo>
                    <a:pt x="357300" y="3090627"/>
                  </a:lnTo>
                  <a:lnTo>
                    <a:pt x="331740" y="3053482"/>
                  </a:lnTo>
                  <a:lnTo>
                    <a:pt x="307019" y="3015726"/>
                  </a:lnTo>
                  <a:lnTo>
                    <a:pt x="283149" y="2977373"/>
                  </a:lnTo>
                  <a:lnTo>
                    <a:pt x="260144" y="2938437"/>
                  </a:lnTo>
                  <a:lnTo>
                    <a:pt x="238018" y="2898931"/>
                  </a:lnTo>
                  <a:lnTo>
                    <a:pt x="216783" y="2858868"/>
                  </a:lnTo>
                  <a:lnTo>
                    <a:pt x="196453" y="2818262"/>
                  </a:lnTo>
                  <a:lnTo>
                    <a:pt x="177042" y="2777127"/>
                  </a:lnTo>
                  <a:lnTo>
                    <a:pt x="158563" y="2735475"/>
                  </a:lnTo>
                  <a:lnTo>
                    <a:pt x="141029" y="2693320"/>
                  </a:lnTo>
                  <a:lnTo>
                    <a:pt x="124454" y="2650676"/>
                  </a:lnTo>
                  <a:lnTo>
                    <a:pt x="108851" y="2607556"/>
                  </a:lnTo>
                  <a:lnTo>
                    <a:pt x="94234" y="2563973"/>
                  </a:lnTo>
                  <a:lnTo>
                    <a:pt x="80616" y="2519940"/>
                  </a:lnTo>
                  <a:lnTo>
                    <a:pt x="68010" y="2475472"/>
                  </a:lnTo>
                  <a:lnTo>
                    <a:pt x="56430" y="2430581"/>
                  </a:lnTo>
                  <a:lnTo>
                    <a:pt x="45889" y="2385281"/>
                  </a:lnTo>
                  <a:lnTo>
                    <a:pt x="36401" y="2339586"/>
                  </a:lnTo>
                  <a:lnTo>
                    <a:pt x="27979" y="2293508"/>
                  </a:lnTo>
                  <a:lnTo>
                    <a:pt x="20636" y="2247062"/>
                  </a:lnTo>
                  <a:lnTo>
                    <a:pt x="14386" y="2200260"/>
                  </a:lnTo>
                  <a:lnTo>
                    <a:pt x="9243" y="2153116"/>
                  </a:lnTo>
                  <a:lnTo>
                    <a:pt x="5219" y="2105643"/>
                  </a:lnTo>
                  <a:lnTo>
                    <a:pt x="2328" y="2057855"/>
                  </a:lnTo>
                  <a:lnTo>
                    <a:pt x="584" y="2009766"/>
                  </a:lnTo>
                  <a:lnTo>
                    <a:pt x="0" y="1961388"/>
                  </a:lnTo>
                  <a:lnTo>
                    <a:pt x="584" y="1913009"/>
                  </a:lnTo>
                  <a:lnTo>
                    <a:pt x="2328" y="1864920"/>
                  </a:lnTo>
                  <a:lnTo>
                    <a:pt x="5219" y="1817132"/>
                  </a:lnTo>
                  <a:lnTo>
                    <a:pt x="9243" y="1769659"/>
                  </a:lnTo>
                  <a:lnTo>
                    <a:pt x="14386" y="1722515"/>
                  </a:lnTo>
                  <a:lnTo>
                    <a:pt x="20636" y="1675713"/>
                  </a:lnTo>
                  <a:lnTo>
                    <a:pt x="27979" y="1629267"/>
                  </a:lnTo>
                  <a:lnTo>
                    <a:pt x="36401" y="1583189"/>
                  </a:lnTo>
                  <a:lnTo>
                    <a:pt x="45889" y="1537494"/>
                  </a:lnTo>
                  <a:lnTo>
                    <a:pt x="56430" y="1492194"/>
                  </a:lnTo>
                  <a:lnTo>
                    <a:pt x="68010" y="1447303"/>
                  </a:lnTo>
                  <a:lnTo>
                    <a:pt x="80616" y="1402835"/>
                  </a:lnTo>
                  <a:lnTo>
                    <a:pt x="94234" y="1358802"/>
                  </a:lnTo>
                  <a:lnTo>
                    <a:pt x="108851" y="1315219"/>
                  </a:lnTo>
                  <a:lnTo>
                    <a:pt x="124454" y="1272099"/>
                  </a:lnTo>
                  <a:lnTo>
                    <a:pt x="141029" y="1229455"/>
                  </a:lnTo>
                  <a:lnTo>
                    <a:pt x="158563" y="1187300"/>
                  </a:lnTo>
                  <a:lnTo>
                    <a:pt x="177042" y="1145648"/>
                  </a:lnTo>
                  <a:lnTo>
                    <a:pt x="196453" y="1104513"/>
                  </a:lnTo>
                  <a:lnTo>
                    <a:pt x="216783" y="1063907"/>
                  </a:lnTo>
                  <a:lnTo>
                    <a:pt x="238018" y="1023844"/>
                  </a:lnTo>
                  <a:lnTo>
                    <a:pt x="260144" y="984338"/>
                  </a:lnTo>
                  <a:lnTo>
                    <a:pt x="283149" y="945402"/>
                  </a:lnTo>
                  <a:lnTo>
                    <a:pt x="307019" y="907049"/>
                  </a:lnTo>
                  <a:lnTo>
                    <a:pt x="331740" y="869293"/>
                  </a:lnTo>
                  <a:lnTo>
                    <a:pt x="357300" y="832148"/>
                  </a:lnTo>
                  <a:lnTo>
                    <a:pt x="383684" y="795625"/>
                  </a:lnTo>
                  <a:lnTo>
                    <a:pt x="410879" y="759740"/>
                  </a:lnTo>
                  <a:lnTo>
                    <a:pt x="438873" y="724505"/>
                  </a:lnTo>
                  <a:lnTo>
                    <a:pt x="467650" y="689934"/>
                  </a:lnTo>
                  <a:lnTo>
                    <a:pt x="497199" y="656041"/>
                  </a:lnTo>
                  <a:lnTo>
                    <a:pt x="527506" y="622837"/>
                  </a:lnTo>
                  <a:lnTo>
                    <a:pt x="558557" y="590338"/>
                  </a:lnTo>
                  <a:lnTo>
                    <a:pt x="590338" y="558557"/>
                  </a:lnTo>
                  <a:lnTo>
                    <a:pt x="622837" y="527506"/>
                  </a:lnTo>
                  <a:lnTo>
                    <a:pt x="656041" y="497199"/>
                  </a:lnTo>
                  <a:lnTo>
                    <a:pt x="689934" y="467650"/>
                  </a:lnTo>
                  <a:lnTo>
                    <a:pt x="724505" y="438873"/>
                  </a:lnTo>
                  <a:lnTo>
                    <a:pt x="759740" y="410879"/>
                  </a:lnTo>
                  <a:lnTo>
                    <a:pt x="795625" y="383684"/>
                  </a:lnTo>
                  <a:lnTo>
                    <a:pt x="832148" y="357300"/>
                  </a:lnTo>
                  <a:lnTo>
                    <a:pt x="869293" y="331740"/>
                  </a:lnTo>
                  <a:lnTo>
                    <a:pt x="907049" y="307019"/>
                  </a:lnTo>
                  <a:lnTo>
                    <a:pt x="945402" y="283149"/>
                  </a:lnTo>
                  <a:lnTo>
                    <a:pt x="984338" y="260144"/>
                  </a:lnTo>
                  <a:lnTo>
                    <a:pt x="1023844" y="238018"/>
                  </a:lnTo>
                  <a:lnTo>
                    <a:pt x="1063907" y="216783"/>
                  </a:lnTo>
                  <a:lnTo>
                    <a:pt x="1104513" y="196453"/>
                  </a:lnTo>
                  <a:lnTo>
                    <a:pt x="1145648" y="177042"/>
                  </a:lnTo>
                  <a:lnTo>
                    <a:pt x="1187300" y="158563"/>
                  </a:lnTo>
                  <a:lnTo>
                    <a:pt x="1229455" y="141029"/>
                  </a:lnTo>
                  <a:lnTo>
                    <a:pt x="1272099" y="124454"/>
                  </a:lnTo>
                  <a:lnTo>
                    <a:pt x="1315219" y="108851"/>
                  </a:lnTo>
                  <a:lnTo>
                    <a:pt x="1358802" y="94234"/>
                  </a:lnTo>
                  <a:lnTo>
                    <a:pt x="1402835" y="80616"/>
                  </a:lnTo>
                  <a:lnTo>
                    <a:pt x="1447303" y="68010"/>
                  </a:lnTo>
                  <a:lnTo>
                    <a:pt x="1492194" y="56430"/>
                  </a:lnTo>
                  <a:lnTo>
                    <a:pt x="1537494" y="45889"/>
                  </a:lnTo>
                  <a:lnTo>
                    <a:pt x="1583189" y="36401"/>
                  </a:lnTo>
                  <a:lnTo>
                    <a:pt x="1629267" y="27979"/>
                  </a:lnTo>
                  <a:lnTo>
                    <a:pt x="1675713" y="20636"/>
                  </a:lnTo>
                  <a:lnTo>
                    <a:pt x="1722515" y="14386"/>
                  </a:lnTo>
                  <a:lnTo>
                    <a:pt x="1769659" y="9243"/>
                  </a:lnTo>
                  <a:lnTo>
                    <a:pt x="1817132" y="5219"/>
                  </a:lnTo>
                  <a:lnTo>
                    <a:pt x="1864920" y="2328"/>
                  </a:lnTo>
                  <a:lnTo>
                    <a:pt x="1913009" y="584"/>
                  </a:lnTo>
                  <a:lnTo>
                    <a:pt x="1961388" y="0"/>
                  </a:lnTo>
                  <a:lnTo>
                    <a:pt x="2009767" y="584"/>
                  </a:lnTo>
                  <a:lnTo>
                    <a:pt x="2057859" y="2328"/>
                  </a:lnTo>
                  <a:lnTo>
                    <a:pt x="2105652" y="5219"/>
                  </a:lnTo>
                  <a:lnTo>
                    <a:pt x="2153131" y="9243"/>
                  </a:lnTo>
                  <a:lnTo>
                    <a:pt x="2200284" y="14386"/>
                  </a:lnTo>
                  <a:lnTo>
                    <a:pt x="2247096" y="20636"/>
                  </a:lnTo>
                  <a:lnTo>
                    <a:pt x="2293555" y="27979"/>
                  </a:lnTo>
                  <a:lnTo>
                    <a:pt x="2339646" y="36401"/>
                  </a:lnTo>
                  <a:lnTo>
                    <a:pt x="2385357" y="45889"/>
                  </a:lnTo>
                  <a:lnTo>
                    <a:pt x="2430673" y="56430"/>
                  </a:lnTo>
                  <a:lnTo>
                    <a:pt x="2475582" y="68010"/>
                  </a:lnTo>
                  <a:lnTo>
                    <a:pt x="2520069" y="80616"/>
                  </a:lnTo>
                  <a:lnTo>
                    <a:pt x="2564122" y="94234"/>
                  </a:lnTo>
                  <a:lnTo>
                    <a:pt x="2607727" y="108851"/>
                  </a:lnTo>
                  <a:lnTo>
                    <a:pt x="2650871" y="124454"/>
                  </a:lnTo>
                  <a:lnTo>
                    <a:pt x="2693539" y="141029"/>
                  </a:lnTo>
                  <a:lnTo>
                    <a:pt x="2735720" y="158563"/>
                  </a:lnTo>
                  <a:lnTo>
                    <a:pt x="2777398" y="177042"/>
                  </a:lnTo>
                  <a:lnTo>
                    <a:pt x="2818561" y="196453"/>
                  </a:lnTo>
                  <a:lnTo>
                    <a:pt x="2859194" y="216783"/>
                  </a:lnTo>
                  <a:lnTo>
                    <a:pt x="2899286" y="238018"/>
                  </a:lnTo>
                  <a:lnTo>
                    <a:pt x="2938822" y="260144"/>
                  </a:lnTo>
                  <a:lnTo>
                    <a:pt x="2977788" y="283149"/>
                  </a:lnTo>
                  <a:lnTo>
                    <a:pt x="3016172" y="307019"/>
                  </a:lnTo>
                  <a:lnTo>
                    <a:pt x="3053960" y="331740"/>
                  </a:lnTo>
                  <a:lnTo>
                    <a:pt x="3091138" y="357300"/>
                  </a:lnTo>
                  <a:lnTo>
                    <a:pt x="3127693" y="383684"/>
                  </a:lnTo>
                  <a:lnTo>
                    <a:pt x="3163611" y="410879"/>
                  </a:lnTo>
                  <a:lnTo>
                    <a:pt x="3198879" y="438873"/>
                  </a:lnTo>
                  <a:lnTo>
                    <a:pt x="3233484" y="467650"/>
                  </a:lnTo>
                  <a:lnTo>
                    <a:pt x="3267411" y="497199"/>
                  </a:lnTo>
                  <a:lnTo>
                    <a:pt x="3300648" y="527506"/>
                  </a:lnTo>
                  <a:lnTo>
                    <a:pt x="3333182" y="558557"/>
                  </a:lnTo>
                  <a:lnTo>
                    <a:pt x="3364997" y="590338"/>
                  </a:lnTo>
                  <a:lnTo>
                    <a:pt x="3396082" y="622837"/>
                  </a:lnTo>
                  <a:lnTo>
                    <a:pt x="3426423" y="656041"/>
                  </a:lnTo>
                  <a:lnTo>
                    <a:pt x="3456006" y="689934"/>
                  </a:lnTo>
                  <a:lnTo>
                    <a:pt x="3484817" y="724505"/>
                  </a:lnTo>
                  <a:lnTo>
                    <a:pt x="3512844" y="759740"/>
                  </a:lnTo>
                  <a:lnTo>
                    <a:pt x="3540072" y="795625"/>
                  </a:lnTo>
                  <a:lnTo>
                    <a:pt x="3566489" y="832148"/>
                  </a:lnTo>
                  <a:lnTo>
                    <a:pt x="3592081" y="869293"/>
                  </a:lnTo>
                  <a:lnTo>
                    <a:pt x="3616834" y="907049"/>
                  </a:lnTo>
                  <a:lnTo>
                    <a:pt x="3640734" y="945402"/>
                  </a:lnTo>
                  <a:lnTo>
                    <a:pt x="3663770" y="984338"/>
                  </a:lnTo>
                  <a:lnTo>
                    <a:pt x="3685926" y="1023844"/>
                  </a:lnTo>
                  <a:lnTo>
                    <a:pt x="3707190" y="1063907"/>
                  </a:lnTo>
                  <a:lnTo>
                    <a:pt x="3727548" y="1104513"/>
                  </a:lnTo>
                  <a:lnTo>
                    <a:pt x="3746986" y="1145648"/>
                  </a:lnTo>
                  <a:lnTo>
                    <a:pt x="3765492" y="1187300"/>
                  </a:lnTo>
                  <a:lnTo>
                    <a:pt x="3783051" y="1229455"/>
                  </a:lnTo>
                  <a:lnTo>
                    <a:pt x="3799650" y="1272099"/>
                  </a:lnTo>
                  <a:lnTo>
                    <a:pt x="3815276" y="1315219"/>
                  </a:lnTo>
                  <a:lnTo>
                    <a:pt x="3829915" y="1358802"/>
                  </a:lnTo>
                  <a:lnTo>
                    <a:pt x="3843554" y="1402835"/>
                  </a:lnTo>
                  <a:lnTo>
                    <a:pt x="3856179" y="1447303"/>
                  </a:lnTo>
                  <a:lnTo>
                    <a:pt x="3867777" y="1492194"/>
                  </a:lnTo>
                  <a:lnTo>
                    <a:pt x="3878335" y="1537494"/>
                  </a:lnTo>
                  <a:lnTo>
                    <a:pt x="3887838" y="1583189"/>
                  </a:lnTo>
                  <a:lnTo>
                    <a:pt x="3896274" y="1629267"/>
                  </a:lnTo>
                  <a:lnTo>
                    <a:pt x="3903628" y="1675713"/>
                  </a:lnTo>
                  <a:lnTo>
                    <a:pt x="3909888" y="1722515"/>
                  </a:lnTo>
                  <a:lnTo>
                    <a:pt x="3915040" y="1769659"/>
                  </a:lnTo>
                  <a:lnTo>
                    <a:pt x="3919071" y="1817132"/>
                  </a:lnTo>
                  <a:lnTo>
                    <a:pt x="3921967" y="1864920"/>
                  </a:lnTo>
                  <a:lnTo>
                    <a:pt x="3923714" y="1913009"/>
                  </a:lnTo>
                  <a:lnTo>
                    <a:pt x="3924300" y="1961388"/>
                  </a:lnTo>
                  <a:lnTo>
                    <a:pt x="3923714" y="2009766"/>
                  </a:lnTo>
                  <a:lnTo>
                    <a:pt x="3921967" y="2057855"/>
                  </a:lnTo>
                  <a:lnTo>
                    <a:pt x="3919071" y="2105643"/>
                  </a:lnTo>
                  <a:lnTo>
                    <a:pt x="3915040" y="2153116"/>
                  </a:lnTo>
                  <a:lnTo>
                    <a:pt x="3909888" y="2200260"/>
                  </a:lnTo>
                  <a:lnTo>
                    <a:pt x="3903628" y="2247062"/>
                  </a:lnTo>
                  <a:lnTo>
                    <a:pt x="3896274" y="2293508"/>
                  </a:lnTo>
                  <a:lnTo>
                    <a:pt x="3887838" y="2339586"/>
                  </a:lnTo>
                  <a:lnTo>
                    <a:pt x="3878335" y="2385281"/>
                  </a:lnTo>
                  <a:lnTo>
                    <a:pt x="3867777" y="2430581"/>
                  </a:lnTo>
                  <a:lnTo>
                    <a:pt x="3856179" y="2475472"/>
                  </a:lnTo>
                  <a:lnTo>
                    <a:pt x="3843554" y="2519940"/>
                  </a:lnTo>
                  <a:lnTo>
                    <a:pt x="3829915" y="2563973"/>
                  </a:lnTo>
                  <a:lnTo>
                    <a:pt x="3815276" y="2607556"/>
                  </a:lnTo>
                  <a:lnTo>
                    <a:pt x="3799650" y="2650676"/>
                  </a:lnTo>
                  <a:lnTo>
                    <a:pt x="3783051" y="2693320"/>
                  </a:lnTo>
                  <a:lnTo>
                    <a:pt x="3765492" y="2735475"/>
                  </a:lnTo>
                  <a:lnTo>
                    <a:pt x="3746986" y="2777127"/>
                  </a:lnTo>
                  <a:lnTo>
                    <a:pt x="3727548" y="2818262"/>
                  </a:lnTo>
                  <a:lnTo>
                    <a:pt x="3707190" y="2858868"/>
                  </a:lnTo>
                  <a:lnTo>
                    <a:pt x="3685926" y="2898931"/>
                  </a:lnTo>
                  <a:lnTo>
                    <a:pt x="3663770" y="2938437"/>
                  </a:lnTo>
                  <a:lnTo>
                    <a:pt x="3640734" y="2977373"/>
                  </a:lnTo>
                  <a:lnTo>
                    <a:pt x="3616834" y="3015726"/>
                  </a:lnTo>
                  <a:lnTo>
                    <a:pt x="3592081" y="3053482"/>
                  </a:lnTo>
                  <a:lnTo>
                    <a:pt x="3566489" y="3090627"/>
                  </a:lnTo>
                  <a:lnTo>
                    <a:pt x="3540072" y="3127150"/>
                  </a:lnTo>
                  <a:lnTo>
                    <a:pt x="3512844" y="3163035"/>
                  </a:lnTo>
                  <a:lnTo>
                    <a:pt x="3484817" y="3198270"/>
                  </a:lnTo>
                  <a:lnTo>
                    <a:pt x="3456006" y="3232841"/>
                  </a:lnTo>
                  <a:lnTo>
                    <a:pt x="3426423" y="3266734"/>
                  </a:lnTo>
                  <a:lnTo>
                    <a:pt x="3396082" y="3299938"/>
                  </a:lnTo>
                  <a:lnTo>
                    <a:pt x="3364997" y="3332437"/>
                  </a:lnTo>
                  <a:lnTo>
                    <a:pt x="3333182" y="3364218"/>
                  </a:lnTo>
                  <a:lnTo>
                    <a:pt x="3300648" y="3395269"/>
                  </a:lnTo>
                  <a:lnTo>
                    <a:pt x="3267411" y="3425576"/>
                  </a:lnTo>
                  <a:lnTo>
                    <a:pt x="3233484" y="3455125"/>
                  </a:lnTo>
                  <a:lnTo>
                    <a:pt x="3198879" y="3483902"/>
                  </a:lnTo>
                  <a:lnTo>
                    <a:pt x="3163611" y="3511896"/>
                  </a:lnTo>
                  <a:lnTo>
                    <a:pt x="3127693" y="3539091"/>
                  </a:lnTo>
                  <a:lnTo>
                    <a:pt x="3091138" y="3565475"/>
                  </a:lnTo>
                  <a:lnTo>
                    <a:pt x="3053960" y="3591035"/>
                  </a:lnTo>
                  <a:lnTo>
                    <a:pt x="3016172" y="3615756"/>
                  </a:lnTo>
                  <a:lnTo>
                    <a:pt x="2977788" y="3639626"/>
                  </a:lnTo>
                  <a:lnTo>
                    <a:pt x="2938822" y="3662631"/>
                  </a:lnTo>
                  <a:lnTo>
                    <a:pt x="2899286" y="3684757"/>
                  </a:lnTo>
                  <a:lnTo>
                    <a:pt x="2859194" y="3705992"/>
                  </a:lnTo>
                  <a:lnTo>
                    <a:pt x="2818561" y="3726322"/>
                  </a:lnTo>
                  <a:lnTo>
                    <a:pt x="2777398" y="3745733"/>
                  </a:lnTo>
                  <a:lnTo>
                    <a:pt x="2735720" y="3764212"/>
                  </a:lnTo>
                  <a:lnTo>
                    <a:pt x="2693539" y="3781746"/>
                  </a:lnTo>
                  <a:lnTo>
                    <a:pt x="2650871" y="3798321"/>
                  </a:lnTo>
                  <a:lnTo>
                    <a:pt x="2607727" y="3813924"/>
                  </a:lnTo>
                  <a:lnTo>
                    <a:pt x="2564122" y="3828541"/>
                  </a:lnTo>
                  <a:lnTo>
                    <a:pt x="2520069" y="3842159"/>
                  </a:lnTo>
                  <a:lnTo>
                    <a:pt x="2475582" y="3854765"/>
                  </a:lnTo>
                  <a:lnTo>
                    <a:pt x="2430673" y="3866345"/>
                  </a:lnTo>
                  <a:lnTo>
                    <a:pt x="2385357" y="3876886"/>
                  </a:lnTo>
                  <a:lnTo>
                    <a:pt x="2339646" y="3886374"/>
                  </a:lnTo>
                  <a:lnTo>
                    <a:pt x="2293555" y="3894796"/>
                  </a:lnTo>
                  <a:lnTo>
                    <a:pt x="2247096" y="3902139"/>
                  </a:lnTo>
                  <a:lnTo>
                    <a:pt x="2200284" y="3908389"/>
                  </a:lnTo>
                  <a:lnTo>
                    <a:pt x="2153131" y="3913532"/>
                  </a:lnTo>
                  <a:lnTo>
                    <a:pt x="2105652" y="3917556"/>
                  </a:lnTo>
                  <a:lnTo>
                    <a:pt x="2057859" y="3920447"/>
                  </a:lnTo>
                  <a:lnTo>
                    <a:pt x="2009767" y="3922191"/>
                  </a:lnTo>
                  <a:lnTo>
                    <a:pt x="1961388" y="3922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0428" y="2848355"/>
              <a:ext cx="3083052" cy="2089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3339465" cy="5659120"/>
            <a:chOff x="0" y="1057655"/>
            <a:chExt cx="3339465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3331464" cy="5658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57655"/>
              <a:ext cx="3339084" cy="5658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224" y="2852438"/>
            <a:ext cx="2447925" cy="14338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3845" marR="5080" indent="-271780" algn="r">
              <a:lnSpc>
                <a:spcPts val="3560"/>
              </a:lnSpc>
              <a:spcBef>
                <a:spcPts val="550"/>
              </a:spcBef>
            </a:pPr>
            <a:r>
              <a:rPr sz="3300" b="1" spc="-275" dirty="0">
                <a:latin typeface="Arial"/>
                <a:cs typeface="Arial"/>
              </a:rPr>
              <a:t>New</a:t>
            </a:r>
            <a:r>
              <a:rPr sz="3300" b="1" spc="-320" dirty="0">
                <a:latin typeface="Arial"/>
                <a:cs typeface="Arial"/>
              </a:rPr>
              <a:t> </a:t>
            </a:r>
            <a:r>
              <a:rPr sz="3300" b="1" spc="-295" dirty="0">
                <a:latin typeface="Arial"/>
                <a:cs typeface="Arial"/>
              </a:rPr>
              <a:t>Predicted </a:t>
            </a:r>
            <a:r>
              <a:rPr sz="3300" b="1" spc="-140" dirty="0">
                <a:latin typeface="Arial"/>
                <a:cs typeface="Arial"/>
              </a:rPr>
              <a:t> </a:t>
            </a:r>
            <a:r>
              <a:rPr sz="3300" b="1" spc="-370" dirty="0">
                <a:latin typeface="Arial"/>
                <a:cs typeface="Arial"/>
              </a:rPr>
              <a:t>Values</a:t>
            </a:r>
            <a:r>
              <a:rPr sz="3300" b="1" spc="-330" dirty="0">
                <a:latin typeface="Arial"/>
                <a:cs typeface="Arial"/>
              </a:rPr>
              <a:t> </a:t>
            </a:r>
            <a:r>
              <a:rPr sz="3300" b="1" spc="-350" dirty="0">
                <a:latin typeface="Arial"/>
                <a:cs typeface="Arial"/>
              </a:rPr>
              <a:t>based </a:t>
            </a:r>
            <a:r>
              <a:rPr sz="3300" b="1" spc="-140" dirty="0">
                <a:latin typeface="Arial"/>
                <a:cs typeface="Arial"/>
              </a:rPr>
              <a:t> </a:t>
            </a:r>
            <a:r>
              <a:rPr sz="3300" b="1" spc="-305" dirty="0">
                <a:latin typeface="Arial"/>
                <a:cs typeface="Arial"/>
              </a:rPr>
              <a:t>on</a:t>
            </a:r>
            <a:r>
              <a:rPr sz="3300" b="1" spc="-325" dirty="0">
                <a:latin typeface="Arial"/>
                <a:cs typeface="Arial"/>
              </a:rPr>
              <a:t> </a:t>
            </a:r>
            <a:r>
              <a:rPr sz="3300" b="1" spc="-250" dirty="0">
                <a:latin typeface="Arial"/>
                <a:cs typeface="Arial"/>
              </a:rPr>
              <a:t>Cut-off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8891" y="1854707"/>
            <a:ext cx="530351" cy="530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83571" y="2539970"/>
            <a:ext cx="2493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1785">
              <a:lnSpc>
                <a:spcPct val="100000"/>
              </a:lnSpc>
              <a:spcBef>
                <a:spcPts val="95"/>
              </a:spcBef>
              <a:tabLst>
                <a:tab pos="1359535" algn="l"/>
                <a:tab pos="1440180" algn="l"/>
              </a:tabLst>
            </a:pPr>
            <a:r>
              <a:rPr sz="1000" spc="-10" dirty="0">
                <a:latin typeface="Carlito"/>
                <a:cs typeface="Carlito"/>
              </a:rPr>
              <a:t>Accuracy:		</a:t>
            </a:r>
            <a:r>
              <a:rPr sz="1000" spc="-5" dirty="0">
                <a:latin typeface="Carlito"/>
                <a:cs typeface="Carlito"/>
              </a:rPr>
              <a:t>Sensitivity </a:t>
            </a:r>
            <a:r>
              <a:rPr sz="1000" spc="-10" dirty="0">
                <a:latin typeface="Carlito"/>
                <a:cs typeface="Carlito"/>
              </a:rPr>
              <a:t>(Recall):  0.8529365454259171	0.8520032706459526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98567" y="1984163"/>
            <a:ext cx="408072" cy="275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1531" y="3297935"/>
            <a:ext cx="409248" cy="5288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83571" y="3983190"/>
            <a:ext cx="2493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3210">
              <a:lnSpc>
                <a:spcPct val="100000"/>
              </a:lnSpc>
              <a:spcBef>
                <a:spcPts val="95"/>
              </a:spcBef>
              <a:tabLst>
                <a:tab pos="1359535" algn="l"/>
                <a:tab pos="1670685" algn="l"/>
              </a:tabLst>
            </a:pPr>
            <a:r>
              <a:rPr sz="1000" spc="-5" dirty="0">
                <a:latin typeface="Carlito"/>
                <a:cs typeface="Carlito"/>
              </a:rPr>
              <a:t>Specificity:		</a:t>
            </a:r>
            <a:r>
              <a:rPr sz="1000" spc="-10" dirty="0">
                <a:latin typeface="Carlito"/>
                <a:cs typeface="Carlito"/>
              </a:rPr>
              <a:t>Precision:  0.8535211267605634	0.7846385542168675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36108" y="3297935"/>
            <a:ext cx="528827" cy="528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2500" y="4739640"/>
            <a:ext cx="528827" cy="5288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57176" y="5426402"/>
            <a:ext cx="11461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306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/>
                <a:cs typeface="Carlito"/>
              </a:rPr>
              <a:t>F-Score:  0.8169345354762838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75832" y="1057655"/>
            <a:ext cx="3458835" cy="5641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305" y="1794664"/>
            <a:ext cx="4004945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z="3300" b="1" spc="-295" dirty="0">
                <a:solidFill>
                  <a:srgbClr val="000000"/>
                </a:solidFill>
                <a:latin typeface="Arial"/>
                <a:cs typeface="Arial"/>
              </a:rPr>
              <a:t>Measuring </a:t>
            </a:r>
            <a:r>
              <a:rPr sz="3300" b="1" spc="-315" dirty="0">
                <a:solidFill>
                  <a:srgbClr val="000000"/>
                </a:solidFill>
                <a:latin typeface="Arial"/>
                <a:cs typeface="Arial"/>
              </a:rPr>
              <a:t>Performance  </a:t>
            </a:r>
            <a:r>
              <a:rPr sz="3300" b="1" spc="-305" dirty="0">
                <a:solidFill>
                  <a:srgbClr val="000000"/>
                </a:solidFill>
                <a:latin typeface="Arial"/>
                <a:cs typeface="Arial"/>
              </a:rPr>
              <a:t>on </a:t>
            </a:r>
            <a:r>
              <a:rPr sz="3300" b="1" spc="-400" dirty="0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sz="3300" b="1" spc="-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300" b="1" spc="-330" dirty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8393" y="2952816"/>
            <a:ext cx="4220845" cy="27393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01930" algn="l"/>
              </a:tabLst>
            </a:pPr>
            <a:r>
              <a:rPr sz="1400" spc="-5" dirty="0">
                <a:latin typeface="Carlito"/>
                <a:cs typeface="Carlito"/>
              </a:rPr>
              <a:t>accuracy: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0.8431876606683805</a:t>
            </a:r>
            <a:endParaRPr sz="14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01930" algn="l"/>
              </a:tabLst>
            </a:pPr>
            <a:r>
              <a:rPr sz="1400" spc="-5" dirty="0">
                <a:latin typeface="Carlito"/>
                <a:cs typeface="Carlito"/>
              </a:rPr>
              <a:t>Sensitivity </a:t>
            </a:r>
            <a:r>
              <a:rPr sz="1400" spc="-10" dirty="0">
                <a:latin typeface="Carlito"/>
                <a:cs typeface="Carlito"/>
              </a:rPr>
              <a:t>(Recall):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0.8260869565217391</a:t>
            </a:r>
            <a:endParaRPr sz="14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01930" algn="l"/>
              </a:tabLst>
            </a:pPr>
            <a:r>
              <a:rPr sz="1400" spc="-5" dirty="0">
                <a:latin typeface="Carlito"/>
                <a:cs typeface="Carlito"/>
              </a:rPr>
              <a:t>Specificity: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0.8529411764705882</a:t>
            </a:r>
            <a:endParaRPr sz="14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01930" algn="l"/>
              </a:tabLst>
            </a:pPr>
            <a:r>
              <a:rPr sz="1400" spc="-5" dirty="0">
                <a:latin typeface="Carlito"/>
                <a:cs typeface="Carlito"/>
              </a:rPr>
              <a:t>Precision: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0.7621268656716418</a:t>
            </a:r>
            <a:endParaRPr sz="14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01930" algn="l"/>
              </a:tabLst>
            </a:pPr>
            <a:r>
              <a:rPr sz="1400" spc="-5" dirty="0">
                <a:latin typeface="Carlito"/>
                <a:cs typeface="Carlito"/>
              </a:rPr>
              <a:t>F-Score: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0.7928190198932556</a:t>
            </a:r>
            <a:endParaRPr sz="14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90200"/>
              </a:lnSpc>
              <a:spcBef>
                <a:spcPts val="1210"/>
              </a:spcBef>
            </a:pPr>
            <a:r>
              <a:rPr sz="1400" spc="-15" dirty="0">
                <a:latin typeface="Carlito"/>
                <a:cs typeface="Carlito"/>
              </a:rPr>
              <a:t>Finally, </a:t>
            </a:r>
            <a:r>
              <a:rPr sz="1400" spc="-5" dirty="0">
                <a:latin typeface="Carlito"/>
                <a:cs typeface="Carlito"/>
              </a:rPr>
              <a:t>we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10" dirty="0">
                <a:latin typeface="Carlito"/>
                <a:cs typeface="Carlito"/>
              </a:rPr>
              <a:t>overall accuracy </a:t>
            </a:r>
            <a:r>
              <a:rPr sz="1400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approx. </a:t>
            </a:r>
            <a:r>
              <a:rPr sz="1400" spc="-5" dirty="0">
                <a:latin typeface="Carlito"/>
                <a:cs typeface="Carlito"/>
              </a:rPr>
              <a:t>0.84 </a:t>
            </a:r>
            <a:r>
              <a:rPr sz="1400" dirty="0">
                <a:latin typeface="Carlito"/>
                <a:cs typeface="Carlito"/>
              </a:rPr>
              <a:t>on </a:t>
            </a:r>
            <a:r>
              <a:rPr sz="1400" spc="-5" dirty="0">
                <a:latin typeface="Carlito"/>
                <a:cs typeface="Carlito"/>
              </a:rPr>
              <a:t>our  Logistic Regression </a:t>
            </a:r>
            <a:r>
              <a:rPr sz="1400" dirty="0">
                <a:latin typeface="Carlito"/>
                <a:cs typeface="Carlito"/>
              </a:rPr>
              <a:t>model. </a:t>
            </a:r>
            <a:r>
              <a:rPr sz="1400" spc="-10" dirty="0">
                <a:latin typeface="Carlito"/>
                <a:cs typeface="Carlito"/>
              </a:rPr>
              <a:t>That </a:t>
            </a:r>
            <a:r>
              <a:rPr sz="1400" spc="-5" dirty="0">
                <a:latin typeface="Carlito"/>
                <a:cs typeface="Carlito"/>
              </a:rPr>
              <a:t>is, </a:t>
            </a:r>
            <a:r>
              <a:rPr sz="1400" spc="-10" dirty="0">
                <a:latin typeface="Carlito"/>
                <a:cs typeface="Carlito"/>
              </a:rPr>
              <a:t>there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around </a:t>
            </a:r>
            <a:r>
              <a:rPr sz="1400" spc="-5" dirty="0">
                <a:latin typeface="Carlito"/>
                <a:cs typeface="Carlito"/>
              </a:rPr>
              <a:t>84%  chance that our </a:t>
            </a:r>
            <a:r>
              <a:rPr sz="1400" spc="-10" dirty="0">
                <a:latin typeface="Carlito"/>
                <a:cs typeface="Carlito"/>
              </a:rPr>
              <a:t>predicted </a:t>
            </a:r>
            <a:r>
              <a:rPr sz="1400" spc="-5" dirty="0">
                <a:latin typeface="Carlito"/>
                <a:cs typeface="Carlito"/>
              </a:rPr>
              <a:t>leads </a:t>
            </a:r>
            <a:r>
              <a:rPr sz="1400" dirty="0">
                <a:latin typeface="Carlito"/>
                <a:cs typeface="Carlito"/>
              </a:rPr>
              <a:t>will be </a:t>
            </a:r>
            <a:r>
              <a:rPr sz="1400" spc="-10" dirty="0">
                <a:latin typeface="Carlito"/>
                <a:cs typeface="Carlito"/>
              </a:rPr>
              <a:t>converted. </a:t>
            </a:r>
            <a:r>
              <a:rPr sz="1400" spc="-5" dirty="0">
                <a:latin typeface="Carlito"/>
                <a:cs typeface="Carlito"/>
              </a:rPr>
              <a:t>This  </a:t>
            </a:r>
            <a:r>
              <a:rPr sz="1400" spc="-10" dirty="0">
                <a:latin typeface="Carlito"/>
                <a:cs typeface="Carlito"/>
              </a:rPr>
              <a:t>meets </a:t>
            </a:r>
            <a:r>
              <a:rPr sz="1400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CEO's </a:t>
            </a:r>
            <a:r>
              <a:rPr sz="1400" spc="-15" dirty="0">
                <a:latin typeface="Carlito"/>
                <a:cs typeface="Carlito"/>
              </a:rPr>
              <a:t>target </a:t>
            </a:r>
            <a:r>
              <a:rPr sz="1400" dirty="0">
                <a:latin typeface="Carlito"/>
                <a:cs typeface="Carlito"/>
              </a:rPr>
              <a:t>of </a:t>
            </a:r>
            <a:r>
              <a:rPr sz="1400" spc="-5" dirty="0">
                <a:latin typeface="Carlito"/>
                <a:cs typeface="Carlito"/>
              </a:rPr>
              <a:t>atleast 80% </a:t>
            </a:r>
            <a:r>
              <a:rPr sz="1400" dirty="0">
                <a:latin typeface="Carlito"/>
                <a:cs typeface="Carlito"/>
              </a:rPr>
              <a:t>lead</a:t>
            </a:r>
            <a:r>
              <a:rPr sz="1400" spc="8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conversion.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81928" y="1057655"/>
            <a:ext cx="3776979" cy="5659120"/>
            <a:chOff x="6281928" y="1057655"/>
            <a:chExt cx="3776979" cy="5659120"/>
          </a:xfrm>
        </p:grpSpPr>
        <p:sp>
          <p:nvSpPr>
            <p:cNvPr id="5" name="object 5"/>
            <p:cNvSpPr/>
            <p:nvPr/>
          </p:nvSpPr>
          <p:spPr>
            <a:xfrm>
              <a:off x="6694932" y="1057655"/>
              <a:ext cx="3363468" cy="5658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1928" y="1808987"/>
              <a:ext cx="2552700" cy="4183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31" y="2782261"/>
            <a:ext cx="1710055" cy="5867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sz="900" spc="5" dirty="0">
                <a:latin typeface="Carlito"/>
                <a:cs typeface="Carlito"/>
              </a:rPr>
              <a:t>To </a:t>
            </a:r>
            <a:r>
              <a:rPr sz="900" dirty="0">
                <a:latin typeface="Carlito"/>
                <a:cs typeface="Carlito"/>
              </a:rPr>
              <a:t>help </a:t>
            </a:r>
            <a:r>
              <a:rPr sz="900" spc="5" dirty="0">
                <a:latin typeface="Carlito"/>
                <a:cs typeface="Carlito"/>
              </a:rPr>
              <a:t>X </a:t>
            </a:r>
            <a:r>
              <a:rPr sz="900" dirty="0">
                <a:latin typeface="Carlito"/>
                <a:cs typeface="Carlito"/>
              </a:rPr>
              <a:t>education to select the  most promising leads </a:t>
            </a:r>
            <a:r>
              <a:rPr sz="900" spc="5" dirty="0">
                <a:latin typeface="Carlito"/>
                <a:cs typeface="Carlito"/>
              </a:rPr>
              <a:t>known </a:t>
            </a:r>
            <a:r>
              <a:rPr sz="900" dirty="0">
                <a:latin typeface="Carlito"/>
                <a:cs typeface="Carlito"/>
              </a:rPr>
              <a:t>as</a:t>
            </a:r>
            <a:r>
              <a:rPr sz="900" spc="-6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‘hot  leads’ </a:t>
            </a:r>
            <a:r>
              <a:rPr sz="900" spc="5" dirty="0">
                <a:latin typeface="Carlito"/>
                <a:cs typeface="Carlito"/>
              </a:rPr>
              <a:t>who </a:t>
            </a:r>
            <a:r>
              <a:rPr sz="900" dirty="0">
                <a:latin typeface="Carlito"/>
                <a:cs typeface="Carlito"/>
              </a:rPr>
              <a:t>are most likely to  convert </a:t>
            </a:r>
            <a:r>
              <a:rPr sz="900" spc="-5" dirty="0">
                <a:latin typeface="Carlito"/>
                <a:cs typeface="Carlito"/>
              </a:rPr>
              <a:t>into </a:t>
            </a:r>
            <a:r>
              <a:rPr sz="900" dirty="0">
                <a:latin typeface="Carlito"/>
                <a:cs typeface="Carlito"/>
              </a:rPr>
              <a:t>paid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spc="5" dirty="0">
                <a:latin typeface="Carlito"/>
                <a:cs typeface="Carlito"/>
              </a:rPr>
              <a:t>customers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91328" y="2723388"/>
            <a:ext cx="716280" cy="718185"/>
            <a:chOff x="5291328" y="2723388"/>
            <a:chExt cx="716280" cy="718185"/>
          </a:xfrm>
        </p:grpSpPr>
        <p:sp>
          <p:nvSpPr>
            <p:cNvPr id="4" name="object 4"/>
            <p:cNvSpPr/>
            <p:nvPr/>
          </p:nvSpPr>
          <p:spPr>
            <a:xfrm>
              <a:off x="5291328" y="2723388"/>
              <a:ext cx="716280" cy="718185"/>
            </a:xfrm>
            <a:custGeom>
              <a:avLst/>
              <a:gdLst/>
              <a:ahLst/>
              <a:cxnLst/>
              <a:rect l="l" t="t" r="r" b="b"/>
              <a:pathLst>
                <a:path w="716279" h="718185">
                  <a:moveTo>
                    <a:pt x="358140" y="717804"/>
                  </a:moveTo>
                  <a:lnTo>
                    <a:pt x="309474" y="714540"/>
                  </a:lnTo>
                  <a:lnTo>
                    <a:pt x="262819" y="705033"/>
                  </a:lnTo>
                  <a:lnTo>
                    <a:pt x="218598" y="689705"/>
                  </a:lnTo>
                  <a:lnTo>
                    <a:pt x="177235" y="668979"/>
                  </a:lnTo>
                  <a:lnTo>
                    <a:pt x="139153" y="643279"/>
                  </a:lnTo>
                  <a:lnTo>
                    <a:pt x="104775" y="613029"/>
                  </a:lnTo>
                  <a:lnTo>
                    <a:pt x="74524" y="578650"/>
                  </a:lnTo>
                  <a:lnTo>
                    <a:pt x="48824" y="540568"/>
                  </a:lnTo>
                  <a:lnTo>
                    <a:pt x="28098" y="499205"/>
                  </a:lnTo>
                  <a:lnTo>
                    <a:pt x="12770" y="454984"/>
                  </a:lnTo>
                  <a:lnTo>
                    <a:pt x="3263" y="408329"/>
                  </a:lnTo>
                  <a:lnTo>
                    <a:pt x="0" y="359663"/>
                  </a:lnTo>
                  <a:lnTo>
                    <a:pt x="3263" y="310968"/>
                  </a:lnTo>
                  <a:lnTo>
                    <a:pt x="12770" y="264230"/>
                  </a:lnTo>
                  <a:lnTo>
                    <a:pt x="28098" y="219884"/>
                  </a:lnTo>
                  <a:lnTo>
                    <a:pt x="48824" y="178364"/>
                  </a:lnTo>
                  <a:lnTo>
                    <a:pt x="74524" y="140103"/>
                  </a:lnTo>
                  <a:lnTo>
                    <a:pt x="104775" y="105536"/>
                  </a:lnTo>
                  <a:lnTo>
                    <a:pt x="139153" y="75097"/>
                  </a:lnTo>
                  <a:lnTo>
                    <a:pt x="177235" y="49219"/>
                  </a:lnTo>
                  <a:lnTo>
                    <a:pt x="218598" y="28336"/>
                  </a:lnTo>
                  <a:lnTo>
                    <a:pt x="262819" y="12883"/>
                  </a:lnTo>
                  <a:lnTo>
                    <a:pt x="309474" y="3293"/>
                  </a:lnTo>
                  <a:lnTo>
                    <a:pt x="358140" y="0"/>
                  </a:lnTo>
                  <a:lnTo>
                    <a:pt x="406805" y="3293"/>
                  </a:lnTo>
                  <a:lnTo>
                    <a:pt x="453460" y="12883"/>
                  </a:lnTo>
                  <a:lnTo>
                    <a:pt x="497681" y="28336"/>
                  </a:lnTo>
                  <a:lnTo>
                    <a:pt x="539044" y="49219"/>
                  </a:lnTo>
                  <a:lnTo>
                    <a:pt x="577126" y="75097"/>
                  </a:lnTo>
                  <a:lnTo>
                    <a:pt x="611505" y="105536"/>
                  </a:lnTo>
                  <a:lnTo>
                    <a:pt x="641755" y="140103"/>
                  </a:lnTo>
                  <a:lnTo>
                    <a:pt x="667455" y="178364"/>
                  </a:lnTo>
                  <a:lnTo>
                    <a:pt x="688181" y="219884"/>
                  </a:lnTo>
                  <a:lnTo>
                    <a:pt x="703509" y="264230"/>
                  </a:lnTo>
                  <a:lnTo>
                    <a:pt x="713016" y="310968"/>
                  </a:lnTo>
                  <a:lnTo>
                    <a:pt x="716280" y="359663"/>
                  </a:lnTo>
                  <a:lnTo>
                    <a:pt x="713016" y="408329"/>
                  </a:lnTo>
                  <a:lnTo>
                    <a:pt x="703509" y="454984"/>
                  </a:lnTo>
                  <a:lnTo>
                    <a:pt x="688181" y="499205"/>
                  </a:lnTo>
                  <a:lnTo>
                    <a:pt x="667455" y="540568"/>
                  </a:lnTo>
                  <a:lnTo>
                    <a:pt x="641755" y="578650"/>
                  </a:lnTo>
                  <a:lnTo>
                    <a:pt x="611505" y="613029"/>
                  </a:lnTo>
                  <a:lnTo>
                    <a:pt x="577126" y="643279"/>
                  </a:lnTo>
                  <a:lnTo>
                    <a:pt x="539044" y="668979"/>
                  </a:lnTo>
                  <a:lnTo>
                    <a:pt x="497681" y="689705"/>
                  </a:lnTo>
                  <a:lnTo>
                    <a:pt x="453460" y="705033"/>
                  </a:lnTo>
                  <a:lnTo>
                    <a:pt x="406805" y="714540"/>
                  </a:lnTo>
                  <a:lnTo>
                    <a:pt x="358140" y="717804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6108" y="2869692"/>
              <a:ext cx="425195" cy="4251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40680" y="2874264"/>
              <a:ext cx="416559" cy="416559"/>
            </a:xfrm>
            <a:custGeom>
              <a:avLst/>
              <a:gdLst/>
              <a:ahLst/>
              <a:cxnLst/>
              <a:rect l="l" t="t" r="r" b="b"/>
              <a:pathLst>
                <a:path w="416560" h="416560">
                  <a:moveTo>
                    <a:pt x="0" y="0"/>
                  </a:moveTo>
                  <a:lnTo>
                    <a:pt x="416051" y="0"/>
                  </a:lnTo>
                  <a:lnTo>
                    <a:pt x="416051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50284" y="2571993"/>
            <a:ext cx="1665605" cy="10090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sz="900" spc="-5" dirty="0">
                <a:latin typeface="Carlito"/>
                <a:cs typeface="Carlito"/>
              </a:rPr>
              <a:t>Build </a:t>
            </a:r>
            <a:r>
              <a:rPr sz="900" spc="5" dirty="0">
                <a:latin typeface="Carlito"/>
                <a:cs typeface="Carlito"/>
              </a:rPr>
              <a:t>a </a:t>
            </a:r>
            <a:r>
              <a:rPr sz="900" dirty="0">
                <a:latin typeface="Carlito"/>
                <a:cs typeface="Carlito"/>
              </a:rPr>
              <a:t>logistic </a:t>
            </a:r>
            <a:r>
              <a:rPr sz="900" spc="5" dirty="0">
                <a:latin typeface="Carlito"/>
                <a:cs typeface="Carlito"/>
              </a:rPr>
              <a:t>regression model</a:t>
            </a:r>
            <a:r>
              <a:rPr sz="900" spc="-114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to  assign </a:t>
            </a:r>
            <a:r>
              <a:rPr sz="900" spc="5" dirty="0">
                <a:latin typeface="Carlito"/>
                <a:cs typeface="Carlito"/>
              </a:rPr>
              <a:t>a </a:t>
            </a:r>
            <a:r>
              <a:rPr sz="900" dirty="0">
                <a:latin typeface="Carlito"/>
                <a:cs typeface="Carlito"/>
              </a:rPr>
              <a:t>lead score between </a:t>
            </a:r>
            <a:r>
              <a:rPr sz="900" spc="5" dirty="0">
                <a:latin typeface="Carlito"/>
                <a:cs typeface="Carlito"/>
              </a:rPr>
              <a:t>0 </a:t>
            </a:r>
            <a:r>
              <a:rPr sz="900" dirty="0">
                <a:latin typeface="Carlito"/>
                <a:cs typeface="Carlito"/>
              </a:rPr>
              <a:t>and  </a:t>
            </a:r>
            <a:r>
              <a:rPr sz="900" spc="5" dirty="0">
                <a:latin typeface="Carlito"/>
                <a:cs typeface="Carlito"/>
              </a:rPr>
              <a:t>100 </a:t>
            </a:r>
            <a:r>
              <a:rPr sz="900" dirty="0">
                <a:latin typeface="Carlito"/>
                <a:cs typeface="Carlito"/>
              </a:rPr>
              <a:t>to each </a:t>
            </a:r>
            <a:r>
              <a:rPr sz="900" spc="5" dirty="0">
                <a:latin typeface="Carlito"/>
                <a:cs typeface="Carlito"/>
              </a:rPr>
              <a:t>of </a:t>
            </a:r>
            <a:r>
              <a:rPr sz="900" dirty="0">
                <a:latin typeface="Carlito"/>
                <a:cs typeface="Carlito"/>
              </a:rPr>
              <a:t>the leads </a:t>
            </a:r>
            <a:r>
              <a:rPr sz="900" spc="5" dirty="0">
                <a:latin typeface="Carlito"/>
                <a:cs typeface="Carlito"/>
              </a:rPr>
              <a:t>where </a:t>
            </a:r>
            <a:r>
              <a:rPr sz="900" dirty="0">
                <a:latin typeface="Carlito"/>
                <a:cs typeface="Carlito"/>
              </a:rPr>
              <a:t>the  leads with higher lead </a:t>
            </a:r>
            <a:r>
              <a:rPr sz="900" spc="5" dirty="0">
                <a:latin typeface="Carlito"/>
                <a:cs typeface="Carlito"/>
              </a:rPr>
              <a:t>score </a:t>
            </a:r>
            <a:r>
              <a:rPr sz="900" dirty="0">
                <a:latin typeface="Carlito"/>
                <a:cs typeface="Carlito"/>
              </a:rPr>
              <a:t>have</a:t>
            </a:r>
            <a:r>
              <a:rPr sz="900" spc="-85" dirty="0">
                <a:latin typeface="Carlito"/>
                <a:cs typeface="Carlito"/>
              </a:rPr>
              <a:t> </a:t>
            </a:r>
            <a:r>
              <a:rPr sz="900" spc="5" dirty="0">
                <a:latin typeface="Carlito"/>
                <a:cs typeface="Carlito"/>
              </a:rPr>
              <a:t>a  </a:t>
            </a:r>
            <a:r>
              <a:rPr sz="900" dirty="0">
                <a:latin typeface="Carlito"/>
                <a:cs typeface="Carlito"/>
              </a:rPr>
              <a:t>higher conversion chance and the  leads with lower lead </a:t>
            </a:r>
            <a:r>
              <a:rPr sz="900" spc="5" dirty="0">
                <a:latin typeface="Carlito"/>
                <a:cs typeface="Carlito"/>
              </a:rPr>
              <a:t>score </a:t>
            </a:r>
            <a:r>
              <a:rPr sz="900" dirty="0">
                <a:latin typeface="Carlito"/>
                <a:cs typeface="Carlito"/>
              </a:rPr>
              <a:t>have </a:t>
            </a:r>
            <a:r>
              <a:rPr sz="900" spc="5" dirty="0">
                <a:latin typeface="Carlito"/>
                <a:cs typeface="Carlito"/>
              </a:rPr>
              <a:t>a  </a:t>
            </a:r>
            <a:r>
              <a:rPr sz="900" dirty="0">
                <a:latin typeface="Carlito"/>
                <a:cs typeface="Carlito"/>
              </a:rPr>
              <a:t>lower conversion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chance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3827" y="4002023"/>
            <a:ext cx="718185" cy="718185"/>
            <a:chOff x="2433827" y="4002023"/>
            <a:chExt cx="718185" cy="718185"/>
          </a:xfrm>
        </p:grpSpPr>
        <p:sp>
          <p:nvSpPr>
            <p:cNvPr id="9" name="object 9"/>
            <p:cNvSpPr/>
            <p:nvPr/>
          </p:nvSpPr>
          <p:spPr>
            <a:xfrm>
              <a:off x="2433827" y="4002023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359664" y="717803"/>
                  </a:moveTo>
                  <a:lnTo>
                    <a:pt x="310968" y="714510"/>
                  </a:lnTo>
                  <a:lnTo>
                    <a:pt x="264230" y="704920"/>
                  </a:lnTo>
                  <a:lnTo>
                    <a:pt x="219884" y="689467"/>
                  </a:lnTo>
                  <a:lnTo>
                    <a:pt x="178364" y="668584"/>
                  </a:lnTo>
                  <a:lnTo>
                    <a:pt x="140103" y="642706"/>
                  </a:lnTo>
                  <a:lnTo>
                    <a:pt x="105537" y="612266"/>
                  </a:lnTo>
                  <a:lnTo>
                    <a:pt x="75097" y="577700"/>
                  </a:lnTo>
                  <a:lnTo>
                    <a:pt x="49219" y="539439"/>
                  </a:lnTo>
                  <a:lnTo>
                    <a:pt x="28336" y="497919"/>
                  </a:lnTo>
                  <a:lnTo>
                    <a:pt x="12883" y="453573"/>
                  </a:lnTo>
                  <a:lnTo>
                    <a:pt x="3293" y="406835"/>
                  </a:lnTo>
                  <a:lnTo>
                    <a:pt x="0" y="358139"/>
                  </a:lnTo>
                  <a:lnTo>
                    <a:pt x="3293" y="309474"/>
                  </a:lnTo>
                  <a:lnTo>
                    <a:pt x="12883" y="262819"/>
                  </a:lnTo>
                  <a:lnTo>
                    <a:pt x="28336" y="218598"/>
                  </a:lnTo>
                  <a:lnTo>
                    <a:pt x="49219" y="177235"/>
                  </a:lnTo>
                  <a:lnTo>
                    <a:pt x="75097" y="139153"/>
                  </a:lnTo>
                  <a:lnTo>
                    <a:pt x="105537" y="104774"/>
                  </a:lnTo>
                  <a:lnTo>
                    <a:pt x="140103" y="74524"/>
                  </a:lnTo>
                  <a:lnTo>
                    <a:pt x="178364" y="48824"/>
                  </a:lnTo>
                  <a:lnTo>
                    <a:pt x="219884" y="28098"/>
                  </a:lnTo>
                  <a:lnTo>
                    <a:pt x="264230" y="12770"/>
                  </a:lnTo>
                  <a:lnTo>
                    <a:pt x="310968" y="3263"/>
                  </a:lnTo>
                  <a:lnTo>
                    <a:pt x="359664" y="0"/>
                  </a:lnTo>
                  <a:lnTo>
                    <a:pt x="408329" y="3263"/>
                  </a:lnTo>
                  <a:lnTo>
                    <a:pt x="454984" y="12770"/>
                  </a:lnTo>
                  <a:lnTo>
                    <a:pt x="499205" y="28098"/>
                  </a:lnTo>
                  <a:lnTo>
                    <a:pt x="540568" y="48824"/>
                  </a:lnTo>
                  <a:lnTo>
                    <a:pt x="578650" y="74524"/>
                  </a:lnTo>
                  <a:lnTo>
                    <a:pt x="613029" y="104774"/>
                  </a:lnTo>
                  <a:lnTo>
                    <a:pt x="643279" y="139153"/>
                  </a:lnTo>
                  <a:lnTo>
                    <a:pt x="668979" y="177235"/>
                  </a:lnTo>
                  <a:lnTo>
                    <a:pt x="689705" y="218598"/>
                  </a:lnTo>
                  <a:lnTo>
                    <a:pt x="705033" y="262819"/>
                  </a:lnTo>
                  <a:lnTo>
                    <a:pt x="714540" y="309474"/>
                  </a:lnTo>
                  <a:lnTo>
                    <a:pt x="717804" y="358139"/>
                  </a:lnTo>
                  <a:lnTo>
                    <a:pt x="714540" y="406835"/>
                  </a:lnTo>
                  <a:lnTo>
                    <a:pt x="705033" y="453573"/>
                  </a:lnTo>
                  <a:lnTo>
                    <a:pt x="689705" y="497919"/>
                  </a:lnTo>
                  <a:lnTo>
                    <a:pt x="668979" y="539439"/>
                  </a:lnTo>
                  <a:lnTo>
                    <a:pt x="643279" y="577700"/>
                  </a:lnTo>
                  <a:lnTo>
                    <a:pt x="613029" y="612266"/>
                  </a:lnTo>
                  <a:lnTo>
                    <a:pt x="578650" y="642706"/>
                  </a:lnTo>
                  <a:lnTo>
                    <a:pt x="540568" y="668584"/>
                  </a:lnTo>
                  <a:lnTo>
                    <a:pt x="499205" y="689467"/>
                  </a:lnTo>
                  <a:lnTo>
                    <a:pt x="454984" y="704920"/>
                  </a:lnTo>
                  <a:lnTo>
                    <a:pt x="408329" y="714510"/>
                  </a:lnTo>
                  <a:lnTo>
                    <a:pt x="359664" y="717803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5559" y="4145279"/>
              <a:ext cx="429768" cy="4297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4703" y="4152899"/>
              <a:ext cx="416559" cy="416559"/>
            </a:xfrm>
            <a:custGeom>
              <a:avLst/>
              <a:gdLst/>
              <a:ahLst/>
              <a:cxnLst/>
              <a:rect l="l" t="t" r="r" b="b"/>
              <a:pathLst>
                <a:path w="416560" h="416560">
                  <a:moveTo>
                    <a:pt x="0" y="0"/>
                  </a:moveTo>
                  <a:lnTo>
                    <a:pt x="416052" y="0"/>
                  </a:lnTo>
                  <a:lnTo>
                    <a:pt x="416052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92831" y="4060900"/>
            <a:ext cx="1689735" cy="5867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sz="900" dirty="0">
                <a:latin typeface="Carlito"/>
                <a:cs typeface="Carlito"/>
              </a:rPr>
              <a:t>Identify the driver variables and  understand their significance which  </a:t>
            </a:r>
            <a:r>
              <a:rPr sz="900" spc="5" dirty="0">
                <a:latin typeface="Carlito"/>
                <a:cs typeface="Carlito"/>
              </a:rPr>
              <a:t>are </a:t>
            </a:r>
            <a:r>
              <a:rPr sz="900" dirty="0">
                <a:latin typeface="Carlito"/>
                <a:cs typeface="Carlito"/>
              </a:rPr>
              <a:t>strong indicators of lead  conversion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91328" y="4002023"/>
            <a:ext cx="716280" cy="718185"/>
            <a:chOff x="5291328" y="4002023"/>
            <a:chExt cx="716280" cy="718185"/>
          </a:xfrm>
        </p:grpSpPr>
        <p:sp>
          <p:nvSpPr>
            <p:cNvPr id="14" name="object 14"/>
            <p:cNvSpPr/>
            <p:nvPr/>
          </p:nvSpPr>
          <p:spPr>
            <a:xfrm>
              <a:off x="5291328" y="4002023"/>
              <a:ext cx="716280" cy="718185"/>
            </a:xfrm>
            <a:custGeom>
              <a:avLst/>
              <a:gdLst/>
              <a:ahLst/>
              <a:cxnLst/>
              <a:rect l="l" t="t" r="r" b="b"/>
              <a:pathLst>
                <a:path w="716279" h="718185">
                  <a:moveTo>
                    <a:pt x="358140" y="717803"/>
                  </a:moveTo>
                  <a:lnTo>
                    <a:pt x="309474" y="714510"/>
                  </a:lnTo>
                  <a:lnTo>
                    <a:pt x="262819" y="704920"/>
                  </a:lnTo>
                  <a:lnTo>
                    <a:pt x="218598" y="689467"/>
                  </a:lnTo>
                  <a:lnTo>
                    <a:pt x="177235" y="668584"/>
                  </a:lnTo>
                  <a:lnTo>
                    <a:pt x="139153" y="642706"/>
                  </a:lnTo>
                  <a:lnTo>
                    <a:pt x="104775" y="612266"/>
                  </a:lnTo>
                  <a:lnTo>
                    <a:pt x="74524" y="577700"/>
                  </a:lnTo>
                  <a:lnTo>
                    <a:pt x="48824" y="539439"/>
                  </a:lnTo>
                  <a:lnTo>
                    <a:pt x="28098" y="497919"/>
                  </a:lnTo>
                  <a:lnTo>
                    <a:pt x="12770" y="453573"/>
                  </a:lnTo>
                  <a:lnTo>
                    <a:pt x="3263" y="406835"/>
                  </a:lnTo>
                  <a:lnTo>
                    <a:pt x="0" y="358139"/>
                  </a:lnTo>
                  <a:lnTo>
                    <a:pt x="3263" y="309474"/>
                  </a:lnTo>
                  <a:lnTo>
                    <a:pt x="12770" y="262819"/>
                  </a:lnTo>
                  <a:lnTo>
                    <a:pt x="28098" y="218598"/>
                  </a:lnTo>
                  <a:lnTo>
                    <a:pt x="48824" y="177235"/>
                  </a:lnTo>
                  <a:lnTo>
                    <a:pt x="74524" y="139153"/>
                  </a:lnTo>
                  <a:lnTo>
                    <a:pt x="104775" y="104774"/>
                  </a:lnTo>
                  <a:lnTo>
                    <a:pt x="139153" y="74524"/>
                  </a:lnTo>
                  <a:lnTo>
                    <a:pt x="177235" y="48824"/>
                  </a:lnTo>
                  <a:lnTo>
                    <a:pt x="218598" y="28098"/>
                  </a:lnTo>
                  <a:lnTo>
                    <a:pt x="262819" y="12770"/>
                  </a:lnTo>
                  <a:lnTo>
                    <a:pt x="309474" y="3263"/>
                  </a:lnTo>
                  <a:lnTo>
                    <a:pt x="358140" y="0"/>
                  </a:lnTo>
                  <a:lnTo>
                    <a:pt x="406805" y="3263"/>
                  </a:lnTo>
                  <a:lnTo>
                    <a:pt x="453460" y="12770"/>
                  </a:lnTo>
                  <a:lnTo>
                    <a:pt x="497681" y="28098"/>
                  </a:lnTo>
                  <a:lnTo>
                    <a:pt x="539044" y="48824"/>
                  </a:lnTo>
                  <a:lnTo>
                    <a:pt x="577126" y="74524"/>
                  </a:lnTo>
                  <a:lnTo>
                    <a:pt x="611505" y="104774"/>
                  </a:lnTo>
                  <a:lnTo>
                    <a:pt x="641755" y="139153"/>
                  </a:lnTo>
                  <a:lnTo>
                    <a:pt x="667455" y="177235"/>
                  </a:lnTo>
                  <a:lnTo>
                    <a:pt x="688181" y="218598"/>
                  </a:lnTo>
                  <a:lnTo>
                    <a:pt x="703509" y="262819"/>
                  </a:lnTo>
                  <a:lnTo>
                    <a:pt x="713016" y="309474"/>
                  </a:lnTo>
                  <a:lnTo>
                    <a:pt x="716280" y="358139"/>
                  </a:lnTo>
                  <a:lnTo>
                    <a:pt x="713016" y="406835"/>
                  </a:lnTo>
                  <a:lnTo>
                    <a:pt x="703509" y="453573"/>
                  </a:lnTo>
                  <a:lnTo>
                    <a:pt x="688181" y="497919"/>
                  </a:lnTo>
                  <a:lnTo>
                    <a:pt x="667455" y="539439"/>
                  </a:lnTo>
                  <a:lnTo>
                    <a:pt x="641755" y="577700"/>
                  </a:lnTo>
                  <a:lnTo>
                    <a:pt x="611505" y="612266"/>
                  </a:lnTo>
                  <a:lnTo>
                    <a:pt x="577126" y="642706"/>
                  </a:lnTo>
                  <a:lnTo>
                    <a:pt x="539044" y="668584"/>
                  </a:lnTo>
                  <a:lnTo>
                    <a:pt x="497681" y="689467"/>
                  </a:lnTo>
                  <a:lnTo>
                    <a:pt x="453460" y="704920"/>
                  </a:lnTo>
                  <a:lnTo>
                    <a:pt x="406805" y="714510"/>
                  </a:lnTo>
                  <a:lnTo>
                    <a:pt x="358140" y="717803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36108" y="4145279"/>
              <a:ext cx="425195" cy="4297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40680" y="4152899"/>
              <a:ext cx="416559" cy="416559"/>
            </a:xfrm>
            <a:custGeom>
              <a:avLst/>
              <a:gdLst/>
              <a:ahLst/>
              <a:cxnLst/>
              <a:rect l="l" t="t" r="r" b="b"/>
              <a:pathLst>
                <a:path w="416560" h="416560">
                  <a:moveTo>
                    <a:pt x="0" y="0"/>
                  </a:moveTo>
                  <a:lnTo>
                    <a:pt x="416051" y="0"/>
                  </a:lnTo>
                  <a:lnTo>
                    <a:pt x="416051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50284" y="4201083"/>
            <a:ext cx="1584325" cy="304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85"/>
              </a:spcBef>
            </a:pPr>
            <a:r>
              <a:rPr sz="900" dirty="0">
                <a:latin typeface="Carlito"/>
                <a:cs typeface="Carlito"/>
              </a:rPr>
              <a:t>Identify the outliers, </a:t>
            </a:r>
            <a:r>
              <a:rPr sz="900" spc="-5" dirty="0">
                <a:latin typeface="Carlito"/>
                <a:cs typeface="Carlito"/>
              </a:rPr>
              <a:t>if </a:t>
            </a:r>
            <a:r>
              <a:rPr sz="900" dirty="0">
                <a:latin typeface="Carlito"/>
                <a:cs typeface="Carlito"/>
              </a:rPr>
              <a:t>any, in the  dataset and justify the</a:t>
            </a:r>
            <a:r>
              <a:rPr sz="900" spc="-45" dirty="0">
                <a:latin typeface="Carlito"/>
                <a:cs typeface="Carlito"/>
              </a:rPr>
              <a:t> </a:t>
            </a:r>
            <a:r>
              <a:rPr sz="900" spc="5" dirty="0">
                <a:latin typeface="Carlito"/>
                <a:cs typeface="Carlito"/>
              </a:rPr>
              <a:t>same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33827" y="5279135"/>
            <a:ext cx="718185" cy="718185"/>
            <a:chOff x="2433827" y="5279135"/>
            <a:chExt cx="718185" cy="718185"/>
          </a:xfrm>
        </p:grpSpPr>
        <p:sp>
          <p:nvSpPr>
            <p:cNvPr id="19" name="object 19"/>
            <p:cNvSpPr/>
            <p:nvPr/>
          </p:nvSpPr>
          <p:spPr>
            <a:xfrm>
              <a:off x="2433827" y="5279135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359664" y="717804"/>
                  </a:moveTo>
                  <a:lnTo>
                    <a:pt x="310968" y="714540"/>
                  </a:lnTo>
                  <a:lnTo>
                    <a:pt x="264230" y="705033"/>
                  </a:lnTo>
                  <a:lnTo>
                    <a:pt x="219884" y="689705"/>
                  </a:lnTo>
                  <a:lnTo>
                    <a:pt x="178364" y="668979"/>
                  </a:lnTo>
                  <a:lnTo>
                    <a:pt x="140103" y="643279"/>
                  </a:lnTo>
                  <a:lnTo>
                    <a:pt x="105537" y="613029"/>
                  </a:lnTo>
                  <a:lnTo>
                    <a:pt x="75097" y="578650"/>
                  </a:lnTo>
                  <a:lnTo>
                    <a:pt x="49219" y="540568"/>
                  </a:lnTo>
                  <a:lnTo>
                    <a:pt x="28336" y="499205"/>
                  </a:lnTo>
                  <a:lnTo>
                    <a:pt x="12883" y="454984"/>
                  </a:lnTo>
                  <a:lnTo>
                    <a:pt x="3293" y="408329"/>
                  </a:lnTo>
                  <a:lnTo>
                    <a:pt x="0" y="359663"/>
                  </a:lnTo>
                  <a:lnTo>
                    <a:pt x="3293" y="310968"/>
                  </a:lnTo>
                  <a:lnTo>
                    <a:pt x="12883" y="264230"/>
                  </a:lnTo>
                  <a:lnTo>
                    <a:pt x="28336" y="219884"/>
                  </a:lnTo>
                  <a:lnTo>
                    <a:pt x="49219" y="178364"/>
                  </a:lnTo>
                  <a:lnTo>
                    <a:pt x="75097" y="140103"/>
                  </a:lnTo>
                  <a:lnTo>
                    <a:pt x="105537" y="105536"/>
                  </a:lnTo>
                  <a:lnTo>
                    <a:pt x="140103" y="75097"/>
                  </a:lnTo>
                  <a:lnTo>
                    <a:pt x="178364" y="49219"/>
                  </a:lnTo>
                  <a:lnTo>
                    <a:pt x="219884" y="28336"/>
                  </a:lnTo>
                  <a:lnTo>
                    <a:pt x="264230" y="12883"/>
                  </a:lnTo>
                  <a:lnTo>
                    <a:pt x="310968" y="3293"/>
                  </a:lnTo>
                  <a:lnTo>
                    <a:pt x="359664" y="0"/>
                  </a:lnTo>
                  <a:lnTo>
                    <a:pt x="408329" y="3293"/>
                  </a:lnTo>
                  <a:lnTo>
                    <a:pt x="454984" y="12883"/>
                  </a:lnTo>
                  <a:lnTo>
                    <a:pt x="499205" y="28336"/>
                  </a:lnTo>
                  <a:lnTo>
                    <a:pt x="540568" y="49219"/>
                  </a:lnTo>
                  <a:lnTo>
                    <a:pt x="578650" y="75097"/>
                  </a:lnTo>
                  <a:lnTo>
                    <a:pt x="613029" y="105536"/>
                  </a:lnTo>
                  <a:lnTo>
                    <a:pt x="643279" y="140103"/>
                  </a:lnTo>
                  <a:lnTo>
                    <a:pt x="668979" y="178364"/>
                  </a:lnTo>
                  <a:lnTo>
                    <a:pt x="689705" y="219884"/>
                  </a:lnTo>
                  <a:lnTo>
                    <a:pt x="705033" y="264230"/>
                  </a:lnTo>
                  <a:lnTo>
                    <a:pt x="714540" y="310968"/>
                  </a:lnTo>
                  <a:lnTo>
                    <a:pt x="717804" y="359663"/>
                  </a:lnTo>
                  <a:lnTo>
                    <a:pt x="714540" y="408329"/>
                  </a:lnTo>
                  <a:lnTo>
                    <a:pt x="705033" y="454984"/>
                  </a:lnTo>
                  <a:lnTo>
                    <a:pt x="689705" y="499205"/>
                  </a:lnTo>
                  <a:lnTo>
                    <a:pt x="668979" y="540568"/>
                  </a:lnTo>
                  <a:lnTo>
                    <a:pt x="643279" y="578650"/>
                  </a:lnTo>
                  <a:lnTo>
                    <a:pt x="613029" y="613029"/>
                  </a:lnTo>
                  <a:lnTo>
                    <a:pt x="578650" y="643279"/>
                  </a:lnTo>
                  <a:lnTo>
                    <a:pt x="540568" y="668979"/>
                  </a:lnTo>
                  <a:lnTo>
                    <a:pt x="499205" y="689705"/>
                  </a:lnTo>
                  <a:lnTo>
                    <a:pt x="454984" y="705033"/>
                  </a:lnTo>
                  <a:lnTo>
                    <a:pt x="408329" y="714540"/>
                  </a:lnTo>
                  <a:lnTo>
                    <a:pt x="359664" y="717804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75559" y="5425439"/>
              <a:ext cx="429768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84703" y="5430011"/>
              <a:ext cx="416559" cy="416559"/>
            </a:xfrm>
            <a:custGeom>
              <a:avLst/>
              <a:gdLst/>
              <a:ahLst/>
              <a:cxnLst/>
              <a:rect l="l" t="t" r="r" b="b"/>
              <a:pathLst>
                <a:path w="416560" h="416560">
                  <a:moveTo>
                    <a:pt x="0" y="0"/>
                  </a:moveTo>
                  <a:lnTo>
                    <a:pt x="416052" y="0"/>
                  </a:lnTo>
                  <a:lnTo>
                    <a:pt x="416052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292831" y="5409644"/>
            <a:ext cx="1666875" cy="4464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sz="900" dirty="0">
                <a:latin typeface="Carlito"/>
                <a:cs typeface="Carlito"/>
              </a:rPr>
              <a:t>Consider both technical and  business aspects while building the  </a:t>
            </a:r>
            <a:r>
              <a:rPr sz="900" spc="5" dirty="0">
                <a:latin typeface="Carlito"/>
                <a:cs typeface="Carlito"/>
              </a:rPr>
              <a:t>model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91328" y="5279135"/>
            <a:ext cx="716280" cy="718185"/>
            <a:chOff x="5291328" y="5279135"/>
            <a:chExt cx="716280" cy="718185"/>
          </a:xfrm>
        </p:grpSpPr>
        <p:sp>
          <p:nvSpPr>
            <p:cNvPr id="24" name="object 24"/>
            <p:cNvSpPr/>
            <p:nvPr/>
          </p:nvSpPr>
          <p:spPr>
            <a:xfrm>
              <a:off x="5291328" y="5279135"/>
              <a:ext cx="716280" cy="718185"/>
            </a:xfrm>
            <a:custGeom>
              <a:avLst/>
              <a:gdLst/>
              <a:ahLst/>
              <a:cxnLst/>
              <a:rect l="l" t="t" r="r" b="b"/>
              <a:pathLst>
                <a:path w="716279" h="718185">
                  <a:moveTo>
                    <a:pt x="358140" y="717804"/>
                  </a:moveTo>
                  <a:lnTo>
                    <a:pt x="309474" y="714540"/>
                  </a:lnTo>
                  <a:lnTo>
                    <a:pt x="262819" y="705033"/>
                  </a:lnTo>
                  <a:lnTo>
                    <a:pt x="218598" y="689705"/>
                  </a:lnTo>
                  <a:lnTo>
                    <a:pt x="177235" y="668979"/>
                  </a:lnTo>
                  <a:lnTo>
                    <a:pt x="139153" y="643279"/>
                  </a:lnTo>
                  <a:lnTo>
                    <a:pt x="104775" y="613029"/>
                  </a:lnTo>
                  <a:lnTo>
                    <a:pt x="74524" y="578650"/>
                  </a:lnTo>
                  <a:lnTo>
                    <a:pt x="48824" y="540568"/>
                  </a:lnTo>
                  <a:lnTo>
                    <a:pt x="28098" y="499205"/>
                  </a:lnTo>
                  <a:lnTo>
                    <a:pt x="12770" y="454984"/>
                  </a:lnTo>
                  <a:lnTo>
                    <a:pt x="3263" y="408329"/>
                  </a:lnTo>
                  <a:lnTo>
                    <a:pt x="0" y="359663"/>
                  </a:lnTo>
                  <a:lnTo>
                    <a:pt x="3263" y="310968"/>
                  </a:lnTo>
                  <a:lnTo>
                    <a:pt x="12770" y="264230"/>
                  </a:lnTo>
                  <a:lnTo>
                    <a:pt x="28098" y="219884"/>
                  </a:lnTo>
                  <a:lnTo>
                    <a:pt x="48824" y="178364"/>
                  </a:lnTo>
                  <a:lnTo>
                    <a:pt x="74524" y="140103"/>
                  </a:lnTo>
                  <a:lnTo>
                    <a:pt x="104775" y="105536"/>
                  </a:lnTo>
                  <a:lnTo>
                    <a:pt x="139153" y="75097"/>
                  </a:lnTo>
                  <a:lnTo>
                    <a:pt x="177235" y="49219"/>
                  </a:lnTo>
                  <a:lnTo>
                    <a:pt x="218598" y="28336"/>
                  </a:lnTo>
                  <a:lnTo>
                    <a:pt x="262819" y="12883"/>
                  </a:lnTo>
                  <a:lnTo>
                    <a:pt x="309474" y="3293"/>
                  </a:lnTo>
                  <a:lnTo>
                    <a:pt x="358140" y="0"/>
                  </a:lnTo>
                  <a:lnTo>
                    <a:pt x="406805" y="3293"/>
                  </a:lnTo>
                  <a:lnTo>
                    <a:pt x="453460" y="12883"/>
                  </a:lnTo>
                  <a:lnTo>
                    <a:pt x="497681" y="28336"/>
                  </a:lnTo>
                  <a:lnTo>
                    <a:pt x="539044" y="49219"/>
                  </a:lnTo>
                  <a:lnTo>
                    <a:pt x="577126" y="75097"/>
                  </a:lnTo>
                  <a:lnTo>
                    <a:pt x="611505" y="105536"/>
                  </a:lnTo>
                  <a:lnTo>
                    <a:pt x="641755" y="140103"/>
                  </a:lnTo>
                  <a:lnTo>
                    <a:pt x="667455" y="178364"/>
                  </a:lnTo>
                  <a:lnTo>
                    <a:pt x="688181" y="219884"/>
                  </a:lnTo>
                  <a:lnTo>
                    <a:pt x="703509" y="264230"/>
                  </a:lnTo>
                  <a:lnTo>
                    <a:pt x="713016" y="310968"/>
                  </a:lnTo>
                  <a:lnTo>
                    <a:pt x="716280" y="359663"/>
                  </a:lnTo>
                  <a:lnTo>
                    <a:pt x="713016" y="408329"/>
                  </a:lnTo>
                  <a:lnTo>
                    <a:pt x="703509" y="454984"/>
                  </a:lnTo>
                  <a:lnTo>
                    <a:pt x="688181" y="499205"/>
                  </a:lnTo>
                  <a:lnTo>
                    <a:pt x="667455" y="540568"/>
                  </a:lnTo>
                  <a:lnTo>
                    <a:pt x="641755" y="578650"/>
                  </a:lnTo>
                  <a:lnTo>
                    <a:pt x="611505" y="613029"/>
                  </a:lnTo>
                  <a:lnTo>
                    <a:pt x="577126" y="643279"/>
                  </a:lnTo>
                  <a:lnTo>
                    <a:pt x="539044" y="668979"/>
                  </a:lnTo>
                  <a:lnTo>
                    <a:pt x="497681" y="689705"/>
                  </a:lnTo>
                  <a:lnTo>
                    <a:pt x="453460" y="705033"/>
                  </a:lnTo>
                  <a:lnTo>
                    <a:pt x="406805" y="714540"/>
                  </a:lnTo>
                  <a:lnTo>
                    <a:pt x="358140" y="717804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36108" y="5425439"/>
              <a:ext cx="425195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40680" y="5430011"/>
              <a:ext cx="416559" cy="416559"/>
            </a:xfrm>
            <a:custGeom>
              <a:avLst/>
              <a:gdLst/>
              <a:ahLst/>
              <a:cxnLst/>
              <a:rect l="l" t="t" r="r" b="b"/>
              <a:pathLst>
                <a:path w="416560" h="416560">
                  <a:moveTo>
                    <a:pt x="0" y="0"/>
                  </a:moveTo>
                  <a:lnTo>
                    <a:pt x="416051" y="0"/>
                  </a:lnTo>
                  <a:lnTo>
                    <a:pt x="416051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50284" y="5339517"/>
            <a:ext cx="1550035" cy="5867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0"/>
              </a:spcBef>
            </a:pPr>
            <a:r>
              <a:rPr sz="900" spc="5" dirty="0">
                <a:latin typeface="Carlito"/>
                <a:cs typeface="Carlito"/>
              </a:rPr>
              <a:t>Summarize </a:t>
            </a:r>
            <a:r>
              <a:rPr sz="900" dirty="0">
                <a:latin typeface="Carlito"/>
                <a:cs typeface="Carlito"/>
              </a:rPr>
              <a:t>the conversion  predictions </a:t>
            </a:r>
            <a:r>
              <a:rPr sz="900" spc="5" dirty="0">
                <a:latin typeface="Carlito"/>
                <a:cs typeface="Carlito"/>
              </a:rPr>
              <a:t>by </a:t>
            </a:r>
            <a:r>
              <a:rPr sz="900" dirty="0">
                <a:latin typeface="Carlito"/>
                <a:cs typeface="Carlito"/>
              </a:rPr>
              <a:t>using evaluation  metrics like accuracy,</a:t>
            </a:r>
            <a:r>
              <a:rPr sz="900" spc="-7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sensitivity,  specificity and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precision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195892" y="1412195"/>
            <a:ext cx="33216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latin typeface="Carlito"/>
                <a:cs typeface="Carlito"/>
              </a:rPr>
              <a:t>Problem</a:t>
            </a:r>
            <a:r>
              <a:rPr sz="3300" spc="-100" dirty="0">
                <a:latin typeface="Carlito"/>
                <a:cs typeface="Carlito"/>
              </a:rPr>
              <a:t> </a:t>
            </a:r>
            <a:r>
              <a:rPr sz="3300" spc="-20" dirty="0">
                <a:latin typeface="Carlito"/>
                <a:cs typeface="Carlito"/>
              </a:rPr>
              <a:t>Statement</a:t>
            </a:r>
            <a:endParaRPr sz="3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4" y="3395029"/>
            <a:ext cx="22028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S</a:t>
            </a:r>
            <a:r>
              <a:rPr spc="-30" dirty="0"/>
              <a:t>U</a:t>
            </a:r>
            <a:r>
              <a:rPr spc="520" dirty="0"/>
              <a:t>M</a:t>
            </a:r>
            <a:r>
              <a:rPr spc="560" dirty="0"/>
              <a:t>M</a:t>
            </a:r>
            <a:r>
              <a:rPr spc="-114" dirty="0"/>
              <a:t>A</a:t>
            </a:r>
            <a:r>
              <a:rPr spc="-245" dirty="0"/>
              <a:t>R</a:t>
            </a:r>
            <a:r>
              <a:rPr spc="-395" dirty="0"/>
              <a:t>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5780" y="1547818"/>
            <a:ext cx="170942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18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749" y="2695801"/>
            <a:ext cx="7673340" cy="30994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b="1" spc="-5" dirty="0">
                <a:latin typeface="Carlito"/>
                <a:cs typeface="Carlito"/>
              </a:rPr>
              <a:t>Receiver Operating Characteristics </a:t>
            </a:r>
            <a:r>
              <a:rPr sz="1800" b="1" dirty="0">
                <a:latin typeface="Carlito"/>
                <a:cs typeface="Carlito"/>
              </a:rPr>
              <a:t>(ROC)</a:t>
            </a:r>
            <a:r>
              <a:rPr sz="1800" b="1" spc="7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Curve:</a:t>
            </a:r>
            <a:endParaRPr sz="1800">
              <a:latin typeface="Carlito"/>
              <a:cs typeface="Carlito"/>
            </a:endParaRPr>
          </a:p>
          <a:p>
            <a:pPr marL="201295" marR="5080" indent="-189230">
              <a:lnSpc>
                <a:spcPct val="70600"/>
              </a:lnSpc>
              <a:spcBef>
                <a:spcPts val="825"/>
              </a:spcBef>
              <a:buFont typeface="Arial"/>
              <a:buChar char="•"/>
              <a:tabLst>
                <a:tab pos="201930" algn="l"/>
              </a:tabLst>
            </a:pPr>
            <a:r>
              <a:rPr sz="1800" dirty="0">
                <a:latin typeface="Carlito"/>
                <a:cs typeface="Carlito"/>
              </a:rPr>
              <a:t>By determining the </a:t>
            </a:r>
            <a:r>
              <a:rPr sz="1800" spc="-5" dirty="0">
                <a:latin typeface="Carlito"/>
                <a:cs typeface="Carlito"/>
              </a:rPr>
              <a:t>Area </a:t>
            </a:r>
            <a:r>
              <a:rPr sz="1800" dirty="0">
                <a:latin typeface="Carlito"/>
                <a:cs typeface="Carlito"/>
              </a:rPr>
              <a:t>Under the Curve (AUC) </a:t>
            </a:r>
            <a:r>
              <a:rPr sz="1800" spc="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ROC curve, the goodness  </a:t>
            </a:r>
            <a:r>
              <a:rPr sz="1800" spc="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model </a:t>
            </a:r>
            <a:r>
              <a:rPr sz="1800" spc="10" dirty="0">
                <a:latin typeface="Carlito"/>
                <a:cs typeface="Carlito"/>
              </a:rPr>
              <a:t>is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determined.</a:t>
            </a:r>
            <a:endParaRPr sz="1800">
              <a:latin typeface="Carlito"/>
              <a:cs typeface="Carlito"/>
            </a:endParaRPr>
          </a:p>
          <a:p>
            <a:pPr marL="201295" marR="327025" indent="-189230">
              <a:lnSpc>
                <a:spcPct val="70500"/>
              </a:lnSpc>
              <a:spcBef>
                <a:spcPts val="830"/>
              </a:spcBef>
              <a:buFont typeface="Arial"/>
              <a:buChar char="•"/>
              <a:tabLst>
                <a:tab pos="201930" algn="l"/>
              </a:tabLst>
            </a:pPr>
            <a:r>
              <a:rPr sz="1800" spc="5" dirty="0">
                <a:latin typeface="Carlito"/>
                <a:cs typeface="Carlito"/>
              </a:rPr>
              <a:t>Since the </a:t>
            </a:r>
            <a:r>
              <a:rPr sz="1800" dirty="0">
                <a:latin typeface="Carlito"/>
                <a:cs typeface="Carlito"/>
              </a:rPr>
              <a:t>ROC curve </a:t>
            </a:r>
            <a:r>
              <a:rPr sz="1800" spc="10" dirty="0">
                <a:latin typeface="Carlito"/>
                <a:cs typeface="Carlito"/>
              </a:rPr>
              <a:t>is </a:t>
            </a:r>
            <a:r>
              <a:rPr sz="1800" spc="5" dirty="0">
                <a:latin typeface="Carlito"/>
                <a:cs typeface="Carlito"/>
              </a:rPr>
              <a:t>close </a:t>
            </a:r>
            <a:r>
              <a:rPr sz="1800" dirty="0">
                <a:latin typeface="Carlito"/>
                <a:cs typeface="Carlito"/>
              </a:rPr>
              <a:t>to the </a:t>
            </a:r>
            <a:r>
              <a:rPr sz="1800" spc="-5" dirty="0">
                <a:latin typeface="Carlito"/>
                <a:cs typeface="Carlito"/>
              </a:rPr>
              <a:t>upper left </a:t>
            </a:r>
            <a:r>
              <a:rPr sz="1800" dirty="0">
                <a:latin typeface="Carlito"/>
                <a:cs typeface="Carlito"/>
              </a:rPr>
              <a:t>part </a:t>
            </a:r>
            <a:r>
              <a:rPr sz="1800" spc="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graph, </a:t>
            </a:r>
            <a:r>
              <a:rPr sz="1800" dirty="0">
                <a:latin typeface="Carlito"/>
                <a:cs typeface="Carlito"/>
              </a:rPr>
              <a:t>it means </a:t>
            </a:r>
            <a:r>
              <a:rPr sz="1800" spc="5" dirty="0">
                <a:latin typeface="Carlito"/>
                <a:cs typeface="Carlito"/>
              </a:rPr>
              <a:t>this 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10" dirty="0">
                <a:latin typeface="Carlito"/>
                <a:cs typeface="Carlito"/>
              </a:rPr>
              <a:t>is </a:t>
            </a:r>
            <a:r>
              <a:rPr sz="1800" spc="5" dirty="0">
                <a:latin typeface="Carlito"/>
                <a:cs typeface="Carlito"/>
              </a:rPr>
              <a:t>a very </a:t>
            </a:r>
            <a:r>
              <a:rPr sz="1800" dirty="0">
                <a:latin typeface="Carlito"/>
                <a:cs typeface="Carlito"/>
              </a:rPr>
              <a:t>good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01930" algn="l"/>
              </a:tabLst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value </a:t>
            </a:r>
            <a:r>
              <a:rPr sz="1800" spc="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AUC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our model is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0.92.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b="1" dirty="0">
                <a:latin typeface="Carlito"/>
                <a:cs typeface="Carlito"/>
              </a:rPr>
              <a:t>Plot </a:t>
            </a:r>
            <a:r>
              <a:rPr sz="1800" b="1" spc="-5" dirty="0">
                <a:latin typeface="Carlito"/>
                <a:cs typeface="Carlito"/>
              </a:rPr>
              <a:t>accuracy </a:t>
            </a:r>
            <a:r>
              <a:rPr sz="1800" b="1" dirty="0">
                <a:latin typeface="Carlito"/>
                <a:cs typeface="Carlito"/>
              </a:rPr>
              <a:t>sensitivity and</a:t>
            </a:r>
            <a:r>
              <a:rPr sz="1800" b="1" spc="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specificity:</a:t>
            </a:r>
            <a:endParaRPr sz="180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01930" algn="l"/>
              </a:tabLst>
            </a:pPr>
            <a:r>
              <a:rPr sz="1800" spc="-15" dirty="0">
                <a:latin typeface="Carlito"/>
                <a:cs typeface="Carlito"/>
              </a:rPr>
              <a:t>•Tradeoff </a:t>
            </a:r>
            <a:r>
              <a:rPr sz="1800" spc="-5" dirty="0">
                <a:latin typeface="Carlito"/>
                <a:cs typeface="Carlito"/>
              </a:rPr>
              <a:t>between </a:t>
            </a:r>
            <a:r>
              <a:rPr sz="1800" dirty="0">
                <a:latin typeface="Carlito"/>
                <a:cs typeface="Carlito"/>
              </a:rPr>
              <a:t>sensitivity and </a:t>
            </a:r>
            <a:r>
              <a:rPr sz="1800" spc="-5" dirty="0">
                <a:latin typeface="Carlito"/>
                <a:cs typeface="Carlito"/>
              </a:rPr>
              <a:t>accuracy </a:t>
            </a:r>
            <a:r>
              <a:rPr sz="1800" dirty="0">
                <a:latin typeface="Carlito"/>
                <a:cs typeface="Carlito"/>
              </a:rPr>
              <a:t>can be observed (cutoff </a:t>
            </a:r>
            <a:r>
              <a:rPr sz="1800" spc="5" dirty="0">
                <a:latin typeface="Carlito"/>
                <a:cs typeface="Carlito"/>
              </a:rPr>
              <a:t>=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0.35).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800" b="1" spc="-5" dirty="0">
                <a:latin typeface="Carlito"/>
                <a:cs typeface="Carlito"/>
              </a:rPr>
              <a:t>Precision </a:t>
            </a:r>
            <a:r>
              <a:rPr sz="1800" b="1" dirty="0">
                <a:latin typeface="Carlito"/>
                <a:cs typeface="Carlito"/>
              </a:rPr>
              <a:t>and </a:t>
            </a:r>
            <a:r>
              <a:rPr sz="1800" b="1" spc="-5" dirty="0">
                <a:latin typeface="Carlito"/>
                <a:cs typeface="Carlito"/>
              </a:rPr>
              <a:t>Recall</a:t>
            </a:r>
            <a:r>
              <a:rPr sz="1800" b="1" spc="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plot:</a:t>
            </a:r>
            <a:endParaRPr sz="180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01930" algn="l"/>
              </a:tabLst>
            </a:pPr>
            <a:r>
              <a:rPr sz="1800" dirty="0">
                <a:latin typeface="Carlito"/>
                <a:cs typeface="Carlito"/>
              </a:rPr>
              <a:t>Ideal </a:t>
            </a:r>
            <a:r>
              <a:rPr sz="1800" spc="-5" dirty="0">
                <a:latin typeface="Carlito"/>
                <a:cs typeface="Carlito"/>
              </a:rPr>
              <a:t>cutoff </a:t>
            </a:r>
            <a:r>
              <a:rPr sz="1800" spc="5" dirty="0">
                <a:latin typeface="Carlito"/>
                <a:cs typeface="Carlito"/>
              </a:rPr>
              <a:t>of 0.43 </a:t>
            </a:r>
            <a:r>
              <a:rPr sz="1800" dirty="0">
                <a:latin typeface="Carlito"/>
                <a:cs typeface="Carlito"/>
              </a:rPr>
              <a:t>is observed </a:t>
            </a:r>
            <a:r>
              <a:rPr sz="1800" spc="-5" dirty="0">
                <a:latin typeface="Carlito"/>
                <a:cs typeface="Carlito"/>
              </a:rPr>
              <a:t>from recall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precision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plot.</a:t>
            </a:r>
            <a:endParaRPr sz="180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01930" algn="l"/>
              </a:tabLst>
            </a:pPr>
            <a:r>
              <a:rPr sz="1800" spc="-30" dirty="0">
                <a:latin typeface="Carlito"/>
                <a:cs typeface="Carlito"/>
              </a:rPr>
              <a:t>We </a:t>
            </a:r>
            <a:r>
              <a:rPr sz="1800" spc="5" dirty="0">
                <a:latin typeface="Carlito"/>
                <a:cs typeface="Carlito"/>
              </a:rPr>
              <a:t>will use </a:t>
            </a:r>
            <a:r>
              <a:rPr sz="1800" dirty="0">
                <a:latin typeface="Carlito"/>
                <a:cs typeface="Carlito"/>
              </a:rPr>
              <a:t>both the cutoff and </a:t>
            </a:r>
            <a:r>
              <a:rPr sz="1800" spc="-5" dirty="0">
                <a:latin typeface="Carlito"/>
                <a:cs typeface="Carlito"/>
              </a:rPr>
              <a:t>evaluate results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further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predictions.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901" y="2044641"/>
            <a:ext cx="1429385" cy="541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1" spc="-52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350" b="1" spc="-19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350" b="1" spc="-32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350" b="1" spc="-29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350" b="1" spc="-22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350" b="1" spc="-32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350" b="1" spc="-49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3350" b="1" spc="-5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3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0035" y="2939311"/>
            <a:ext cx="5170805" cy="35204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59"/>
              </a:spcBef>
            </a:pPr>
            <a:r>
              <a:rPr sz="1150" b="1" dirty="0">
                <a:latin typeface="Carlito"/>
                <a:cs typeface="Carlito"/>
              </a:rPr>
              <a:t>It </a:t>
            </a:r>
            <a:r>
              <a:rPr sz="1150" b="1" spc="-5" dirty="0">
                <a:latin typeface="Carlito"/>
                <a:cs typeface="Carlito"/>
              </a:rPr>
              <a:t>was </a:t>
            </a:r>
            <a:r>
              <a:rPr sz="1150" b="1" dirty="0">
                <a:latin typeface="Carlito"/>
                <a:cs typeface="Carlito"/>
              </a:rPr>
              <a:t>found </a:t>
            </a:r>
            <a:r>
              <a:rPr sz="1150" b="1" spc="-5" dirty="0">
                <a:latin typeface="Carlito"/>
                <a:cs typeface="Carlito"/>
              </a:rPr>
              <a:t>that </a:t>
            </a:r>
            <a:r>
              <a:rPr sz="1150" b="1" dirty="0">
                <a:latin typeface="Carlito"/>
                <a:cs typeface="Carlito"/>
              </a:rPr>
              <a:t>the </a:t>
            </a:r>
            <a:r>
              <a:rPr sz="1150" b="1" spc="-5" dirty="0">
                <a:latin typeface="Carlito"/>
                <a:cs typeface="Carlito"/>
              </a:rPr>
              <a:t>variables </a:t>
            </a:r>
            <a:r>
              <a:rPr sz="1150" b="1" spc="-10" dirty="0">
                <a:latin typeface="Carlito"/>
                <a:cs typeface="Carlito"/>
              </a:rPr>
              <a:t>that mattered </a:t>
            </a:r>
            <a:r>
              <a:rPr sz="1150" b="1" spc="-5" dirty="0">
                <a:latin typeface="Carlito"/>
                <a:cs typeface="Carlito"/>
              </a:rPr>
              <a:t>the most </a:t>
            </a:r>
            <a:r>
              <a:rPr sz="1150" b="1" dirty="0">
                <a:latin typeface="Carlito"/>
                <a:cs typeface="Carlito"/>
              </a:rPr>
              <a:t>in the </a:t>
            </a:r>
            <a:r>
              <a:rPr sz="1150" b="1" spc="-5" dirty="0">
                <a:latin typeface="Carlito"/>
                <a:cs typeface="Carlito"/>
              </a:rPr>
              <a:t>potential </a:t>
            </a:r>
            <a:r>
              <a:rPr sz="1150" b="1" spc="-10" dirty="0">
                <a:latin typeface="Carlito"/>
                <a:cs typeface="Carlito"/>
              </a:rPr>
              <a:t>buyers are </a:t>
            </a:r>
            <a:r>
              <a:rPr sz="1150" b="1" dirty="0">
                <a:latin typeface="Carlito"/>
                <a:cs typeface="Carlito"/>
              </a:rPr>
              <a:t>(In  descending </a:t>
            </a:r>
            <a:r>
              <a:rPr sz="1150" b="1" spc="-5" dirty="0">
                <a:latin typeface="Carlito"/>
                <a:cs typeface="Carlito"/>
              </a:rPr>
              <a:t>order)</a:t>
            </a:r>
            <a:r>
              <a:rPr sz="1150" b="1" spc="-15" dirty="0">
                <a:latin typeface="Carlito"/>
                <a:cs typeface="Carlito"/>
              </a:rPr>
              <a:t> </a:t>
            </a:r>
            <a:r>
              <a:rPr sz="1150" b="1" dirty="0">
                <a:latin typeface="Carlito"/>
                <a:cs typeface="Carlito"/>
              </a:rPr>
              <a:t>:</a:t>
            </a:r>
            <a:endParaRPr sz="11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01295" algn="l"/>
                <a:tab pos="201930" algn="l"/>
              </a:tabLst>
            </a:pPr>
            <a:r>
              <a:rPr sz="1150" spc="-5" dirty="0">
                <a:latin typeface="Carlito"/>
                <a:cs typeface="Carlito"/>
              </a:rPr>
              <a:t>The </a:t>
            </a:r>
            <a:r>
              <a:rPr sz="1150" spc="-10" dirty="0">
                <a:latin typeface="Carlito"/>
                <a:cs typeface="Carlito"/>
              </a:rPr>
              <a:t>total </a:t>
            </a:r>
            <a:r>
              <a:rPr sz="1150" spc="-5" dirty="0">
                <a:latin typeface="Carlito"/>
                <a:cs typeface="Carlito"/>
              </a:rPr>
              <a:t>time spend </a:t>
            </a:r>
            <a:r>
              <a:rPr sz="1150" dirty="0">
                <a:latin typeface="Carlito"/>
                <a:cs typeface="Carlito"/>
              </a:rPr>
              <a:t>on </a:t>
            </a:r>
            <a:r>
              <a:rPr sz="1150" spc="-10" dirty="0">
                <a:latin typeface="Carlito"/>
                <a:cs typeface="Carlito"/>
              </a:rPr>
              <a:t>the</a:t>
            </a:r>
            <a:r>
              <a:rPr sz="1150" spc="75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Website.</a:t>
            </a:r>
            <a:endParaRPr sz="11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01295" algn="l"/>
                <a:tab pos="201930" algn="l"/>
              </a:tabLst>
            </a:pPr>
            <a:r>
              <a:rPr sz="1150" spc="-25" dirty="0">
                <a:latin typeface="Carlito"/>
                <a:cs typeface="Carlito"/>
              </a:rPr>
              <a:t>Total </a:t>
            </a:r>
            <a:r>
              <a:rPr sz="1150" spc="-5" dirty="0">
                <a:latin typeface="Carlito"/>
                <a:cs typeface="Carlito"/>
              </a:rPr>
              <a:t>number </a:t>
            </a:r>
            <a:r>
              <a:rPr sz="1150" dirty="0">
                <a:latin typeface="Carlito"/>
                <a:cs typeface="Carlito"/>
              </a:rPr>
              <a:t>of</a:t>
            </a:r>
            <a:r>
              <a:rPr sz="1150" spc="50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visits.</a:t>
            </a:r>
            <a:endParaRPr sz="11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01295" algn="l"/>
                <a:tab pos="201930" algn="l"/>
              </a:tabLst>
            </a:pPr>
            <a:r>
              <a:rPr sz="1150" spc="-5" dirty="0">
                <a:latin typeface="Carlito"/>
                <a:cs typeface="Carlito"/>
              </a:rPr>
              <a:t>When </a:t>
            </a:r>
            <a:r>
              <a:rPr sz="1150" spc="-10" dirty="0">
                <a:latin typeface="Carlito"/>
                <a:cs typeface="Carlito"/>
              </a:rPr>
              <a:t>the </a:t>
            </a:r>
            <a:r>
              <a:rPr sz="1150" dirty="0">
                <a:latin typeface="Carlito"/>
                <a:cs typeface="Carlito"/>
              </a:rPr>
              <a:t>lead </a:t>
            </a:r>
            <a:r>
              <a:rPr sz="1150" spc="-5" dirty="0">
                <a:latin typeface="Carlito"/>
                <a:cs typeface="Carlito"/>
              </a:rPr>
              <a:t>source</a:t>
            </a:r>
            <a:r>
              <a:rPr sz="1150" spc="50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was:</a:t>
            </a:r>
            <a:endParaRPr sz="11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1150" dirty="0">
                <a:latin typeface="Carlito"/>
                <a:cs typeface="Carlito"/>
              </a:rPr>
              <a:t>Google</a:t>
            </a:r>
            <a:endParaRPr sz="11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1150" spc="-5" dirty="0">
                <a:latin typeface="Carlito"/>
                <a:cs typeface="Carlito"/>
              </a:rPr>
              <a:t>Direct</a:t>
            </a:r>
            <a:r>
              <a:rPr sz="1150" spc="15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traffic</a:t>
            </a:r>
            <a:endParaRPr sz="11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1150" spc="-10" dirty="0">
                <a:latin typeface="Carlito"/>
                <a:cs typeface="Carlito"/>
              </a:rPr>
              <a:t>Organic</a:t>
            </a:r>
            <a:r>
              <a:rPr sz="1150" spc="5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search</a:t>
            </a:r>
            <a:endParaRPr sz="11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1150" spc="-15" dirty="0">
                <a:latin typeface="Carlito"/>
                <a:cs typeface="Carlito"/>
              </a:rPr>
              <a:t>Welingak</a:t>
            </a:r>
            <a:r>
              <a:rPr sz="1150" spc="40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website</a:t>
            </a:r>
            <a:endParaRPr sz="11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01295" algn="l"/>
                <a:tab pos="201930" algn="l"/>
              </a:tabLst>
            </a:pPr>
            <a:r>
              <a:rPr sz="1150" spc="-5" dirty="0">
                <a:latin typeface="Carlito"/>
                <a:cs typeface="Carlito"/>
              </a:rPr>
              <a:t>When </a:t>
            </a:r>
            <a:r>
              <a:rPr sz="1150" spc="-10" dirty="0">
                <a:latin typeface="Carlito"/>
                <a:cs typeface="Carlito"/>
              </a:rPr>
              <a:t>the </a:t>
            </a:r>
            <a:r>
              <a:rPr sz="1150" spc="-5" dirty="0">
                <a:latin typeface="Carlito"/>
                <a:cs typeface="Carlito"/>
              </a:rPr>
              <a:t>last activity</a:t>
            </a:r>
            <a:r>
              <a:rPr sz="1150" spc="105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was:</a:t>
            </a:r>
            <a:endParaRPr sz="11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1150" spc="-5" dirty="0">
                <a:latin typeface="Carlito"/>
                <a:cs typeface="Carlito"/>
              </a:rPr>
              <a:t>SMS</a:t>
            </a:r>
            <a:endParaRPr sz="11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1150" spc="-5" dirty="0">
                <a:latin typeface="Carlito"/>
                <a:cs typeface="Carlito"/>
              </a:rPr>
              <a:t>Olark </a:t>
            </a:r>
            <a:r>
              <a:rPr sz="1150" spc="-10" dirty="0">
                <a:latin typeface="Carlito"/>
                <a:cs typeface="Carlito"/>
              </a:rPr>
              <a:t>chat</a:t>
            </a:r>
            <a:r>
              <a:rPr sz="1150" spc="30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conversation</a:t>
            </a:r>
            <a:endParaRPr sz="11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01295" algn="l"/>
                <a:tab pos="201930" algn="l"/>
              </a:tabLst>
            </a:pPr>
            <a:r>
              <a:rPr sz="1150" spc="-5" dirty="0">
                <a:latin typeface="Carlito"/>
                <a:cs typeface="Carlito"/>
              </a:rPr>
              <a:t>When </a:t>
            </a:r>
            <a:r>
              <a:rPr sz="1150" spc="-10" dirty="0">
                <a:latin typeface="Carlito"/>
                <a:cs typeface="Carlito"/>
              </a:rPr>
              <a:t>the </a:t>
            </a:r>
            <a:r>
              <a:rPr sz="1150" dirty="0">
                <a:latin typeface="Carlito"/>
                <a:cs typeface="Carlito"/>
              </a:rPr>
              <a:t>lead </a:t>
            </a:r>
            <a:r>
              <a:rPr sz="1150" spc="-5" dirty="0">
                <a:latin typeface="Carlito"/>
                <a:cs typeface="Carlito"/>
              </a:rPr>
              <a:t>origin </a:t>
            </a:r>
            <a:r>
              <a:rPr sz="1150" dirty="0">
                <a:latin typeface="Carlito"/>
                <a:cs typeface="Carlito"/>
              </a:rPr>
              <a:t>is </a:t>
            </a:r>
            <a:r>
              <a:rPr sz="1150" spc="-5" dirty="0">
                <a:latin typeface="Carlito"/>
                <a:cs typeface="Carlito"/>
              </a:rPr>
              <a:t>Lead add</a:t>
            </a:r>
            <a:r>
              <a:rPr sz="1150" spc="114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format.</a:t>
            </a:r>
            <a:endParaRPr sz="1150">
              <a:latin typeface="Carlito"/>
              <a:cs typeface="Carlito"/>
            </a:endParaRPr>
          </a:p>
          <a:p>
            <a:pPr marL="201295" marR="64769" indent="-189230">
              <a:lnSpc>
                <a:spcPts val="1250"/>
              </a:lnSpc>
              <a:spcBef>
                <a:spcPts val="844"/>
              </a:spcBef>
              <a:buFont typeface="Arial"/>
              <a:buChar char="•"/>
              <a:tabLst>
                <a:tab pos="201295" algn="l"/>
                <a:tab pos="201930" algn="l"/>
              </a:tabLst>
            </a:pPr>
            <a:r>
              <a:rPr sz="1150" spc="-5" dirty="0">
                <a:latin typeface="Carlito"/>
                <a:cs typeface="Carlito"/>
              </a:rPr>
              <a:t>When their </a:t>
            </a:r>
            <a:r>
              <a:rPr sz="1150" spc="-10" dirty="0">
                <a:latin typeface="Carlito"/>
                <a:cs typeface="Carlito"/>
              </a:rPr>
              <a:t>current </a:t>
            </a:r>
            <a:r>
              <a:rPr sz="1150" spc="-5" dirty="0">
                <a:latin typeface="Carlito"/>
                <a:cs typeface="Carlito"/>
              </a:rPr>
              <a:t>occupation </a:t>
            </a:r>
            <a:r>
              <a:rPr sz="1150" dirty="0">
                <a:latin typeface="Carlito"/>
                <a:cs typeface="Carlito"/>
              </a:rPr>
              <a:t>is as a </a:t>
            </a:r>
            <a:r>
              <a:rPr sz="1150" spc="-5" dirty="0">
                <a:latin typeface="Carlito"/>
                <a:cs typeface="Carlito"/>
              </a:rPr>
              <a:t>working professional. </a:t>
            </a:r>
            <a:r>
              <a:rPr sz="1150" spc="-10" dirty="0">
                <a:latin typeface="Carlito"/>
                <a:cs typeface="Carlito"/>
              </a:rPr>
              <a:t>Keeping </a:t>
            </a:r>
            <a:r>
              <a:rPr sz="1150" spc="-5" dirty="0">
                <a:latin typeface="Carlito"/>
                <a:cs typeface="Carlito"/>
              </a:rPr>
              <a:t>these </a:t>
            </a:r>
            <a:r>
              <a:rPr sz="1150" dirty="0">
                <a:latin typeface="Carlito"/>
                <a:cs typeface="Carlito"/>
              </a:rPr>
              <a:t>in </a:t>
            </a:r>
            <a:r>
              <a:rPr sz="1150" spc="-5" dirty="0">
                <a:latin typeface="Carlito"/>
                <a:cs typeface="Carlito"/>
              </a:rPr>
              <a:t>mind  </a:t>
            </a:r>
            <a:r>
              <a:rPr sz="1150" spc="-10" dirty="0">
                <a:latin typeface="Carlito"/>
                <a:cs typeface="Carlito"/>
              </a:rPr>
              <a:t>the </a:t>
            </a:r>
            <a:r>
              <a:rPr sz="1150" dirty="0">
                <a:latin typeface="Carlito"/>
                <a:cs typeface="Carlito"/>
              </a:rPr>
              <a:t>X </a:t>
            </a:r>
            <a:r>
              <a:rPr sz="1150" spc="-10" dirty="0">
                <a:latin typeface="Carlito"/>
                <a:cs typeface="Carlito"/>
              </a:rPr>
              <a:t>Education </a:t>
            </a:r>
            <a:r>
              <a:rPr sz="1150" spc="-5" dirty="0">
                <a:latin typeface="Carlito"/>
                <a:cs typeface="Carlito"/>
              </a:rPr>
              <a:t>can flourish </a:t>
            </a:r>
            <a:r>
              <a:rPr sz="1150" dirty="0">
                <a:latin typeface="Carlito"/>
                <a:cs typeface="Carlito"/>
              </a:rPr>
              <a:t>as </a:t>
            </a:r>
            <a:r>
              <a:rPr sz="1150" spc="-10" dirty="0">
                <a:latin typeface="Carlito"/>
                <a:cs typeface="Carlito"/>
              </a:rPr>
              <a:t>they </a:t>
            </a:r>
            <a:r>
              <a:rPr sz="1150" spc="-15" dirty="0">
                <a:latin typeface="Carlito"/>
                <a:cs typeface="Carlito"/>
              </a:rPr>
              <a:t>have </a:t>
            </a:r>
            <a:r>
              <a:rPr sz="1150" dirty="0">
                <a:latin typeface="Carlito"/>
                <a:cs typeface="Carlito"/>
              </a:rPr>
              <a:t>a </a:t>
            </a:r>
            <a:r>
              <a:rPr sz="1150" spc="-5" dirty="0">
                <a:latin typeface="Carlito"/>
                <a:cs typeface="Carlito"/>
              </a:rPr>
              <a:t>very high chance </a:t>
            </a:r>
            <a:r>
              <a:rPr sz="1150" spc="-10" dirty="0">
                <a:latin typeface="Carlito"/>
                <a:cs typeface="Carlito"/>
              </a:rPr>
              <a:t>to get </a:t>
            </a:r>
            <a:r>
              <a:rPr sz="1150" dirty="0">
                <a:latin typeface="Carlito"/>
                <a:cs typeface="Carlito"/>
              </a:rPr>
              <a:t>almost all </a:t>
            </a:r>
            <a:r>
              <a:rPr sz="1150" spc="-10" dirty="0">
                <a:latin typeface="Carlito"/>
                <a:cs typeface="Carlito"/>
              </a:rPr>
              <a:t>the  </a:t>
            </a:r>
            <a:r>
              <a:rPr sz="1150" spc="-5" dirty="0">
                <a:latin typeface="Carlito"/>
                <a:cs typeface="Carlito"/>
              </a:rPr>
              <a:t>potential </a:t>
            </a:r>
            <a:r>
              <a:rPr sz="1150" spc="-15" dirty="0">
                <a:latin typeface="Carlito"/>
                <a:cs typeface="Carlito"/>
              </a:rPr>
              <a:t>buyers </a:t>
            </a:r>
            <a:r>
              <a:rPr sz="1150" spc="-10" dirty="0">
                <a:latin typeface="Carlito"/>
                <a:cs typeface="Carlito"/>
              </a:rPr>
              <a:t>to change </a:t>
            </a:r>
            <a:r>
              <a:rPr sz="1150" spc="-5" dirty="0">
                <a:latin typeface="Carlito"/>
                <a:cs typeface="Carlito"/>
              </a:rPr>
              <a:t>their mind and buy their</a:t>
            </a:r>
            <a:r>
              <a:rPr sz="1150" spc="225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courses.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57655"/>
            <a:ext cx="3825240" cy="56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2523" y="2802635"/>
            <a:ext cx="5204460" cy="0"/>
          </a:xfrm>
          <a:custGeom>
            <a:avLst/>
            <a:gdLst/>
            <a:ahLst/>
            <a:cxnLst/>
            <a:rect l="l" t="t" r="r" b="b"/>
            <a:pathLst>
              <a:path w="5204459">
                <a:moveTo>
                  <a:pt x="0" y="0"/>
                </a:moveTo>
                <a:lnTo>
                  <a:pt x="5204459" y="0"/>
                </a:lnTo>
              </a:path>
            </a:pathLst>
          </a:custGeom>
          <a:ln w="15240">
            <a:solidFill>
              <a:srgbClr val="447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901" y="2044641"/>
            <a:ext cx="1429385" cy="541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1" spc="-52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350" b="1" spc="-19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350" b="1" spc="-32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350" b="1" spc="-29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350" b="1" spc="-22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350" b="1" spc="-32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350" b="1" spc="-49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3350" b="1" spc="-5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3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0005" y="2983516"/>
            <a:ext cx="5005705" cy="27076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300"/>
              </a:spcBef>
            </a:pPr>
            <a:r>
              <a:rPr sz="1450" b="1" spc="10" dirty="0">
                <a:latin typeface="Carlito"/>
                <a:cs typeface="Carlito"/>
              </a:rPr>
              <a:t>Following three </a:t>
            </a:r>
            <a:r>
              <a:rPr sz="1450" b="1" spc="5" dirty="0">
                <a:latin typeface="Carlito"/>
                <a:cs typeface="Carlito"/>
              </a:rPr>
              <a:t>variables </a:t>
            </a:r>
            <a:r>
              <a:rPr sz="1450" b="1" spc="10" dirty="0">
                <a:latin typeface="Carlito"/>
                <a:cs typeface="Carlito"/>
              </a:rPr>
              <a:t>are contributing </a:t>
            </a:r>
            <a:r>
              <a:rPr sz="1450" b="1" spc="15" dirty="0">
                <a:latin typeface="Carlito"/>
                <a:cs typeface="Carlito"/>
              </a:rPr>
              <a:t>the </a:t>
            </a:r>
            <a:r>
              <a:rPr sz="1450" b="1" spc="10" dirty="0">
                <a:latin typeface="Carlito"/>
                <a:cs typeface="Carlito"/>
              </a:rPr>
              <a:t>most </a:t>
            </a:r>
            <a:r>
              <a:rPr sz="1450" b="1" spc="5" dirty="0">
                <a:latin typeface="Carlito"/>
                <a:cs typeface="Carlito"/>
              </a:rPr>
              <a:t>towards</a:t>
            </a:r>
            <a:r>
              <a:rPr sz="1450" b="1" spc="-135" dirty="0">
                <a:latin typeface="Carlito"/>
                <a:cs typeface="Carlito"/>
              </a:rPr>
              <a:t> </a:t>
            </a:r>
            <a:r>
              <a:rPr sz="1450" b="1" spc="15" dirty="0">
                <a:latin typeface="Carlito"/>
                <a:cs typeface="Carlito"/>
              </a:rPr>
              <a:t>the  </a:t>
            </a:r>
            <a:r>
              <a:rPr sz="1450" b="1" spc="10" dirty="0">
                <a:latin typeface="Carlito"/>
                <a:cs typeface="Carlito"/>
              </a:rPr>
              <a:t>probability </a:t>
            </a:r>
            <a:r>
              <a:rPr sz="1450" b="1" spc="15" dirty="0">
                <a:latin typeface="Carlito"/>
                <a:cs typeface="Carlito"/>
              </a:rPr>
              <a:t>of a </a:t>
            </a:r>
            <a:r>
              <a:rPr sz="1450" b="1" spc="5" dirty="0">
                <a:latin typeface="Carlito"/>
                <a:cs typeface="Carlito"/>
              </a:rPr>
              <a:t>lead getting</a:t>
            </a:r>
            <a:r>
              <a:rPr sz="1450" b="1" spc="-75" dirty="0">
                <a:latin typeface="Carlito"/>
                <a:cs typeface="Carlito"/>
              </a:rPr>
              <a:t> </a:t>
            </a:r>
            <a:r>
              <a:rPr sz="1450" b="1" spc="5" dirty="0">
                <a:latin typeface="Carlito"/>
                <a:cs typeface="Carlito"/>
              </a:rPr>
              <a:t>converted:</a:t>
            </a:r>
            <a:endParaRPr sz="1450">
              <a:latin typeface="Carlito"/>
              <a:cs typeface="Carlito"/>
            </a:endParaRPr>
          </a:p>
          <a:p>
            <a:pPr marL="577850" indent="-18796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78485" algn="l"/>
              </a:tabLst>
            </a:pPr>
            <a:r>
              <a:rPr sz="1450" spc="10" dirty="0">
                <a:latin typeface="Carlito"/>
                <a:cs typeface="Carlito"/>
              </a:rPr>
              <a:t>Page_views_per</a:t>
            </a:r>
            <a:endParaRPr sz="1450">
              <a:latin typeface="Carlito"/>
              <a:cs typeface="Carlito"/>
            </a:endParaRPr>
          </a:p>
          <a:p>
            <a:pPr marL="577850" indent="-1879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8485" algn="l"/>
              </a:tabLst>
            </a:pPr>
            <a:r>
              <a:rPr sz="1450" spc="10" dirty="0">
                <a:latin typeface="Carlito"/>
                <a:cs typeface="Carlito"/>
              </a:rPr>
              <a:t>Lead_quality_not_sure</a:t>
            </a:r>
            <a:endParaRPr sz="1450">
              <a:latin typeface="Carlito"/>
              <a:cs typeface="Carlito"/>
            </a:endParaRPr>
          </a:p>
          <a:p>
            <a:pPr marL="577850" indent="-1879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8485" algn="l"/>
              </a:tabLst>
            </a:pPr>
            <a:r>
              <a:rPr sz="1450" dirty="0">
                <a:latin typeface="Carlito"/>
                <a:cs typeface="Carlito"/>
              </a:rPr>
              <a:t>Total_time_spent</a:t>
            </a:r>
            <a:endParaRPr sz="1450">
              <a:latin typeface="Carlito"/>
              <a:cs typeface="Carlito"/>
            </a:endParaRPr>
          </a:p>
          <a:p>
            <a:pPr marL="12700" marR="55244">
              <a:lnSpc>
                <a:spcPct val="92100"/>
              </a:lnSpc>
              <a:spcBef>
                <a:spcPts val="825"/>
              </a:spcBef>
            </a:pPr>
            <a:r>
              <a:rPr sz="1450" b="1" spc="10" dirty="0">
                <a:latin typeface="Carlito"/>
                <a:cs typeface="Carlito"/>
              </a:rPr>
              <a:t>Again, based </a:t>
            </a:r>
            <a:r>
              <a:rPr sz="1450" b="1" spc="20" dirty="0">
                <a:latin typeface="Carlito"/>
                <a:cs typeface="Carlito"/>
              </a:rPr>
              <a:t>on </a:t>
            </a:r>
            <a:r>
              <a:rPr sz="1450" b="1" spc="15" dirty="0">
                <a:latin typeface="Carlito"/>
                <a:cs typeface="Carlito"/>
              </a:rPr>
              <a:t>the </a:t>
            </a:r>
            <a:r>
              <a:rPr sz="1450" b="1" spc="5" dirty="0">
                <a:latin typeface="Carlito"/>
                <a:cs typeface="Carlito"/>
              </a:rPr>
              <a:t>coefficient values </a:t>
            </a:r>
            <a:r>
              <a:rPr sz="1450" b="1" spc="15" dirty="0">
                <a:latin typeface="Carlito"/>
                <a:cs typeface="Carlito"/>
              </a:rPr>
              <a:t>the </a:t>
            </a:r>
            <a:r>
              <a:rPr sz="1450" b="1" spc="5" dirty="0">
                <a:latin typeface="Carlito"/>
                <a:cs typeface="Carlito"/>
              </a:rPr>
              <a:t>following </a:t>
            </a:r>
            <a:r>
              <a:rPr sz="1450" b="1" spc="10" dirty="0">
                <a:latin typeface="Carlito"/>
                <a:cs typeface="Carlito"/>
              </a:rPr>
              <a:t>are </a:t>
            </a:r>
            <a:r>
              <a:rPr sz="1450" b="1" spc="15" dirty="0">
                <a:latin typeface="Carlito"/>
                <a:cs typeface="Carlito"/>
              </a:rPr>
              <a:t>the </a:t>
            </a:r>
            <a:r>
              <a:rPr sz="1450" b="1" spc="10" dirty="0">
                <a:latin typeface="Carlito"/>
                <a:cs typeface="Carlito"/>
              </a:rPr>
              <a:t>top  three </a:t>
            </a:r>
            <a:r>
              <a:rPr sz="1450" b="1" spc="5" dirty="0">
                <a:latin typeface="Carlito"/>
                <a:cs typeface="Carlito"/>
              </a:rPr>
              <a:t>categorical/dummy variables </a:t>
            </a:r>
            <a:r>
              <a:rPr sz="1450" b="1" spc="10" dirty="0">
                <a:latin typeface="Carlito"/>
                <a:cs typeface="Carlito"/>
              </a:rPr>
              <a:t>that </a:t>
            </a:r>
            <a:r>
              <a:rPr sz="1450" b="1" spc="15" dirty="0">
                <a:latin typeface="Carlito"/>
                <a:cs typeface="Carlito"/>
              </a:rPr>
              <a:t>should </a:t>
            </a:r>
            <a:r>
              <a:rPr sz="1450" b="1" spc="25" dirty="0">
                <a:latin typeface="Carlito"/>
                <a:cs typeface="Carlito"/>
              </a:rPr>
              <a:t>be </a:t>
            </a:r>
            <a:r>
              <a:rPr sz="1450" b="1" spc="10" dirty="0">
                <a:latin typeface="Carlito"/>
                <a:cs typeface="Carlito"/>
              </a:rPr>
              <a:t>focused </a:t>
            </a:r>
            <a:r>
              <a:rPr sz="1450" b="1" spc="15" dirty="0">
                <a:latin typeface="Carlito"/>
                <a:cs typeface="Carlito"/>
              </a:rPr>
              <a:t>the  </a:t>
            </a:r>
            <a:r>
              <a:rPr sz="1450" b="1" spc="10" dirty="0">
                <a:latin typeface="Carlito"/>
                <a:cs typeface="Carlito"/>
              </a:rPr>
              <a:t>most </a:t>
            </a:r>
            <a:r>
              <a:rPr sz="1450" b="1" spc="5" dirty="0">
                <a:latin typeface="Carlito"/>
                <a:cs typeface="Carlito"/>
              </a:rPr>
              <a:t>in </a:t>
            </a:r>
            <a:r>
              <a:rPr sz="1450" b="1" spc="10" dirty="0">
                <a:latin typeface="Carlito"/>
                <a:cs typeface="Carlito"/>
              </a:rPr>
              <a:t>order to increase </a:t>
            </a:r>
            <a:r>
              <a:rPr sz="1450" b="1" spc="15" dirty="0">
                <a:latin typeface="Carlito"/>
                <a:cs typeface="Carlito"/>
              </a:rPr>
              <a:t>the </a:t>
            </a:r>
            <a:r>
              <a:rPr sz="1450" b="1" spc="10" dirty="0">
                <a:latin typeface="Carlito"/>
                <a:cs typeface="Carlito"/>
              </a:rPr>
              <a:t>probability </a:t>
            </a:r>
            <a:r>
              <a:rPr sz="1450" b="1" spc="15" dirty="0">
                <a:latin typeface="Carlito"/>
                <a:cs typeface="Carlito"/>
              </a:rPr>
              <a:t>of </a:t>
            </a:r>
            <a:r>
              <a:rPr sz="1450" b="1" spc="5" dirty="0">
                <a:latin typeface="Carlito"/>
                <a:cs typeface="Carlito"/>
              </a:rPr>
              <a:t>lead conversion</a:t>
            </a:r>
            <a:r>
              <a:rPr sz="1450" b="1" spc="-175" dirty="0">
                <a:latin typeface="Carlito"/>
                <a:cs typeface="Carlito"/>
              </a:rPr>
              <a:t> </a:t>
            </a:r>
            <a:r>
              <a:rPr sz="1450" b="1" spc="10" dirty="0">
                <a:latin typeface="Carlito"/>
                <a:cs typeface="Carlito"/>
              </a:rPr>
              <a:t>:</a:t>
            </a:r>
            <a:endParaRPr sz="1450">
              <a:latin typeface="Carlito"/>
              <a:cs typeface="Carlito"/>
            </a:endParaRPr>
          </a:p>
          <a:p>
            <a:pPr marL="577850" indent="-1879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8485" algn="l"/>
              </a:tabLst>
            </a:pPr>
            <a:r>
              <a:rPr sz="1450" spc="5" dirty="0">
                <a:latin typeface="Carlito"/>
                <a:cs typeface="Carlito"/>
              </a:rPr>
              <a:t>lead_source_reference</a:t>
            </a:r>
            <a:endParaRPr sz="1450">
              <a:latin typeface="Carlito"/>
              <a:cs typeface="Carlito"/>
            </a:endParaRPr>
          </a:p>
          <a:p>
            <a:pPr marL="577850" indent="-1879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8485" algn="l"/>
              </a:tabLst>
            </a:pPr>
            <a:r>
              <a:rPr sz="1450" spc="10" dirty="0">
                <a:latin typeface="Carlito"/>
                <a:cs typeface="Carlito"/>
              </a:rPr>
              <a:t>lead_source_welingak_website</a:t>
            </a:r>
            <a:endParaRPr sz="1450">
              <a:latin typeface="Carlito"/>
              <a:cs typeface="Carlito"/>
            </a:endParaRPr>
          </a:p>
          <a:p>
            <a:pPr marL="577850" indent="-1879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78485" algn="l"/>
              </a:tabLst>
            </a:pPr>
            <a:r>
              <a:rPr sz="1450" spc="10" dirty="0">
                <a:latin typeface="Carlito"/>
                <a:cs typeface="Carlito"/>
              </a:rPr>
              <a:t>last_notable_activity_had_a_phone_conversation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57655"/>
            <a:ext cx="3825240" cy="56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2523" y="2802635"/>
            <a:ext cx="5204460" cy="0"/>
          </a:xfrm>
          <a:custGeom>
            <a:avLst/>
            <a:gdLst/>
            <a:ahLst/>
            <a:cxnLst/>
            <a:rect l="l" t="t" r="r" b="b"/>
            <a:pathLst>
              <a:path w="5204459">
                <a:moveTo>
                  <a:pt x="0" y="0"/>
                </a:moveTo>
                <a:lnTo>
                  <a:pt x="5204459" y="0"/>
                </a:lnTo>
              </a:path>
            </a:pathLst>
          </a:custGeom>
          <a:ln w="15240">
            <a:solidFill>
              <a:srgbClr val="447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901" y="1579830"/>
            <a:ext cx="3191510" cy="100456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560"/>
              </a:spcBef>
            </a:pPr>
            <a:r>
              <a:rPr sz="3350" b="1" spc="-365" dirty="0">
                <a:solidFill>
                  <a:srgbClr val="000000"/>
                </a:solidFill>
                <a:latin typeface="Arial"/>
                <a:cs typeface="Arial"/>
              </a:rPr>
              <a:t>Conclusion </a:t>
            </a:r>
            <a:r>
              <a:rPr sz="3350" b="1" spc="-300" dirty="0">
                <a:solidFill>
                  <a:srgbClr val="000000"/>
                </a:solidFill>
                <a:latin typeface="Arial"/>
                <a:cs typeface="Arial"/>
              </a:rPr>
              <a:t>and  </a:t>
            </a:r>
            <a:r>
              <a:rPr sz="3350" b="1" spc="-73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3350" b="1" spc="-2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350" b="1" spc="-48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3350" b="1" spc="-29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350" b="1" spc="-380" dirty="0">
                <a:solidFill>
                  <a:srgbClr val="000000"/>
                </a:solidFill>
                <a:latin typeface="Arial"/>
                <a:cs typeface="Arial"/>
              </a:rPr>
              <a:t>mm</a:t>
            </a:r>
            <a:r>
              <a:rPr sz="3350" b="1" spc="-2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350" b="1" spc="-325" dirty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sz="3350" b="1" spc="-35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350" b="1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3350" b="1" spc="-22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350" b="1" spc="-32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3350" b="1" spc="-5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3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9941" y="3070331"/>
            <a:ext cx="5276850" cy="30835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01295" marR="149225" indent="-189230">
              <a:lnSpc>
                <a:spcPct val="89300"/>
              </a:lnSpc>
              <a:spcBef>
                <a:spcPts val="225"/>
              </a:spcBef>
              <a:buFont typeface="Georgia"/>
              <a:buChar char=""/>
              <a:tabLst>
                <a:tab pos="201930" algn="l"/>
              </a:tabLst>
            </a:pPr>
            <a:r>
              <a:rPr sz="1000" spc="-10" dirty="0">
                <a:latin typeface="Carlito"/>
                <a:cs typeface="Carlito"/>
              </a:rPr>
              <a:t>There are </a:t>
            </a:r>
            <a:r>
              <a:rPr sz="1000" spc="-5" dirty="0">
                <a:latin typeface="Carlito"/>
                <a:cs typeface="Carlito"/>
              </a:rPr>
              <a:t>a lot of leads </a:t>
            </a:r>
            <a:r>
              <a:rPr sz="1000" spc="-15" dirty="0">
                <a:latin typeface="Carlito"/>
                <a:cs typeface="Carlito"/>
              </a:rPr>
              <a:t>generated </a:t>
            </a:r>
            <a:r>
              <a:rPr sz="1000" spc="-5" dirty="0">
                <a:latin typeface="Carlito"/>
                <a:cs typeface="Carlito"/>
              </a:rPr>
              <a:t>in the initial </a:t>
            </a:r>
            <a:r>
              <a:rPr sz="1000" spc="-15" dirty="0">
                <a:latin typeface="Carlito"/>
                <a:cs typeface="Carlito"/>
              </a:rPr>
              <a:t>stage </a:t>
            </a:r>
            <a:r>
              <a:rPr sz="1000" spc="-5" dirty="0">
                <a:latin typeface="Carlito"/>
                <a:cs typeface="Carlito"/>
              </a:rPr>
              <a:t>(top) but only a </a:t>
            </a:r>
            <a:r>
              <a:rPr sz="1000" spc="-20" dirty="0">
                <a:latin typeface="Carlito"/>
                <a:cs typeface="Carlito"/>
              </a:rPr>
              <a:t>few </a:t>
            </a:r>
            <a:r>
              <a:rPr sz="1000" spc="-5" dirty="0">
                <a:latin typeface="Carlito"/>
                <a:cs typeface="Carlito"/>
              </a:rPr>
              <a:t>of them </a:t>
            </a:r>
            <a:r>
              <a:rPr sz="1000" spc="-10" dirty="0">
                <a:latin typeface="Carlito"/>
                <a:cs typeface="Carlito"/>
              </a:rPr>
              <a:t>come </a:t>
            </a:r>
            <a:r>
              <a:rPr sz="1000" spc="-5" dirty="0">
                <a:latin typeface="Carlito"/>
                <a:cs typeface="Carlito"/>
              </a:rPr>
              <a:t>out </a:t>
            </a:r>
            <a:r>
              <a:rPr sz="1000" dirty="0">
                <a:latin typeface="Carlito"/>
                <a:cs typeface="Carlito"/>
              </a:rPr>
              <a:t>as  </a:t>
            </a:r>
            <a:r>
              <a:rPr sz="1000" spc="-10" dirty="0">
                <a:latin typeface="Carlito"/>
                <a:cs typeface="Carlito"/>
              </a:rPr>
              <a:t>paying customers from </a:t>
            </a:r>
            <a:r>
              <a:rPr sz="1000" spc="-5" dirty="0">
                <a:latin typeface="Carlito"/>
                <a:cs typeface="Carlito"/>
              </a:rPr>
              <a:t>the bottom. In the middle </a:t>
            </a:r>
            <a:r>
              <a:rPr sz="1000" spc="-15" dirty="0">
                <a:latin typeface="Carlito"/>
                <a:cs typeface="Carlito"/>
              </a:rPr>
              <a:t>stage, </a:t>
            </a:r>
            <a:r>
              <a:rPr sz="1000" spc="-1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to </a:t>
            </a:r>
            <a:r>
              <a:rPr sz="1000" spc="-10" dirty="0">
                <a:latin typeface="Carlito"/>
                <a:cs typeface="Carlito"/>
              </a:rPr>
              <a:t>nurture </a:t>
            </a:r>
            <a:r>
              <a:rPr sz="1000" spc="-5" dirty="0">
                <a:latin typeface="Carlito"/>
                <a:cs typeface="Carlito"/>
              </a:rPr>
              <a:t>the potential leads  </a:t>
            </a:r>
            <a:r>
              <a:rPr sz="1000" spc="-10" dirty="0">
                <a:latin typeface="Carlito"/>
                <a:cs typeface="Carlito"/>
              </a:rPr>
              <a:t>well </a:t>
            </a:r>
            <a:r>
              <a:rPr sz="1000" spc="-5" dirty="0">
                <a:latin typeface="Carlito"/>
                <a:cs typeface="Carlito"/>
              </a:rPr>
              <a:t>(i.e. </a:t>
            </a:r>
            <a:r>
              <a:rPr sz="1000" spc="-10" dirty="0">
                <a:latin typeface="Carlito"/>
                <a:cs typeface="Carlito"/>
              </a:rPr>
              <a:t>educating </a:t>
            </a:r>
            <a:r>
              <a:rPr sz="1000" spc="-5" dirty="0">
                <a:latin typeface="Carlito"/>
                <a:cs typeface="Carlito"/>
              </a:rPr>
              <a:t>the leads </a:t>
            </a:r>
            <a:r>
              <a:rPr sz="1000" dirty="0">
                <a:latin typeface="Carlito"/>
                <a:cs typeface="Carlito"/>
              </a:rPr>
              <a:t>about </a:t>
            </a:r>
            <a:r>
              <a:rPr sz="1000" spc="-5" dirty="0">
                <a:latin typeface="Carlito"/>
                <a:cs typeface="Carlito"/>
              </a:rPr>
              <a:t>the product, </a:t>
            </a:r>
            <a:r>
              <a:rPr sz="1000" spc="-10" dirty="0">
                <a:latin typeface="Carlito"/>
                <a:cs typeface="Carlito"/>
              </a:rPr>
              <a:t>constantly communicating etc.) </a:t>
            </a:r>
            <a:r>
              <a:rPr sz="1000" spc="-5" dirty="0">
                <a:latin typeface="Carlito"/>
                <a:cs typeface="Carlito"/>
              </a:rPr>
              <a:t>in order </a:t>
            </a:r>
            <a:r>
              <a:rPr sz="1000" spc="-10" dirty="0">
                <a:latin typeface="Carlito"/>
                <a:cs typeface="Carlito"/>
              </a:rPr>
              <a:t>to </a:t>
            </a:r>
            <a:r>
              <a:rPr sz="1000" spc="-15" dirty="0">
                <a:latin typeface="Carlito"/>
                <a:cs typeface="Carlito"/>
              </a:rPr>
              <a:t>get </a:t>
            </a:r>
            <a:r>
              <a:rPr sz="1000" spc="-5" dirty="0">
                <a:latin typeface="Carlito"/>
                <a:cs typeface="Carlito"/>
              </a:rPr>
              <a:t>a  higher lead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conversion.</a:t>
            </a:r>
            <a:endParaRPr sz="1000">
              <a:latin typeface="Carlito"/>
              <a:cs typeface="Carlito"/>
            </a:endParaRPr>
          </a:p>
          <a:p>
            <a:pPr marL="201295" marR="6350" indent="-189230" algn="just">
              <a:lnSpc>
                <a:spcPct val="89500"/>
              </a:lnSpc>
              <a:spcBef>
                <a:spcPts val="810"/>
              </a:spcBef>
              <a:buFont typeface="Georgia"/>
              <a:buChar char=""/>
              <a:tabLst>
                <a:tab pos="201930" algn="l"/>
              </a:tabLst>
            </a:pPr>
            <a:r>
              <a:rPr sz="1000" spc="-10" dirty="0">
                <a:latin typeface="Carlito"/>
                <a:cs typeface="Carlito"/>
              </a:rPr>
              <a:t>First, </a:t>
            </a:r>
            <a:r>
              <a:rPr sz="1000" spc="-5" dirty="0">
                <a:latin typeface="Carlito"/>
                <a:cs typeface="Carlito"/>
              </a:rPr>
              <a:t>sort out the </a:t>
            </a:r>
            <a:r>
              <a:rPr sz="1000" spc="-10" dirty="0">
                <a:latin typeface="Carlito"/>
                <a:cs typeface="Carlito"/>
              </a:rPr>
              <a:t>best prospects from </a:t>
            </a:r>
            <a:r>
              <a:rPr sz="1000" spc="-5" dirty="0">
                <a:latin typeface="Carlito"/>
                <a:cs typeface="Carlito"/>
              </a:rPr>
              <a:t>the leads you </a:t>
            </a:r>
            <a:r>
              <a:rPr sz="1000" spc="-15" dirty="0">
                <a:latin typeface="Carlito"/>
                <a:cs typeface="Carlito"/>
              </a:rPr>
              <a:t>have </a:t>
            </a:r>
            <a:r>
              <a:rPr sz="1000" spc="-10" dirty="0">
                <a:latin typeface="Carlito"/>
                <a:cs typeface="Carlito"/>
              </a:rPr>
              <a:t>generated. </a:t>
            </a:r>
            <a:r>
              <a:rPr sz="1000" spc="-15" dirty="0">
                <a:latin typeface="Carlito"/>
                <a:cs typeface="Carlito"/>
              </a:rPr>
              <a:t>'TotalVisits' </a:t>
            </a:r>
            <a:r>
              <a:rPr sz="1000" spc="-5" dirty="0">
                <a:latin typeface="Carlito"/>
                <a:cs typeface="Carlito"/>
              </a:rPr>
              <a:t>, </a:t>
            </a:r>
            <a:r>
              <a:rPr sz="1000" spc="-20" dirty="0">
                <a:latin typeface="Carlito"/>
                <a:cs typeface="Carlito"/>
              </a:rPr>
              <a:t>'Total </a:t>
            </a:r>
            <a:r>
              <a:rPr sz="1000" spc="-5" dirty="0">
                <a:latin typeface="Carlito"/>
                <a:cs typeface="Carlito"/>
              </a:rPr>
              <a:t>Time </a:t>
            </a:r>
            <a:r>
              <a:rPr sz="1000" spc="-10" dirty="0">
                <a:latin typeface="Carlito"/>
                <a:cs typeface="Carlito"/>
              </a:rPr>
              <a:t>Spent  </a:t>
            </a:r>
            <a:r>
              <a:rPr sz="1000" spc="-5" dirty="0">
                <a:latin typeface="Carlito"/>
                <a:cs typeface="Carlito"/>
              </a:rPr>
              <a:t>on </a:t>
            </a:r>
            <a:r>
              <a:rPr sz="1000" spc="-15" dirty="0">
                <a:latin typeface="Carlito"/>
                <a:cs typeface="Carlito"/>
              </a:rPr>
              <a:t>Website' </a:t>
            </a:r>
            <a:r>
              <a:rPr sz="1000" spc="-5" dirty="0">
                <a:latin typeface="Carlito"/>
                <a:cs typeface="Carlito"/>
              </a:rPr>
              <a:t>, </a:t>
            </a:r>
            <a:r>
              <a:rPr sz="1000" spc="-15" dirty="0">
                <a:latin typeface="Carlito"/>
                <a:cs typeface="Carlito"/>
              </a:rPr>
              <a:t>'Page </a:t>
            </a:r>
            <a:r>
              <a:rPr sz="1000" spc="-10" dirty="0">
                <a:latin typeface="Carlito"/>
                <a:cs typeface="Carlito"/>
              </a:rPr>
              <a:t>Views </a:t>
            </a:r>
            <a:r>
              <a:rPr sz="1000" spc="-15" dirty="0">
                <a:latin typeface="Carlito"/>
                <a:cs typeface="Carlito"/>
              </a:rPr>
              <a:t>Per </a:t>
            </a:r>
            <a:r>
              <a:rPr sz="1000" spc="-5" dirty="0">
                <a:latin typeface="Carlito"/>
                <a:cs typeface="Carlito"/>
              </a:rPr>
              <a:t>Visit' which </a:t>
            </a:r>
            <a:r>
              <a:rPr sz="1000" spc="-10" dirty="0">
                <a:latin typeface="Carlito"/>
                <a:cs typeface="Carlito"/>
              </a:rPr>
              <a:t>contribute most towards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spc="-10" dirty="0">
                <a:latin typeface="Carlito"/>
                <a:cs typeface="Carlito"/>
              </a:rPr>
              <a:t>probability </a:t>
            </a:r>
            <a:r>
              <a:rPr sz="1000" spc="-5" dirty="0">
                <a:latin typeface="Carlito"/>
                <a:cs typeface="Carlito"/>
              </a:rPr>
              <a:t>of a lead </a:t>
            </a:r>
            <a:r>
              <a:rPr sz="1000" spc="-10" dirty="0">
                <a:latin typeface="Carlito"/>
                <a:cs typeface="Carlito"/>
              </a:rPr>
              <a:t>getting  converted.</a:t>
            </a:r>
            <a:endParaRPr sz="1000">
              <a:latin typeface="Carlito"/>
              <a:cs typeface="Carlito"/>
            </a:endParaRPr>
          </a:p>
          <a:p>
            <a:pPr marL="201295" marR="5080" indent="-189230">
              <a:lnSpc>
                <a:spcPts val="1070"/>
              </a:lnSpc>
              <a:spcBef>
                <a:spcPts val="840"/>
              </a:spcBef>
              <a:buFont typeface="Georgia"/>
              <a:buChar char=""/>
              <a:tabLst>
                <a:tab pos="201930" algn="l"/>
              </a:tabLst>
            </a:pPr>
            <a:r>
              <a:rPr sz="1000" spc="-5" dirty="0">
                <a:latin typeface="Carlito"/>
                <a:cs typeface="Carlito"/>
              </a:rPr>
              <a:t>Then, </a:t>
            </a:r>
            <a:r>
              <a:rPr sz="1000" spc="-30" dirty="0">
                <a:latin typeface="Carlito"/>
                <a:cs typeface="Carlito"/>
              </a:rPr>
              <a:t>You </a:t>
            </a:r>
            <a:r>
              <a:rPr sz="1000" spc="-10" dirty="0">
                <a:latin typeface="Carlito"/>
                <a:cs typeface="Carlito"/>
              </a:rPr>
              <a:t>must </a:t>
            </a:r>
            <a:r>
              <a:rPr sz="1000" spc="-15" dirty="0">
                <a:latin typeface="Carlito"/>
                <a:cs typeface="Carlito"/>
              </a:rPr>
              <a:t>keep </a:t>
            </a:r>
            <a:r>
              <a:rPr sz="1000" spc="-5" dirty="0">
                <a:latin typeface="Carlito"/>
                <a:cs typeface="Carlito"/>
              </a:rPr>
              <a:t>a </a:t>
            </a:r>
            <a:r>
              <a:rPr sz="1000" spc="-10" dirty="0">
                <a:latin typeface="Carlito"/>
                <a:cs typeface="Carlito"/>
              </a:rPr>
              <a:t>list </a:t>
            </a:r>
            <a:r>
              <a:rPr sz="1000" spc="-5" dirty="0">
                <a:latin typeface="Carlito"/>
                <a:cs typeface="Carlito"/>
              </a:rPr>
              <a:t>of leads handy </a:t>
            </a:r>
            <a:r>
              <a:rPr sz="1000" spc="-10" dirty="0">
                <a:latin typeface="Carlito"/>
                <a:cs typeface="Carlito"/>
              </a:rPr>
              <a:t>so </a:t>
            </a:r>
            <a:r>
              <a:rPr sz="1000" spc="-5" dirty="0">
                <a:latin typeface="Carlito"/>
                <a:cs typeface="Carlito"/>
              </a:rPr>
              <a:t>that you </a:t>
            </a:r>
            <a:r>
              <a:rPr sz="1000" spc="-10" dirty="0">
                <a:latin typeface="Carlito"/>
                <a:cs typeface="Carlito"/>
              </a:rPr>
              <a:t>can inform </a:t>
            </a:r>
            <a:r>
              <a:rPr sz="1000" spc="-5" dirty="0">
                <a:latin typeface="Carlito"/>
                <a:cs typeface="Carlito"/>
              </a:rPr>
              <a:t>them about </a:t>
            </a:r>
            <a:r>
              <a:rPr sz="1000" spc="-10" dirty="0">
                <a:latin typeface="Carlito"/>
                <a:cs typeface="Carlito"/>
              </a:rPr>
              <a:t>new courses, </a:t>
            </a:r>
            <a:r>
              <a:rPr sz="1000" spc="-5" dirty="0">
                <a:latin typeface="Carlito"/>
                <a:cs typeface="Carlito"/>
              </a:rPr>
              <a:t>services,  job </a:t>
            </a:r>
            <a:r>
              <a:rPr sz="1000" spc="-15" dirty="0">
                <a:latin typeface="Carlito"/>
                <a:cs typeface="Carlito"/>
              </a:rPr>
              <a:t>offers </a:t>
            </a:r>
            <a:r>
              <a:rPr sz="1000" spc="-5" dirty="0">
                <a:latin typeface="Carlito"/>
                <a:cs typeface="Carlito"/>
              </a:rPr>
              <a:t>and future higher</a:t>
            </a:r>
            <a:r>
              <a:rPr sz="1000" spc="-10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studies.</a:t>
            </a:r>
            <a:endParaRPr sz="100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65"/>
              </a:spcBef>
              <a:buFont typeface="Georgia"/>
              <a:buChar char=""/>
              <a:tabLst>
                <a:tab pos="201930" algn="l"/>
              </a:tabLst>
            </a:pPr>
            <a:r>
              <a:rPr sz="1000" spc="-5" dirty="0">
                <a:latin typeface="Carlito"/>
                <a:cs typeface="Carlito"/>
              </a:rPr>
              <a:t>Monitor each lead </a:t>
            </a:r>
            <a:r>
              <a:rPr sz="1000" spc="-10" dirty="0">
                <a:latin typeface="Carlito"/>
                <a:cs typeface="Carlito"/>
              </a:rPr>
              <a:t>carefully so </a:t>
            </a:r>
            <a:r>
              <a:rPr sz="1000" spc="-5" dirty="0">
                <a:latin typeface="Carlito"/>
                <a:cs typeface="Carlito"/>
              </a:rPr>
              <a:t>that you can tailor the </a:t>
            </a:r>
            <a:r>
              <a:rPr sz="1000" spc="-10" dirty="0">
                <a:latin typeface="Carlito"/>
                <a:cs typeface="Carlito"/>
              </a:rPr>
              <a:t>information</a:t>
            </a:r>
            <a:r>
              <a:rPr sz="1000" spc="-17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you send </a:t>
            </a:r>
            <a:r>
              <a:rPr sz="1000" spc="-5" dirty="0">
                <a:latin typeface="Carlito"/>
                <a:cs typeface="Carlito"/>
              </a:rPr>
              <a:t>to them.</a:t>
            </a:r>
            <a:endParaRPr sz="1000">
              <a:latin typeface="Carlito"/>
              <a:cs typeface="Carlito"/>
            </a:endParaRPr>
          </a:p>
          <a:p>
            <a:pPr marL="201295" marR="155575" indent="-189230">
              <a:lnSpc>
                <a:spcPts val="1070"/>
              </a:lnSpc>
              <a:spcBef>
                <a:spcPts val="840"/>
              </a:spcBef>
              <a:buFont typeface="Georgia"/>
              <a:buChar char=""/>
              <a:tabLst>
                <a:tab pos="201930" algn="l"/>
              </a:tabLst>
            </a:pPr>
            <a:r>
              <a:rPr sz="1000" spc="-10" dirty="0">
                <a:latin typeface="Carlito"/>
                <a:cs typeface="Carlito"/>
              </a:rPr>
              <a:t>Carefully provide </a:t>
            </a:r>
            <a:r>
              <a:rPr sz="1000" spc="-5" dirty="0">
                <a:latin typeface="Carlito"/>
                <a:cs typeface="Carlito"/>
              </a:rPr>
              <a:t>job </a:t>
            </a:r>
            <a:r>
              <a:rPr sz="1000" spc="-10" dirty="0">
                <a:latin typeface="Carlito"/>
                <a:cs typeface="Carlito"/>
              </a:rPr>
              <a:t>offerings, information </a:t>
            </a:r>
            <a:r>
              <a:rPr sz="1000" spc="-5" dirty="0">
                <a:latin typeface="Carlito"/>
                <a:cs typeface="Carlito"/>
              </a:rPr>
              <a:t>or </a:t>
            </a:r>
            <a:r>
              <a:rPr sz="1000" spc="-10" dirty="0">
                <a:latin typeface="Carlito"/>
                <a:cs typeface="Carlito"/>
              </a:rPr>
              <a:t>courses </a:t>
            </a:r>
            <a:r>
              <a:rPr sz="1000" spc="-5" dirty="0">
                <a:latin typeface="Carlito"/>
                <a:cs typeface="Carlito"/>
              </a:rPr>
              <a:t>that suits </a:t>
            </a:r>
            <a:r>
              <a:rPr sz="1000" spc="-10" dirty="0">
                <a:latin typeface="Carlito"/>
                <a:cs typeface="Carlito"/>
              </a:rPr>
              <a:t>best according </a:t>
            </a:r>
            <a:r>
              <a:rPr sz="1000" spc="-5" dirty="0">
                <a:latin typeface="Carlito"/>
                <a:cs typeface="Carlito"/>
              </a:rPr>
              <a:t>to the </a:t>
            </a:r>
            <a:r>
              <a:rPr sz="1000" spc="-15" dirty="0">
                <a:latin typeface="Carlito"/>
                <a:cs typeface="Carlito"/>
              </a:rPr>
              <a:t>interest </a:t>
            </a:r>
            <a:r>
              <a:rPr sz="1000" spc="-5" dirty="0">
                <a:latin typeface="Carlito"/>
                <a:cs typeface="Carlito"/>
              </a:rPr>
              <a:t>of  the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leads.</a:t>
            </a:r>
            <a:endParaRPr sz="1000">
              <a:latin typeface="Carlito"/>
              <a:cs typeface="Carlito"/>
            </a:endParaRPr>
          </a:p>
          <a:p>
            <a:pPr marL="230504" indent="-218440">
              <a:lnSpc>
                <a:spcPts val="1135"/>
              </a:lnSpc>
              <a:spcBef>
                <a:spcPts val="680"/>
              </a:spcBef>
              <a:buFont typeface="Georgia"/>
              <a:buChar char=""/>
              <a:tabLst>
                <a:tab pos="231140" algn="l"/>
              </a:tabLst>
            </a:pPr>
            <a:r>
              <a:rPr sz="1000" spc="-5" dirty="0">
                <a:latin typeface="Carlito"/>
                <a:cs typeface="Carlito"/>
              </a:rPr>
              <a:t>A </a:t>
            </a:r>
            <a:r>
              <a:rPr sz="1000" spc="-10" dirty="0">
                <a:latin typeface="Carlito"/>
                <a:cs typeface="Carlito"/>
              </a:rPr>
              <a:t>proper </a:t>
            </a:r>
            <a:r>
              <a:rPr sz="1000" spc="-5" dirty="0">
                <a:latin typeface="Carlito"/>
                <a:cs typeface="Carlito"/>
              </a:rPr>
              <a:t>plan to chart the needs of each lead will </a:t>
            </a:r>
            <a:r>
              <a:rPr sz="1000" spc="-10" dirty="0">
                <a:latin typeface="Carlito"/>
                <a:cs typeface="Carlito"/>
              </a:rPr>
              <a:t>go </a:t>
            </a:r>
            <a:r>
              <a:rPr sz="1000" spc="-5" dirty="0">
                <a:latin typeface="Carlito"/>
                <a:cs typeface="Carlito"/>
              </a:rPr>
              <a:t>a long </a:t>
            </a:r>
            <a:r>
              <a:rPr sz="1000" spc="-15" dirty="0">
                <a:latin typeface="Carlito"/>
                <a:cs typeface="Carlito"/>
              </a:rPr>
              <a:t>way </a:t>
            </a: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spc="-10" dirty="0">
                <a:latin typeface="Carlito"/>
                <a:cs typeface="Carlito"/>
              </a:rPr>
              <a:t>capture </a:t>
            </a:r>
            <a:r>
              <a:rPr sz="1000" spc="-5" dirty="0">
                <a:latin typeface="Carlito"/>
                <a:cs typeface="Carlito"/>
              </a:rPr>
              <a:t>the leads </a:t>
            </a:r>
            <a:r>
              <a:rPr sz="1000" dirty="0">
                <a:latin typeface="Carlito"/>
                <a:cs typeface="Carlito"/>
              </a:rPr>
              <a:t>as</a:t>
            </a:r>
            <a:r>
              <a:rPr sz="1000" spc="-8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prospects.</a:t>
            </a:r>
            <a:endParaRPr sz="1000">
              <a:latin typeface="Carlito"/>
              <a:cs typeface="Carlito"/>
            </a:endParaRPr>
          </a:p>
          <a:p>
            <a:pPr marL="201295">
              <a:lnSpc>
                <a:spcPts val="1135"/>
              </a:lnSpc>
            </a:pPr>
            <a:r>
              <a:rPr sz="1000" spc="-5" dirty="0">
                <a:latin typeface="Carlito"/>
                <a:cs typeface="Carlito"/>
              </a:rPr>
              <a:t>Focus on </a:t>
            </a:r>
            <a:r>
              <a:rPr sz="1000" spc="-15" dirty="0">
                <a:latin typeface="Carlito"/>
                <a:cs typeface="Carlito"/>
              </a:rPr>
              <a:t>converted</a:t>
            </a:r>
            <a:r>
              <a:rPr sz="1000" spc="-5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leads.</a:t>
            </a:r>
            <a:endParaRPr sz="100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695"/>
              </a:spcBef>
              <a:buFont typeface="Georgia"/>
              <a:buChar char=""/>
              <a:tabLst>
                <a:tab pos="201930" algn="l"/>
              </a:tabLst>
            </a:pPr>
            <a:r>
              <a:rPr sz="1000" spc="-5" dirty="0">
                <a:latin typeface="Carlito"/>
                <a:cs typeface="Carlito"/>
              </a:rPr>
              <a:t>Hold </a:t>
            </a:r>
            <a:r>
              <a:rPr sz="1000" spc="-10" dirty="0">
                <a:latin typeface="Carlito"/>
                <a:cs typeface="Carlito"/>
              </a:rPr>
              <a:t>question-answer sessions </a:t>
            </a:r>
            <a:r>
              <a:rPr sz="1000" spc="-5" dirty="0">
                <a:latin typeface="Carlito"/>
                <a:cs typeface="Carlito"/>
              </a:rPr>
              <a:t>with leads to </a:t>
            </a:r>
            <a:r>
              <a:rPr sz="1000" spc="-10" dirty="0">
                <a:latin typeface="Carlito"/>
                <a:cs typeface="Carlito"/>
              </a:rPr>
              <a:t>extract </a:t>
            </a:r>
            <a:r>
              <a:rPr sz="1000" spc="-5" dirty="0">
                <a:latin typeface="Carlito"/>
                <a:cs typeface="Carlito"/>
              </a:rPr>
              <a:t>the right </a:t>
            </a:r>
            <a:r>
              <a:rPr sz="1000" spc="-10" dirty="0">
                <a:latin typeface="Carlito"/>
                <a:cs typeface="Carlito"/>
              </a:rPr>
              <a:t>information you need </a:t>
            </a:r>
            <a:r>
              <a:rPr sz="1000" spc="-5" dirty="0">
                <a:latin typeface="Carlito"/>
                <a:cs typeface="Carlito"/>
              </a:rPr>
              <a:t>about</a:t>
            </a:r>
            <a:r>
              <a:rPr sz="1000" spc="-8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them.</a:t>
            </a:r>
            <a:endParaRPr sz="1000">
              <a:latin typeface="Carlito"/>
              <a:cs typeface="Carlito"/>
            </a:endParaRPr>
          </a:p>
          <a:p>
            <a:pPr marL="201295" marR="15875" indent="-189230">
              <a:lnSpc>
                <a:spcPts val="1070"/>
              </a:lnSpc>
              <a:spcBef>
                <a:spcPts val="840"/>
              </a:spcBef>
              <a:buFont typeface="Georgia"/>
              <a:buChar char=""/>
              <a:tabLst>
                <a:tab pos="201930" algn="l"/>
              </a:tabLst>
            </a:pPr>
            <a:r>
              <a:rPr sz="1000" spc="-10" dirty="0">
                <a:latin typeface="Carlito"/>
                <a:cs typeface="Carlito"/>
              </a:rPr>
              <a:t>Make </a:t>
            </a:r>
            <a:r>
              <a:rPr sz="1000" spc="-5" dirty="0">
                <a:latin typeface="Carlito"/>
                <a:cs typeface="Carlito"/>
              </a:rPr>
              <a:t>further inquiries and </a:t>
            </a:r>
            <a:r>
              <a:rPr sz="1000" spc="-10" dirty="0">
                <a:latin typeface="Carlito"/>
                <a:cs typeface="Carlito"/>
              </a:rPr>
              <a:t>appointments </a:t>
            </a:r>
            <a:r>
              <a:rPr sz="1000" spc="-5" dirty="0">
                <a:latin typeface="Carlito"/>
                <a:cs typeface="Carlito"/>
              </a:rPr>
              <a:t>with the leads to </a:t>
            </a:r>
            <a:r>
              <a:rPr sz="1000" spc="-10" dirty="0">
                <a:latin typeface="Carlito"/>
                <a:cs typeface="Carlito"/>
              </a:rPr>
              <a:t>determine </a:t>
            </a:r>
            <a:r>
              <a:rPr sz="1000" spc="-5" dirty="0">
                <a:latin typeface="Carlito"/>
                <a:cs typeface="Carlito"/>
              </a:rPr>
              <a:t>their </a:t>
            </a:r>
            <a:r>
              <a:rPr sz="1000" spc="-10" dirty="0">
                <a:latin typeface="Carlito"/>
                <a:cs typeface="Carlito"/>
              </a:rPr>
              <a:t>intention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spc="-10" dirty="0">
                <a:latin typeface="Carlito"/>
                <a:cs typeface="Carlito"/>
              </a:rPr>
              <a:t>mentality  </a:t>
            </a:r>
            <a:r>
              <a:rPr sz="1000" spc="-5" dirty="0">
                <a:latin typeface="Carlito"/>
                <a:cs typeface="Carlito"/>
              </a:rPr>
              <a:t>to join online</a:t>
            </a:r>
            <a:r>
              <a:rPr sz="1000" spc="-4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courses.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57655"/>
            <a:ext cx="3825240" cy="56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2523" y="2802635"/>
            <a:ext cx="5204460" cy="0"/>
          </a:xfrm>
          <a:custGeom>
            <a:avLst/>
            <a:gdLst/>
            <a:ahLst/>
            <a:cxnLst/>
            <a:rect l="l" t="t" r="r" b="b"/>
            <a:pathLst>
              <a:path w="5204459">
                <a:moveTo>
                  <a:pt x="0" y="0"/>
                </a:moveTo>
                <a:lnTo>
                  <a:pt x="5204459" y="0"/>
                </a:lnTo>
              </a:path>
            </a:pathLst>
          </a:custGeom>
          <a:ln w="15240">
            <a:solidFill>
              <a:srgbClr val="678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901" y="1579830"/>
            <a:ext cx="3191510" cy="100456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560"/>
              </a:spcBef>
            </a:pPr>
            <a:r>
              <a:rPr sz="3350" b="1" spc="-365" dirty="0">
                <a:solidFill>
                  <a:srgbClr val="000000"/>
                </a:solidFill>
                <a:latin typeface="Arial"/>
                <a:cs typeface="Arial"/>
              </a:rPr>
              <a:t>Conclusion </a:t>
            </a:r>
            <a:r>
              <a:rPr sz="3350" b="1" spc="-300" dirty="0">
                <a:solidFill>
                  <a:srgbClr val="000000"/>
                </a:solidFill>
                <a:latin typeface="Arial"/>
                <a:cs typeface="Arial"/>
              </a:rPr>
              <a:t>and  </a:t>
            </a:r>
            <a:r>
              <a:rPr sz="3350" b="1" spc="-73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3350" b="1" spc="-2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350" b="1" spc="-48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3350" b="1" spc="-29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350" b="1" spc="-380" dirty="0">
                <a:solidFill>
                  <a:srgbClr val="000000"/>
                </a:solidFill>
                <a:latin typeface="Arial"/>
                <a:cs typeface="Arial"/>
              </a:rPr>
              <a:t>mm</a:t>
            </a:r>
            <a:r>
              <a:rPr sz="3350" b="1" spc="-2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350" b="1" spc="-325" dirty="0">
                <a:solidFill>
                  <a:srgbClr val="000000"/>
                </a:solidFill>
                <a:latin typeface="Arial"/>
                <a:cs typeface="Arial"/>
              </a:rPr>
              <a:t>nd</a:t>
            </a:r>
            <a:r>
              <a:rPr sz="3350" b="1" spc="-35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350" b="1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3350" b="1" spc="-22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350" b="1" spc="-32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3350" b="1" spc="-5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3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769360" marR="127635" indent="-189230">
              <a:lnSpc>
                <a:spcPct val="92200"/>
              </a:lnSpc>
              <a:spcBef>
                <a:spcPts val="270"/>
              </a:spcBef>
              <a:buFont typeface="Arial"/>
              <a:buChar char="•"/>
              <a:tabLst>
                <a:tab pos="3769995" algn="l"/>
              </a:tabLst>
            </a:pPr>
            <a:r>
              <a:rPr spc="10" dirty="0"/>
              <a:t>While </a:t>
            </a:r>
            <a:r>
              <a:rPr spc="15" dirty="0"/>
              <a:t>we </a:t>
            </a:r>
            <a:r>
              <a:rPr spc="5" dirty="0"/>
              <a:t>have checked </a:t>
            </a:r>
            <a:r>
              <a:rPr spc="15" dirty="0"/>
              <a:t>both </a:t>
            </a:r>
            <a:r>
              <a:rPr spc="10" dirty="0"/>
              <a:t>Sensitivity-Specificity </a:t>
            </a:r>
            <a:r>
              <a:rPr spc="5" dirty="0"/>
              <a:t>as well </a:t>
            </a:r>
            <a:r>
              <a:rPr spc="15" dirty="0"/>
              <a:t>as  </a:t>
            </a:r>
            <a:r>
              <a:rPr spc="10" dirty="0"/>
              <a:t>Precision </a:t>
            </a:r>
            <a:r>
              <a:rPr spc="15" dirty="0"/>
              <a:t>and </a:t>
            </a:r>
            <a:r>
              <a:rPr spc="5" dirty="0"/>
              <a:t>Recall </a:t>
            </a:r>
            <a:r>
              <a:rPr spc="10" dirty="0"/>
              <a:t>Metrics, </a:t>
            </a:r>
            <a:r>
              <a:rPr spc="15" dirty="0"/>
              <a:t>we </a:t>
            </a:r>
            <a:r>
              <a:rPr spc="5" dirty="0"/>
              <a:t>have considered </a:t>
            </a:r>
            <a:r>
              <a:rPr spc="15" dirty="0"/>
              <a:t>the </a:t>
            </a:r>
            <a:r>
              <a:rPr spc="10" dirty="0"/>
              <a:t>optimal cut  </a:t>
            </a:r>
            <a:r>
              <a:rPr spc="5" dirty="0"/>
              <a:t>off </a:t>
            </a:r>
            <a:r>
              <a:rPr spc="15" dirty="0"/>
              <a:t>based </a:t>
            </a:r>
            <a:r>
              <a:rPr spc="10" dirty="0"/>
              <a:t>on Sensitivity </a:t>
            </a:r>
            <a:r>
              <a:rPr spc="15" dirty="0"/>
              <a:t>and </a:t>
            </a:r>
            <a:r>
              <a:rPr spc="10" dirty="0"/>
              <a:t>Specificity </a:t>
            </a:r>
            <a:r>
              <a:rPr spc="-5" dirty="0"/>
              <a:t>for </a:t>
            </a:r>
            <a:r>
              <a:rPr spc="5" dirty="0"/>
              <a:t>calculating </a:t>
            </a:r>
            <a:r>
              <a:rPr spc="15" dirty="0"/>
              <a:t>the </a:t>
            </a:r>
            <a:r>
              <a:rPr spc="5" dirty="0"/>
              <a:t>final  prediction.</a:t>
            </a:r>
          </a:p>
          <a:p>
            <a:pPr marL="3769360" marR="189865" indent="-189230">
              <a:lnSpc>
                <a:spcPts val="1610"/>
              </a:lnSpc>
              <a:spcBef>
                <a:spcPts val="850"/>
              </a:spcBef>
              <a:buFont typeface="Arial"/>
              <a:buChar char="•"/>
              <a:tabLst>
                <a:tab pos="3769995" algn="l"/>
              </a:tabLst>
            </a:pPr>
            <a:r>
              <a:rPr spc="-5" dirty="0"/>
              <a:t>Accuracy, </a:t>
            </a:r>
            <a:r>
              <a:rPr spc="10" dirty="0"/>
              <a:t>Sensitivity </a:t>
            </a:r>
            <a:r>
              <a:rPr spc="15" dirty="0"/>
              <a:t>and </a:t>
            </a:r>
            <a:r>
              <a:rPr spc="10" dirty="0"/>
              <a:t>Specificity </a:t>
            </a:r>
            <a:r>
              <a:rPr spc="5" dirty="0"/>
              <a:t>values of </a:t>
            </a:r>
            <a:r>
              <a:rPr spc="10" dirty="0"/>
              <a:t>test set </a:t>
            </a:r>
            <a:r>
              <a:rPr spc="5" dirty="0"/>
              <a:t>are </a:t>
            </a:r>
            <a:r>
              <a:rPr spc="10" dirty="0"/>
              <a:t>around  </a:t>
            </a:r>
            <a:r>
              <a:rPr spc="15" dirty="0"/>
              <a:t>84%, </a:t>
            </a:r>
            <a:r>
              <a:rPr spc="20" dirty="0"/>
              <a:t>83% </a:t>
            </a:r>
            <a:r>
              <a:rPr spc="15" dirty="0"/>
              <a:t>and </a:t>
            </a:r>
            <a:r>
              <a:rPr spc="20" dirty="0"/>
              <a:t>85% </a:t>
            </a:r>
            <a:r>
              <a:rPr spc="15" dirty="0"/>
              <a:t>which </a:t>
            </a:r>
            <a:r>
              <a:rPr spc="5" dirty="0"/>
              <a:t>are approximately </a:t>
            </a:r>
            <a:r>
              <a:rPr spc="10" dirty="0"/>
              <a:t>closer to </a:t>
            </a:r>
            <a:r>
              <a:rPr spc="15" dirty="0"/>
              <a:t>the  </a:t>
            </a:r>
            <a:r>
              <a:rPr spc="10" dirty="0"/>
              <a:t>respective </a:t>
            </a:r>
            <a:r>
              <a:rPr spc="5" dirty="0"/>
              <a:t>values calculated </a:t>
            </a:r>
            <a:r>
              <a:rPr spc="10" dirty="0"/>
              <a:t>using </a:t>
            </a:r>
            <a:r>
              <a:rPr spc="5" dirty="0"/>
              <a:t>trained</a:t>
            </a:r>
            <a:r>
              <a:rPr spc="55" dirty="0"/>
              <a:t> </a:t>
            </a:r>
            <a:r>
              <a:rPr spc="10" dirty="0"/>
              <a:t>set.</a:t>
            </a:r>
          </a:p>
          <a:p>
            <a:pPr marL="3769360" marR="5080" indent="-189230">
              <a:lnSpc>
                <a:spcPts val="1610"/>
              </a:lnSpc>
              <a:spcBef>
                <a:spcPts val="810"/>
              </a:spcBef>
              <a:buFont typeface="Arial"/>
              <a:buChar char="•"/>
              <a:tabLst>
                <a:tab pos="3769995" algn="l"/>
              </a:tabLst>
            </a:pPr>
            <a:r>
              <a:rPr spc="15" dirty="0"/>
              <a:t>Also </a:t>
            </a:r>
            <a:r>
              <a:rPr spc="20" dirty="0"/>
              <a:t>the </a:t>
            </a:r>
            <a:r>
              <a:rPr spc="10" dirty="0"/>
              <a:t>lead </a:t>
            </a:r>
            <a:r>
              <a:rPr spc="5" dirty="0"/>
              <a:t>score calculated </a:t>
            </a:r>
            <a:r>
              <a:rPr spc="10" dirty="0"/>
              <a:t>in </a:t>
            </a:r>
            <a:r>
              <a:rPr spc="15" dirty="0"/>
              <a:t>the </a:t>
            </a:r>
            <a:r>
              <a:rPr spc="5" dirty="0"/>
              <a:t>trained </a:t>
            </a:r>
            <a:r>
              <a:rPr spc="10" dirty="0"/>
              <a:t>set </a:t>
            </a:r>
            <a:r>
              <a:rPr spc="5" dirty="0"/>
              <a:t>of data </a:t>
            </a:r>
            <a:r>
              <a:rPr spc="10" dirty="0"/>
              <a:t>meets </a:t>
            </a:r>
            <a:r>
              <a:rPr spc="15" dirty="0"/>
              <a:t>80%  Lead</a:t>
            </a:r>
            <a:r>
              <a:rPr dirty="0"/>
              <a:t> </a:t>
            </a:r>
            <a:r>
              <a:rPr spc="5" dirty="0"/>
              <a:t>Conversion.</a:t>
            </a:r>
          </a:p>
          <a:p>
            <a:pPr marL="3568065">
              <a:lnSpc>
                <a:spcPct val="100000"/>
              </a:lnSpc>
            </a:pPr>
            <a:endParaRPr sz="1500"/>
          </a:p>
          <a:p>
            <a:pPr marL="3580765">
              <a:lnSpc>
                <a:spcPct val="100000"/>
              </a:lnSpc>
              <a:spcBef>
                <a:spcPts val="1240"/>
              </a:spcBef>
            </a:pPr>
            <a:r>
              <a:rPr b="1" spc="15" dirty="0">
                <a:latin typeface="Carlito"/>
                <a:cs typeface="Carlito"/>
              </a:rPr>
              <a:t>Hence </a:t>
            </a:r>
            <a:r>
              <a:rPr b="1" dirty="0">
                <a:latin typeface="Carlito"/>
                <a:cs typeface="Carlito"/>
              </a:rPr>
              <a:t>overall </a:t>
            </a:r>
            <a:r>
              <a:rPr b="1" spc="10" dirty="0">
                <a:latin typeface="Carlito"/>
                <a:cs typeface="Carlito"/>
              </a:rPr>
              <a:t>this </a:t>
            </a:r>
            <a:r>
              <a:rPr b="1" spc="20" dirty="0">
                <a:latin typeface="Carlito"/>
                <a:cs typeface="Carlito"/>
              </a:rPr>
              <a:t>model </a:t>
            </a:r>
            <a:r>
              <a:rPr b="1" spc="10" dirty="0">
                <a:latin typeface="Carlito"/>
                <a:cs typeface="Carlito"/>
              </a:rPr>
              <a:t>seems to </a:t>
            </a:r>
            <a:r>
              <a:rPr b="1" spc="25" dirty="0">
                <a:latin typeface="Carlito"/>
                <a:cs typeface="Carlito"/>
              </a:rPr>
              <a:t>be</a:t>
            </a:r>
            <a:r>
              <a:rPr b="1" spc="-155" dirty="0">
                <a:latin typeface="Carlito"/>
                <a:cs typeface="Carlito"/>
              </a:rPr>
              <a:t> </a:t>
            </a:r>
            <a:r>
              <a:rPr b="1" spc="15" dirty="0">
                <a:latin typeface="Carlito"/>
                <a:cs typeface="Carlito"/>
              </a:rPr>
              <a:t>good.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057655"/>
            <a:ext cx="3825240" cy="565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2523" y="2802635"/>
            <a:ext cx="5204460" cy="0"/>
          </a:xfrm>
          <a:custGeom>
            <a:avLst/>
            <a:gdLst/>
            <a:ahLst/>
            <a:cxnLst/>
            <a:rect l="l" t="t" r="r" b="b"/>
            <a:pathLst>
              <a:path w="5204459">
                <a:moveTo>
                  <a:pt x="0" y="0"/>
                </a:moveTo>
                <a:lnTo>
                  <a:pt x="5204459" y="0"/>
                </a:lnTo>
              </a:path>
            </a:pathLst>
          </a:custGeom>
          <a:ln w="15240">
            <a:solidFill>
              <a:srgbClr val="447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4" y="3395029"/>
            <a:ext cx="24225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75" dirty="0"/>
              <a:t>THANK</a:t>
            </a:r>
            <a:r>
              <a:rPr spc="-370" dirty="0"/>
              <a:t> </a:t>
            </a:r>
            <a:r>
              <a:rPr spc="-220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756" y="1265930"/>
            <a:ext cx="1990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85" dirty="0"/>
              <a:t>Business</a:t>
            </a:r>
            <a:r>
              <a:rPr sz="2800" spc="-325" dirty="0"/>
              <a:t> </a:t>
            </a:r>
            <a:r>
              <a:rPr sz="2800" spc="-135" dirty="0"/>
              <a:t>Goal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02289" y="2744207"/>
            <a:ext cx="7887334" cy="2863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01930" algn="l"/>
              </a:tabLst>
            </a:pPr>
            <a:r>
              <a:rPr sz="1550" spc="10" dirty="0">
                <a:latin typeface="Carlito"/>
                <a:cs typeface="Carlito"/>
              </a:rPr>
              <a:t>X </a:t>
            </a:r>
            <a:r>
              <a:rPr sz="1550" dirty="0">
                <a:latin typeface="Carlito"/>
                <a:cs typeface="Carlito"/>
              </a:rPr>
              <a:t>Education </a:t>
            </a:r>
            <a:r>
              <a:rPr sz="1550" spc="5" dirty="0">
                <a:latin typeface="Carlito"/>
                <a:cs typeface="Carlito"/>
              </a:rPr>
              <a:t>needs </a:t>
            </a:r>
            <a:r>
              <a:rPr sz="1550" spc="10" dirty="0">
                <a:latin typeface="Carlito"/>
                <a:cs typeface="Carlito"/>
              </a:rPr>
              <a:t>help </a:t>
            </a:r>
            <a:r>
              <a:rPr sz="1550" spc="5" dirty="0">
                <a:latin typeface="Carlito"/>
                <a:cs typeface="Carlito"/>
              </a:rPr>
              <a:t>in selecting the most promising leads, i.e. the leads that </a:t>
            </a:r>
            <a:r>
              <a:rPr sz="1550" dirty="0">
                <a:latin typeface="Carlito"/>
                <a:cs typeface="Carlito"/>
              </a:rPr>
              <a:t>are </a:t>
            </a:r>
            <a:r>
              <a:rPr sz="1550" spc="5" dirty="0">
                <a:latin typeface="Carlito"/>
                <a:cs typeface="Carlito"/>
              </a:rPr>
              <a:t>most</a:t>
            </a:r>
            <a:r>
              <a:rPr sz="1550" spc="-195" dirty="0">
                <a:latin typeface="Carlito"/>
                <a:cs typeface="Carlito"/>
              </a:rPr>
              <a:t> </a:t>
            </a:r>
            <a:r>
              <a:rPr sz="1550" spc="-5" dirty="0">
                <a:latin typeface="Carlito"/>
                <a:cs typeface="Carlito"/>
              </a:rPr>
              <a:t>likely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Carlito"/>
              <a:cs typeface="Carlito"/>
            </a:endParaRPr>
          </a:p>
          <a:p>
            <a:pPr marL="201295">
              <a:lnSpc>
                <a:spcPct val="100000"/>
              </a:lnSpc>
            </a:pPr>
            <a:r>
              <a:rPr sz="1550" dirty="0">
                <a:latin typeface="Carlito"/>
                <a:cs typeface="Carlito"/>
              </a:rPr>
              <a:t>to </a:t>
            </a:r>
            <a:r>
              <a:rPr sz="1550" spc="-5" dirty="0">
                <a:latin typeface="Carlito"/>
                <a:cs typeface="Carlito"/>
              </a:rPr>
              <a:t>convert </a:t>
            </a:r>
            <a:r>
              <a:rPr sz="1550" dirty="0">
                <a:latin typeface="Carlito"/>
                <a:cs typeface="Carlito"/>
              </a:rPr>
              <a:t>into </a:t>
            </a:r>
            <a:r>
              <a:rPr sz="1550" spc="5" dirty="0">
                <a:latin typeface="Carlito"/>
                <a:cs typeface="Carlito"/>
              </a:rPr>
              <a:t>paying</a:t>
            </a:r>
            <a:r>
              <a:rPr sz="1550" spc="-5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customers.</a:t>
            </a:r>
            <a:endParaRPr sz="1550">
              <a:latin typeface="Carlito"/>
              <a:cs typeface="Carlito"/>
            </a:endParaRPr>
          </a:p>
          <a:p>
            <a:pPr marL="201295" marR="99060" indent="-189230">
              <a:lnSpc>
                <a:spcPct val="202300"/>
              </a:lnSpc>
              <a:spcBef>
                <a:spcPts val="825"/>
              </a:spcBef>
              <a:buFont typeface="Arial"/>
              <a:buChar char="•"/>
              <a:tabLst>
                <a:tab pos="201930" algn="l"/>
              </a:tabLst>
            </a:pPr>
            <a:r>
              <a:rPr sz="1550" spc="10" dirty="0">
                <a:latin typeface="Carlito"/>
                <a:cs typeface="Carlito"/>
              </a:rPr>
              <a:t>The </a:t>
            </a:r>
            <a:r>
              <a:rPr sz="1550" spc="5" dirty="0">
                <a:latin typeface="Carlito"/>
                <a:cs typeface="Carlito"/>
              </a:rPr>
              <a:t>company needs </a:t>
            </a:r>
            <a:r>
              <a:rPr sz="1550" spc="10" dirty="0">
                <a:latin typeface="Carlito"/>
                <a:cs typeface="Carlito"/>
              </a:rPr>
              <a:t>a </a:t>
            </a:r>
            <a:r>
              <a:rPr sz="1550" spc="5" dirty="0">
                <a:latin typeface="Carlito"/>
                <a:cs typeface="Carlito"/>
              </a:rPr>
              <a:t>model wherein </a:t>
            </a:r>
            <a:r>
              <a:rPr sz="1550" spc="-5" dirty="0">
                <a:latin typeface="Carlito"/>
                <a:cs typeface="Carlito"/>
              </a:rPr>
              <a:t>you </a:t>
            </a:r>
            <a:r>
              <a:rPr sz="1550" spc="10" dirty="0">
                <a:latin typeface="Carlito"/>
                <a:cs typeface="Carlito"/>
              </a:rPr>
              <a:t>a </a:t>
            </a:r>
            <a:r>
              <a:rPr sz="1550" spc="5" dirty="0">
                <a:latin typeface="Carlito"/>
                <a:cs typeface="Carlito"/>
              </a:rPr>
              <a:t>lead </a:t>
            </a:r>
            <a:r>
              <a:rPr sz="1550" spc="-5" dirty="0">
                <a:latin typeface="Carlito"/>
                <a:cs typeface="Carlito"/>
              </a:rPr>
              <a:t>score </a:t>
            </a:r>
            <a:r>
              <a:rPr sz="1550" spc="5" dirty="0">
                <a:latin typeface="Carlito"/>
                <a:cs typeface="Carlito"/>
              </a:rPr>
              <a:t>is assigned </a:t>
            </a:r>
            <a:r>
              <a:rPr sz="1550" dirty="0">
                <a:latin typeface="Carlito"/>
                <a:cs typeface="Carlito"/>
              </a:rPr>
              <a:t>to </a:t>
            </a:r>
            <a:r>
              <a:rPr sz="1550" spc="5" dirty="0">
                <a:latin typeface="Carlito"/>
                <a:cs typeface="Carlito"/>
              </a:rPr>
              <a:t>each </a:t>
            </a:r>
            <a:r>
              <a:rPr sz="1550" dirty="0">
                <a:latin typeface="Carlito"/>
                <a:cs typeface="Carlito"/>
              </a:rPr>
              <a:t>of </a:t>
            </a:r>
            <a:r>
              <a:rPr sz="1550" spc="5" dirty="0">
                <a:latin typeface="Carlito"/>
                <a:cs typeface="Carlito"/>
              </a:rPr>
              <a:t>the leads such  that the </a:t>
            </a:r>
            <a:r>
              <a:rPr sz="1550" dirty="0">
                <a:latin typeface="Carlito"/>
                <a:cs typeface="Carlito"/>
              </a:rPr>
              <a:t>customers </a:t>
            </a:r>
            <a:r>
              <a:rPr sz="1550" spc="5" dirty="0">
                <a:latin typeface="Carlito"/>
                <a:cs typeface="Carlito"/>
              </a:rPr>
              <a:t>with higher lead </a:t>
            </a:r>
            <a:r>
              <a:rPr sz="1550" dirty="0">
                <a:latin typeface="Carlito"/>
                <a:cs typeface="Carlito"/>
              </a:rPr>
              <a:t>score have </a:t>
            </a:r>
            <a:r>
              <a:rPr sz="1550" spc="10" dirty="0">
                <a:latin typeface="Carlito"/>
                <a:cs typeface="Carlito"/>
              </a:rPr>
              <a:t>a </a:t>
            </a:r>
            <a:r>
              <a:rPr sz="1550" spc="5" dirty="0">
                <a:latin typeface="Carlito"/>
                <a:cs typeface="Carlito"/>
              </a:rPr>
              <a:t>higher </a:t>
            </a:r>
            <a:r>
              <a:rPr sz="1550" spc="-5" dirty="0">
                <a:latin typeface="Carlito"/>
                <a:cs typeface="Carlito"/>
              </a:rPr>
              <a:t>conversion </a:t>
            </a:r>
            <a:r>
              <a:rPr sz="1550" spc="5" dirty="0">
                <a:latin typeface="Carlito"/>
                <a:cs typeface="Carlito"/>
              </a:rPr>
              <a:t>chance </a:t>
            </a:r>
            <a:r>
              <a:rPr sz="1550" spc="10" dirty="0">
                <a:latin typeface="Carlito"/>
                <a:cs typeface="Carlito"/>
              </a:rPr>
              <a:t>and </a:t>
            </a:r>
            <a:r>
              <a:rPr sz="1550" spc="5" dirty="0">
                <a:latin typeface="Carlito"/>
                <a:cs typeface="Carlito"/>
              </a:rPr>
              <a:t>the </a:t>
            </a:r>
            <a:r>
              <a:rPr sz="1550" dirty="0">
                <a:latin typeface="Carlito"/>
                <a:cs typeface="Carlito"/>
              </a:rPr>
              <a:t>customers  </a:t>
            </a:r>
            <a:r>
              <a:rPr sz="1550" spc="5" dirty="0">
                <a:latin typeface="Carlito"/>
                <a:cs typeface="Carlito"/>
              </a:rPr>
              <a:t>with </a:t>
            </a:r>
            <a:r>
              <a:rPr sz="1550" dirty="0">
                <a:latin typeface="Carlito"/>
                <a:cs typeface="Carlito"/>
              </a:rPr>
              <a:t>lower </a:t>
            </a:r>
            <a:r>
              <a:rPr sz="1550" spc="5" dirty="0">
                <a:latin typeface="Carlito"/>
                <a:cs typeface="Carlito"/>
              </a:rPr>
              <a:t>lead </a:t>
            </a:r>
            <a:r>
              <a:rPr sz="1550" dirty="0">
                <a:latin typeface="Carlito"/>
                <a:cs typeface="Carlito"/>
              </a:rPr>
              <a:t>score </a:t>
            </a:r>
            <a:r>
              <a:rPr sz="1550" spc="-5" dirty="0">
                <a:latin typeface="Carlito"/>
                <a:cs typeface="Carlito"/>
              </a:rPr>
              <a:t>have </a:t>
            </a:r>
            <a:r>
              <a:rPr sz="1550" spc="10" dirty="0">
                <a:latin typeface="Carlito"/>
                <a:cs typeface="Carlito"/>
              </a:rPr>
              <a:t>a </a:t>
            </a:r>
            <a:r>
              <a:rPr sz="1550" dirty="0">
                <a:latin typeface="Carlito"/>
                <a:cs typeface="Carlito"/>
              </a:rPr>
              <a:t>lower </a:t>
            </a:r>
            <a:r>
              <a:rPr sz="1550" spc="-5" dirty="0">
                <a:latin typeface="Carlito"/>
                <a:cs typeface="Carlito"/>
              </a:rPr>
              <a:t>conversion</a:t>
            </a:r>
            <a:r>
              <a:rPr sz="1550" spc="-70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chance.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sz="1550" spc="10" dirty="0">
                <a:latin typeface="Carlito"/>
                <a:cs typeface="Carlito"/>
              </a:rPr>
              <a:t>The </a:t>
            </a:r>
            <a:r>
              <a:rPr sz="1550" spc="-5" dirty="0">
                <a:latin typeface="Carlito"/>
                <a:cs typeface="Carlito"/>
              </a:rPr>
              <a:t>CEO, </a:t>
            </a:r>
            <a:r>
              <a:rPr sz="1550" spc="5" dirty="0">
                <a:latin typeface="Carlito"/>
                <a:cs typeface="Carlito"/>
              </a:rPr>
              <a:t>in </a:t>
            </a:r>
            <a:r>
              <a:rPr sz="1550" spc="-5" dirty="0">
                <a:latin typeface="Carlito"/>
                <a:cs typeface="Carlito"/>
              </a:rPr>
              <a:t>particular, </a:t>
            </a:r>
            <a:r>
              <a:rPr sz="1550" spc="10" dirty="0">
                <a:latin typeface="Carlito"/>
                <a:cs typeface="Carlito"/>
              </a:rPr>
              <a:t>has </a:t>
            </a:r>
            <a:r>
              <a:rPr sz="1550" dirty="0">
                <a:latin typeface="Carlito"/>
                <a:cs typeface="Carlito"/>
              </a:rPr>
              <a:t>given </a:t>
            </a:r>
            <a:r>
              <a:rPr sz="1550" spc="10" dirty="0">
                <a:latin typeface="Carlito"/>
                <a:cs typeface="Carlito"/>
              </a:rPr>
              <a:t>a ballpark </a:t>
            </a:r>
            <a:r>
              <a:rPr sz="1550" spc="5" dirty="0">
                <a:latin typeface="Carlito"/>
                <a:cs typeface="Carlito"/>
              </a:rPr>
              <a:t>of </a:t>
            </a:r>
            <a:r>
              <a:rPr sz="1550" spc="10" dirty="0">
                <a:latin typeface="Carlito"/>
                <a:cs typeface="Carlito"/>
              </a:rPr>
              <a:t>the </a:t>
            </a:r>
            <a:r>
              <a:rPr sz="1550" spc="-5" dirty="0">
                <a:latin typeface="Carlito"/>
                <a:cs typeface="Carlito"/>
              </a:rPr>
              <a:t>target </a:t>
            </a:r>
            <a:r>
              <a:rPr sz="1550" spc="5" dirty="0">
                <a:latin typeface="Carlito"/>
                <a:cs typeface="Carlito"/>
              </a:rPr>
              <a:t>lead </a:t>
            </a:r>
            <a:r>
              <a:rPr sz="1550" spc="-5" dirty="0">
                <a:latin typeface="Carlito"/>
                <a:cs typeface="Carlito"/>
              </a:rPr>
              <a:t>conversion rate </a:t>
            </a:r>
            <a:r>
              <a:rPr sz="1550" dirty="0">
                <a:latin typeface="Carlito"/>
                <a:cs typeface="Carlito"/>
              </a:rPr>
              <a:t>to </a:t>
            </a:r>
            <a:r>
              <a:rPr sz="1550" spc="5" dirty="0">
                <a:latin typeface="Carlito"/>
                <a:cs typeface="Carlito"/>
              </a:rPr>
              <a:t>be around</a:t>
            </a:r>
            <a:r>
              <a:rPr sz="1550" spc="-190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80%.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796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4896" y="1453327"/>
            <a:ext cx="68402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40" dirty="0"/>
              <a:t>Solution </a:t>
            </a:r>
            <a:r>
              <a:rPr sz="3300" spc="-85" dirty="0"/>
              <a:t>Methodology </a:t>
            </a:r>
            <a:r>
              <a:rPr sz="3300" spc="-345" dirty="0"/>
              <a:t>: </a:t>
            </a:r>
            <a:r>
              <a:rPr sz="3300" spc="-180" dirty="0"/>
              <a:t>Data</a:t>
            </a:r>
            <a:r>
              <a:rPr sz="3300" spc="-350" dirty="0"/>
              <a:t> </a:t>
            </a:r>
            <a:r>
              <a:rPr sz="3300" spc="-175" dirty="0"/>
              <a:t>Exploration</a:t>
            </a:r>
            <a:endParaRPr sz="3300"/>
          </a:p>
        </p:txBody>
      </p:sp>
      <p:sp>
        <p:nvSpPr>
          <p:cNvPr id="4" name="object 4"/>
          <p:cNvSpPr/>
          <p:nvPr/>
        </p:nvSpPr>
        <p:spPr>
          <a:xfrm>
            <a:off x="1287300" y="3713064"/>
            <a:ext cx="1007505" cy="874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1597" y="4835106"/>
            <a:ext cx="3583940" cy="10947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9055">
              <a:lnSpc>
                <a:spcPts val="1360"/>
              </a:lnSpc>
              <a:spcBef>
                <a:spcPts val="245"/>
              </a:spcBef>
            </a:pPr>
            <a:r>
              <a:rPr sz="1200" b="1" spc="15" dirty="0">
                <a:latin typeface="Carlito"/>
                <a:cs typeface="Carlito"/>
              </a:rPr>
              <a:t>Leads </a:t>
            </a:r>
            <a:r>
              <a:rPr sz="1200" b="1" spc="10" dirty="0">
                <a:latin typeface="Carlito"/>
                <a:cs typeface="Carlito"/>
              </a:rPr>
              <a:t>csv </a:t>
            </a:r>
            <a:r>
              <a:rPr sz="1200" b="1" spc="5" dirty="0">
                <a:latin typeface="Carlito"/>
                <a:cs typeface="Carlito"/>
              </a:rPr>
              <a:t>contains all </a:t>
            </a:r>
            <a:r>
              <a:rPr sz="1200" b="1" spc="10" dirty="0">
                <a:latin typeface="Carlito"/>
                <a:cs typeface="Carlito"/>
              </a:rPr>
              <a:t>the </a:t>
            </a:r>
            <a:r>
              <a:rPr sz="1200" b="1" spc="5" dirty="0">
                <a:latin typeface="Carlito"/>
                <a:cs typeface="Carlito"/>
              </a:rPr>
              <a:t>information </a:t>
            </a:r>
            <a:r>
              <a:rPr sz="1200" b="1" spc="10" dirty="0">
                <a:latin typeface="Carlito"/>
                <a:cs typeface="Carlito"/>
              </a:rPr>
              <a:t>about the leads  </a:t>
            </a:r>
            <a:r>
              <a:rPr sz="1200" b="1" spc="5" dirty="0">
                <a:latin typeface="Carlito"/>
                <a:cs typeface="Carlito"/>
              </a:rPr>
              <a:t>generated </a:t>
            </a:r>
            <a:r>
              <a:rPr sz="1200" b="1" spc="10" dirty="0">
                <a:latin typeface="Carlito"/>
                <a:cs typeface="Carlito"/>
              </a:rPr>
              <a:t>through </a:t>
            </a:r>
            <a:r>
              <a:rPr sz="1200" b="1" spc="5" dirty="0">
                <a:latin typeface="Carlito"/>
                <a:cs typeface="Carlito"/>
              </a:rPr>
              <a:t>various </a:t>
            </a:r>
            <a:r>
              <a:rPr sz="1200" b="1" spc="10" dirty="0">
                <a:latin typeface="Carlito"/>
                <a:cs typeface="Carlito"/>
              </a:rPr>
              <a:t>sources </a:t>
            </a:r>
            <a:r>
              <a:rPr sz="1200" b="1" spc="15" dirty="0">
                <a:latin typeface="Carlito"/>
                <a:cs typeface="Carlito"/>
              </a:rPr>
              <a:t>and </a:t>
            </a:r>
            <a:r>
              <a:rPr sz="1200" b="1" spc="10" dirty="0">
                <a:latin typeface="Carlito"/>
                <a:cs typeface="Carlito"/>
              </a:rPr>
              <a:t>their</a:t>
            </a:r>
            <a:r>
              <a:rPr sz="1200" b="1" spc="30" dirty="0">
                <a:latin typeface="Carlito"/>
                <a:cs typeface="Carlito"/>
              </a:rPr>
              <a:t> </a:t>
            </a:r>
            <a:r>
              <a:rPr sz="1200" b="1" spc="10" dirty="0">
                <a:latin typeface="Carlito"/>
                <a:cs typeface="Carlito"/>
              </a:rPr>
              <a:t>activities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320"/>
              </a:lnSpc>
            </a:pPr>
            <a:r>
              <a:rPr sz="1200" b="1" spc="5" dirty="0"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Carlito"/>
                <a:cs typeface="Carlito"/>
              </a:rPr>
              <a:t>This file </a:t>
            </a:r>
            <a:r>
              <a:rPr sz="1000" spc="-10" dirty="0">
                <a:latin typeface="Carlito"/>
                <a:cs typeface="Carlito"/>
              </a:rPr>
              <a:t>contains </a:t>
            </a:r>
            <a:r>
              <a:rPr sz="1000" spc="-5" dirty="0">
                <a:latin typeface="Carlito"/>
                <a:cs typeface="Carlito"/>
              </a:rPr>
              <a:t>9240 </a:t>
            </a:r>
            <a:r>
              <a:rPr sz="1000" spc="-10" dirty="0">
                <a:latin typeface="Carlito"/>
                <a:cs typeface="Carlito"/>
              </a:rPr>
              <a:t>rows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spc="-10" dirty="0">
                <a:latin typeface="Carlito"/>
                <a:cs typeface="Carlito"/>
              </a:rPr>
              <a:t>37</a:t>
            </a:r>
            <a:r>
              <a:rPr sz="1000" spc="-6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columns</a:t>
            </a:r>
            <a:endParaRPr sz="1000">
              <a:latin typeface="Carlito"/>
              <a:cs typeface="Carlito"/>
            </a:endParaRPr>
          </a:p>
          <a:p>
            <a:pPr marL="12700" marR="5080">
              <a:lnSpc>
                <a:spcPts val="1090"/>
              </a:lnSpc>
              <a:spcBef>
                <a:spcPts val="440"/>
              </a:spcBef>
            </a:pPr>
            <a:r>
              <a:rPr sz="1000" spc="-5" dirty="0">
                <a:latin typeface="Carlito"/>
                <a:cs typeface="Carlito"/>
              </a:rPr>
              <a:t>Out of </a:t>
            </a:r>
            <a:r>
              <a:rPr sz="1000" spc="-10" dirty="0">
                <a:latin typeface="Carlito"/>
                <a:cs typeface="Carlito"/>
              </a:rPr>
              <a:t>37 columns, </a:t>
            </a:r>
            <a:r>
              <a:rPr sz="1000" spc="-5" dirty="0">
                <a:latin typeface="Carlito"/>
                <a:cs typeface="Carlito"/>
              </a:rPr>
              <a:t>7 </a:t>
            </a:r>
            <a:r>
              <a:rPr sz="1000" spc="-10" dirty="0">
                <a:latin typeface="Carlito"/>
                <a:cs typeface="Carlito"/>
              </a:rPr>
              <a:t>are </a:t>
            </a:r>
            <a:r>
              <a:rPr sz="1000" spc="-5" dirty="0">
                <a:latin typeface="Carlito"/>
                <a:cs typeface="Carlito"/>
              </a:rPr>
              <a:t>numeric </a:t>
            </a:r>
            <a:r>
              <a:rPr sz="1000" spc="-10" dirty="0">
                <a:latin typeface="Carlito"/>
                <a:cs typeface="Carlito"/>
              </a:rPr>
              <a:t>columns </a:t>
            </a:r>
            <a:r>
              <a:rPr sz="1000" dirty="0">
                <a:latin typeface="Carlito"/>
                <a:cs typeface="Carlito"/>
              </a:rPr>
              <a:t>and </a:t>
            </a:r>
            <a:r>
              <a:rPr sz="1000" spc="-5" dirty="0">
                <a:latin typeface="Carlito"/>
                <a:cs typeface="Carlito"/>
              </a:rPr>
              <a:t>30 </a:t>
            </a:r>
            <a:r>
              <a:rPr sz="1000" spc="-10" dirty="0">
                <a:latin typeface="Carlito"/>
                <a:cs typeface="Carlito"/>
              </a:rPr>
              <a:t>are </a:t>
            </a:r>
            <a:r>
              <a:rPr sz="1000" spc="-5" dirty="0">
                <a:latin typeface="Carlito"/>
                <a:cs typeface="Carlito"/>
              </a:rPr>
              <a:t>non-numeric or  </a:t>
            </a:r>
            <a:r>
              <a:rPr sz="1000" spc="-10" dirty="0">
                <a:latin typeface="Carlito"/>
                <a:cs typeface="Carlito"/>
              </a:rPr>
              <a:t>categorical</a:t>
            </a:r>
            <a:r>
              <a:rPr sz="1000" spc="-2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columns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7603" y="3617309"/>
            <a:ext cx="765359" cy="1032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9623" y="4835106"/>
            <a:ext cx="3586479" cy="558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245"/>
              </a:spcBef>
            </a:pPr>
            <a:r>
              <a:rPr sz="1200" b="1" spc="10" dirty="0">
                <a:latin typeface="Carlito"/>
                <a:cs typeface="Carlito"/>
              </a:rPr>
              <a:t>‘Leads Data Dictionary </a:t>
            </a:r>
            <a:r>
              <a:rPr sz="1200" b="1" spc="15" dirty="0">
                <a:latin typeface="Carlito"/>
                <a:cs typeface="Carlito"/>
              </a:rPr>
              <a:t>csv’ </a:t>
            </a:r>
            <a:r>
              <a:rPr sz="1200" b="1" spc="5" dirty="0">
                <a:latin typeface="Carlito"/>
                <a:cs typeface="Carlito"/>
              </a:rPr>
              <a:t>is data </a:t>
            </a:r>
            <a:r>
              <a:rPr sz="1200" b="1" spc="10" dirty="0">
                <a:latin typeface="Carlito"/>
                <a:cs typeface="Carlito"/>
              </a:rPr>
              <a:t>dictionary which  describes the </a:t>
            </a:r>
            <a:r>
              <a:rPr sz="1200" b="1" spc="15" dirty="0">
                <a:latin typeface="Carlito"/>
                <a:cs typeface="Carlito"/>
              </a:rPr>
              <a:t>meaning of </a:t>
            </a:r>
            <a:r>
              <a:rPr sz="1200" b="1" spc="10" dirty="0">
                <a:latin typeface="Carlito"/>
                <a:cs typeface="Carlito"/>
              </a:rPr>
              <a:t>the variables present </a:t>
            </a:r>
            <a:r>
              <a:rPr sz="1200" b="1" spc="5" dirty="0">
                <a:latin typeface="Carlito"/>
                <a:cs typeface="Carlito"/>
              </a:rPr>
              <a:t>in </a:t>
            </a:r>
            <a:r>
              <a:rPr sz="1200" b="1" spc="10" dirty="0">
                <a:latin typeface="Carlito"/>
                <a:cs typeface="Carlito"/>
              </a:rPr>
              <a:t>the </a:t>
            </a:r>
            <a:r>
              <a:rPr sz="1200" b="1" spc="15" dirty="0">
                <a:latin typeface="Carlito"/>
                <a:cs typeface="Carlito"/>
              </a:rPr>
              <a:t>“  </a:t>
            </a:r>
            <a:r>
              <a:rPr sz="1200" b="1" spc="10" dirty="0">
                <a:latin typeface="Carlito"/>
                <a:cs typeface="Carlito"/>
              </a:rPr>
              <a:t>dataset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756" y="1457995"/>
            <a:ext cx="77965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10" dirty="0"/>
              <a:t>Solution </a:t>
            </a:r>
            <a:r>
              <a:rPr sz="2800" spc="-65" dirty="0"/>
              <a:t>Methodology </a:t>
            </a:r>
            <a:r>
              <a:rPr sz="2800" spc="-295" dirty="0"/>
              <a:t>: </a:t>
            </a:r>
            <a:r>
              <a:rPr sz="2800" spc="-150" dirty="0"/>
              <a:t>Data </a:t>
            </a:r>
            <a:r>
              <a:rPr sz="2800" spc="-135" dirty="0"/>
              <a:t>Cleaning </a:t>
            </a:r>
            <a:r>
              <a:rPr sz="2800" spc="-110" dirty="0"/>
              <a:t>and</a:t>
            </a:r>
            <a:r>
              <a:rPr sz="2800" spc="-655" dirty="0"/>
              <a:t> </a:t>
            </a:r>
            <a:r>
              <a:rPr sz="2800" spc="-145" dirty="0"/>
              <a:t>Preparation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17500" y="2662177"/>
            <a:ext cx="3386454" cy="5162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50" b="1" spc="-5" dirty="0">
                <a:latin typeface="Carlito"/>
                <a:cs typeface="Carlito"/>
              </a:rPr>
              <a:t>Leads.csv:</a:t>
            </a: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150" spc="-235" dirty="0">
                <a:latin typeface="Georgia"/>
                <a:cs typeface="Georgia"/>
              </a:rPr>
              <a:t></a:t>
            </a:r>
            <a:r>
              <a:rPr sz="1150" u="sng" spc="-23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15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Following columns have more than </a:t>
            </a:r>
            <a:r>
              <a:rPr sz="1150" i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30% </a:t>
            </a:r>
            <a:r>
              <a:rPr sz="115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null</a:t>
            </a:r>
            <a:r>
              <a:rPr sz="1150" i="1" u="sng" spc="10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15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values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500" y="4312403"/>
            <a:ext cx="7739380" cy="174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00"/>
              </a:spcBef>
              <a:buFont typeface="Georgia"/>
              <a:buChar char=""/>
              <a:tabLst>
                <a:tab pos="201930" algn="l"/>
              </a:tabLst>
            </a:pPr>
            <a:r>
              <a:rPr sz="1150" spc="-5" dirty="0">
                <a:latin typeface="Carlito"/>
                <a:cs typeface="Carlito"/>
              </a:rPr>
              <a:t>Check and handle </a:t>
            </a:r>
            <a:r>
              <a:rPr sz="1150" spc="-10" dirty="0">
                <a:latin typeface="Carlito"/>
                <a:cs typeface="Carlito"/>
              </a:rPr>
              <a:t>duplicate</a:t>
            </a:r>
            <a:r>
              <a:rPr sz="1150" spc="110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data.</a:t>
            </a:r>
            <a:endParaRPr sz="1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Georgia"/>
              <a:buChar char=""/>
            </a:pPr>
            <a:endParaRPr sz="13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5"/>
              </a:spcBef>
              <a:buFont typeface="Georgia"/>
              <a:buChar char=""/>
              <a:tabLst>
                <a:tab pos="201930" algn="l"/>
              </a:tabLst>
            </a:pPr>
            <a:r>
              <a:rPr sz="1150" spc="-5" dirty="0">
                <a:latin typeface="Carlito"/>
                <a:cs typeface="Carlito"/>
              </a:rPr>
              <a:t>Columns </a:t>
            </a:r>
            <a:r>
              <a:rPr sz="1150" spc="-15" dirty="0">
                <a:latin typeface="Carlito"/>
                <a:cs typeface="Carlito"/>
              </a:rPr>
              <a:t>have </a:t>
            </a:r>
            <a:r>
              <a:rPr sz="1150" spc="-10" dirty="0">
                <a:latin typeface="Carlito"/>
                <a:cs typeface="Carlito"/>
              </a:rPr>
              <a:t>default </a:t>
            </a:r>
            <a:r>
              <a:rPr sz="1150" spc="-5" dirty="0">
                <a:latin typeface="Carlito"/>
                <a:cs typeface="Carlito"/>
              </a:rPr>
              <a:t>value </a:t>
            </a:r>
            <a:r>
              <a:rPr sz="1150" dirty="0">
                <a:latin typeface="Carlito"/>
                <a:cs typeface="Carlito"/>
              </a:rPr>
              <a:t>of ‘select’ as a </a:t>
            </a:r>
            <a:r>
              <a:rPr sz="1150" spc="-5" dirty="0">
                <a:latin typeface="Carlito"/>
                <a:cs typeface="Carlito"/>
              </a:rPr>
              <a:t>dominating value </a:t>
            </a:r>
            <a:r>
              <a:rPr sz="1150" dirty="0">
                <a:latin typeface="Carlito"/>
                <a:cs typeface="Carlito"/>
              </a:rPr>
              <a:t>which is same as </a:t>
            </a:r>
            <a:r>
              <a:rPr sz="1150" spc="-5" dirty="0">
                <a:latin typeface="Carlito"/>
                <a:cs typeface="Carlito"/>
              </a:rPr>
              <a:t>null value </a:t>
            </a:r>
            <a:r>
              <a:rPr sz="1150" spc="-10" dirty="0">
                <a:latin typeface="Carlito"/>
                <a:cs typeface="Carlito"/>
              </a:rPr>
              <a:t>So, </a:t>
            </a:r>
            <a:r>
              <a:rPr sz="1150" spc="-5" dirty="0">
                <a:latin typeface="Carlito"/>
                <a:cs typeface="Carlito"/>
              </a:rPr>
              <a:t>we </a:t>
            </a:r>
            <a:r>
              <a:rPr sz="1150" spc="-15" dirty="0">
                <a:latin typeface="Carlito"/>
                <a:cs typeface="Carlito"/>
              </a:rPr>
              <a:t>have </a:t>
            </a:r>
            <a:r>
              <a:rPr sz="1150" spc="-10" dirty="0">
                <a:latin typeface="Carlito"/>
                <a:cs typeface="Carlito"/>
              </a:rPr>
              <a:t>converted </a:t>
            </a:r>
            <a:r>
              <a:rPr sz="1150" dirty="0">
                <a:latin typeface="Carlito"/>
                <a:cs typeface="Carlito"/>
              </a:rPr>
              <a:t>‘</a:t>
            </a:r>
            <a:r>
              <a:rPr sz="1150" spc="160" dirty="0">
                <a:latin typeface="Carlito"/>
                <a:cs typeface="Carlito"/>
              </a:rPr>
              <a:t> </a:t>
            </a:r>
            <a:r>
              <a:rPr sz="1150" spc="5" dirty="0">
                <a:latin typeface="Carlito"/>
                <a:cs typeface="Carlito"/>
              </a:rPr>
              <a:t>select’ </a:t>
            </a:r>
            <a:r>
              <a:rPr sz="1150" spc="-10" dirty="0">
                <a:latin typeface="Carlito"/>
                <a:cs typeface="Carlito"/>
              </a:rPr>
              <a:t>to ‘NA’</a:t>
            </a:r>
            <a:endParaRPr sz="1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Georgia"/>
              <a:buChar char=""/>
            </a:pPr>
            <a:endParaRPr sz="13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buFont typeface="Georgia"/>
              <a:buChar char=""/>
              <a:tabLst>
                <a:tab pos="201930" algn="l"/>
              </a:tabLst>
            </a:pPr>
            <a:r>
              <a:rPr sz="1150" spc="-5" dirty="0">
                <a:latin typeface="Carlito"/>
                <a:cs typeface="Carlito"/>
              </a:rPr>
              <a:t>Check and handle NA values and </a:t>
            </a:r>
            <a:r>
              <a:rPr sz="1150" dirty="0">
                <a:latin typeface="Carlito"/>
                <a:cs typeface="Carlito"/>
              </a:rPr>
              <a:t>missing</a:t>
            </a:r>
            <a:r>
              <a:rPr sz="1150" spc="135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values.</a:t>
            </a:r>
            <a:endParaRPr sz="1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Georgia"/>
              <a:buChar char=""/>
            </a:pPr>
            <a:endParaRPr sz="13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buFont typeface="Georgia"/>
              <a:buChar char=""/>
              <a:tabLst>
                <a:tab pos="201930" algn="l"/>
              </a:tabLst>
            </a:pPr>
            <a:r>
              <a:rPr sz="1150" spc="-10" dirty="0">
                <a:latin typeface="Carlito"/>
                <a:cs typeface="Carlito"/>
              </a:rPr>
              <a:t>Drop </a:t>
            </a:r>
            <a:r>
              <a:rPr sz="1150" spc="-5" dirty="0">
                <a:latin typeface="Carlito"/>
                <a:cs typeface="Carlito"/>
              </a:rPr>
              <a:t>columns, </a:t>
            </a:r>
            <a:r>
              <a:rPr sz="1150" spc="-10" dirty="0">
                <a:latin typeface="Carlito"/>
                <a:cs typeface="Carlito"/>
              </a:rPr>
              <a:t>if it contains large </a:t>
            </a:r>
            <a:r>
              <a:rPr sz="1150" spc="-5" dirty="0">
                <a:latin typeface="Carlito"/>
                <a:cs typeface="Carlito"/>
              </a:rPr>
              <a:t>number </a:t>
            </a:r>
            <a:r>
              <a:rPr sz="1150" dirty="0">
                <a:latin typeface="Carlito"/>
                <a:cs typeface="Carlito"/>
              </a:rPr>
              <a:t>of missing </a:t>
            </a:r>
            <a:r>
              <a:rPr sz="1150" spc="-5" dirty="0">
                <a:latin typeface="Carlito"/>
                <a:cs typeface="Carlito"/>
              </a:rPr>
              <a:t>values and not useful </a:t>
            </a:r>
            <a:r>
              <a:rPr sz="1150" spc="-10" dirty="0">
                <a:latin typeface="Carlito"/>
                <a:cs typeface="Carlito"/>
              </a:rPr>
              <a:t>for the</a:t>
            </a:r>
            <a:r>
              <a:rPr sz="1150" spc="10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analysis.</a:t>
            </a:r>
            <a:endParaRPr sz="1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Georgia"/>
              <a:buChar char=""/>
            </a:pPr>
            <a:endParaRPr sz="13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buFont typeface="Georgia"/>
              <a:buChar char=""/>
              <a:tabLst>
                <a:tab pos="201930" algn="l"/>
              </a:tabLst>
            </a:pPr>
            <a:r>
              <a:rPr sz="1150" spc="-10" dirty="0">
                <a:latin typeface="Carlito"/>
                <a:cs typeface="Carlito"/>
              </a:rPr>
              <a:t>Imputation </a:t>
            </a:r>
            <a:r>
              <a:rPr sz="1150" dirty="0">
                <a:latin typeface="Carlito"/>
                <a:cs typeface="Carlito"/>
              </a:rPr>
              <a:t>of </a:t>
            </a:r>
            <a:r>
              <a:rPr sz="1150" spc="-5" dirty="0">
                <a:latin typeface="Carlito"/>
                <a:cs typeface="Carlito"/>
              </a:rPr>
              <a:t>the values, </a:t>
            </a:r>
            <a:r>
              <a:rPr sz="1150" dirty="0">
                <a:latin typeface="Carlito"/>
                <a:cs typeface="Carlito"/>
              </a:rPr>
              <a:t>if</a:t>
            </a:r>
            <a:r>
              <a:rPr sz="1150" spc="70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necessary.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1580" y="3272028"/>
            <a:ext cx="1859945" cy="832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306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756" y="1438144"/>
            <a:ext cx="77965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10" dirty="0"/>
              <a:t>Solution </a:t>
            </a:r>
            <a:r>
              <a:rPr sz="2800" spc="-65" dirty="0"/>
              <a:t>Methodology </a:t>
            </a:r>
            <a:r>
              <a:rPr sz="2800" spc="-295" dirty="0"/>
              <a:t>: </a:t>
            </a:r>
            <a:r>
              <a:rPr sz="2800" spc="-150" dirty="0"/>
              <a:t>Data </a:t>
            </a:r>
            <a:r>
              <a:rPr sz="2800" spc="-135" dirty="0"/>
              <a:t>Cleaning </a:t>
            </a:r>
            <a:r>
              <a:rPr sz="2800" spc="-110" dirty="0"/>
              <a:t>and</a:t>
            </a:r>
            <a:r>
              <a:rPr sz="2800" spc="-655" dirty="0"/>
              <a:t> </a:t>
            </a:r>
            <a:r>
              <a:rPr sz="2800" spc="-145" dirty="0"/>
              <a:t>Preparation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46047" y="3721216"/>
            <a:ext cx="891540" cy="670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3004" y="4739089"/>
            <a:ext cx="1979930" cy="7270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2499"/>
              </a:lnSpc>
              <a:spcBef>
                <a:spcPts val="85"/>
              </a:spcBef>
            </a:pPr>
            <a:r>
              <a:rPr sz="900" dirty="0">
                <a:latin typeface="Carlito"/>
                <a:cs typeface="Carlito"/>
              </a:rPr>
              <a:t>Columns with too many </a:t>
            </a:r>
            <a:r>
              <a:rPr sz="900" spc="5" dirty="0">
                <a:latin typeface="Carlito"/>
                <a:cs typeface="Carlito"/>
              </a:rPr>
              <a:t>NA </a:t>
            </a:r>
            <a:r>
              <a:rPr sz="900" dirty="0">
                <a:latin typeface="Carlito"/>
                <a:cs typeface="Carlito"/>
              </a:rPr>
              <a:t>values</a:t>
            </a:r>
            <a:r>
              <a:rPr sz="900" spc="-5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cannot  </a:t>
            </a:r>
            <a:r>
              <a:rPr sz="900" spc="5" dirty="0">
                <a:latin typeface="Carlito"/>
                <a:cs typeface="Carlito"/>
              </a:rPr>
              <a:t>be </a:t>
            </a:r>
            <a:r>
              <a:rPr sz="900" dirty="0">
                <a:latin typeface="Carlito"/>
                <a:cs typeface="Carlito"/>
              </a:rPr>
              <a:t>imputed and </a:t>
            </a:r>
            <a:r>
              <a:rPr sz="900" spc="5" dirty="0">
                <a:latin typeface="Carlito"/>
                <a:cs typeface="Carlito"/>
              </a:rPr>
              <a:t>so </a:t>
            </a:r>
            <a:r>
              <a:rPr sz="900" spc="-5" dirty="0">
                <a:latin typeface="Carlito"/>
                <a:cs typeface="Carlito"/>
              </a:rPr>
              <a:t>it’s </a:t>
            </a:r>
            <a:r>
              <a:rPr sz="900" dirty="0">
                <a:latin typeface="Carlito"/>
                <a:cs typeface="Carlito"/>
              </a:rPr>
              <a:t>better to drop  </a:t>
            </a:r>
            <a:r>
              <a:rPr sz="900" spc="5" dirty="0">
                <a:latin typeface="Carlito"/>
                <a:cs typeface="Carlito"/>
              </a:rPr>
              <a:t>them </a:t>
            </a:r>
            <a:r>
              <a:rPr sz="900" dirty="0">
                <a:latin typeface="Carlito"/>
                <a:cs typeface="Carlito"/>
              </a:rPr>
              <a:t>and for those that follow </a:t>
            </a:r>
            <a:r>
              <a:rPr sz="900" spc="5" dirty="0">
                <a:latin typeface="Carlito"/>
                <a:cs typeface="Carlito"/>
              </a:rPr>
              <a:t>a  </a:t>
            </a:r>
            <a:r>
              <a:rPr sz="900" dirty="0">
                <a:latin typeface="Carlito"/>
                <a:cs typeface="Carlito"/>
              </a:rPr>
              <a:t>standard distribution will be imputed  with</a:t>
            </a:r>
            <a:r>
              <a:rPr sz="900" spc="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median.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6731" y="3721216"/>
            <a:ext cx="808218" cy="608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59658" y="4739089"/>
            <a:ext cx="1663064" cy="4464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635" algn="ctr">
              <a:lnSpc>
                <a:spcPct val="102800"/>
              </a:lnSpc>
              <a:spcBef>
                <a:spcPts val="80"/>
              </a:spcBef>
            </a:pPr>
            <a:r>
              <a:rPr sz="900" spc="5" dirty="0">
                <a:latin typeface="Carlito"/>
                <a:cs typeface="Carlito"/>
              </a:rPr>
              <a:t>Few </a:t>
            </a:r>
            <a:r>
              <a:rPr sz="900" dirty="0">
                <a:latin typeface="Carlito"/>
                <a:cs typeface="Carlito"/>
              </a:rPr>
              <a:t>columns have less than </a:t>
            </a:r>
            <a:r>
              <a:rPr sz="900" spc="5" dirty="0">
                <a:latin typeface="Carlito"/>
                <a:cs typeface="Carlito"/>
              </a:rPr>
              <a:t>2% na  </a:t>
            </a:r>
            <a:r>
              <a:rPr sz="900" dirty="0">
                <a:latin typeface="Carlito"/>
                <a:cs typeface="Carlito"/>
              </a:rPr>
              <a:t>values. </a:t>
            </a:r>
            <a:r>
              <a:rPr sz="900" spc="5" dirty="0">
                <a:latin typeface="Carlito"/>
                <a:cs typeface="Carlito"/>
              </a:rPr>
              <a:t>We </a:t>
            </a:r>
            <a:r>
              <a:rPr sz="900" dirty="0">
                <a:latin typeface="Carlito"/>
                <a:cs typeface="Carlito"/>
              </a:rPr>
              <a:t>can afford to </a:t>
            </a:r>
            <a:r>
              <a:rPr sz="900" spc="5" dirty="0">
                <a:latin typeface="Carlito"/>
                <a:cs typeface="Carlito"/>
              </a:rPr>
              <a:t>drop</a:t>
            </a:r>
            <a:r>
              <a:rPr sz="900" spc="-9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their  respective rows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altogehter.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3955" y="3654559"/>
            <a:ext cx="869221" cy="770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0847" y="4739089"/>
            <a:ext cx="1978025" cy="4464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2540" algn="ctr">
              <a:lnSpc>
                <a:spcPct val="102800"/>
              </a:lnSpc>
              <a:spcBef>
                <a:spcPts val="80"/>
              </a:spcBef>
            </a:pPr>
            <a:r>
              <a:rPr sz="900" spc="5" dirty="0">
                <a:latin typeface="Carlito"/>
                <a:cs typeface="Carlito"/>
              </a:rPr>
              <a:t>There are </a:t>
            </a:r>
            <a:r>
              <a:rPr sz="900" dirty="0">
                <a:latin typeface="Carlito"/>
                <a:cs typeface="Carlito"/>
              </a:rPr>
              <a:t>too </a:t>
            </a:r>
            <a:r>
              <a:rPr sz="900" spc="5" dirty="0">
                <a:latin typeface="Carlito"/>
                <a:cs typeface="Carlito"/>
              </a:rPr>
              <a:t>many </a:t>
            </a:r>
            <a:r>
              <a:rPr sz="900" dirty="0">
                <a:latin typeface="Carlito"/>
                <a:cs typeface="Carlito"/>
              </a:rPr>
              <a:t>NA values with no  logical way to impute </a:t>
            </a:r>
            <a:r>
              <a:rPr sz="900" spc="-5" dirty="0">
                <a:latin typeface="Carlito"/>
                <a:cs typeface="Carlito"/>
              </a:rPr>
              <a:t>in </a:t>
            </a:r>
            <a:r>
              <a:rPr sz="900" dirty="0">
                <a:latin typeface="Carlito"/>
                <a:cs typeface="Carlito"/>
              </a:rPr>
              <a:t>these columns </a:t>
            </a:r>
            <a:r>
              <a:rPr sz="900" spc="5" dirty="0">
                <a:latin typeface="Carlito"/>
                <a:cs typeface="Carlito"/>
              </a:rPr>
              <a:t>so  </a:t>
            </a:r>
            <a:r>
              <a:rPr sz="900" dirty="0">
                <a:latin typeface="Carlito"/>
                <a:cs typeface="Carlito"/>
              </a:rPr>
              <a:t>we will </a:t>
            </a:r>
            <a:r>
              <a:rPr sz="900" spc="5" dirty="0">
                <a:latin typeface="Carlito"/>
                <a:cs typeface="Carlito"/>
              </a:rPr>
              <a:t>drop </a:t>
            </a:r>
            <a:r>
              <a:rPr sz="900" dirty="0">
                <a:latin typeface="Carlito"/>
                <a:cs typeface="Carlito"/>
              </a:rPr>
              <a:t>them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entirely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08691" y="3654559"/>
            <a:ext cx="736134" cy="741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80356" y="4739089"/>
            <a:ext cx="16141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Carlito"/>
                <a:cs typeface="Carlito"/>
              </a:rPr>
              <a:t>Check </a:t>
            </a:r>
            <a:r>
              <a:rPr sz="900" dirty="0">
                <a:latin typeface="Carlito"/>
                <a:cs typeface="Carlito"/>
              </a:rPr>
              <a:t>and handle outliers in</a:t>
            </a:r>
            <a:r>
              <a:rPr sz="900" spc="-7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data.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892" y="1412195"/>
            <a:ext cx="6964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40" dirty="0"/>
              <a:t>Solution </a:t>
            </a:r>
            <a:r>
              <a:rPr sz="3300" spc="-85" dirty="0"/>
              <a:t>Methodology </a:t>
            </a:r>
            <a:r>
              <a:rPr sz="3300" spc="-345" dirty="0"/>
              <a:t>: </a:t>
            </a:r>
            <a:r>
              <a:rPr sz="3300" spc="-110" dirty="0"/>
              <a:t>EDA </a:t>
            </a:r>
            <a:r>
              <a:rPr sz="3300" spc="-135" dirty="0"/>
              <a:t>and</a:t>
            </a:r>
            <a:r>
              <a:rPr sz="3300" spc="-560" dirty="0"/>
              <a:t> </a:t>
            </a:r>
            <a:r>
              <a:rPr sz="3300" spc="-140" dirty="0"/>
              <a:t>Findings</a:t>
            </a:r>
            <a:endParaRPr sz="3300"/>
          </a:p>
        </p:txBody>
      </p:sp>
      <p:grpSp>
        <p:nvGrpSpPr>
          <p:cNvPr id="4" name="object 4"/>
          <p:cNvGrpSpPr/>
          <p:nvPr/>
        </p:nvGrpSpPr>
        <p:grpSpPr>
          <a:xfrm>
            <a:off x="1207008" y="2627376"/>
            <a:ext cx="662940" cy="662940"/>
            <a:chOff x="1207008" y="2627376"/>
            <a:chExt cx="662940" cy="662940"/>
          </a:xfrm>
        </p:grpSpPr>
        <p:sp>
          <p:nvSpPr>
            <p:cNvPr id="5" name="object 5"/>
            <p:cNvSpPr/>
            <p:nvPr/>
          </p:nvSpPr>
          <p:spPr>
            <a:xfrm>
              <a:off x="1207008" y="2627376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39" h="662939">
                  <a:moveTo>
                    <a:pt x="332232" y="662940"/>
                  </a:moveTo>
                  <a:lnTo>
                    <a:pt x="282930" y="659359"/>
                  </a:lnTo>
                  <a:lnTo>
                    <a:pt x="235944" y="648957"/>
                  </a:lnTo>
                  <a:lnTo>
                    <a:pt x="191774" y="632241"/>
                  </a:lnTo>
                  <a:lnTo>
                    <a:pt x="150922" y="609720"/>
                  </a:lnTo>
                  <a:lnTo>
                    <a:pt x="113891" y="581902"/>
                  </a:lnTo>
                  <a:lnTo>
                    <a:pt x="81180" y="549296"/>
                  </a:lnTo>
                  <a:lnTo>
                    <a:pt x="53293" y="512409"/>
                  </a:lnTo>
                  <a:lnTo>
                    <a:pt x="30729" y="471751"/>
                  </a:lnTo>
                  <a:lnTo>
                    <a:pt x="13991" y="427830"/>
                  </a:lnTo>
                  <a:lnTo>
                    <a:pt x="3581" y="381154"/>
                  </a:lnTo>
                  <a:lnTo>
                    <a:pt x="0" y="332232"/>
                  </a:lnTo>
                  <a:lnTo>
                    <a:pt x="3581" y="283273"/>
                  </a:lnTo>
                  <a:lnTo>
                    <a:pt x="13991" y="236500"/>
                  </a:lnTo>
                  <a:lnTo>
                    <a:pt x="30729" y="192433"/>
                  </a:lnTo>
                  <a:lnTo>
                    <a:pt x="53293" y="151596"/>
                  </a:lnTo>
                  <a:lnTo>
                    <a:pt x="81180" y="114509"/>
                  </a:lnTo>
                  <a:lnTo>
                    <a:pt x="113891" y="81696"/>
                  </a:lnTo>
                  <a:lnTo>
                    <a:pt x="150922" y="53677"/>
                  </a:lnTo>
                  <a:lnTo>
                    <a:pt x="191774" y="30976"/>
                  </a:lnTo>
                  <a:lnTo>
                    <a:pt x="235944" y="14115"/>
                  </a:lnTo>
                  <a:lnTo>
                    <a:pt x="282930" y="3615"/>
                  </a:lnTo>
                  <a:lnTo>
                    <a:pt x="332232" y="0"/>
                  </a:lnTo>
                  <a:lnTo>
                    <a:pt x="381154" y="3615"/>
                  </a:lnTo>
                  <a:lnTo>
                    <a:pt x="427830" y="14115"/>
                  </a:lnTo>
                  <a:lnTo>
                    <a:pt x="471751" y="30976"/>
                  </a:lnTo>
                  <a:lnTo>
                    <a:pt x="512409" y="53677"/>
                  </a:lnTo>
                  <a:lnTo>
                    <a:pt x="549296" y="81696"/>
                  </a:lnTo>
                  <a:lnTo>
                    <a:pt x="581902" y="114509"/>
                  </a:lnTo>
                  <a:lnTo>
                    <a:pt x="609720" y="151596"/>
                  </a:lnTo>
                  <a:lnTo>
                    <a:pt x="632241" y="192433"/>
                  </a:lnTo>
                  <a:lnTo>
                    <a:pt x="648957" y="236500"/>
                  </a:lnTo>
                  <a:lnTo>
                    <a:pt x="659359" y="283273"/>
                  </a:lnTo>
                  <a:lnTo>
                    <a:pt x="662940" y="332232"/>
                  </a:lnTo>
                  <a:lnTo>
                    <a:pt x="659359" y="381154"/>
                  </a:lnTo>
                  <a:lnTo>
                    <a:pt x="648957" y="427830"/>
                  </a:lnTo>
                  <a:lnTo>
                    <a:pt x="632241" y="471751"/>
                  </a:lnTo>
                  <a:lnTo>
                    <a:pt x="609720" y="512409"/>
                  </a:lnTo>
                  <a:lnTo>
                    <a:pt x="581902" y="549296"/>
                  </a:lnTo>
                  <a:lnTo>
                    <a:pt x="549296" y="581902"/>
                  </a:lnTo>
                  <a:lnTo>
                    <a:pt x="512409" y="609720"/>
                  </a:lnTo>
                  <a:lnTo>
                    <a:pt x="471751" y="632241"/>
                  </a:lnTo>
                  <a:lnTo>
                    <a:pt x="427830" y="648957"/>
                  </a:lnTo>
                  <a:lnTo>
                    <a:pt x="381154" y="659359"/>
                  </a:lnTo>
                  <a:lnTo>
                    <a:pt x="332232" y="662940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8072" y="2761488"/>
              <a:ext cx="400812" cy="396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5692" y="2767584"/>
              <a:ext cx="386080" cy="384175"/>
            </a:xfrm>
            <a:custGeom>
              <a:avLst/>
              <a:gdLst/>
              <a:ahLst/>
              <a:cxnLst/>
              <a:rect l="l" t="t" r="r" b="b"/>
              <a:pathLst>
                <a:path w="386080" h="384175">
                  <a:moveTo>
                    <a:pt x="0" y="0"/>
                  </a:moveTo>
                  <a:lnTo>
                    <a:pt x="385571" y="0"/>
                  </a:lnTo>
                  <a:lnTo>
                    <a:pt x="385571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0469" y="2710684"/>
            <a:ext cx="1569720" cy="48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90"/>
              </a:spcBef>
            </a:pPr>
            <a:r>
              <a:rPr sz="1000" spc="-10" dirty="0">
                <a:latin typeface="Carlito"/>
                <a:cs typeface="Carlito"/>
              </a:rPr>
              <a:t>Univariate data </a:t>
            </a:r>
            <a:r>
              <a:rPr sz="1000" spc="-5" dirty="0">
                <a:latin typeface="Carlito"/>
                <a:cs typeface="Carlito"/>
              </a:rPr>
              <a:t>analysis:</a:t>
            </a:r>
            <a:r>
              <a:rPr sz="1000" spc="-8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value  count, </a:t>
            </a:r>
            <a:r>
              <a:rPr sz="1000" spc="-5" dirty="0">
                <a:latin typeface="Carlito"/>
                <a:cs typeface="Carlito"/>
              </a:rPr>
              <a:t>distribution of variable  </a:t>
            </a:r>
            <a:r>
              <a:rPr sz="1000" spc="-10" dirty="0">
                <a:latin typeface="Carlito"/>
                <a:cs typeface="Carlito"/>
              </a:rPr>
              <a:t>etc.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6576" y="2627376"/>
            <a:ext cx="662940" cy="662940"/>
            <a:chOff x="3846576" y="2627376"/>
            <a:chExt cx="662940" cy="662940"/>
          </a:xfrm>
        </p:grpSpPr>
        <p:sp>
          <p:nvSpPr>
            <p:cNvPr id="10" name="object 10"/>
            <p:cNvSpPr/>
            <p:nvPr/>
          </p:nvSpPr>
          <p:spPr>
            <a:xfrm>
              <a:off x="3846576" y="2627376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39" h="662939">
                  <a:moveTo>
                    <a:pt x="330708" y="662940"/>
                  </a:moveTo>
                  <a:lnTo>
                    <a:pt x="281785" y="659359"/>
                  </a:lnTo>
                  <a:lnTo>
                    <a:pt x="235109" y="648957"/>
                  </a:lnTo>
                  <a:lnTo>
                    <a:pt x="191188" y="632241"/>
                  </a:lnTo>
                  <a:lnTo>
                    <a:pt x="150530" y="609720"/>
                  </a:lnTo>
                  <a:lnTo>
                    <a:pt x="113643" y="581902"/>
                  </a:lnTo>
                  <a:lnTo>
                    <a:pt x="81037" y="549296"/>
                  </a:lnTo>
                  <a:lnTo>
                    <a:pt x="53219" y="512409"/>
                  </a:lnTo>
                  <a:lnTo>
                    <a:pt x="30698" y="471751"/>
                  </a:lnTo>
                  <a:lnTo>
                    <a:pt x="13982" y="427830"/>
                  </a:lnTo>
                  <a:lnTo>
                    <a:pt x="3580" y="381154"/>
                  </a:lnTo>
                  <a:lnTo>
                    <a:pt x="0" y="332232"/>
                  </a:lnTo>
                  <a:lnTo>
                    <a:pt x="3580" y="283273"/>
                  </a:lnTo>
                  <a:lnTo>
                    <a:pt x="13982" y="236500"/>
                  </a:lnTo>
                  <a:lnTo>
                    <a:pt x="30698" y="192433"/>
                  </a:lnTo>
                  <a:lnTo>
                    <a:pt x="53219" y="151596"/>
                  </a:lnTo>
                  <a:lnTo>
                    <a:pt x="81037" y="114509"/>
                  </a:lnTo>
                  <a:lnTo>
                    <a:pt x="113643" y="81696"/>
                  </a:lnTo>
                  <a:lnTo>
                    <a:pt x="150530" y="53677"/>
                  </a:lnTo>
                  <a:lnTo>
                    <a:pt x="191188" y="30976"/>
                  </a:lnTo>
                  <a:lnTo>
                    <a:pt x="235109" y="14115"/>
                  </a:lnTo>
                  <a:lnTo>
                    <a:pt x="281785" y="3615"/>
                  </a:lnTo>
                  <a:lnTo>
                    <a:pt x="330708" y="0"/>
                  </a:lnTo>
                  <a:lnTo>
                    <a:pt x="379666" y="3615"/>
                  </a:lnTo>
                  <a:lnTo>
                    <a:pt x="426439" y="14115"/>
                  </a:lnTo>
                  <a:lnTo>
                    <a:pt x="470506" y="30976"/>
                  </a:lnTo>
                  <a:lnTo>
                    <a:pt x="511343" y="53677"/>
                  </a:lnTo>
                  <a:lnTo>
                    <a:pt x="548430" y="81696"/>
                  </a:lnTo>
                  <a:lnTo>
                    <a:pt x="581243" y="114509"/>
                  </a:lnTo>
                  <a:lnTo>
                    <a:pt x="609262" y="151596"/>
                  </a:lnTo>
                  <a:lnTo>
                    <a:pt x="631963" y="192433"/>
                  </a:lnTo>
                  <a:lnTo>
                    <a:pt x="648824" y="236500"/>
                  </a:lnTo>
                  <a:lnTo>
                    <a:pt x="659324" y="283273"/>
                  </a:lnTo>
                  <a:lnTo>
                    <a:pt x="662940" y="332232"/>
                  </a:lnTo>
                  <a:lnTo>
                    <a:pt x="659324" y="381154"/>
                  </a:lnTo>
                  <a:lnTo>
                    <a:pt x="648824" y="427830"/>
                  </a:lnTo>
                  <a:lnTo>
                    <a:pt x="631963" y="471751"/>
                  </a:lnTo>
                  <a:lnTo>
                    <a:pt x="609262" y="512409"/>
                  </a:lnTo>
                  <a:lnTo>
                    <a:pt x="581243" y="549296"/>
                  </a:lnTo>
                  <a:lnTo>
                    <a:pt x="548430" y="581902"/>
                  </a:lnTo>
                  <a:lnTo>
                    <a:pt x="511343" y="609720"/>
                  </a:lnTo>
                  <a:lnTo>
                    <a:pt x="470506" y="632241"/>
                  </a:lnTo>
                  <a:lnTo>
                    <a:pt x="426439" y="648957"/>
                  </a:lnTo>
                  <a:lnTo>
                    <a:pt x="379666" y="659359"/>
                  </a:lnTo>
                  <a:lnTo>
                    <a:pt x="330708" y="662940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7640" y="2761488"/>
              <a:ext cx="396239" cy="396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85260" y="276758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0"/>
                  </a:moveTo>
                  <a:lnTo>
                    <a:pt x="384048" y="0"/>
                  </a:lnTo>
                  <a:lnTo>
                    <a:pt x="384048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38489" y="2634468"/>
            <a:ext cx="1569085" cy="6375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000" spc="-10" dirty="0">
                <a:latin typeface="Carlito"/>
                <a:cs typeface="Carlito"/>
              </a:rPr>
              <a:t>Bivariate data </a:t>
            </a:r>
            <a:r>
              <a:rPr sz="1000" spc="-5" dirty="0">
                <a:latin typeface="Carlito"/>
                <a:cs typeface="Carlito"/>
              </a:rPr>
              <a:t>analysis:  </a:t>
            </a:r>
            <a:r>
              <a:rPr sz="1000" spc="-10" dirty="0">
                <a:latin typeface="Carlito"/>
                <a:cs typeface="Carlito"/>
              </a:rPr>
              <a:t>correlation coefficients </a:t>
            </a:r>
            <a:r>
              <a:rPr sz="1000" dirty="0">
                <a:latin typeface="Carlito"/>
                <a:cs typeface="Carlito"/>
              </a:rPr>
              <a:t>and  </a:t>
            </a:r>
            <a:r>
              <a:rPr sz="1000" spc="-10" dirty="0">
                <a:latin typeface="Carlito"/>
                <a:cs typeface="Carlito"/>
              </a:rPr>
              <a:t>pattern between </a:t>
            </a:r>
            <a:r>
              <a:rPr sz="1000" spc="-5" dirty="0">
                <a:latin typeface="Carlito"/>
                <a:cs typeface="Carlito"/>
              </a:rPr>
              <a:t>the</a:t>
            </a:r>
            <a:r>
              <a:rPr sz="1000" spc="-8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variables  </a:t>
            </a:r>
            <a:r>
              <a:rPr sz="1000" spc="-10" dirty="0">
                <a:latin typeface="Carlito"/>
                <a:cs typeface="Carlito"/>
              </a:rPr>
              <a:t>etc.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86144" y="2627376"/>
            <a:ext cx="662940" cy="662940"/>
            <a:chOff x="6486144" y="2627376"/>
            <a:chExt cx="662940" cy="662940"/>
          </a:xfrm>
        </p:grpSpPr>
        <p:sp>
          <p:nvSpPr>
            <p:cNvPr id="15" name="object 15"/>
            <p:cNvSpPr/>
            <p:nvPr/>
          </p:nvSpPr>
          <p:spPr>
            <a:xfrm>
              <a:off x="6486144" y="2627376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330708" y="662940"/>
                  </a:moveTo>
                  <a:lnTo>
                    <a:pt x="281785" y="659359"/>
                  </a:lnTo>
                  <a:lnTo>
                    <a:pt x="235109" y="648957"/>
                  </a:lnTo>
                  <a:lnTo>
                    <a:pt x="191188" y="632241"/>
                  </a:lnTo>
                  <a:lnTo>
                    <a:pt x="150530" y="609720"/>
                  </a:lnTo>
                  <a:lnTo>
                    <a:pt x="113643" y="581902"/>
                  </a:lnTo>
                  <a:lnTo>
                    <a:pt x="81037" y="549296"/>
                  </a:lnTo>
                  <a:lnTo>
                    <a:pt x="53219" y="512409"/>
                  </a:lnTo>
                  <a:lnTo>
                    <a:pt x="30698" y="471751"/>
                  </a:lnTo>
                  <a:lnTo>
                    <a:pt x="13982" y="427830"/>
                  </a:lnTo>
                  <a:lnTo>
                    <a:pt x="3580" y="381154"/>
                  </a:lnTo>
                  <a:lnTo>
                    <a:pt x="0" y="332232"/>
                  </a:lnTo>
                  <a:lnTo>
                    <a:pt x="3580" y="283273"/>
                  </a:lnTo>
                  <a:lnTo>
                    <a:pt x="13982" y="236500"/>
                  </a:lnTo>
                  <a:lnTo>
                    <a:pt x="30698" y="192433"/>
                  </a:lnTo>
                  <a:lnTo>
                    <a:pt x="53219" y="151596"/>
                  </a:lnTo>
                  <a:lnTo>
                    <a:pt x="81037" y="114509"/>
                  </a:lnTo>
                  <a:lnTo>
                    <a:pt x="113643" y="81696"/>
                  </a:lnTo>
                  <a:lnTo>
                    <a:pt x="150530" y="53677"/>
                  </a:lnTo>
                  <a:lnTo>
                    <a:pt x="191188" y="30976"/>
                  </a:lnTo>
                  <a:lnTo>
                    <a:pt x="235109" y="14115"/>
                  </a:lnTo>
                  <a:lnTo>
                    <a:pt x="281785" y="3615"/>
                  </a:lnTo>
                  <a:lnTo>
                    <a:pt x="330708" y="0"/>
                  </a:lnTo>
                  <a:lnTo>
                    <a:pt x="379666" y="3615"/>
                  </a:lnTo>
                  <a:lnTo>
                    <a:pt x="426439" y="14115"/>
                  </a:lnTo>
                  <a:lnTo>
                    <a:pt x="470506" y="30976"/>
                  </a:lnTo>
                  <a:lnTo>
                    <a:pt x="511343" y="53677"/>
                  </a:lnTo>
                  <a:lnTo>
                    <a:pt x="548430" y="81696"/>
                  </a:lnTo>
                  <a:lnTo>
                    <a:pt x="581243" y="114509"/>
                  </a:lnTo>
                  <a:lnTo>
                    <a:pt x="609262" y="151596"/>
                  </a:lnTo>
                  <a:lnTo>
                    <a:pt x="631963" y="192433"/>
                  </a:lnTo>
                  <a:lnTo>
                    <a:pt x="648824" y="236500"/>
                  </a:lnTo>
                  <a:lnTo>
                    <a:pt x="659324" y="283273"/>
                  </a:lnTo>
                  <a:lnTo>
                    <a:pt x="662940" y="332232"/>
                  </a:lnTo>
                  <a:lnTo>
                    <a:pt x="659324" y="381154"/>
                  </a:lnTo>
                  <a:lnTo>
                    <a:pt x="648824" y="427830"/>
                  </a:lnTo>
                  <a:lnTo>
                    <a:pt x="631963" y="471751"/>
                  </a:lnTo>
                  <a:lnTo>
                    <a:pt x="609262" y="512409"/>
                  </a:lnTo>
                  <a:lnTo>
                    <a:pt x="581243" y="549296"/>
                  </a:lnTo>
                  <a:lnTo>
                    <a:pt x="548430" y="581902"/>
                  </a:lnTo>
                  <a:lnTo>
                    <a:pt x="511343" y="609720"/>
                  </a:lnTo>
                  <a:lnTo>
                    <a:pt x="470506" y="632241"/>
                  </a:lnTo>
                  <a:lnTo>
                    <a:pt x="426439" y="648957"/>
                  </a:lnTo>
                  <a:lnTo>
                    <a:pt x="379666" y="659359"/>
                  </a:lnTo>
                  <a:lnTo>
                    <a:pt x="330708" y="662940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0256" y="2761488"/>
              <a:ext cx="391668" cy="396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4828" y="2767584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0"/>
                  </a:moveTo>
                  <a:lnTo>
                    <a:pt x="384048" y="0"/>
                  </a:lnTo>
                  <a:lnTo>
                    <a:pt x="384048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78053" y="2710684"/>
            <a:ext cx="1540510" cy="48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000" spc="-10" dirty="0">
                <a:latin typeface="Carlito"/>
                <a:cs typeface="Carlito"/>
              </a:rPr>
              <a:t>Feature </a:t>
            </a:r>
            <a:r>
              <a:rPr sz="1000" spc="-5" dirty="0">
                <a:latin typeface="Carlito"/>
                <a:cs typeface="Carlito"/>
              </a:rPr>
              <a:t>Scaling &amp; </a:t>
            </a:r>
            <a:r>
              <a:rPr sz="1000" spc="-15" dirty="0">
                <a:latin typeface="Carlito"/>
                <a:cs typeface="Carlito"/>
              </a:rPr>
              <a:t>Dummy  </a:t>
            </a:r>
            <a:r>
              <a:rPr sz="1000" spc="-10" dirty="0">
                <a:latin typeface="Carlito"/>
                <a:cs typeface="Carlito"/>
              </a:rPr>
              <a:t>Variables </a:t>
            </a:r>
            <a:r>
              <a:rPr sz="1000" spc="-5" dirty="0">
                <a:latin typeface="Carlito"/>
                <a:cs typeface="Carlito"/>
              </a:rPr>
              <a:t>and encoding of</a:t>
            </a:r>
            <a:r>
              <a:rPr sz="1000" spc="-1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the  data.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07008" y="3806952"/>
            <a:ext cx="662940" cy="662940"/>
            <a:chOff x="1207008" y="3806952"/>
            <a:chExt cx="662940" cy="662940"/>
          </a:xfrm>
        </p:grpSpPr>
        <p:sp>
          <p:nvSpPr>
            <p:cNvPr id="20" name="object 20"/>
            <p:cNvSpPr/>
            <p:nvPr/>
          </p:nvSpPr>
          <p:spPr>
            <a:xfrm>
              <a:off x="1207008" y="3806952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39" h="662939">
                  <a:moveTo>
                    <a:pt x="332232" y="662940"/>
                  </a:moveTo>
                  <a:lnTo>
                    <a:pt x="282930" y="659359"/>
                  </a:lnTo>
                  <a:lnTo>
                    <a:pt x="235944" y="648957"/>
                  </a:lnTo>
                  <a:lnTo>
                    <a:pt x="191774" y="632241"/>
                  </a:lnTo>
                  <a:lnTo>
                    <a:pt x="150922" y="609720"/>
                  </a:lnTo>
                  <a:lnTo>
                    <a:pt x="113891" y="581902"/>
                  </a:lnTo>
                  <a:lnTo>
                    <a:pt x="81180" y="549296"/>
                  </a:lnTo>
                  <a:lnTo>
                    <a:pt x="53293" y="512409"/>
                  </a:lnTo>
                  <a:lnTo>
                    <a:pt x="30729" y="471751"/>
                  </a:lnTo>
                  <a:lnTo>
                    <a:pt x="13991" y="427830"/>
                  </a:lnTo>
                  <a:lnTo>
                    <a:pt x="3581" y="381154"/>
                  </a:lnTo>
                  <a:lnTo>
                    <a:pt x="0" y="332232"/>
                  </a:lnTo>
                  <a:lnTo>
                    <a:pt x="3581" y="283273"/>
                  </a:lnTo>
                  <a:lnTo>
                    <a:pt x="13991" y="236500"/>
                  </a:lnTo>
                  <a:lnTo>
                    <a:pt x="30729" y="192433"/>
                  </a:lnTo>
                  <a:lnTo>
                    <a:pt x="53293" y="151596"/>
                  </a:lnTo>
                  <a:lnTo>
                    <a:pt x="81180" y="114509"/>
                  </a:lnTo>
                  <a:lnTo>
                    <a:pt x="113891" y="81696"/>
                  </a:lnTo>
                  <a:lnTo>
                    <a:pt x="150922" y="53677"/>
                  </a:lnTo>
                  <a:lnTo>
                    <a:pt x="191774" y="30976"/>
                  </a:lnTo>
                  <a:lnTo>
                    <a:pt x="235944" y="14115"/>
                  </a:lnTo>
                  <a:lnTo>
                    <a:pt x="282930" y="3615"/>
                  </a:lnTo>
                  <a:lnTo>
                    <a:pt x="332232" y="0"/>
                  </a:lnTo>
                  <a:lnTo>
                    <a:pt x="381154" y="3615"/>
                  </a:lnTo>
                  <a:lnTo>
                    <a:pt x="427830" y="14115"/>
                  </a:lnTo>
                  <a:lnTo>
                    <a:pt x="471751" y="30976"/>
                  </a:lnTo>
                  <a:lnTo>
                    <a:pt x="512409" y="53677"/>
                  </a:lnTo>
                  <a:lnTo>
                    <a:pt x="549296" y="81696"/>
                  </a:lnTo>
                  <a:lnTo>
                    <a:pt x="581902" y="114509"/>
                  </a:lnTo>
                  <a:lnTo>
                    <a:pt x="609720" y="151596"/>
                  </a:lnTo>
                  <a:lnTo>
                    <a:pt x="632241" y="192433"/>
                  </a:lnTo>
                  <a:lnTo>
                    <a:pt x="648957" y="236500"/>
                  </a:lnTo>
                  <a:lnTo>
                    <a:pt x="659359" y="283273"/>
                  </a:lnTo>
                  <a:lnTo>
                    <a:pt x="662940" y="332232"/>
                  </a:lnTo>
                  <a:lnTo>
                    <a:pt x="659359" y="381154"/>
                  </a:lnTo>
                  <a:lnTo>
                    <a:pt x="648957" y="427830"/>
                  </a:lnTo>
                  <a:lnTo>
                    <a:pt x="632241" y="471751"/>
                  </a:lnTo>
                  <a:lnTo>
                    <a:pt x="609720" y="512409"/>
                  </a:lnTo>
                  <a:lnTo>
                    <a:pt x="581902" y="549296"/>
                  </a:lnTo>
                  <a:lnTo>
                    <a:pt x="549296" y="581902"/>
                  </a:lnTo>
                  <a:lnTo>
                    <a:pt x="512409" y="609720"/>
                  </a:lnTo>
                  <a:lnTo>
                    <a:pt x="471751" y="632241"/>
                  </a:lnTo>
                  <a:lnTo>
                    <a:pt x="427830" y="648957"/>
                  </a:lnTo>
                  <a:lnTo>
                    <a:pt x="381154" y="659359"/>
                  </a:lnTo>
                  <a:lnTo>
                    <a:pt x="332232" y="662940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8072" y="3941064"/>
              <a:ext cx="400812" cy="396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5692" y="3947160"/>
              <a:ext cx="386080" cy="384175"/>
            </a:xfrm>
            <a:custGeom>
              <a:avLst/>
              <a:gdLst/>
              <a:ahLst/>
              <a:cxnLst/>
              <a:rect l="l" t="t" r="r" b="b"/>
              <a:pathLst>
                <a:path w="386080" h="384175">
                  <a:moveTo>
                    <a:pt x="0" y="0"/>
                  </a:moveTo>
                  <a:lnTo>
                    <a:pt x="385571" y="0"/>
                  </a:lnTo>
                  <a:lnTo>
                    <a:pt x="385571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00469" y="3890236"/>
            <a:ext cx="1584960" cy="48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000" spc="-10" dirty="0">
                <a:latin typeface="Carlito"/>
                <a:cs typeface="Carlito"/>
              </a:rPr>
              <a:t>Classification </a:t>
            </a:r>
            <a:r>
              <a:rPr sz="1000" spc="-5" dirty="0">
                <a:latin typeface="Carlito"/>
                <a:cs typeface="Carlito"/>
              </a:rPr>
              <a:t>technique:  logistic </a:t>
            </a:r>
            <a:r>
              <a:rPr sz="1000" spc="-10" dirty="0">
                <a:latin typeface="Carlito"/>
                <a:cs typeface="Carlito"/>
              </a:rPr>
              <a:t>regression used </a:t>
            </a:r>
            <a:r>
              <a:rPr sz="1000" spc="-15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 model making and</a:t>
            </a:r>
            <a:r>
              <a:rPr sz="1000" spc="-10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prediction.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46576" y="3806952"/>
            <a:ext cx="662940" cy="662940"/>
            <a:chOff x="3846576" y="3806952"/>
            <a:chExt cx="662940" cy="662940"/>
          </a:xfrm>
        </p:grpSpPr>
        <p:sp>
          <p:nvSpPr>
            <p:cNvPr id="25" name="object 25"/>
            <p:cNvSpPr/>
            <p:nvPr/>
          </p:nvSpPr>
          <p:spPr>
            <a:xfrm>
              <a:off x="3846576" y="3806952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39" h="662939">
                  <a:moveTo>
                    <a:pt x="330708" y="662940"/>
                  </a:moveTo>
                  <a:lnTo>
                    <a:pt x="281785" y="659359"/>
                  </a:lnTo>
                  <a:lnTo>
                    <a:pt x="235109" y="648957"/>
                  </a:lnTo>
                  <a:lnTo>
                    <a:pt x="191188" y="632241"/>
                  </a:lnTo>
                  <a:lnTo>
                    <a:pt x="150530" y="609720"/>
                  </a:lnTo>
                  <a:lnTo>
                    <a:pt x="113643" y="581902"/>
                  </a:lnTo>
                  <a:lnTo>
                    <a:pt x="81037" y="549296"/>
                  </a:lnTo>
                  <a:lnTo>
                    <a:pt x="53219" y="512409"/>
                  </a:lnTo>
                  <a:lnTo>
                    <a:pt x="30698" y="471751"/>
                  </a:lnTo>
                  <a:lnTo>
                    <a:pt x="13982" y="427830"/>
                  </a:lnTo>
                  <a:lnTo>
                    <a:pt x="3580" y="381154"/>
                  </a:lnTo>
                  <a:lnTo>
                    <a:pt x="0" y="332232"/>
                  </a:lnTo>
                  <a:lnTo>
                    <a:pt x="3580" y="283273"/>
                  </a:lnTo>
                  <a:lnTo>
                    <a:pt x="13982" y="236500"/>
                  </a:lnTo>
                  <a:lnTo>
                    <a:pt x="30698" y="192433"/>
                  </a:lnTo>
                  <a:lnTo>
                    <a:pt x="53219" y="151596"/>
                  </a:lnTo>
                  <a:lnTo>
                    <a:pt x="81037" y="114509"/>
                  </a:lnTo>
                  <a:lnTo>
                    <a:pt x="113643" y="81696"/>
                  </a:lnTo>
                  <a:lnTo>
                    <a:pt x="150530" y="53677"/>
                  </a:lnTo>
                  <a:lnTo>
                    <a:pt x="191188" y="30976"/>
                  </a:lnTo>
                  <a:lnTo>
                    <a:pt x="235109" y="14115"/>
                  </a:lnTo>
                  <a:lnTo>
                    <a:pt x="281785" y="3615"/>
                  </a:lnTo>
                  <a:lnTo>
                    <a:pt x="330708" y="0"/>
                  </a:lnTo>
                  <a:lnTo>
                    <a:pt x="379666" y="3615"/>
                  </a:lnTo>
                  <a:lnTo>
                    <a:pt x="426439" y="14115"/>
                  </a:lnTo>
                  <a:lnTo>
                    <a:pt x="470506" y="30976"/>
                  </a:lnTo>
                  <a:lnTo>
                    <a:pt x="511343" y="53677"/>
                  </a:lnTo>
                  <a:lnTo>
                    <a:pt x="548430" y="81696"/>
                  </a:lnTo>
                  <a:lnTo>
                    <a:pt x="581243" y="114509"/>
                  </a:lnTo>
                  <a:lnTo>
                    <a:pt x="609262" y="151596"/>
                  </a:lnTo>
                  <a:lnTo>
                    <a:pt x="631963" y="192433"/>
                  </a:lnTo>
                  <a:lnTo>
                    <a:pt x="648824" y="236500"/>
                  </a:lnTo>
                  <a:lnTo>
                    <a:pt x="659324" y="283273"/>
                  </a:lnTo>
                  <a:lnTo>
                    <a:pt x="662940" y="332232"/>
                  </a:lnTo>
                  <a:lnTo>
                    <a:pt x="659324" y="381154"/>
                  </a:lnTo>
                  <a:lnTo>
                    <a:pt x="648824" y="427830"/>
                  </a:lnTo>
                  <a:lnTo>
                    <a:pt x="631963" y="471751"/>
                  </a:lnTo>
                  <a:lnTo>
                    <a:pt x="609262" y="512409"/>
                  </a:lnTo>
                  <a:lnTo>
                    <a:pt x="581243" y="549296"/>
                  </a:lnTo>
                  <a:lnTo>
                    <a:pt x="548430" y="581902"/>
                  </a:lnTo>
                  <a:lnTo>
                    <a:pt x="511343" y="609720"/>
                  </a:lnTo>
                  <a:lnTo>
                    <a:pt x="470506" y="632241"/>
                  </a:lnTo>
                  <a:lnTo>
                    <a:pt x="426439" y="648957"/>
                  </a:lnTo>
                  <a:lnTo>
                    <a:pt x="379666" y="659359"/>
                  </a:lnTo>
                  <a:lnTo>
                    <a:pt x="330708" y="662940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7640" y="3941064"/>
              <a:ext cx="396239" cy="3962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85260" y="394716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0"/>
                  </a:moveTo>
                  <a:lnTo>
                    <a:pt x="384048" y="0"/>
                  </a:lnTo>
                  <a:lnTo>
                    <a:pt x="384048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38489" y="4044142"/>
            <a:ext cx="1255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/>
                <a:cs typeface="Carlito"/>
              </a:rPr>
              <a:t>Validation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-10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model.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486144" y="3806952"/>
            <a:ext cx="662940" cy="662940"/>
            <a:chOff x="6486144" y="3806952"/>
            <a:chExt cx="662940" cy="662940"/>
          </a:xfrm>
        </p:grpSpPr>
        <p:sp>
          <p:nvSpPr>
            <p:cNvPr id="30" name="object 30"/>
            <p:cNvSpPr/>
            <p:nvPr/>
          </p:nvSpPr>
          <p:spPr>
            <a:xfrm>
              <a:off x="6486144" y="3806952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40" h="662939">
                  <a:moveTo>
                    <a:pt x="330708" y="662940"/>
                  </a:moveTo>
                  <a:lnTo>
                    <a:pt x="281785" y="659359"/>
                  </a:lnTo>
                  <a:lnTo>
                    <a:pt x="235109" y="648957"/>
                  </a:lnTo>
                  <a:lnTo>
                    <a:pt x="191188" y="632241"/>
                  </a:lnTo>
                  <a:lnTo>
                    <a:pt x="150530" y="609720"/>
                  </a:lnTo>
                  <a:lnTo>
                    <a:pt x="113643" y="581902"/>
                  </a:lnTo>
                  <a:lnTo>
                    <a:pt x="81037" y="549296"/>
                  </a:lnTo>
                  <a:lnTo>
                    <a:pt x="53219" y="512409"/>
                  </a:lnTo>
                  <a:lnTo>
                    <a:pt x="30698" y="471751"/>
                  </a:lnTo>
                  <a:lnTo>
                    <a:pt x="13982" y="427830"/>
                  </a:lnTo>
                  <a:lnTo>
                    <a:pt x="3580" y="381154"/>
                  </a:lnTo>
                  <a:lnTo>
                    <a:pt x="0" y="332232"/>
                  </a:lnTo>
                  <a:lnTo>
                    <a:pt x="3580" y="283273"/>
                  </a:lnTo>
                  <a:lnTo>
                    <a:pt x="13982" y="236500"/>
                  </a:lnTo>
                  <a:lnTo>
                    <a:pt x="30698" y="192433"/>
                  </a:lnTo>
                  <a:lnTo>
                    <a:pt x="53219" y="151596"/>
                  </a:lnTo>
                  <a:lnTo>
                    <a:pt x="81037" y="114509"/>
                  </a:lnTo>
                  <a:lnTo>
                    <a:pt x="113643" y="81696"/>
                  </a:lnTo>
                  <a:lnTo>
                    <a:pt x="150530" y="53677"/>
                  </a:lnTo>
                  <a:lnTo>
                    <a:pt x="191188" y="30976"/>
                  </a:lnTo>
                  <a:lnTo>
                    <a:pt x="235109" y="14115"/>
                  </a:lnTo>
                  <a:lnTo>
                    <a:pt x="281785" y="3615"/>
                  </a:lnTo>
                  <a:lnTo>
                    <a:pt x="330708" y="0"/>
                  </a:lnTo>
                  <a:lnTo>
                    <a:pt x="379666" y="3615"/>
                  </a:lnTo>
                  <a:lnTo>
                    <a:pt x="426439" y="14115"/>
                  </a:lnTo>
                  <a:lnTo>
                    <a:pt x="470506" y="30976"/>
                  </a:lnTo>
                  <a:lnTo>
                    <a:pt x="511343" y="53677"/>
                  </a:lnTo>
                  <a:lnTo>
                    <a:pt x="548430" y="81696"/>
                  </a:lnTo>
                  <a:lnTo>
                    <a:pt x="581243" y="114509"/>
                  </a:lnTo>
                  <a:lnTo>
                    <a:pt x="609262" y="151596"/>
                  </a:lnTo>
                  <a:lnTo>
                    <a:pt x="631963" y="192433"/>
                  </a:lnTo>
                  <a:lnTo>
                    <a:pt x="648824" y="236500"/>
                  </a:lnTo>
                  <a:lnTo>
                    <a:pt x="659324" y="283273"/>
                  </a:lnTo>
                  <a:lnTo>
                    <a:pt x="662940" y="332232"/>
                  </a:lnTo>
                  <a:lnTo>
                    <a:pt x="659324" y="381154"/>
                  </a:lnTo>
                  <a:lnTo>
                    <a:pt x="648824" y="427830"/>
                  </a:lnTo>
                  <a:lnTo>
                    <a:pt x="631963" y="471751"/>
                  </a:lnTo>
                  <a:lnTo>
                    <a:pt x="609262" y="512409"/>
                  </a:lnTo>
                  <a:lnTo>
                    <a:pt x="581243" y="549296"/>
                  </a:lnTo>
                  <a:lnTo>
                    <a:pt x="548430" y="581902"/>
                  </a:lnTo>
                  <a:lnTo>
                    <a:pt x="511343" y="609720"/>
                  </a:lnTo>
                  <a:lnTo>
                    <a:pt x="470506" y="632241"/>
                  </a:lnTo>
                  <a:lnTo>
                    <a:pt x="426439" y="648957"/>
                  </a:lnTo>
                  <a:lnTo>
                    <a:pt x="379666" y="659359"/>
                  </a:lnTo>
                  <a:lnTo>
                    <a:pt x="330708" y="662940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20256" y="3941064"/>
              <a:ext cx="391668" cy="396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24828" y="394716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0"/>
                  </a:moveTo>
                  <a:lnTo>
                    <a:pt x="384048" y="0"/>
                  </a:lnTo>
                  <a:lnTo>
                    <a:pt x="384048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78053" y="4044142"/>
            <a:ext cx="1071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Model</a:t>
            </a:r>
            <a:r>
              <a:rPr sz="1000" spc="-6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presentation.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07008" y="4986528"/>
            <a:ext cx="662940" cy="662940"/>
            <a:chOff x="1207008" y="4986528"/>
            <a:chExt cx="662940" cy="662940"/>
          </a:xfrm>
        </p:grpSpPr>
        <p:sp>
          <p:nvSpPr>
            <p:cNvPr id="35" name="object 35"/>
            <p:cNvSpPr/>
            <p:nvPr/>
          </p:nvSpPr>
          <p:spPr>
            <a:xfrm>
              <a:off x="1207008" y="4986528"/>
              <a:ext cx="662940" cy="662940"/>
            </a:xfrm>
            <a:custGeom>
              <a:avLst/>
              <a:gdLst/>
              <a:ahLst/>
              <a:cxnLst/>
              <a:rect l="l" t="t" r="r" b="b"/>
              <a:pathLst>
                <a:path w="662939" h="662939">
                  <a:moveTo>
                    <a:pt x="332232" y="662940"/>
                  </a:moveTo>
                  <a:lnTo>
                    <a:pt x="282930" y="659358"/>
                  </a:lnTo>
                  <a:lnTo>
                    <a:pt x="235944" y="648948"/>
                  </a:lnTo>
                  <a:lnTo>
                    <a:pt x="191774" y="632210"/>
                  </a:lnTo>
                  <a:lnTo>
                    <a:pt x="150922" y="609646"/>
                  </a:lnTo>
                  <a:lnTo>
                    <a:pt x="113891" y="581759"/>
                  </a:lnTo>
                  <a:lnTo>
                    <a:pt x="81180" y="549048"/>
                  </a:lnTo>
                  <a:lnTo>
                    <a:pt x="53293" y="512017"/>
                  </a:lnTo>
                  <a:lnTo>
                    <a:pt x="30729" y="471165"/>
                  </a:lnTo>
                  <a:lnTo>
                    <a:pt x="13991" y="426995"/>
                  </a:lnTo>
                  <a:lnTo>
                    <a:pt x="3581" y="380009"/>
                  </a:lnTo>
                  <a:lnTo>
                    <a:pt x="0" y="330708"/>
                  </a:lnTo>
                  <a:lnTo>
                    <a:pt x="3581" y="281785"/>
                  </a:lnTo>
                  <a:lnTo>
                    <a:pt x="13991" y="235109"/>
                  </a:lnTo>
                  <a:lnTo>
                    <a:pt x="30729" y="191188"/>
                  </a:lnTo>
                  <a:lnTo>
                    <a:pt x="53293" y="150530"/>
                  </a:lnTo>
                  <a:lnTo>
                    <a:pt x="81180" y="113643"/>
                  </a:lnTo>
                  <a:lnTo>
                    <a:pt x="113891" y="81037"/>
                  </a:lnTo>
                  <a:lnTo>
                    <a:pt x="150922" y="53219"/>
                  </a:lnTo>
                  <a:lnTo>
                    <a:pt x="191774" y="30698"/>
                  </a:lnTo>
                  <a:lnTo>
                    <a:pt x="235944" y="13982"/>
                  </a:lnTo>
                  <a:lnTo>
                    <a:pt x="282930" y="3580"/>
                  </a:lnTo>
                  <a:lnTo>
                    <a:pt x="332232" y="0"/>
                  </a:lnTo>
                  <a:lnTo>
                    <a:pt x="381154" y="3580"/>
                  </a:lnTo>
                  <a:lnTo>
                    <a:pt x="427830" y="13982"/>
                  </a:lnTo>
                  <a:lnTo>
                    <a:pt x="471751" y="30698"/>
                  </a:lnTo>
                  <a:lnTo>
                    <a:pt x="512409" y="53219"/>
                  </a:lnTo>
                  <a:lnTo>
                    <a:pt x="549296" y="81037"/>
                  </a:lnTo>
                  <a:lnTo>
                    <a:pt x="581902" y="113643"/>
                  </a:lnTo>
                  <a:lnTo>
                    <a:pt x="609720" y="150530"/>
                  </a:lnTo>
                  <a:lnTo>
                    <a:pt x="632241" y="191188"/>
                  </a:lnTo>
                  <a:lnTo>
                    <a:pt x="648957" y="235109"/>
                  </a:lnTo>
                  <a:lnTo>
                    <a:pt x="659359" y="281785"/>
                  </a:lnTo>
                  <a:lnTo>
                    <a:pt x="662940" y="330708"/>
                  </a:lnTo>
                  <a:lnTo>
                    <a:pt x="659359" y="380009"/>
                  </a:lnTo>
                  <a:lnTo>
                    <a:pt x="648957" y="426995"/>
                  </a:lnTo>
                  <a:lnTo>
                    <a:pt x="632241" y="471165"/>
                  </a:lnTo>
                  <a:lnTo>
                    <a:pt x="609720" y="512017"/>
                  </a:lnTo>
                  <a:lnTo>
                    <a:pt x="581902" y="549048"/>
                  </a:lnTo>
                  <a:lnTo>
                    <a:pt x="549296" y="581759"/>
                  </a:lnTo>
                  <a:lnTo>
                    <a:pt x="512409" y="609646"/>
                  </a:lnTo>
                  <a:lnTo>
                    <a:pt x="471751" y="632210"/>
                  </a:lnTo>
                  <a:lnTo>
                    <a:pt x="427830" y="648948"/>
                  </a:lnTo>
                  <a:lnTo>
                    <a:pt x="381154" y="659358"/>
                  </a:lnTo>
                  <a:lnTo>
                    <a:pt x="332232" y="662940"/>
                  </a:lnTo>
                  <a:close/>
                </a:path>
              </a:pathLst>
            </a:custGeom>
            <a:solidFill>
              <a:srgbClr val="CF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38072" y="5117592"/>
              <a:ext cx="400812" cy="396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45692" y="5125212"/>
              <a:ext cx="386080" cy="386080"/>
            </a:xfrm>
            <a:custGeom>
              <a:avLst/>
              <a:gdLst/>
              <a:ahLst/>
              <a:cxnLst/>
              <a:rect l="l" t="t" r="r" b="b"/>
              <a:pathLst>
                <a:path w="386080" h="386079">
                  <a:moveTo>
                    <a:pt x="0" y="0"/>
                  </a:moveTo>
                  <a:lnTo>
                    <a:pt x="385571" y="0"/>
                  </a:lnTo>
                  <a:lnTo>
                    <a:pt x="385571" y="385571"/>
                  </a:lnTo>
                  <a:lnTo>
                    <a:pt x="0" y="38557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00469" y="5145997"/>
            <a:ext cx="9925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Conclusions </a:t>
            </a:r>
            <a:r>
              <a:rPr sz="1000" dirty="0">
                <a:latin typeface="Carlito"/>
                <a:cs typeface="Carlito"/>
              </a:rPr>
              <a:t>and  </a:t>
            </a:r>
            <a:r>
              <a:rPr sz="1000" spc="-15" dirty="0">
                <a:latin typeface="Carlito"/>
                <a:cs typeface="Carlito"/>
              </a:rPr>
              <a:t>re</a:t>
            </a:r>
            <a:r>
              <a:rPr sz="1000" spc="-20" dirty="0">
                <a:latin typeface="Carlito"/>
                <a:cs typeface="Carlito"/>
              </a:rPr>
              <a:t>c</a:t>
            </a:r>
            <a:r>
              <a:rPr sz="1000" spc="-5" dirty="0">
                <a:latin typeface="Carlito"/>
                <a:cs typeface="Carlito"/>
              </a:rPr>
              <a:t>om</a:t>
            </a:r>
            <a:r>
              <a:rPr sz="1000" spc="-15" dirty="0">
                <a:latin typeface="Carlito"/>
                <a:cs typeface="Carlito"/>
              </a:rPr>
              <a:t>m</a:t>
            </a:r>
            <a:r>
              <a:rPr sz="1000" spc="-5" dirty="0">
                <a:latin typeface="Carlito"/>
                <a:cs typeface="Carlito"/>
              </a:rPr>
              <a:t>end</a:t>
            </a:r>
            <a:r>
              <a:rPr sz="1000" spc="-15" dirty="0">
                <a:latin typeface="Carlito"/>
                <a:cs typeface="Carlito"/>
              </a:rPr>
              <a:t>a</a:t>
            </a:r>
            <a:r>
              <a:rPr sz="1000" spc="-10" dirty="0">
                <a:latin typeface="Carlito"/>
                <a:cs typeface="Carlito"/>
              </a:rPr>
              <a:t>t</a:t>
            </a:r>
            <a:r>
              <a:rPr sz="1000" spc="-5" dirty="0">
                <a:latin typeface="Carlito"/>
                <a:cs typeface="Carlito"/>
              </a:rPr>
              <a:t>io</a:t>
            </a:r>
            <a:r>
              <a:rPr sz="1000" spc="-15" dirty="0">
                <a:latin typeface="Carlito"/>
                <a:cs typeface="Carlito"/>
              </a:rPr>
              <a:t>n</a:t>
            </a:r>
            <a:r>
              <a:rPr sz="1000" spc="-10" dirty="0">
                <a:latin typeface="Carlito"/>
                <a:cs typeface="Carlito"/>
              </a:rPr>
              <a:t>s</a:t>
            </a:r>
            <a:r>
              <a:rPr sz="1000" spc="-5" dirty="0">
                <a:latin typeface="Carlito"/>
                <a:cs typeface="Carlito"/>
              </a:rPr>
              <a:t>.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3339465" cy="5659120"/>
            <a:chOff x="0" y="1057655"/>
            <a:chExt cx="3339465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3334512" cy="5658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57655"/>
              <a:ext cx="3339084" cy="5658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9115" y="3302023"/>
            <a:ext cx="1574165" cy="19932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434"/>
              </a:spcBef>
            </a:pPr>
            <a:r>
              <a:rPr sz="2800" b="1" spc="-265" dirty="0">
                <a:solidFill>
                  <a:srgbClr val="FFFFFF"/>
                </a:solidFill>
                <a:latin typeface="Arial"/>
                <a:cs typeface="Arial"/>
              </a:rPr>
              <a:t>Pair </a:t>
            </a:r>
            <a:r>
              <a:rPr sz="2800" b="1" spc="-170" dirty="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r>
              <a:rPr sz="280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800" b="1" spc="-305" dirty="0">
                <a:solidFill>
                  <a:srgbClr val="FFFFFF"/>
                </a:solidFill>
                <a:latin typeface="Arial"/>
                <a:cs typeface="Arial"/>
              </a:rPr>
              <a:t>check </a:t>
            </a:r>
            <a:r>
              <a:rPr sz="2800" b="1" spc="-15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correlation  </a:t>
            </a:r>
            <a:r>
              <a:rPr sz="2800" b="1" spc="-204" dirty="0">
                <a:solidFill>
                  <a:srgbClr val="FFFFFF"/>
                </a:solidFill>
                <a:latin typeface="Arial"/>
                <a:cs typeface="Arial"/>
              </a:rPr>
              <a:t>between  </a:t>
            </a:r>
            <a:r>
              <a:rPr sz="2800" b="1" spc="-26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2086" y="1214627"/>
            <a:ext cx="5971569" cy="5470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2456</Words>
  <Application>Microsoft Office PowerPoint</Application>
  <PresentationFormat>Custom</PresentationFormat>
  <Paragraphs>245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Carlito</vt:lpstr>
      <vt:lpstr>Georgia</vt:lpstr>
      <vt:lpstr>Times New Roman</vt:lpstr>
      <vt:lpstr>Trebuchet MS</vt:lpstr>
      <vt:lpstr>Office Theme</vt:lpstr>
      <vt:lpstr>Lead Scoring  Case Study</vt:lpstr>
      <vt:lpstr>Introduction</vt:lpstr>
      <vt:lpstr>Problem Statement</vt:lpstr>
      <vt:lpstr>Business Goal</vt:lpstr>
      <vt:lpstr>Solution Methodology : Data Exploration</vt:lpstr>
      <vt:lpstr>Solution Methodology : Data Cleaning and Preparation</vt:lpstr>
      <vt:lpstr>Solution Methodology : Data Cleaning and Preparation</vt:lpstr>
      <vt:lpstr>Solution Methodology : EDA and Findings</vt:lpstr>
      <vt:lpstr>PowerPoint Presentation</vt:lpstr>
      <vt:lpstr>Visualizing correlation by heatmap</vt:lpstr>
      <vt:lpstr>Box plot to check outliers in the  data set</vt:lpstr>
      <vt:lpstr>Univariate Analysis For Categorical  Columns and Numerical Columns</vt:lpstr>
      <vt:lpstr>Univariate Analysis for  Categorical Columns</vt:lpstr>
      <vt:lpstr>Univariate Analysis for  Categorical Columns</vt:lpstr>
      <vt:lpstr>Univariate Analysis for  Categorical Columns</vt:lpstr>
      <vt:lpstr>Plotting Dist  plot for  Numeric  Columns</vt:lpstr>
      <vt:lpstr>Bivariate Analysis For Categorical and  Numeric Variables</vt:lpstr>
      <vt:lpstr>Bivariate Analysis For  Categorical variables</vt:lpstr>
      <vt:lpstr>Bivariate Analysis For  Categorical variables</vt:lpstr>
      <vt:lpstr>Scatter plot for converted vs  total_time_spent</vt:lpstr>
      <vt:lpstr>Scatter plot for converted vs  total visits</vt:lpstr>
      <vt:lpstr>Scatter plot for converted vs  page_views_per_visit</vt:lpstr>
      <vt:lpstr>Data Preparation for Modeling</vt:lpstr>
      <vt:lpstr>Data Preparation for Modeling</vt:lpstr>
      <vt:lpstr>Model Building: Using logistic Regression</vt:lpstr>
      <vt:lpstr>Measuring Model  Performance</vt:lpstr>
      <vt:lpstr>PowerPoint Presentation</vt:lpstr>
      <vt:lpstr>New Predicted  Values based  on Cut-off</vt:lpstr>
      <vt:lpstr>Measuring Performance  on Test Set</vt:lpstr>
      <vt:lpstr>SUMMARY</vt:lpstr>
      <vt:lpstr>PowerPoint Presentation</vt:lpstr>
      <vt:lpstr>Findings</vt:lpstr>
      <vt:lpstr>Findings</vt:lpstr>
      <vt:lpstr>Conclusion and  Recommendations</vt:lpstr>
      <vt:lpstr>Conclusion and  Recommendations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Lead Scoring Case Study.pptx</dc:title>
  <dc:creator>INMADSO</dc:creator>
  <cp:lastModifiedBy>Microsoft account</cp:lastModifiedBy>
  <cp:revision>1</cp:revision>
  <dcterms:created xsi:type="dcterms:W3CDTF">2022-04-02T12:27:45Z</dcterms:created>
  <dcterms:modified xsi:type="dcterms:W3CDTF">2022-04-02T12:30:23Z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2021-08-11T00:00:00Z</vt:filetime>
  </property>
  <property fmtid="{D5CDD505-2E9C-101B-9397-08002B2CF9AE}" pid="3" name="LastSaved">
    <vt:filetime>2022-04-02T00:00:00Z</vt:filetime>
  </property>
</Properties>
</file>