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858000" cy="9144000"/>
  <p:embeddedFontLst>
    <p:embeddedFont>
      <p:font typeface="Amatic SC"/>
      <p:regular r:id="rId32"/>
      <p:bold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Merriweathe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italic.fntdata"/><Relationship Id="rId20" Type="http://schemas.openxmlformats.org/officeDocument/2006/relationships/slide" Target="slides/slide16.xml"/><Relationship Id="rId41" Type="http://schemas.openxmlformats.org/officeDocument/2006/relationships/font" Target="fonts/Merriweather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AmaticSC-bold.fntdata"/><Relationship Id="rId10" Type="http://schemas.openxmlformats.org/officeDocument/2006/relationships/slide" Target="slides/slide6.xml"/><Relationship Id="rId32" Type="http://schemas.openxmlformats.org/officeDocument/2006/relationships/font" Target="fonts/AmaticSC-regular.fntdata"/><Relationship Id="rId13" Type="http://schemas.openxmlformats.org/officeDocument/2006/relationships/slide" Target="slides/slide9.xml"/><Relationship Id="rId35" Type="http://schemas.openxmlformats.org/officeDocument/2006/relationships/font" Target="fonts/Lato-bold.fntdata"/><Relationship Id="rId12" Type="http://schemas.openxmlformats.org/officeDocument/2006/relationships/slide" Target="slides/slide8.xml"/><Relationship Id="rId34" Type="http://schemas.openxmlformats.org/officeDocument/2006/relationships/font" Target="fonts/Lato-regular.fntdata"/><Relationship Id="rId15" Type="http://schemas.openxmlformats.org/officeDocument/2006/relationships/slide" Target="slides/slide11.xml"/><Relationship Id="rId37" Type="http://schemas.openxmlformats.org/officeDocument/2006/relationships/font" Target="fonts/Lato-boldItalic.fntdata"/><Relationship Id="rId14" Type="http://schemas.openxmlformats.org/officeDocument/2006/relationships/slide" Target="slides/slide10.xml"/><Relationship Id="rId36" Type="http://schemas.openxmlformats.org/officeDocument/2006/relationships/font" Target="fonts/Lato-italic.fntdata"/><Relationship Id="rId17" Type="http://schemas.openxmlformats.org/officeDocument/2006/relationships/slide" Target="slides/slide13.xml"/><Relationship Id="rId39" Type="http://schemas.openxmlformats.org/officeDocument/2006/relationships/font" Target="fonts/Merriweather-bold.fntdata"/><Relationship Id="rId16" Type="http://schemas.openxmlformats.org/officeDocument/2006/relationships/slide" Target="slides/slide12.xml"/><Relationship Id="rId38" Type="http://schemas.openxmlformats.org/officeDocument/2006/relationships/font" Target="fonts/Merriweather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83a4a1a7f_0_2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83a4a1a7f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3a4a1a7f_0_2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83a4a1a7f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83a4a1a7f_0_2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83a4a1a7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83a4a1a7f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83a4a1a7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83a4a1a7f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83a4a1a7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ed75ccf_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83a4a1a7f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83a4a1a7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83a4a1a7f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83a4a1a7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83a4a1a7f_0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83a4a1a7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83a4a1a7f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83a4a1a7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83a4a1a7f_0_2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83a4a1a7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83a4a1a7f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83a4a1a7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83a4a1a7f_0_2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83a4a1a7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83a4a1a7f_0_2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83a4a1a7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83a4a1a7f_0_2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83a4a1a7f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f391192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3a4a1a7f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3a4a1a7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83a4a1a7f_0_2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83a4a1a7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55D4B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-03.png"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2191050" y="2427150"/>
            <a:ext cx="47619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95A5A6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-01.png" id="42" name="Google Shape;4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_1">
    <p:bg>
      <p:bgPr>
        <a:solidFill>
          <a:srgbClr val="F55D4B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-01.png" id="44" name="Google Shape;4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95A5A6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-02.png"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type="ctrTitle"/>
          </p:nvPr>
        </p:nvSpPr>
        <p:spPr>
          <a:xfrm>
            <a:off x="1557875" y="1882525"/>
            <a:ext cx="60282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557875" y="3329551"/>
            <a:ext cx="60282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-03.png" id="16" name="Google Shape;16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832400" y="2653800"/>
            <a:ext cx="54792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68300" lvl="0" marL="457200" rtl="0" algn="ctr">
              <a:spcBef>
                <a:spcPts val="600"/>
              </a:spcBef>
              <a:spcAft>
                <a:spcPts val="0"/>
              </a:spcAft>
              <a:buClr>
                <a:srgbClr val="F55D4B"/>
              </a:buClr>
              <a:buSzPts val="2200"/>
              <a:buChar char="✖"/>
              <a:defRPr i="1" sz="2200">
                <a:solidFill>
                  <a:srgbClr val="F55D4B"/>
                </a:solidFill>
              </a:defRPr>
            </a:lvl1pPr>
            <a:lvl2pPr indent="-368300" lvl="1" marL="914400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i="1">
                <a:solidFill>
                  <a:srgbClr val="F55D4B"/>
                </a:solidFill>
              </a:defRPr>
            </a:lvl2pPr>
            <a:lvl3pPr indent="-368300" lvl="2" marL="1371600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i="1" sz="2200">
                <a:solidFill>
                  <a:srgbClr val="F55D4B"/>
                </a:solidFill>
              </a:defRPr>
            </a:lvl3pPr>
            <a:lvl4pPr indent="-368300" lvl="3" marL="1828800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i="1" sz="2200">
                <a:solidFill>
                  <a:srgbClr val="F55D4B"/>
                </a:solidFill>
              </a:defRPr>
            </a:lvl4pPr>
            <a:lvl5pPr indent="-368300" lvl="4" marL="2286000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i="1" sz="2200">
                <a:solidFill>
                  <a:srgbClr val="F55D4B"/>
                </a:solidFill>
              </a:defRPr>
            </a:lvl5pPr>
            <a:lvl6pPr indent="-368300" lvl="5" marL="2743200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i="1" sz="2200">
                <a:solidFill>
                  <a:srgbClr val="F55D4B"/>
                </a:solidFill>
              </a:defRPr>
            </a:lvl6pPr>
            <a:lvl7pPr indent="-368300" lvl="6" marL="3200400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i="1" sz="2200">
                <a:solidFill>
                  <a:srgbClr val="F55D4B"/>
                </a:solidFill>
              </a:defRPr>
            </a:lvl7pPr>
            <a:lvl8pPr indent="-368300" lvl="7" marL="3657600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i="1" sz="2200">
                <a:solidFill>
                  <a:srgbClr val="F55D4B"/>
                </a:solidFill>
              </a:defRPr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i="1" sz="2200">
                <a:solidFill>
                  <a:srgbClr val="F55D4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-04.png" id="19" name="Google Shape;19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✖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-04.png" id="23" name="Google Shape;23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131725" y="1773150"/>
            <a:ext cx="3339600" cy="464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672553" y="1773150"/>
            <a:ext cx="3339600" cy="464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-04.png" id="28" name="Google Shape;28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7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977300" y="1705425"/>
            <a:ext cx="22965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3391603" y="1705425"/>
            <a:ext cx="22965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3" type="body"/>
          </p:nvPr>
        </p:nvSpPr>
        <p:spPr>
          <a:xfrm>
            <a:off x="5805905" y="1705425"/>
            <a:ext cx="22965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-04.png" id="34" name="Google Shape;34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-01.png" id="37" name="Google Shape;37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/>
          <p:nvPr>
            <p:ph idx="1" type="body"/>
          </p:nvPr>
        </p:nvSpPr>
        <p:spPr>
          <a:xfrm>
            <a:off x="457200" y="5447700"/>
            <a:ext cx="82296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-01.png" id="40" name="Google Shape;40;p1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5F6F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983100"/>
            <a:ext cx="68805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31750" y="1902800"/>
            <a:ext cx="6880500" cy="46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1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ctrTitle"/>
          </p:nvPr>
        </p:nvSpPr>
        <p:spPr>
          <a:xfrm>
            <a:off x="2191050" y="2427150"/>
            <a:ext cx="47619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3 Agile Methodologies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884" y="1703825"/>
            <a:ext cx="7194167" cy="48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>
            <p:ph type="title"/>
          </p:nvPr>
        </p:nvSpPr>
        <p:spPr>
          <a:xfrm>
            <a:off x="1131750" y="814825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Step 1: Login to easy backlog and create a new one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131750" y="814825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Step 2:Add Team Members to Backlog  Account</a:t>
            </a:r>
            <a:endParaRPr sz="3600"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50" y="1982350"/>
            <a:ext cx="8132025" cy="41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1131750" y="814825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Step 3: Creating Backlogs</a:t>
            </a:r>
            <a:endParaRPr sz="3600"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4225"/>
            <a:ext cx="8839202" cy="4710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Choice of themes</a:t>
            </a:r>
            <a:endParaRPr sz="3600"/>
          </a:p>
        </p:txBody>
      </p:sp>
      <p:sp>
        <p:nvSpPr>
          <p:cNvPr id="136" name="Google Shape;136;p25"/>
          <p:cNvSpPr/>
          <p:nvPr/>
        </p:nvSpPr>
        <p:spPr>
          <a:xfrm>
            <a:off x="1247450" y="5127626"/>
            <a:ext cx="6880500" cy="888900"/>
          </a:xfrm>
          <a:prstGeom prst="trapezoid">
            <a:avLst>
              <a:gd fmla="val 97190" name="adj"/>
            </a:avLst>
          </a:prstGeom>
          <a:solidFill>
            <a:schemeClr val="accent2"/>
          </a:solidFill>
          <a:ln cap="rnd" cmpd="sng" w="9525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Authentication</a:t>
            </a:r>
            <a:endParaRPr b="1"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2131100" y="4328025"/>
            <a:ext cx="5060400" cy="638100"/>
          </a:xfrm>
          <a:prstGeom prst="trapezoid">
            <a:avLst>
              <a:gd fmla="val 113837" name="adj"/>
            </a:avLst>
          </a:prstGeom>
          <a:solidFill>
            <a:srgbClr val="674EA7"/>
          </a:solidFill>
          <a:ln cap="rnd" cmpd="sng" w="9525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Book-Keeping</a:t>
            </a:r>
            <a:endParaRPr b="1"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2936300" y="3402450"/>
            <a:ext cx="3477300" cy="777000"/>
          </a:xfrm>
          <a:prstGeom prst="trapezoid">
            <a:avLst>
              <a:gd fmla="val 104272" name="adj"/>
            </a:avLst>
          </a:prstGeom>
          <a:solidFill>
            <a:srgbClr val="45818E"/>
          </a:solidFill>
          <a:ln cap="rnd" cmpd="sng" w="9525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Delivery</a:t>
            </a:r>
            <a:endParaRPr b="1"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3817450" y="1793878"/>
            <a:ext cx="1786500" cy="1459800"/>
          </a:xfrm>
          <a:prstGeom prst="trapezoid">
            <a:avLst>
              <a:gd fmla="val 47338" name="adj"/>
            </a:avLst>
          </a:prstGeom>
          <a:solidFill>
            <a:srgbClr val="F55D4B"/>
          </a:solidFill>
          <a:ln cap="rnd" cmpd="sng" w="9525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9144" lvl="0" marL="18288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Billing</a:t>
            </a:r>
            <a:endParaRPr b="1"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5A5A6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55D4B"/>
                </a:solidFill>
              </a:rPr>
              <a:t>Why These Themes?</a:t>
            </a:r>
            <a:endParaRPr sz="3600">
              <a:solidFill>
                <a:srgbClr val="F55D4B"/>
              </a:solidFill>
            </a:endParaRPr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1258750" y="2111400"/>
            <a:ext cx="3202200" cy="19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Authentication</a:t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✖"/>
            </a:pPr>
            <a:r>
              <a:rPr lang="en" sz="1400">
                <a:solidFill>
                  <a:srgbClr val="FFFFFF"/>
                </a:solidFill>
              </a:rPr>
              <a:t>Need of a secure login feature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✖"/>
            </a:pPr>
            <a:r>
              <a:rPr lang="en" sz="1400">
                <a:solidFill>
                  <a:srgbClr val="FFFFFF"/>
                </a:solidFill>
              </a:rPr>
              <a:t>All registrations and login in this theme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✖"/>
            </a:pPr>
            <a:r>
              <a:rPr lang="en" sz="1400">
                <a:solidFill>
                  <a:srgbClr val="FFFFFF"/>
                </a:solidFill>
              </a:rPr>
              <a:t>Any feature related to login in this phase 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824" y="2151273"/>
            <a:ext cx="443450" cy="4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983025" y="2111400"/>
            <a:ext cx="3446700" cy="19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Book-Keeping </a:t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✖"/>
            </a:pPr>
            <a:r>
              <a:rPr lang="en" sz="1400">
                <a:solidFill>
                  <a:srgbClr val="FFFFFF"/>
                </a:solidFill>
              </a:rPr>
              <a:t>A theme for converting all manual books in automated system.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✖"/>
            </a:pPr>
            <a:r>
              <a:rPr lang="en" sz="1400">
                <a:solidFill>
                  <a:srgbClr val="FFFFFF"/>
                </a:solidFill>
              </a:rPr>
              <a:t>All data which will be used for delivery or invoice or delivery status would be created and displayed in this theme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1258750" y="4282050"/>
            <a:ext cx="3202200" cy="19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Delivery</a:t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✖"/>
            </a:pPr>
            <a:r>
              <a:rPr lang="en" sz="1400">
                <a:solidFill>
                  <a:srgbClr val="FFFFFF"/>
                </a:solidFill>
              </a:rPr>
              <a:t>All the use cases of system when delivery boy downloads docket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✖"/>
            </a:pPr>
            <a:r>
              <a:rPr lang="en" sz="1400">
                <a:solidFill>
                  <a:srgbClr val="FFFFFF"/>
                </a:solidFill>
              </a:rPr>
              <a:t>delivers subscriptions and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✖"/>
            </a:pPr>
            <a:r>
              <a:rPr lang="en" sz="1400">
                <a:solidFill>
                  <a:srgbClr val="FFFFFF"/>
                </a:solidFill>
              </a:rPr>
              <a:t>Updates delivery status could be recorded in this theme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5105275" y="4282050"/>
            <a:ext cx="3202200" cy="19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Billing</a:t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✖"/>
            </a:pPr>
            <a:r>
              <a:rPr lang="en" sz="1400">
                <a:solidFill>
                  <a:srgbClr val="FFFFFF"/>
                </a:solidFill>
              </a:rPr>
              <a:t>We required a theme where all invoice generation related functions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✖"/>
            </a:pPr>
            <a:r>
              <a:rPr lang="en" sz="1400">
                <a:solidFill>
                  <a:srgbClr val="FFFFFF"/>
                </a:solidFill>
              </a:rPr>
              <a:t>Bill payment reminders or notices could be recorded</a:t>
            </a:r>
            <a:endParaRPr sz="1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278" y="4282049"/>
            <a:ext cx="443450" cy="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700" y="2151287"/>
            <a:ext cx="443450" cy="443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6000" y="4321950"/>
            <a:ext cx="443450" cy="4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280550" y="988975"/>
            <a:ext cx="6582900" cy="22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000">
                <a:solidFill>
                  <a:srgbClr val="FFFFFF"/>
                </a:solidFill>
              </a:rPr>
              <a:t>Creating</a:t>
            </a:r>
            <a:endParaRPr b="0" sz="6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latin typeface="Merriweather"/>
                <a:ea typeface="Merriweather"/>
                <a:cs typeface="Merriweather"/>
                <a:sym typeface="Merriweather"/>
              </a:rPr>
              <a:t>User Stories</a:t>
            </a:r>
            <a:r>
              <a:rPr b="0" lang="en" sz="3600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accent2"/>
            </a:gs>
            <a:gs pos="100000">
              <a:srgbClr val="D96868"/>
            </a:gs>
          </a:gsLst>
          <a:lin ang="10800025" scaled="0"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4294967295" type="ctrTitle"/>
          </p:nvPr>
        </p:nvSpPr>
        <p:spPr>
          <a:xfrm>
            <a:off x="1660200" y="2111125"/>
            <a:ext cx="5823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</a:rPr>
              <a:t>Formula We Followed</a:t>
            </a:r>
            <a:endParaRPr sz="7200">
              <a:solidFill>
                <a:srgbClr val="000000"/>
              </a:solidFill>
            </a:endParaRPr>
          </a:p>
        </p:txBody>
      </p:sp>
      <p:sp>
        <p:nvSpPr>
          <p:cNvPr id="163" name="Google Shape;163;p28"/>
          <p:cNvSpPr txBox="1"/>
          <p:nvPr>
            <p:ph idx="4294967295" type="subTitle"/>
          </p:nvPr>
        </p:nvSpPr>
        <p:spPr>
          <a:xfrm>
            <a:off x="1380000" y="3816375"/>
            <a:ext cx="6384000" cy="19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“I am as a user (role) want to (action) in order to (goal)”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Good Practices we applied</a:t>
            </a:r>
            <a:endParaRPr sz="3600"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Char char="✖"/>
            </a:pPr>
            <a:r>
              <a:rPr lang="en">
                <a:solidFill>
                  <a:srgbClr val="222222"/>
                </a:solidFill>
              </a:rPr>
              <a:t>Start writing stories from epics and then break them into smaller stories step by step.</a:t>
            </a:r>
            <a:endParaRPr>
              <a:solidFill>
                <a:srgbClr val="22222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Char char="✖"/>
            </a:pPr>
            <a:r>
              <a:rPr lang="en">
                <a:solidFill>
                  <a:srgbClr val="222222"/>
                </a:solidFill>
              </a:rPr>
              <a:t>Identify user stories with numbers or letters.</a:t>
            </a:r>
            <a:endParaRPr>
              <a:solidFill>
                <a:srgbClr val="22222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Char char="✖"/>
            </a:pPr>
            <a:r>
              <a:rPr lang="en">
                <a:solidFill>
                  <a:srgbClr val="222222"/>
                </a:solidFill>
              </a:rPr>
              <a:t>Clarifying user stories from technical point of view (did not include technical features in the story!)</a:t>
            </a:r>
            <a:endParaRPr>
              <a:solidFill>
                <a:srgbClr val="22222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Char char="✖"/>
            </a:pPr>
            <a:r>
              <a:rPr lang="en">
                <a:solidFill>
                  <a:srgbClr val="222222"/>
                </a:solidFill>
              </a:rPr>
              <a:t>INVEST by Bill Wake(In detail in Learning Log)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accent1"/>
            </a:gs>
            <a:gs pos="100000">
              <a:srgbClr val="93BC81"/>
            </a:gs>
          </a:gsLst>
          <a:lin ang="16200038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/>
          <p:nvPr/>
        </p:nvSpPr>
        <p:spPr>
          <a:xfrm rot="-253879">
            <a:off x="1903310" y="2090118"/>
            <a:ext cx="5623227" cy="353554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 txBox="1"/>
          <p:nvPr>
            <p:ph idx="4294967295" type="ctrTitle"/>
          </p:nvPr>
        </p:nvSpPr>
        <p:spPr>
          <a:xfrm>
            <a:off x="1660200" y="365125"/>
            <a:ext cx="5823600" cy="13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</a:rPr>
              <a:t>GooD user Stories</a:t>
            </a:r>
            <a:endParaRPr sz="7200">
              <a:solidFill>
                <a:srgbClr val="000000"/>
              </a:solidFill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88737">
            <a:off x="2317633" y="3060487"/>
            <a:ext cx="4884960" cy="15143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accent1"/>
            </a:gs>
            <a:gs pos="100000">
              <a:srgbClr val="93BC81"/>
            </a:gs>
          </a:gsLst>
          <a:lin ang="16200038" scaled="0"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 rot="-253879">
            <a:off x="1903310" y="2090118"/>
            <a:ext cx="5623227" cy="353554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 txBox="1"/>
          <p:nvPr>
            <p:ph idx="4294967295" type="ctrTitle"/>
          </p:nvPr>
        </p:nvSpPr>
        <p:spPr>
          <a:xfrm>
            <a:off x="1660200" y="365125"/>
            <a:ext cx="5823600" cy="13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</a:rPr>
              <a:t>GooD user Stories</a:t>
            </a:r>
            <a:endParaRPr sz="7200">
              <a:solidFill>
                <a:srgbClr val="000000"/>
              </a:solidFill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88737">
            <a:off x="2317633" y="3060487"/>
            <a:ext cx="4884960" cy="151430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/>
          <p:nvPr/>
        </p:nvSpPr>
        <p:spPr>
          <a:xfrm rot="240457">
            <a:off x="1982754" y="2090483"/>
            <a:ext cx="5464362" cy="353483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1899">
            <a:off x="2288649" y="3028105"/>
            <a:ext cx="4880452" cy="1384970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4294967295" type="ctrTitle"/>
          </p:nvPr>
        </p:nvSpPr>
        <p:spPr>
          <a:xfrm>
            <a:off x="4333875" y="1801800"/>
            <a:ext cx="3999900" cy="11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User Story- Newspaper Management System</a:t>
            </a:r>
            <a:endParaRPr sz="4800"/>
          </a:p>
        </p:txBody>
      </p:sp>
      <p:sp>
        <p:nvSpPr>
          <p:cNvPr id="55" name="Google Shape;55;p14"/>
          <p:cNvSpPr txBox="1"/>
          <p:nvPr>
            <p:ph idx="4294967295" type="subTitle"/>
          </p:nvPr>
        </p:nvSpPr>
        <p:spPr>
          <a:xfrm>
            <a:off x="1214850" y="2905800"/>
            <a:ext cx="67143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 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Shubham Jain(A00258743) Meet Mehta(A00258745) &amp; Tarun Verma(A00258754)</a:t>
            </a:r>
            <a:endParaRPr b="1" sz="3600"/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b="0" l="12502" r="12495" t="0"/>
          <a:stretch/>
        </p:blipFill>
        <p:spPr>
          <a:xfrm>
            <a:off x="1715250" y="346075"/>
            <a:ext cx="2486400" cy="2486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accent1"/>
            </a:gs>
            <a:gs pos="100000">
              <a:srgbClr val="93BC81"/>
            </a:gs>
          </a:gsLst>
          <a:lin ang="16200038" scaled="0"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/>
          <p:nvPr/>
        </p:nvSpPr>
        <p:spPr>
          <a:xfrm rot="-253879">
            <a:off x="1903310" y="2090118"/>
            <a:ext cx="5623227" cy="353554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2"/>
          <p:cNvSpPr txBox="1"/>
          <p:nvPr>
            <p:ph idx="4294967295" type="ctrTitle"/>
          </p:nvPr>
        </p:nvSpPr>
        <p:spPr>
          <a:xfrm>
            <a:off x="1660200" y="365125"/>
            <a:ext cx="5823600" cy="13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</a:rPr>
              <a:t>GooD user Stories</a:t>
            </a:r>
            <a:endParaRPr sz="7200">
              <a:solidFill>
                <a:srgbClr val="000000"/>
              </a:solidFill>
            </a:endParaRPr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88737">
            <a:off x="2317633" y="3060487"/>
            <a:ext cx="4884960" cy="151430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2"/>
          <p:cNvSpPr/>
          <p:nvPr/>
        </p:nvSpPr>
        <p:spPr>
          <a:xfrm rot="240457">
            <a:off x="1982754" y="2090483"/>
            <a:ext cx="5464362" cy="353483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1899">
            <a:off x="2288649" y="3028105"/>
            <a:ext cx="4880452" cy="1384970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195" name="Google Shape;195;p32"/>
          <p:cNvSpPr/>
          <p:nvPr/>
        </p:nvSpPr>
        <p:spPr>
          <a:xfrm rot="-661605">
            <a:off x="2048488" y="2014985"/>
            <a:ext cx="5332855" cy="341122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15685">
            <a:off x="2473328" y="3128930"/>
            <a:ext cx="4612020" cy="119571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accent1"/>
            </a:gs>
            <a:gs pos="100000">
              <a:srgbClr val="93BC81"/>
            </a:gs>
          </a:gsLst>
          <a:lin ang="16200038" scaled="0"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/>
          <p:nvPr/>
        </p:nvSpPr>
        <p:spPr>
          <a:xfrm rot="-253879">
            <a:off x="1903310" y="2090118"/>
            <a:ext cx="5623227" cy="353554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3"/>
          <p:cNvSpPr txBox="1"/>
          <p:nvPr>
            <p:ph idx="4294967295" type="ctrTitle"/>
          </p:nvPr>
        </p:nvSpPr>
        <p:spPr>
          <a:xfrm>
            <a:off x="1660200" y="365125"/>
            <a:ext cx="5823600" cy="13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</a:rPr>
              <a:t>GooD user Stories</a:t>
            </a:r>
            <a:endParaRPr sz="7200">
              <a:solidFill>
                <a:srgbClr val="000000"/>
              </a:solidFill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88737">
            <a:off x="2317633" y="3060487"/>
            <a:ext cx="4884960" cy="151430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/>
          <p:nvPr/>
        </p:nvSpPr>
        <p:spPr>
          <a:xfrm rot="240457">
            <a:off x="1982754" y="2090483"/>
            <a:ext cx="5464362" cy="353483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1899">
            <a:off x="2288649" y="3028105"/>
            <a:ext cx="4880452" cy="1384970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206" name="Google Shape;206;p33"/>
          <p:cNvSpPr/>
          <p:nvPr/>
        </p:nvSpPr>
        <p:spPr>
          <a:xfrm rot="-661605">
            <a:off x="2048488" y="2014985"/>
            <a:ext cx="5332855" cy="341122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15685">
            <a:off x="2473328" y="3128930"/>
            <a:ext cx="4612020" cy="119571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8" name="Google Shape;208;p33"/>
          <p:cNvSpPr/>
          <p:nvPr/>
        </p:nvSpPr>
        <p:spPr>
          <a:xfrm rot="501891">
            <a:off x="2062466" y="2014894"/>
            <a:ext cx="5332832" cy="341132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34148">
            <a:off x="2323917" y="3004865"/>
            <a:ext cx="4651390" cy="117107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Bad</a:t>
            </a:r>
            <a:r>
              <a:rPr lang="en" sz="3600"/>
              <a:t> Practices we avoided</a:t>
            </a:r>
            <a:endParaRPr sz="3600"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Char char="✖"/>
            </a:pPr>
            <a:r>
              <a:rPr lang="en">
                <a:solidFill>
                  <a:srgbClr val="222222"/>
                </a:solidFill>
              </a:rPr>
              <a:t>Using epics for tasks. Break them into substories.</a:t>
            </a:r>
            <a:endParaRPr>
              <a:solidFill>
                <a:srgbClr val="22222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Char char="✖"/>
            </a:pPr>
            <a:r>
              <a:rPr lang="en">
                <a:solidFill>
                  <a:srgbClr val="222222"/>
                </a:solidFill>
              </a:rPr>
              <a:t>Using the stories that were not approved by a customer group representative. Hold focus groups, ask for consultation.</a:t>
            </a:r>
            <a:endParaRPr>
              <a:solidFill>
                <a:srgbClr val="22222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Char char="✖"/>
            </a:pPr>
            <a:r>
              <a:rPr lang="en">
                <a:solidFill>
                  <a:srgbClr val="222222"/>
                </a:solidFill>
              </a:rPr>
              <a:t>Including technical requirements.</a:t>
            </a:r>
            <a:endParaRPr>
              <a:solidFill>
                <a:srgbClr val="22222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Char char="✖"/>
            </a:pPr>
            <a:r>
              <a:rPr lang="en">
                <a:solidFill>
                  <a:srgbClr val="222222"/>
                </a:solidFill>
              </a:rPr>
              <a:t>Creating non useful user stories.</a:t>
            </a:r>
            <a:endParaRPr>
              <a:solidFill>
                <a:srgbClr val="22222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Char char="✖"/>
            </a:pPr>
            <a:r>
              <a:rPr lang="en">
                <a:solidFill>
                  <a:srgbClr val="222222"/>
                </a:solidFill>
              </a:rPr>
              <a:t>Adding a user(who) with almost zero required interaction with the system.</a:t>
            </a:r>
            <a:endParaRPr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1718175" y="1876200"/>
            <a:ext cx="6186300" cy="31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cannot say that any of our user stories are poorly written but we had them before review.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the good user stories in previous slides were poorly written then they would look like this-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5D4B"/>
            </a:gs>
            <a:gs pos="100000">
              <a:srgbClr val="540303"/>
            </a:gs>
          </a:gsLst>
          <a:lin ang="2700006" scaled="0"/>
        </a:gra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/>
          <p:nvPr/>
        </p:nvSpPr>
        <p:spPr>
          <a:xfrm rot="-253879">
            <a:off x="1903310" y="2090118"/>
            <a:ext cx="5623227" cy="353554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6"/>
          <p:cNvSpPr txBox="1"/>
          <p:nvPr>
            <p:ph idx="4294967295" type="ctrTitle"/>
          </p:nvPr>
        </p:nvSpPr>
        <p:spPr>
          <a:xfrm>
            <a:off x="1660200" y="365125"/>
            <a:ext cx="5823600" cy="13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Bad</a:t>
            </a:r>
            <a:r>
              <a:rPr lang="en" sz="7200">
                <a:solidFill>
                  <a:srgbClr val="FFFFFF"/>
                </a:solidFill>
              </a:rPr>
              <a:t> user Stories</a:t>
            </a:r>
            <a:endParaRPr sz="7200">
              <a:solidFill>
                <a:srgbClr val="FFFFFF"/>
              </a:solidFill>
            </a:endParaRPr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99156">
            <a:off x="2806700" y="3020571"/>
            <a:ext cx="4070350" cy="14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6"/>
          <p:cNvSpPr/>
          <p:nvPr/>
        </p:nvSpPr>
        <p:spPr>
          <a:xfrm rot="1603782">
            <a:off x="6762817" y="1125537"/>
            <a:ext cx="2381154" cy="2145024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55D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6"/>
          <p:cNvSpPr txBox="1"/>
          <p:nvPr/>
        </p:nvSpPr>
        <p:spPr>
          <a:xfrm rot="1651763">
            <a:off x="7311939" y="1395482"/>
            <a:ext cx="1809593" cy="5237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Managing does not clear the feature that is to be created - it is also not independent as can contain multiple features</a:t>
            </a:r>
            <a:endParaRPr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5D4B"/>
            </a:gs>
            <a:gs pos="100000">
              <a:srgbClr val="540303"/>
            </a:gs>
          </a:gsLst>
          <a:lin ang="2700006" scaled="0"/>
        </a:gra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/>
          <p:nvPr/>
        </p:nvSpPr>
        <p:spPr>
          <a:xfrm rot="-253879">
            <a:off x="1903310" y="2090118"/>
            <a:ext cx="5623227" cy="353554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7"/>
          <p:cNvSpPr txBox="1"/>
          <p:nvPr>
            <p:ph idx="4294967295" type="ctrTitle"/>
          </p:nvPr>
        </p:nvSpPr>
        <p:spPr>
          <a:xfrm>
            <a:off x="1660200" y="365125"/>
            <a:ext cx="5823600" cy="13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Bad user Stories</a:t>
            </a:r>
            <a:endParaRPr sz="7200">
              <a:solidFill>
                <a:schemeClr val="lt1"/>
              </a:solidFill>
            </a:endParaRPr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99156">
            <a:off x="2806700" y="3020571"/>
            <a:ext cx="4070350" cy="14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/>
          <p:nvPr/>
        </p:nvSpPr>
        <p:spPr>
          <a:xfrm rot="224282">
            <a:off x="1903350" y="2090137"/>
            <a:ext cx="5623163" cy="353551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03635">
            <a:off x="2267918" y="3260093"/>
            <a:ext cx="4894014" cy="1195614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239" name="Google Shape;239;p37"/>
          <p:cNvSpPr/>
          <p:nvPr/>
        </p:nvSpPr>
        <p:spPr>
          <a:xfrm rot="1603977">
            <a:off x="6789874" y="1153662"/>
            <a:ext cx="2472252" cy="2002676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55D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7"/>
          <p:cNvSpPr txBox="1"/>
          <p:nvPr/>
        </p:nvSpPr>
        <p:spPr>
          <a:xfrm rot="1651588">
            <a:off x="7406102" y="1321700"/>
            <a:ext cx="2086948" cy="5183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Updating invoice journal requires data from delivery docket which is in delivery book.</a:t>
            </a:r>
            <a:endParaRPr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So creation and updation of delivery docket is required</a:t>
            </a:r>
            <a:endParaRPr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4860025" y="1989575"/>
            <a:ext cx="3687600" cy="3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The most important things to remember are </a:t>
            </a:r>
            <a:endParaRPr b="1" sz="2400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000"/>
              <a:buChar char="✖"/>
            </a:pPr>
            <a:r>
              <a:rPr lang="en" sz="2000">
                <a:solidFill>
                  <a:srgbClr val="222222"/>
                </a:solidFill>
              </a:rPr>
              <a:t>Keeping the story short and simple (who wants to do what and why).</a:t>
            </a:r>
            <a:endParaRPr sz="2000">
              <a:solidFill>
                <a:srgbClr val="222222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000"/>
              <a:buChar char="✖"/>
            </a:pPr>
            <a:r>
              <a:rPr lang="en" sz="2000">
                <a:solidFill>
                  <a:srgbClr val="222222"/>
                </a:solidFill>
              </a:rPr>
              <a:t>Involving users, clients, developers, and setting detailed technical requirements and acceptance criteria.</a:t>
            </a:r>
            <a:endParaRPr sz="2000"/>
          </a:p>
        </p:txBody>
      </p:sp>
      <p:pic>
        <p:nvPicPr>
          <p:cNvPr id="246" name="Google Shape;246;p38"/>
          <p:cNvPicPr preferRelativeResize="0"/>
          <p:nvPr/>
        </p:nvPicPr>
        <p:blipFill rotWithShape="1">
          <a:blip r:embed="rId3">
            <a:alphaModFix/>
          </a:blip>
          <a:srcRect b="0" l="12502" r="12495" t="0"/>
          <a:stretch/>
        </p:blipFill>
        <p:spPr>
          <a:xfrm>
            <a:off x="839050" y="1177300"/>
            <a:ext cx="3687600" cy="3687600"/>
          </a:xfrm>
          <a:prstGeom prst="ellipse">
            <a:avLst/>
          </a:prstGeom>
          <a:noFill/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47" name="Google Shape;247;p38"/>
          <p:cNvSpPr txBox="1"/>
          <p:nvPr>
            <p:ph type="title"/>
          </p:nvPr>
        </p:nvSpPr>
        <p:spPr>
          <a:xfrm>
            <a:off x="5053975" y="857250"/>
            <a:ext cx="3299700" cy="10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Conclusion</a:t>
            </a:r>
            <a:endParaRPr sz="6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idx="4294967295" type="ctrTitle"/>
          </p:nvPr>
        </p:nvSpPr>
        <p:spPr>
          <a:xfrm>
            <a:off x="1715250" y="1486725"/>
            <a:ext cx="5713500" cy="11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Thanks For Your Time!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53" name="Google Shape;253;p39"/>
          <p:cNvSpPr txBox="1"/>
          <p:nvPr>
            <p:ph idx="4294967295" type="subTitle"/>
          </p:nvPr>
        </p:nvSpPr>
        <p:spPr>
          <a:xfrm>
            <a:off x="3032875" y="2701850"/>
            <a:ext cx="3523500" cy="21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Hope we were up to your expectations!</a:t>
            </a:r>
            <a:endParaRPr b="1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1557875" y="1882525"/>
            <a:ext cx="60282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557875" y="3329551"/>
            <a:ext cx="60282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we focus so much resources in User Stories?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1749925" y="2073375"/>
            <a:ext cx="6186300" cy="31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believe that user stories are simple and beautiful way of clarifying product’s goal and functionality.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collaboration</a:t>
            </a:r>
            <a:r>
              <a:rPr lang="en"/>
              <a:t> of different parties-users, product owners, developers - gives a synergy effect and reveals users’ insights.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was our aim while creating user stories</a:t>
            </a:r>
            <a:endParaRPr sz="3600"/>
          </a:p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✖"/>
            </a:pPr>
            <a:r>
              <a:rPr lang="en"/>
              <a:t>Delivering a product that the client really needs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✖"/>
            </a:pPr>
            <a:r>
              <a:rPr lang="en"/>
              <a:t>Budget estimation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✖"/>
            </a:pPr>
            <a:r>
              <a:rPr lang="en"/>
              <a:t>Time estimation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✖"/>
            </a:pPr>
            <a:r>
              <a:rPr lang="en"/>
              <a:t>UI Design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all we wanted to define use cases so that we could save time on coding and give clear tasks to developers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idx="4294967295" type="ctrTitle"/>
          </p:nvPr>
        </p:nvSpPr>
        <p:spPr>
          <a:xfrm>
            <a:off x="1374150" y="3258850"/>
            <a:ext cx="6395700" cy="12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How we started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79" name="Google Shape;79;p18"/>
          <p:cNvSpPr txBox="1"/>
          <p:nvPr>
            <p:ph idx="4294967295" type="subTitle"/>
          </p:nvPr>
        </p:nvSpPr>
        <p:spPr>
          <a:xfrm>
            <a:off x="1072525" y="4336025"/>
            <a:ext cx="75000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What we did first and how did we chose themes?</a:t>
            </a:r>
            <a:endParaRPr sz="2200"/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3">
            <a:alphaModFix/>
          </a:blip>
          <a:srcRect b="0" l="16719" r="16719" t="0"/>
          <a:stretch/>
        </p:blipFill>
        <p:spPr>
          <a:xfrm>
            <a:off x="4536378" y="1409153"/>
            <a:ext cx="1294075" cy="12940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/>
          <p:nvPr/>
        </p:nvSpPr>
        <p:spPr>
          <a:xfrm>
            <a:off x="3213452" y="703602"/>
            <a:ext cx="2728142" cy="2522753"/>
          </a:xfrm>
          <a:custGeom>
            <a:rect b="b" l="l" r="r" t="t"/>
            <a:pathLst>
              <a:path extrusionOk="0" h="82958" w="89712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82" name="Google Shape;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8341" y="1537022"/>
            <a:ext cx="1236900" cy="12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1131725" y="1773150"/>
            <a:ext cx="3339600" cy="46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Reviewed Customer Requirements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Focused on each point listed in customer requirement document and tried to find out if there was something missing.</a:t>
            </a:r>
            <a:endParaRPr/>
          </a:p>
        </p:txBody>
      </p:sp>
      <p:sp>
        <p:nvSpPr>
          <p:cNvPr id="88" name="Google Shape;88;p19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we started </a:t>
            </a:r>
            <a:endParaRPr sz="3600"/>
          </a:p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672553" y="1773150"/>
            <a:ext cx="3339600" cy="46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Interaction with customers.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Interacted with customers on more details questions on how the manual system was and who would work on system for what purpose and why.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1131750" y="814825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Our process </a:t>
            </a:r>
            <a:endParaRPr sz="3600"/>
          </a:p>
        </p:txBody>
      </p:sp>
      <p:sp>
        <p:nvSpPr>
          <p:cNvPr id="95" name="Google Shape;95;p20"/>
          <p:cNvSpPr/>
          <p:nvPr/>
        </p:nvSpPr>
        <p:spPr>
          <a:xfrm>
            <a:off x="36600" y="1671975"/>
            <a:ext cx="2016000" cy="1938600"/>
          </a:xfrm>
          <a:prstGeom prst="ellipse">
            <a:avLst/>
          </a:prstGeom>
          <a:solidFill>
            <a:srgbClr val="F55D4B"/>
          </a:solidFill>
          <a:ln cap="flat" cmpd="sng" w="9525">
            <a:solidFill>
              <a:srgbClr val="2C3E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Collected Customer Requirements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4984751" y="4732775"/>
            <a:ext cx="1762800" cy="1753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2C3E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Review Requirements and chose Themes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7237750" y="4767125"/>
            <a:ext cx="1685100" cy="1685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2C3E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User Stories for each theme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98" name="Google Shape;98;p20"/>
          <p:cNvCxnSpPr/>
          <p:nvPr/>
        </p:nvCxnSpPr>
        <p:spPr>
          <a:xfrm flipH="1">
            <a:off x="1039800" y="3690725"/>
            <a:ext cx="9600" cy="1000200"/>
          </a:xfrm>
          <a:prstGeom prst="straightConnector1">
            <a:avLst/>
          </a:prstGeom>
          <a:noFill/>
          <a:ln cap="flat" cmpd="sng" w="9525">
            <a:solidFill>
              <a:srgbClr val="2C3E50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99" name="Google Shape;99;p20"/>
          <p:cNvCxnSpPr/>
          <p:nvPr/>
        </p:nvCxnSpPr>
        <p:spPr>
          <a:xfrm flipH="1" rot="10800000">
            <a:off x="4441750" y="5539775"/>
            <a:ext cx="543000" cy="10200"/>
          </a:xfrm>
          <a:prstGeom prst="straightConnector1">
            <a:avLst/>
          </a:prstGeom>
          <a:noFill/>
          <a:ln cap="flat" cmpd="sng" w="9525">
            <a:solidFill>
              <a:srgbClr val="2C3E5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00" name="Google Shape;100;p20"/>
          <p:cNvSpPr/>
          <p:nvPr/>
        </p:nvSpPr>
        <p:spPr>
          <a:xfrm>
            <a:off x="202050" y="4767125"/>
            <a:ext cx="1685100" cy="1685100"/>
          </a:xfrm>
          <a:prstGeom prst="ellipse">
            <a:avLst/>
          </a:prstGeom>
          <a:solidFill>
            <a:srgbClr val="F55D4B"/>
          </a:solidFill>
          <a:ln cap="flat" cmpd="sng" w="9525">
            <a:solidFill>
              <a:srgbClr val="2C3E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Customer Interaction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01" name="Google Shape;101;p20"/>
          <p:cNvCxnSpPr>
            <a:stCxn id="96" idx="6"/>
            <a:endCxn id="97" idx="2"/>
          </p:cNvCxnSpPr>
          <p:nvPr/>
        </p:nvCxnSpPr>
        <p:spPr>
          <a:xfrm>
            <a:off x="6747551" y="5609675"/>
            <a:ext cx="490200" cy="0"/>
          </a:xfrm>
          <a:prstGeom prst="straightConnector1">
            <a:avLst/>
          </a:prstGeom>
          <a:noFill/>
          <a:ln cap="flat" cmpd="sng" w="9525">
            <a:solidFill>
              <a:srgbClr val="2C3E5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02" name="Google Shape;102;p20"/>
          <p:cNvSpPr/>
          <p:nvPr/>
        </p:nvSpPr>
        <p:spPr>
          <a:xfrm>
            <a:off x="7210763" y="1889150"/>
            <a:ext cx="1919100" cy="1753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2C3E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Review</a:t>
            </a: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3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Requirements</a:t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03" name="Google Shape;103;p20"/>
          <p:cNvCxnSpPr/>
          <p:nvPr/>
        </p:nvCxnSpPr>
        <p:spPr>
          <a:xfrm flipH="1">
            <a:off x="8154875" y="3742113"/>
            <a:ext cx="9600" cy="1000200"/>
          </a:xfrm>
          <a:prstGeom prst="straightConnector1">
            <a:avLst/>
          </a:prstGeom>
          <a:noFill/>
          <a:ln cap="flat" cmpd="sng" w="9525">
            <a:solidFill>
              <a:srgbClr val="2C3E50"/>
            </a:solidFill>
            <a:prstDash val="dash"/>
            <a:round/>
            <a:headEnd len="lg" w="lg" type="stealth"/>
            <a:tailEnd len="lg" w="lg" type="none"/>
          </a:ln>
        </p:spPr>
      </p:cxnSp>
      <p:sp>
        <p:nvSpPr>
          <p:cNvPr id="104" name="Google Shape;104;p20"/>
          <p:cNvSpPr/>
          <p:nvPr/>
        </p:nvSpPr>
        <p:spPr>
          <a:xfrm>
            <a:off x="4299089" y="1756427"/>
            <a:ext cx="2089200" cy="1985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2C3E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 use cases to Customer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(NOW)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05" name="Google Shape;105;p20"/>
          <p:cNvCxnSpPr>
            <a:stCxn id="102" idx="2"/>
          </p:cNvCxnSpPr>
          <p:nvPr/>
        </p:nvCxnSpPr>
        <p:spPr>
          <a:xfrm rot="10800000">
            <a:off x="6388163" y="2766050"/>
            <a:ext cx="822600" cy="0"/>
          </a:xfrm>
          <a:prstGeom prst="straightConnector1">
            <a:avLst/>
          </a:prstGeom>
          <a:noFill/>
          <a:ln cap="flat" cmpd="sng" w="9525">
            <a:solidFill>
              <a:srgbClr val="2C3E5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06" name="Google Shape;106;p20"/>
          <p:cNvSpPr/>
          <p:nvPr/>
        </p:nvSpPr>
        <p:spPr>
          <a:xfrm>
            <a:off x="2756650" y="4702325"/>
            <a:ext cx="1685100" cy="1685100"/>
          </a:xfrm>
          <a:prstGeom prst="ellipse">
            <a:avLst/>
          </a:prstGeom>
          <a:solidFill>
            <a:srgbClr val="F55D4B"/>
          </a:solidFill>
          <a:ln cap="flat" cmpd="sng" w="9525">
            <a:solidFill>
              <a:srgbClr val="2C3E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Creating Account and Adding Team on Easy Backlog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07" name="Google Shape;107;p20"/>
          <p:cNvCxnSpPr>
            <a:endCxn id="106" idx="2"/>
          </p:cNvCxnSpPr>
          <p:nvPr/>
        </p:nvCxnSpPr>
        <p:spPr>
          <a:xfrm flipH="1" rot="10800000">
            <a:off x="1887250" y="5544875"/>
            <a:ext cx="869400" cy="5100"/>
          </a:xfrm>
          <a:prstGeom prst="straightConnector1">
            <a:avLst/>
          </a:prstGeom>
          <a:noFill/>
          <a:ln cap="flat" cmpd="sng" w="9525">
            <a:solidFill>
              <a:srgbClr val="2C3E50"/>
            </a:solidFill>
            <a:prstDash val="dash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 rot="739212">
            <a:off x="6333119" y="2770132"/>
            <a:ext cx="2556065" cy="266533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</a:rPr>
              <a:t>Creating</a:t>
            </a:r>
            <a:endParaRPr sz="6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erriweather"/>
                <a:ea typeface="Merriweather"/>
                <a:cs typeface="Merriweather"/>
                <a:sym typeface="Merriweather"/>
              </a:rPr>
              <a:t>Backlogs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