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400" r:id="rId3"/>
    <p:sldId id="453" r:id="rId4"/>
    <p:sldId id="455" r:id="rId5"/>
    <p:sldId id="456" r:id="rId6"/>
    <p:sldId id="458" r:id="rId7"/>
    <p:sldId id="459" r:id="rId8"/>
    <p:sldId id="460" r:id="rId9"/>
    <p:sldId id="461" r:id="rId10"/>
    <p:sldId id="44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9" autoAdjust="0"/>
    <p:restoredTop sz="94671" autoAdjust="0"/>
  </p:normalViewPr>
  <p:slideViewPr>
    <p:cSldViewPr showGuides="1">
      <p:cViewPr varScale="1">
        <p:scale>
          <a:sx n="78" d="100"/>
          <a:sy n="78" d="100"/>
        </p:scale>
        <p:origin x="190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580EE-6AC7-467C-9E69-FBD76CB14DF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78F04-61D2-4F22-BE57-3C45D6E1EC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AF22-69F8-4B6A-BA67-85D9285EC84B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6AF4-B549-4835-9C18-745B8E5417CB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8884-0171-460F-9B43-1BB5AD5B0B73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B0D0-C4FF-465B-8012-088796112D11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FBBC-9896-4654-B8AF-F3F9127780A1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27359-A83D-4C98-A174-8C54AA54881A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0EA1-6245-4284-A2C5-44B3773A25DB}" type="datetime1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C7EC-81E5-4B31-A456-2BFFC600AF5E}" type="datetime1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C5D0-5DAD-45B0-A4F0-D7F28C863F5F}" type="datetime1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82A4-132D-4B38-8553-EBD302B07683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FC1A2-01A6-4B6F-B2B2-47178F648F07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43ADA-543B-4030-BA04-288E35209EA4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5AF2-F177-4400-9A0A-98F0F8269C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https://o.remove.bg/downloads/5f5b979f-8424-4ac2-9fb9-7161ec00fc64/Untitled-removebg-previe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028" name="AutoShape 4" descr="Premium Photo | Purple crumpled paper. background and texture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-144463"/>
            <a:ext cx="9144000" cy="6858000"/>
          </a:xfrm>
          <a:prstGeom prst="rect">
            <a:avLst/>
          </a:prstGeom>
          <a:blipFill dpi="0" rotWithShape="1">
            <a:blip r:embed="rId2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9"/>
          <p:cNvGrpSpPr/>
          <p:nvPr/>
        </p:nvGrpSpPr>
        <p:grpSpPr bwMode="auto">
          <a:xfrm>
            <a:off x="6529387" y="-2324100"/>
            <a:ext cx="5229225" cy="4648200"/>
            <a:chOff x="5772150" y="-3048001"/>
            <a:chExt cx="6743700" cy="6096001"/>
          </a:xfrm>
        </p:grpSpPr>
        <p:sp>
          <p:nvSpPr>
            <p:cNvPr id="10" name="Pie 9"/>
            <p:cNvSpPr/>
            <p:nvPr/>
          </p:nvSpPr>
          <p:spPr>
            <a:xfrm>
              <a:off x="5772150" y="-3048001"/>
              <a:ext cx="6743700" cy="6096001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Pie 10"/>
            <p:cNvSpPr/>
            <p:nvPr/>
          </p:nvSpPr>
          <p:spPr>
            <a:xfrm>
              <a:off x="6242050" y="-3030539"/>
              <a:ext cx="5803900" cy="6061077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2" descr="C:\Users\admin\Desktop\Untitled-removebg-preview (1).png"/>
          <p:cNvPicPr>
            <a:picLocks noChangeAspect="1" noChangeArrowheads="1"/>
          </p:cNvPicPr>
          <p:nvPr/>
        </p:nvPicPr>
        <p:blipFill>
          <a:blip r:embed="rId3" cstate="print">
            <a:lum bright="-2000" contrast="20000"/>
          </a:blip>
          <a:srcRect/>
          <a:stretch>
            <a:fillRect/>
          </a:stretch>
        </p:blipFill>
        <p:spPr bwMode="auto">
          <a:xfrm>
            <a:off x="7461250" y="304800"/>
            <a:ext cx="1682750" cy="10668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0"/>
          <p:cNvGrpSpPr/>
          <p:nvPr/>
        </p:nvGrpSpPr>
        <p:grpSpPr bwMode="auto">
          <a:xfrm rot="10800000">
            <a:off x="-1685925" y="5524500"/>
            <a:ext cx="3371850" cy="2667000"/>
            <a:chOff x="5772150" y="-3048001"/>
            <a:chExt cx="6743700" cy="6096001"/>
          </a:xfrm>
        </p:grpSpPr>
        <p:sp>
          <p:nvSpPr>
            <p:cNvPr id="17" name="Pie 16"/>
            <p:cNvSpPr/>
            <p:nvPr/>
          </p:nvSpPr>
          <p:spPr>
            <a:xfrm>
              <a:off x="5772150" y="-3048001"/>
              <a:ext cx="6743700" cy="6096001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Pie 17"/>
            <p:cNvSpPr/>
            <p:nvPr/>
          </p:nvSpPr>
          <p:spPr>
            <a:xfrm>
              <a:off x="6242050" y="-3029859"/>
              <a:ext cx="5803900" cy="6059715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30" name="Picture 6" descr="C:\Users\admin\Desktop\Untitled-removebg-preview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4800600"/>
            <a:ext cx="1219198" cy="185737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19" name="Group 39"/>
          <p:cNvGrpSpPr/>
          <p:nvPr/>
        </p:nvGrpSpPr>
        <p:grpSpPr bwMode="auto">
          <a:xfrm>
            <a:off x="6154277" y="5939135"/>
            <a:ext cx="2864686" cy="718840"/>
            <a:chOff x="6695381" y="334626"/>
            <a:chExt cx="3295739" cy="903288"/>
          </a:xfrm>
        </p:grpSpPr>
        <p:sp>
          <p:nvSpPr>
            <p:cNvPr id="20" name="Flowchart: Alternate Process 19"/>
            <p:cNvSpPr/>
            <p:nvPr/>
          </p:nvSpPr>
          <p:spPr>
            <a:xfrm>
              <a:off x="6695381" y="334626"/>
              <a:ext cx="2972559" cy="838201"/>
            </a:xfrm>
            <a:prstGeom prst="flowChartAlternateProcess">
              <a:avLst/>
            </a:prstGeom>
            <a:solidFill>
              <a:schemeClr val="bg1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21" name="Group 29"/>
            <p:cNvGrpSpPr/>
            <p:nvPr/>
          </p:nvGrpSpPr>
          <p:grpSpPr bwMode="auto">
            <a:xfrm>
              <a:off x="6715273" y="423062"/>
              <a:ext cx="3275847" cy="814852"/>
              <a:chOff x="8131198" y="862074"/>
              <a:chExt cx="3275847" cy="814851"/>
            </a:xfrm>
          </p:grpSpPr>
          <p:sp>
            <p:nvSpPr>
              <p:cNvPr id="22" name="Rectangle 21"/>
              <p:cNvSpPr/>
              <p:nvPr/>
            </p:nvSpPr>
            <p:spPr bwMode="auto">
              <a:xfrm flipH="1">
                <a:off x="8700415" y="862074"/>
                <a:ext cx="2706630" cy="81485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5" tIns="45717" rIns="91435" bIns="45717" anchor="ctr"/>
              <a:lstStyle/>
              <a:p>
                <a:pPr algn="ctr" defTabSz="13582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600" b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GAIKWAD-PATIL </a:t>
                </a:r>
              </a:p>
              <a:p>
                <a:pPr algn="ctr" defTabSz="13582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50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GROUP OF INSTITUTIONS</a:t>
                </a:r>
              </a:p>
            </p:txBody>
          </p:sp>
          <p:pic>
            <p:nvPicPr>
              <p:cNvPr id="23" name="Picture 47" descr="C:\Users\admin\Desktop\Untitled-removebg-preview (1)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-10000" contrast="40000"/>
              </a:blip>
              <a:srcRect/>
              <a:stretch>
                <a:fillRect/>
              </a:stretch>
            </p:blipFill>
            <p:spPr bwMode="auto">
              <a:xfrm>
                <a:off x="8131198" y="870013"/>
                <a:ext cx="592138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 rot="5400000">
                <a:off x="8440864" y="1171307"/>
                <a:ext cx="53340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6"/>
          <p:cNvSpPr txBox="1">
            <a:spLocks noChangeArrowheads="1"/>
          </p:cNvSpPr>
          <p:nvPr/>
        </p:nvSpPr>
        <p:spPr bwMode="auto">
          <a:xfrm>
            <a:off x="914400" y="2759645"/>
            <a:ext cx="7162800" cy="1717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 OF  INFORMATION TECHNOLOGY</a:t>
            </a:r>
          </a:p>
        </p:txBody>
      </p:sp>
      <p:sp>
        <p:nvSpPr>
          <p:cNvPr id="26" name="Frame 25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6541299" y="6248010"/>
            <a:ext cx="2133600" cy="365125"/>
          </a:xfrm>
        </p:spPr>
        <p:txBody>
          <a:bodyPr/>
          <a:lstStyle/>
          <a:p>
            <a:fld id="{A8695AF2-F177-4400-9A0A-98F0F8269CF3}" type="slidenum">
              <a:rPr lang="en-US" smtClean="0"/>
              <a:t>1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844674" y="5939135"/>
            <a:ext cx="44799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6B80B-3E4C-54AB-CAB8-0DE38C9AE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" y="-266803"/>
            <a:ext cx="5648325" cy="1878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/>
          <p:cNvPicPr>
            <a:picLocks noChangeAspect="1" noChangeArrowheads="1"/>
          </p:cNvPicPr>
          <p:nvPr/>
        </p:nvPicPr>
        <p:blipFill>
          <a:blip r:embed="rId2" cstate="print">
            <a:lum bright="16000" contras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/>
          <p:nvPr/>
        </p:nvGrpSpPr>
        <p:grpSpPr bwMode="auto">
          <a:xfrm>
            <a:off x="7458075" y="-1333500"/>
            <a:ext cx="3371850" cy="2667000"/>
            <a:chOff x="5772150" y="-3048001"/>
            <a:chExt cx="6743700" cy="6096001"/>
          </a:xfrm>
        </p:grpSpPr>
        <p:sp>
          <p:nvSpPr>
            <p:cNvPr id="12" name="Pie 11"/>
            <p:cNvSpPr/>
            <p:nvPr/>
          </p:nvSpPr>
          <p:spPr>
            <a:xfrm>
              <a:off x="5772150" y="-3048001"/>
              <a:ext cx="6743700" cy="6096001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ie 12"/>
            <p:cNvSpPr/>
            <p:nvPr/>
          </p:nvSpPr>
          <p:spPr>
            <a:xfrm>
              <a:off x="6242050" y="-3029859"/>
              <a:ext cx="5803900" cy="6059718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Frame 29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 Single Corner Rectangle 16"/>
          <p:cNvSpPr/>
          <p:nvPr/>
        </p:nvSpPr>
        <p:spPr>
          <a:xfrm flipV="1">
            <a:off x="152400" y="76200"/>
            <a:ext cx="8915400" cy="1143000"/>
          </a:xfrm>
          <a:prstGeom prst="round1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C:\Users\admin\Desktop\Untitled-removebg-preview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04800"/>
            <a:ext cx="762000" cy="121227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9718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/>
          <p:cNvPicPr>
            <a:picLocks noChangeAspect="1" noChangeArrowheads="1"/>
          </p:cNvPicPr>
          <p:nvPr/>
        </p:nvPicPr>
        <p:blipFill>
          <a:blip r:embed="rId2" cstate="print">
            <a:lum bright="16000" contras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/>
          <p:nvPr/>
        </p:nvGrpSpPr>
        <p:grpSpPr bwMode="auto">
          <a:xfrm>
            <a:off x="7458075" y="-1333500"/>
            <a:ext cx="3371850" cy="2667000"/>
            <a:chOff x="5772150" y="-3048001"/>
            <a:chExt cx="6743700" cy="6096001"/>
          </a:xfrm>
        </p:grpSpPr>
        <p:sp>
          <p:nvSpPr>
            <p:cNvPr id="12" name="Pie 11"/>
            <p:cNvSpPr/>
            <p:nvPr/>
          </p:nvSpPr>
          <p:spPr>
            <a:xfrm>
              <a:off x="5772150" y="-3048001"/>
              <a:ext cx="6743700" cy="6096001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ie 12"/>
            <p:cNvSpPr/>
            <p:nvPr/>
          </p:nvSpPr>
          <p:spPr>
            <a:xfrm>
              <a:off x="6242050" y="-3029859"/>
              <a:ext cx="5803900" cy="6059718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Frame 29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 Single Corner Rectangle 16"/>
          <p:cNvSpPr/>
          <p:nvPr/>
        </p:nvSpPr>
        <p:spPr>
          <a:xfrm flipV="1">
            <a:off x="152400" y="76200"/>
            <a:ext cx="8915400" cy="1143000"/>
          </a:xfrm>
          <a:prstGeom prst="round1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C:\Users\admin\Desktop\Untitled-removebg-preview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04800"/>
            <a:ext cx="762000" cy="121227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3703" y="282714"/>
            <a:ext cx="82296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/>
          <p:cNvPicPr>
            <a:picLocks noChangeAspect="1" noChangeArrowheads="1"/>
          </p:cNvPicPr>
          <p:nvPr/>
        </p:nvPicPr>
        <p:blipFill>
          <a:blip r:embed="rId2" cstate="print">
            <a:lum bright="16000" contras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/>
          <p:cNvGrpSpPr/>
          <p:nvPr/>
        </p:nvGrpSpPr>
        <p:grpSpPr bwMode="auto">
          <a:xfrm>
            <a:off x="7458075" y="-1333500"/>
            <a:ext cx="3371850" cy="2667000"/>
            <a:chOff x="5772150" y="-3048001"/>
            <a:chExt cx="6743700" cy="6096001"/>
          </a:xfrm>
        </p:grpSpPr>
        <p:sp>
          <p:nvSpPr>
            <p:cNvPr id="12" name="Pie 11"/>
            <p:cNvSpPr/>
            <p:nvPr/>
          </p:nvSpPr>
          <p:spPr>
            <a:xfrm>
              <a:off x="5772150" y="-3048001"/>
              <a:ext cx="6743700" cy="6096001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ie 12"/>
            <p:cNvSpPr/>
            <p:nvPr/>
          </p:nvSpPr>
          <p:spPr>
            <a:xfrm>
              <a:off x="6242050" y="-3029859"/>
              <a:ext cx="5803900" cy="6059718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Frame 29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 Single Corner Rectangle 16"/>
          <p:cNvSpPr/>
          <p:nvPr/>
        </p:nvSpPr>
        <p:spPr>
          <a:xfrm flipV="1">
            <a:off x="152400" y="76200"/>
            <a:ext cx="8915400" cy="1143000"/>
          </a:xfrm>
          <a:prstGeom prst="round1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C:\Users\admin\Desktop\Untitled-removebg-preview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04800"/>
            <a:ext cx="762000" cy="121227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3703" y="282714"/>
            <a:ext cx="82296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  STETEMENT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FBCF6-B2E1-EC71-4B8B-81955D3D3831}"/>
              </a:ext>
            </a:extLst>
          </p:cNvPr>
          <p:cNvSpPr txBox="1"/>
          <p:nvPr/>
        </p:nvSpPr>
        <p:spPr>
          <a:xfrm>
            <a:off x="533400" y="1600200"/>
            <a:ext cx="8305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Content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Describe the problem your startup aims to solve.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Description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Clearly articulate the pain points or challenges faced by your target audience. Use statistics or anecdotes to emphasize the significance of the problem.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80A17-F465-BB42-77B8-16213DE2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>
            <a:extLst>
              <a:ext uri="{FF2B5EF4-FFF2-40B4-BE49-F238E27FC236}">
                <a16:creationId xmlns:a16="http://schemas.microsoft.com/office/drawing/2014/main" id="{E26BBE33-A0F8-4565-7CB2-B1A8F603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16000" contras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>
            <a:extLst>
              <a:ext uri="{FF2B5EF4-FFF2-40B4-BE49-F238E27FC236}">
                <a16:creationId xmlns:a16="http://schemas.microsoft.com/office/drawing/2014/main" id="{89F02697-BB59-3D61-9229-F96314DCBD5C}"/>
              </a:ext>
            </a:extLst>
          </p:cNvPr>
          <p:cNvGrpSpPr/>
          <p:nvPr/>
        </p:nvGrpSpPr>
        <p:grpSpPr bwMode="auto">
          <a:xfrm>
            <a:off x="7458075" y="-1333500"/>
            <a:ext cx="3371850" cy="2667000"/>
            <a:chOff x="5772150" y="-3048001"/>
            <a:chExt cx="6743700" cy="6096001"/>
          </a:xfrm>
        </p:grpSpPr>
        <p:sp>
          <p:nvSpPr>
            <p:cNvPr id="12" name="Pie 11">
              <a:extLst>
                <a:ext uri="{FF2B5EF4-FFF2-40B4-BE49-F238E27FC236}">
                  <a16:creationId xmlns:a16="http://schemas.microsoft.com/office/drawing/2014/main" id="{ED65AD99-E9E2-30EF-9D17-852FE35B2507}"/>
                </a:ext>
              </a:extLst>
            </p:cNvPr>
            <p:cNvSpPr/>
            <p:nvPr/>
          </p:nvSpPr>
          <p:spPr>
            <a:xfrm>
              <a:off x="5772150" y="-3048001"/>
              <a:ext cx="6743700" cy="6096001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C0AEAD0E-39E8-6C36-8F9A-E4C23C07768C}"/>
                </a:ext>
              </a:extLst>
            </p:cNvPr>
            <p:cNvSpPr/>
            <p:nvPr/>
          </p:nvSpPr>
          <p:spPr>
            <a:xfrm>
              <a:off x="6242050" y="-3029859"/>
              <a:ext cx="5803900" cy="6059718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Frame 29">
            <a:extLst>
              <a:ext uri="{FF2B5EF4-FFF2-40B4-BE49-F238E27FC236}">
                <a16:creationId xmlns:a16="http://schemas.microsoft.com/office/drawing/2014/main" id="{60198C51-67E2-1E81-C06A-918E164976F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8B2ED784-6256-B955-1B18-13FD631F8BFB}"/>
              </a:ext>
            </a:extLst>
          </p:cNvPr>
          <p:cNvSpPr/>
          <p:nvPr/>
        </p:nvSpPr>
        <p:spPr>
          <a:xfrm flipV="1">
            <a:off x="152400" y="76200"/>
            <a:ext cx="8915400" cy="1143000"/>
          </a:xfrm>
          <a:prstGeom prst="round1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C:\Users\admin\Desktop\Untitled-removebg-preview (2).png">
            <a:extLst>
              <a:ext uri="{FF2B5EF4-FFF2-40B4-BE49-F238E27FC236}">
                <a16:creationId xmlns:a16="http://schemas.microsoft.com/office/drawing/2014/main" id="{00F784AF-609D-3709-226D-56AC7FFD5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04800"/>
            <a:ext cx="762000" cy="121227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C16F85-A698-C4BE-7C7E-8615B43D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65F98F-B71E-FA76-9849-584F4F2BB136}"/>
              </a:ext>
            </a:extLst>
          </p:cNvPr>
          <p:cNvSpPr/>
          <p:nvPr/>
        </p:nvSpPr>
        <p:spPr>
          <a:xfrm>
            <a:off x="333703" y="282714"/>
            <a:ext cx="82296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B546E-2B7B-4015-22FA-BD3C4A08F5F2}"/>
              </a:ext>
            </a:extLst>
          </p:cNvPr>
          <p:cNvSpPr txBox="1"/>
          <p:nvPr/>
        </p:nvSpPr>
        <p:spPr>
          <a:xfrm>
            <a:off x="333704" y="1630363"/>
            <a:ext cx="85054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Content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Present your product or service as the solution to the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Description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Explain how your offering addresses the identified problem. Highlight unique features and benefits that differentiate your solution from existing alternatives.</a:t>
            </a:r>
          </a:p>
        </p:txBody>
      </p:sp>
    </p:spTree>
    <p:extLst>
      <p:ext uri="{BB962C8B-B14F-4D97-AF65-F5344CB8AC3E}">
        <p14:creationId xmlns:p14="http://schemas.microsoft.com/office/powerpoint/2010/main" val="86306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FAA46-6D24-EA72-8540-E0DC15EDA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>
            <a:extLst>
              <a:ext uri="{FF2B5EF4-FFF2-40B4-BE49-F238E27FC236}">
                <a16:creationId xmlns:a16="http://schemas.microsoft.com/office/drawing/2014/main" id="{4FF1B255-5B9D-ED9B-C73C-3DAA540D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16000" contras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>
            <a:extLst>
              <a:ext uri="{FF2B5EF4-FFF2-40B4-BE49-F238E27FC236}">
                <a16:creationId xmlns:a16="http://schemas.microsoft.com/office/drawing/2014/main" id="{57D66D69-3CFD-B832-BA53-40F2C0AA6D0E}"/>
              </a:ext>
            </a:extLst>
          </p:cNvPr>
          <p:cNvGrpSpPr/>
          <p:nvPr/>
        </p:nvGrpSpPr>
        <p:grpSpPr bwMode="auto">
          <a:xfrm>
            <a:off x="7458075" y="-1333500"/>
            <a:ext cx="3371850" cy="2667000"/>
            <a:chOff x="5772150" y="-3048001"/>
            <a:chExt cx="6743700" cy="6096001"/>
          </a:xfrm>
        </p:grpSpPr>
        <p:sp>
          <p:nvSpPr>
            <p:cNvPr id="12" name="Pie 11">
              <a:extLst>
                <a:ext uri="{FF2B5EF4-FFF2-40B4-BE49-F238E27FC236}">
                  <a16:creationId xmlns:a16="http://schemas.microsoft.com/office/drawing/2014/main" id="{525FA8E7-51CB-854A-732E-AE0F5288588D}"/>
                </a:ext>
              </a:extLst>
            </p:cNvPr>
            <p:cNvSpPr/>
            <p:nvPr/>
          </p:nvSpPr>
          <p:spPr>
            <a:xfrm>
              <a:off x="5772150" y="-3048001"/>
              <a:ext cx="6743700" cy="6096001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D229D7B4-F87A-F5CB-3CF6-AFCAF2B2A935}"/>
                </a:ext>
              </a:extLst>
            </p:cNvPr>
            <p:cNvSpPr/>
            <p:nvPr/>
          </p:nvSpPr>
          <p:spPr>
            <a:xfrm>
              <a:off x="6242050" y="-3029859"/>
              <a:ext cx="5803900" cy="6059718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Frame 29">
            <a:extLst>
              <a:ext uri="{FF2B5EF4-FFF2-40B4-BE49-F238E27FC236}">
                <a16:creationId xmlns:a16="http://schemas.microsoft.com/office/drawing/2014/main" id="{21124A31-B3BB-DE4C-9A6C-9C4FF193E54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23C36971-BDCB-D970-42F2-8ADFE341ABCB}"/>
              </a:ext>
            </a:extLst>
          </p:cNvPr>
          <p:cNvSpPr/>
          <p:nvPr/>
        </p:nvSpPr>
        <p:spPr>
          <a:xfrm flipV="1">
            <a:off x="152400" y="76200"/>
            <a:ext cx="8915400" cy="1143000"/>
          </a:xfrm>
          <a:prstGeom prst="round1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C:\Users\admin\Desktop\Untitled-removebg-preview (2).png">
            <a:extLst>
              <a:ext uri="{FF2B5EF4-FFF2-40B4-BE49-F238E27FC236}">
                <a16:creationId xmlns:a16="http://schemas.microsoft.com/office/drawing/2014/main" id="{77930ECC-121C-DAF1-9CDD-65B1D4BD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04800"/>
            <a:ext cx="762000" cy="121227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ACA2491-EC64-A04A-EC45-075E290F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B83E8-802B-085F-E8FF-0790E9B919CB}"/>
              </a:ext>
            </a:extLst>
          </p:cNvPr>
          <p:cNvSpPr/>
          <p:nvPr/>
        </p:nvSpPr>
        <p:spPr>
          <a:xfrm>
            <a:off x="333703" y="282714"/>
            <a:ext cx="82296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OPPORTUNITY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AB1BA-8391-CA76-E7CD-0AB1118AA6CD}"/>
              </a:ext>
            </a:extLst>
          </p:cNvPr>
          <p:cNvSpPr txBox="1"/>
          <p:nvPr/>
        </p:nvSpPr>
        <p:spPr>
          <a:xfrm>
            <a:off x="333704" y="1447800"/>
            <a:ext cx="85054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Content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Overview of the target market and market size.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Description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Provide data on the size of the market, growth potential, and target demographics. Use graphs or charts to visualize market trends and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236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A4F5A-2846-9471-B34F-C61F5823A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>
            <a:extLst>
              <a:ext uri="{FF2B5EF4-FFF2-40B4-BE49-F238E27FC236}">
                <a16:creationId xmlns:a16="http://schemas.microsoft.com/office/drawing/2014/main" id="{972F7BC3-5DC3-4B79-F9C0-68308AB6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16000" contras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>
            <a:extLst>
              <a:ext uri="{FF2B5EF4-FFF2-40B4-BE49-F238E27FC236}">
                <a16:creationId xmlns:a16="http://schemas.microsoft.com/office/drawing/2014/main" id="{0B1BCD5F-E9BD-A927-FD38-B22115CF6DCB}"/>
              </a:ext>
            </a:extLst>
          </p:cNvPr>
          <p:cNvGrpSpPr/>
          <p:nvPr/>
        </p:nvGrpSpPr>
        <p:grpSpPr bwMode="auto">
          <a:xfrm>
            <a:off x="7458075" y="-1333500"/>
            <a:ext cx="3371850" cy="2667000"/>
            <a:chOff x="5772150" y="-3048001"/>
            <a:chExt cx="6743700" cy="6096001"/>
          </a:xfrm>
        </p:grpSpPr>
        <p:sp>
          <p:nvSpPr>
            <p:cNvPr id="12" name="Pie 11">
              <a:extLst>
                <a:ext uri="{FF2B5EF4-FFF2-40B4-BE49-F238E27FC236}">
                  <a16:creationId xmlns:a16="http://schemas.microsoft.com/office/drawing/2014/main" id="{53FC4813-76A0-A0AD-E26F-DD1ADE2721CD}"/>
                </a:ext>
              </a:extLst>
            </p:cNvPr>
            <p:cNvSpPr/>
            <p:nvPr/>
          </p:nvSpPr>
          <p:spPr>
            <a:xfrm>
              <a:off x="5772150" y="-3048001"/>
              <a:ext cx="6743700" cy="6096001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10B10440-6C52-164F-CEDA-0092E11A7DC5}"/>
                </a:ext>
              </a:extLst>
            </p:cNvPr>
            <p:cNvSpPr/>
            <p:nvPr/>
          </p:nvSpPr>
          <p:spPr>
            <a:xfrm>
              <a:off x="6242050" y="-3029859"/>
              <a:ext cx="5803900" cy="6059718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Frame 29">
            <a:extLst>
              <a:ext uri="{FF2B5EF4-FFF2-40B4-BE49-F238E27FC236}">
                <a16:creationId xmlns:a16="http://schemas.microsoft.com/office/drawing/2014/main" id="{A6D28A7A-4643-17CB-1B2C-8115EF16E07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CA103700-7101-08BC-6D7D-A85FB8EE26A6}"/>
              </a:ext>
            </a:extLst>
          </p:cNvPr>
          <p:cNvSpPr/>
          <p:nvPr/>
        </p:nvSpPr>
        <p:spPr>
          <a:xfrm flipV="1">
            <a:off x="152400" y="76200"/>
            <a:ext cx="8915400" cy="1143000"/>
          </a:xfrm>
          <a:prstGeom prst="round1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C:\Users\admin\Desktop\Untitled-removebg-preview (2).png">
            <a:extLst>
              <a:ext uri="{FF2B5EF4-FFF2-40B4-BE49-F238E27FC236}">
                <a16:creationId xmlns:a16="http://schemas.microsoft.com/office/drawing/2014/main" id="{7A936A43-FFDD-6969-AC44-4F500AF4E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04800"/>
            <a:ext cx="762000" cy="121227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198BC4D-C12A-3767-6859-F12850AA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0217E-3820-8AB4-562F-B73954A61C01}"/>
              </a:ext>
            </a:extLst>
          </p:cNvPr>
          <p:cNvSpPr/>
          <p:nvPr/>
        </p:nvSpPr>
        <p:spPr>
          <a:xfrm>
            <a:off x="333703" y="282714"/>
            <a:ext cx="82296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8FC73-7A86-8811-0D7C-E2F688C884DC}"/>
              </a:ext>
            </a:extLst>
          </p:cNvPr>
          <p:cNvSpPr txBox="1"/>
          <p:nvPr/>
        </p:nvSpPr>
        <p:spPr>
          <a:xfrm>
            <a:off x="333704" y="1325563"/>
            <a:ext cx="85816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Content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Explain how your startup will make money.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Description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Outline your revenue streams, pricing strategy, and sales channels. Discuss any partnerships or collaborations that will enhance your business model.</a:t>
            </a:r>
          </a:p>
        </p:txBody>
      </p:sp>
    </p:spTree>
    <p:extLst>
      <p:ext uri="{BB962C8B-B14F-4D97-AF65-F5344CB8AC3E}">
        <p14:creationId xmlns:p14="http://schemas.microsoft.com/office/powerpoint/2010/main" val="16789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FAC63-1B15-280C-1A2D-216B1545E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>
            <a:extLst>
              <a:ext uri="{FF2B5EF4-FFF2-40B4-BE49-F238E27FC236}">
                <a16:creationId xmlns:a16="http://schemas.microsoft.com/office/drawing/2014/main" id="{3EB034CA-197D-9775-5AE7-B93AC787F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16000" contras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>
            <a:extLst>
              <a:ext uri="{FF2B5EF4-FFF2-40B4-BE49-F238E27FC236}">
                <a16:creationId xmlns:a16="http://schemas.microsoft.com/office/drawing/2014/main" id="{1C6BA254-F7C8-5699-863B-A4FE3C4807A9}"/>
              </a:ext>
            </a:extLst>
          </p:cNvPr>
          <p:cNvGrpSpPr/>
          <p:nvPr/>
        </p:nvGrpSpPr>
        <p:grpSpPr bwMode="auto">
          <a:xfrm>
            <a:off x="7458075" y="-1333500"/>
            <a:ext cx="3371850" cy="2667000"/>
            <a:chOff x="5772150" y="-3048001"/>
            <a:chExt cx="6743700" cy="6096001"/>
          </a:xfrm>
        </p:grpSpPr>
        <p:sp>
          <p:nvSpPr>
            <p:cNvPr id="12" name="Pie 11">
              <a:extLst>
                <a:ext uri="{FF2B5EF4-FFF2-40B4-BE49-F238E27FC236}">
                  <a16:creationId xmlns:a16="http://schemas.microsoft.com/office/drawing/2014/main" id="{3BAD1D3E-0082-EA4A-1330-AF59A30BB948}"/>
                </a:ext>
              </a:extLst>
            </p:cNvPr>
            <p:cNvSpPr/>
            <p:nvPr/>
          </p:nvSpPr>
          <p:spPr>
            <a:xfrm>
              <a:off x="5772150" y="-3048001"/>
              <a:ext cx="6743700" cy="6096001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3EDF10D4-6D4B-BBD5-051D-7E48392646E6}"/>
                </a:ext>
              </a:extLst>
            </p:cNvPr>
            <p:cNvSpPr/>
            <p:nvPr/>
          </p:nvSpPr>
          <p:spPr>
            <a:xfrm>
              <a:off x="6242050" y="-3029859"/>
              <a:ext cx="5803900" cy="6059718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Frame 29">
            <a:extLst>
              <a:ext uri="{FF2B5EF4-FFF2-40B4-BE49-F238E27FC236}">
                <a16:creationId xmlns:a16="http://schemas.microsoft.com/office/drawing/2014/main" id="{E69EFD59-6428-4A7D-0E16-E76C5D20209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6F25E111-B905-933A-F14A-066684E31628}"/>
              </a:ext>
            </a:extLst>
          </p:cNvPr>
          <p:cNvSpPr/>
          <p:nvPr/>
        </p:nvSpPr>
        <p:spPr>
          <a:xfrm flipV="1">
            <a:off x="152400" y="76200"/>
            <a:ext cx="8915400" cy="1143000"/>
          </a:xfrm>
          <a:prstGeom prst="round1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C:\Users\admin\Desktop\Untitled-removebg-preview (2).png">
            <a:extLst>
              <a:ext uri="{FF2B5EF4-FFF2-40B4-BE49-F238E27FC236}">
                <a16:creationId xmlns:a16="http://schemas.microsoft.com/office/drawing/2014/main" id="{3C2C9FF1-8093-0A95-6E76-8C865FA92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04800"/>
            <a:ext cx="762000" cy="121227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100B10-1686-B240-A9C6-EEF2AED4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70DD8-6603-B109-6028-D7DF06997845}"/>
              </a:ext>
            </a:extLst>
          </p:cNvPr>
          <p:cNvSpPr/>
          <p:nvPr/>
        </p:nvSpPr>
        <p:spPr>
          <a:xfrm>
            <a:off x="333703" y="282714"/>
            <a:ext cx="82296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 PROJECTIONS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A806B-2BE8-9AB3-262F-D5688C3197CD}"/>
              </a:ext>
            </a:extLst>
          </p:cNvPr>
          <p:cNvSpPr txBox="1"/>
          <p:nvPr/>
        </p:nvSpPr>
        <p:spPr>
          <a:xfrm>
            <a:off x="152400" y="1241286"/>
            <a:ext cx="88391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Content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Present your financial forecasts for the next 3-5 years.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Description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Include projected revenue, expenses, and profitability. Use charts to illustrate growth trends and key financial metrics.</a:t>
            </a:r>
          </a:p>
        </p:txBody>
      </p:sp>
    </p:spTree>
    <p:extLst>
      <p:ext uri="{BB962C8B-B14F-4D97-AF65-F5344CB8AC3E}">
        <p14:creationId xmlns:p14="http://schemas.microsoft.com/office/powerpoint/2010/main" val="200101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168E6-CFDB-4220-D361-8F220B03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>
            <a:extLst>
              <a:ext uri="{FF2B5EF4-FFF2-40B4-BE49-F238E27FC236}">
                <a16:creationId xmlns:a16="http://schemas.microsoft.com/office/drawing/2014/main" id="{D35B3620-42B8-568E-8CE1-1E73F8AE0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16000" contras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>
            <a:extLst>
              <a:ext uri="{FF2B5EF4-FFF2-40B4-BE49-F238E27FC236}">
                <a16:creationId xmlns:a16="http://schemas.microsoft.com/office/drawing/2014/main" id="{3E07A237-5D29-CD02-B664-DB4863D58119}"/>
              </a:ext>
            </a:extLst>
          </p:cNvPr>
          <p:cNvGrpSpPr/>
          <p:nvPr/>
        </p:nvGrpSpPr>
        <p:grpSpPr bwMode="auto">
          <a:xfrm>
            <a:off x="7458075" y="-1333500"/>
            <a:ext cx="3371850" cy="2667000"/>
            <a:chOff x="5772150" y="-3048001"/>
            <a:chExt cx="6743700" cy="6096001"/>
          </a:xfrm>
        </p:grpSpPr>
        <p:sp>
          <p:nvSpPr>
            <p:cNvPr id="12" name="Pie 11">
              <a:extLst>
                <a:ext uri="{FF2B5EF4-FFF2-40B4-BE49-F238E27FC236}">
                  <a16:creationId xmlns:a16="http://schemas.microsoft.com/office/drawing/2014/main" id="{E65B9CA0-91F5-A233-D691-EA1FBBCA0966}"/>
                </a:ext>
              </a:extLst>
            </p:cNvPr>
            <p:cNvSpPr/>
            <p:nvPr/>
          </p:nvSpPr>
          <p:spPr>
            <a:xfrm>
              <a:off x="5772150" y="-3048001"/>
              <a:ext cx="6743700" cy="6096001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6767816F-947F-6CA8-5D2E-178FFD3AA8C9}"/>
                </a:ext>
              </a:extLst>
            </p:cNvPr>
            <p:cNvSpPr/>
            <p:nvPr/>
          </p:nvSpPr>
          <p:spPr>
            <a:xfrm>
              <a:off x="6242050" y="-3029859"/>
              <a:ext cx="5803900" cy="6059718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Frame 29">
            <a:extLst>
              <a:ext uri="{FF2B5EF4-FFF2-40B4-BE49-F238E27FC236}">
                <a16:creationId xmlns:a16="http://schemas.microsoft.com/office/drawing/2014/main" id="{8BAA89A2-22B0-8A71-1483-2E6C55AFCBF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2C2E733B-17F9-7168-D603-D48513C4C002}"/>
              </a:ext>
            </a:extLst>
          </p:cNvPr>
          <p:cNvSpPr/>
          <p:nvPr/>
        </p:nvSpPr>
        <p:spPr>
          <a:xfrm flipV="1">
            <a:off x="152400" y="76200"/>
            <a:ext cx="8915400" cy="1143000"/>
          </a:xfrm>
          <a:prstGeom prst="round1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C:\Users\admin\Desktop\Untitled-removebg-preview (2).png">
            <a:extLst>
              <a:ext uri="{FF2B5EF4-FFF2-40B4-BE49-F238E27FC236}">
                <a16:creationId xmlns:a16="http://schemas.microsoft.com/office/drawing/2014/main" id="{B16B203B-4909-CF23-0C54-D2622B39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04800"/>
            <a:ext cx="762000" cy="121227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CDC8B0B-4AD6-E516-0FC2-7E7693ED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6BD37-5928-C03D-23FA-8EEAD59CAF7B}"/>
              </a:ext>
            </a:extLst>
          </p:cNvPr>
          <p:cNvSpPr/>
          <p:nvPr/>
        </p:nvSpPr>
        <p:spPr>
          <a:xfrm>
            <a:off x="333703" y="282714"/>
            <a:ext cx="82296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FUNDING   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BAEA3-3B40-55D1-7FB9-2FAF4DF71CCE}"/>
              </a:ext>
            </a:extLst>
          </p:cNvPr>
          <p:cNvSpPr txBox="1"/>
          <p:nvPr/>
        </p:nvSpPr>
        <p:spPr>
          <a:xfrm>
            <a:off x="333702" y="1425714"/>
            <a:ext cx="83530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Content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Specify how much funding you are seeking and how it will be used.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Description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Clearly state your funding requirements and outline how the funds will be allocated (e.g., product development, marketing, hiring).</a:t>
            </a:r>
          </a:p>
        </p:txBody>
      </p:sp>
    </p:spTree>
    <p:extLst>
      <p:ext uri="{BB962C8B-B14F-4D97-AF65-F5344CB8AC3E}">
        <p14:creationId xmlns:p14="http://schemas.microsoft.com/office/powerpoint/2010/main" val="172893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8FA1D-BEFC-8E5B-F017-3416D71A4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>
            <a:extLst>
              <a:ext uri="{FF2B5EF4-FFF2-40B4-BE49-F238E27FC236}">
                <a16:creationId xmlns:a16="http://schemas.microsoft.com/office/drawing/2014/main" id="{C736F7D8-44DB-DAED-7092-103DCF6DE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16000" contrast="-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">
            <a:extLst>
              <a:ext uri="{FF2B5EF4-FFF2-40B4-BE49-F238E27FC236}">
                <a16:creationId xmlns:a16="http://schemas.microsoft.com/office/drawing/2014/main" id="{9D5E24AB-FC3B-3524-C9F2-3AECA7A339E5}"/>
              </a:ext>
            </a:extLst>
          </p:cNvPr>
          <p:cNvGrpSpPr/>
          <p:nvPr/>
        </p:nvGrpSpPr>
        <p:grpSpPr bwMode="auto">
          <a:xfrm>
            <a:off x="7458075" y="-1333500"/>
            <a:ext cx="3371850" cy="2667000"/>
            <a:chOff x="5772150" y="-3048001"/>
            <a:chExt cx="6743700" cy="6096001"/>
          </a:xfrm>
        </p:grpSpPr>
        <p:sp>
          <p:nvSpPr>
            <p:cNvPr id="12" name="Pie 11">
              <a:extLst>
                <a:ext uri="{FF2B5EF4-FFF2-40B4-BE49-F238E27FC236}">
                  <a16:creationId xmlns:a16="http://schemas.microsoft.com/office/drawing/2014/main" id="{82122650-A144-7EC9-1097-08D7E623DAFC}"/>
                </a:ext>
              </a:extLst>
            </p:cNvPr>
            <p:cNvSpPr/>
            <p:nvPr/>
          </p:nvSpPr>
          <p:spPr>
            <a:xfrm>
              <a:off x="5772150" y="-3048001"/>
              <a:ext cx="6743700" cy="6096001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1F64C1B1-4454-ECC1-926A-951A0058BE7B}"/>
                </a:ext>
              </a:extLst>
            </p:cNvPr>
            <p:cNvSpPr/>
            <p:nvPr/>
          </p:nvSpPr>
          <p:spPr>
            <a:xfrm>
              <a:off x="6242050" y="-3029859"/>
              <a:ext cx="5803900" cy="6059718"/>
            </a:xfrm>
            <a:prstGeom prst="pie">
              <a:avLst>
                <a:gd name="adj1" fmla="val 5390797"/>
                <a:gd name="adj2" fmla="val 10808104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Frame 29">
            <a:extLst>
              <a:ext uri="{FF2B5EF4-FFF2-40B4-BE49-F238E27FC236}">
                <a16:creationId xmlns:a16="http://schemas.microsoft.com/office/drawing/2014/main" id="{C3F2010C-EA46-3A9E-729B-A6B9C2E77DB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19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3F4DCBF5-C14F-02FC-BDC0-C495BAFA3119}"/>
              </a:ext>
            </a:extLst>
          </p:cNvPr>
          <p:cNvSpPr/>
          <p:nvPr/>
        </p:nvSpPr>
        <p:spPr>
          <a:xfrm flipV="1">
            <a:off x="152400" y="76200"/>
            <a:ext cx="8915400" cy="1143000"/>
          </a:xfrm>
          <a:prstGeom prst="round1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C:\Users\admin\Desktop\Untitled-removebg-preview (2).png">
            <a:extLst>
              <a:ext uri="{FF2B5EF4-FFF2-40B4-BE49-F238E27FC236}">
                <a16:creationId xmlns:a16="http://schemas.microsoft.com/office/drawing/2014/main" id="{1572C673-F143-14D9-C399-9F1BE15A2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304800"/>
            <a:ext cx="762000" cy="121227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6B5F1A-FEAB-7750-85FE-40CBEF9C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5AF2-F177-4400-9A0A-98F0F8269CF3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DDE6CC-8721-A2C1-1983-92246A88A9E3}"/>
              </a:ext>
            </a:extLst>
          </p:cNvPr>
          <p:cNvSpPr/>
          <p:nvPr/>
        </p:nvSpPr>
        <p:spPr>
          <a:xfrm>
            <a:off x="333703" y="282714"/>
            <a:ext cx="82296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71E5-6725-33A7-E151-4FAE0A5D30FA}"/>
              </a:ext>
            </a:extLst>
          </p:cNvPr>
          <p:cNvSpPr txBox="1"/>
          <p:nvPr/>
        </p:nvSpPr>
        <p:spPr>
          <a:xfrm>
            <a:off x="333702" y="1425714"/>
            <a:ext cx="83530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Content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Open the floor for questions.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__Inter_d65c78"/>
              </a:rPr>
              <a:t>Description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__Inter_d65c78"/>
              </a:rPr>
              <a:t>: Invite the audience to ask questions, providing an opportunity for clarification and deeper discussion about your startup.</a:t>
            </a:r>
          </a:p>
        </p:txBody>
      </p:sp>
    </p:spTree>
    <p:extLst>
      <p:ext uri="{BB962C8B-B14F-4D97-AF65-F5344CB8AC3E}">
        <p14:creationId xmlns:p14="http://schemas.microsoft.com/office/powerpoint/2010/main" val="401050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294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__Inter_d65c78</vt:lpstr>
      <vt:lpstr>Arial</vt:lpstr>
      <vt:lpstr>Arial Narrow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chetan580580@outlook.com</cp:lastModifiedBy>
  <cp:revision>964</cp:revision>
  <dcterms:created xsi:type="dcterms:W3CDTF">2021-06-15T05:17:00Z</dcterms:created>
  <dcterms:modified xsi:type="dcterms:W3CDTF">2025-03-13T08:00:40Z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106BC9F2F05E4E24AB8E5868CADE2A55_12</vt:lpwstr>
  </property>
  <property fmtid="{D5CDD505-2E9C-101B-9397-08002B2CF9AE}" pid="3" name="KSOProductBuildVer">
    <vt:lpwstr>1033-12.2.0.20323</vt:lpwstr>
  </property>
</Properties>
</file>