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473"/>
    <a:srgbClr val="FCADD8"/>
    <a:srgbClr val="FFCE6F"/>
    <a:srgbClr val="FFC045"/>
    <a:srgbClr val="F2B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jpeg"/><Relationship Id="rId2" Type="http://schemas.openxmlformats.org/officeDocument/2006/relationships/tags" Target="../tags/tag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WhatsApp Image 2025-03-12 at 2.45.07 PM"/>
          <p:cNvPicPr>
            <a:picLocks noChangeAspect="1"/>
          </p:cNvPicPr>
          <p:nvPr/>
        </p:nvPicPr>
        <p:blipFill>
          <a:blip r:embed="rId1"/>
          <a:stretch>
            <a:fillRect/>
          </a:stretch>
        </p:blipFill>
        <p:spPr>
          <a:xfrm>
            <a:off x="1525270" y="0"/>
            <a:ext cx="9091295" cy="1156970"/>
          </a:xfrm>
          <a:prstGeom prst="rect">
            <a:avLst/>
          </a:prstGeom>
          <a:ln w="9525">
            <a:solidFill>
              <a:schemeClr val="tx1"/>
            </a:solidFill>
          </a:ln>
        </p:spPr>
      </p:pic>
      <p:sp>
        <p:nvSpPr>
          <p:cNvPr id="5" name="Text Box 4"/>
          <p:cNvSpPr txBox="1"/>
          <p:nvPr/>
        </p:nvSpPr>
        <p:spPr>
          <a:xfrm>
            <a:off x="0" y="1156970"/>
            <a:ext cx="12191365" cy="644525"/>
          </a:xfrm>
          <a:prstGeom prst="rect">
            <a:avLst/>
          </a:prstGeom>
          <a:solidFill>
            <a:srgbClr val="FFC000"/>
          </a:solidFill>
          <a:ln w="9525">
            <a:solidFill>
              <a:schemeClr val="tx1"/>
            </a:solidFill>
          </a:ln>
        </p:spPr>
        <p:txBody>
          <a:bodyPr wrap="square" rtlCol="0" anchor="t">
            <a:spAutoFit/>
          </a:bodyPr>
          <a:p>
            <a:pPr marL="0" marR="0" lvl="0" indent="0" algn="ctr" rtl="0">
              <a:lnSpc>
                <a:spcPct val="120000"/>
              </a:lnSpc>
              <a:spcBef>
                <a:spcPts val="0"/>
              </a:spcBef>
              <a:spcAft>
                <a:spcPts val="0"/>
              </a:spcAft>
              <a:buNone/>
            </a:pPr>
            <a:r>
              <a:rPr lang="en-US" sz="1400" b="1">
                <a:solidFill>
                  <a:srgbClr val="000000"/>
                </a:solidFill>
                <a:latin typeface="Arial" panose="020B0604020202020204"/>
                <a:ea typeface="Arial" panose="020B0604020202020204"/>
                <a:cs typeface="Arial" panose="020B0604020202020204"/>
                <a:sym typeface="Arial" panose="020B0604020202020204"/>
              </a:rPr>
              <a:t>Title: </a:t>
            </a:r>
            <a:r>
              <a:rPr lang="en-US" b="1">
                <a:sym typeface="+mn-ea"/>
              </a:rPr>
              <a:t>BOOK HAVEN</a:t>
            </a:r>
            <a:endParaRPr sz="900"/>
          </a:p>
          <a:p>
            <a:pPr marL="0" marR="0" lvl="0" indent="0" algn="ctr" rtl="0">
              <a:lnSpc>
                <a:spcPct val="120000"/>
              </a:lnSpc>
              <a:spcBef>
                <a:spcPts val="0"/>
              </a:spcBef>
              <a:spcAft>
                <a:spcPts val="0"/>
              </a:spcAft>
              <a:buNone/>
            </a:pPr>
            <a:r>
              <a:rPr lang="en-US" sz="1200">
                <a:solidFill>
                  <a:srgbClr val="000000"/>
                </a:solidFill>
                <a:latin typeface="Arial" panose="020B0604020202020204"/>
                <a:ea typeface="Arial" panose="020B0604020202020204"/>
                <a:cs typeface="Arial" panose="020B0604020202020204"/>
                <a:sym typeface="Arial" panose="020B0604020202020204"/>
              </a:rPr>
              <a:t>Rutuja Kshirasagar  2nd year Centre Of Information Technology </a:t>
            </a:r>
            <a:endParaRPr lang="en-US" sz="1200">
              <a:solidFill>
                <a:srgbClr val="000000"/>
              </a:solidFill>
              <a:latin typeface="Arial" panose="020B0604020202020204"/>
              <a:ea typeface="Arial" panose="020B0604020202020204"/>
              <a:cs typeface="Arial" panose="020B0604020202020204"/>
              <a:sym typeface="Arial" panose="020B0604020202020204"/>
            </a:endParaRPr>
          </a:p>
        </p:txBody>
      </p:sp>
      <p:graphicFrame>
        <p:nvGraphicFramePr>
          <p:cNvPr id="6" name="Table 5"/>
          <p:cNvGraphicFramePr/>
          <p:nvPr>
            <p:custDataLst>
              <p:tags r:id="rId2"/>
            </p:custDataLst>
          </p:nvPr>
        </p:nvGraphicFramePr>
        <p:xfrm>
          <a:off x="0" y="1800860"/>
          <a:ext cx="12192000" cy="6044565"/>
        </p:xfrm>
        <a:graphic>
          <a:graphicData uri="http://schemas.openxmlformats.org/drawingml/2006/table">
            <a:tbl>
              <a:tblPr firstRow="1" bandRow="1">
                <a:tableStyleId>{5C22544A-7EE6-4342-B048-85BDC9FD1C3A}</a:tableStyleId>
              </a:tblPr>
              <a:tblGrid>
                <a:gridCol w="4064000"/>
                <a:gridCol w="4064000"/>
                <a:gridCol w="4064000"/>
              </a:tblGrid>
              <a:tr h="3515360">
                <a:tc>
                  <a:txBody>
                    <a:bodyPr/>
                    <a:p>
                      <a:pPr marL="406400" marR="0" lvl="1" indent="-209550" algn="ctr" rtl="0">
                        <a:lnSpc>
                          <a:spcPct val="120000"/>
                        </a:lnSpc>
                        <a:spcBef>
                          <a:spcPts val="0"/>
                        </a:spcBef>
                        <a:spcAft>
                          <a:spcPts val="0"/>
                        </a:spcAft>
                        <a:buClr>
                          <a:srgbClr val="000000"/>
                        </a:buClr>
                        <a:buSzPts val="1500"/>
                        <a:buFont typeface="Arial" panose="020B0604020202020204"/>
                        <a:buAutoNum type="arabicPeriod"/>
                      </a:pPr>
                      <a:r>
                        <a:rPr lang="en-US" sz="1600" b="1">
                          <a:solidFill>
                            <a:srgbClr val="000000"/>
                          </a:solidFill>
                          <a:latin typeface="Times New Roman" panose="02020603050405020304" charset="0"/>
                          <a:ea typeface="Arial" panose="020B0604020202020204"/>
                          <a:cs typeface="Times New Roman" panose="02020603050405020304" charset="0"/>
                          <a:sym typeface="Arial" panose="020B0604020202020204"/>
                        </a:rPr>
                        <a:t>Introduction</a:t>
                      </a:r>
                      <a:endParaRPr sz="1600" b="1">
                        <a:latin typeface="Times New Roman" panose="02020603050405020304" charset="0"/>
                        <a:cs typeface="Times New Roman" panose="02020603050405020304" charset="0"/>
                      </a:endParaRPr>
                    </a:p>
                    <a:p>
                      <a:pPr marL="0" marR="0" lvl="1" indent="0" algn="just" rtl="0">
                        <a:lnSpc>
                          <a:spcPct val="100000"/>
                        </a:lnSpc>
                        <a:spcBef>
                          <a:spcPts val="0"/>
                        </a:spcBef>
                        <a:spcAft>
                          <a:spcPts val="0"/>
                        </a:spcAft>
                        <a:buNone/>
                      </a:pPr>
                      <a:r>
                        <a:rPr lang="en-US" sz="1600" b="0">
                          <a:solidFill>
                            <a:schemeClr val="dk1"/>
                          </a:solidFill>
                          <a:latin typeface="Times New Roman" panose="02020603050405020304" charset="0"/>
                          <a:ea typeface="Calibri" panose="020F0502020204030204"/>
                          <a:cs typeface="Times New Roman" panose="02020603050405020304" charset="0"/>
                          <a:sym typeface="Calibri" panose="020F0502020204030204"/>
                        </a:rPr>
                        <a:t>Book Haven, where we offer insightful reviews on a wide range of books, from bestsellers to hidden gems. Discover your next great read through our thoughtful analyses and recommendations. Whether you’re a casual reader or a book lover, we’re here to guide your literary journey!</a:t>
                      </a:r>
                      <a:endParaRPr sz="1600" b="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a:buNone/>
                      </a:pPr>
                      <a:endParaRPr lang="en-US" sz="1600" b="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chemeClr val="accent6">
                        <a:lumMod val="40000"/>
                        <a:lumOff val="60000"/>
                      </a:schemeClr>
                    </a:solidFill>
                  </a:tcPr>
                </a:tc>
                <a:tc>
                  <a:txBody>
                    <a:bodyPr/>
                    <a:p>
                      <a:pPr marL="0" marR="0" lvl="0" indent="0" algn="ctr" rtl="0">
                        <a:lnSpc>
                          <a:spcPct val="100000"/>
                        </a:lnSpc>
                        <a:spcBef>
                          <a:spcPts val="0"/>
                        </a:spcBef>
                        <a:spcAft>
                          <a:spcPts val="0"/>
                        </a:spcAft>
                        <a:buNone/>
                      </a:pPr>
                      <a:r>
                        <a:rPr lang="en-US" sz="1800" b="1">
                          <a:sym typeface="+mn-ea"/>
                        </a:rPr>
                        <a:t>   </a:t>
                      </a:r>
                      <a:r>
                        <a:rPr lang="en-US" sz="1600" b="1">
                          <a:solidFill>
                            <a:schemeClr val="dk1"/>
                          </a:solidFill>
                          <a:latin typeface="Times New Roman" panose="02020603050405020304" charset="0"/>
                          <a:ea typeface="Calibri" panose="020F0502020204030204"/>
                          <a:cs typeface="Times New Roman" panose="02020603050405020304" charset="0"/>
                        </a:rPr>
                        <a:t>2.FlowChart</a:t>
                      </a:r>
                      <a:endParaRPr lang="en-US" sz="1600" b="1">
                        <a:solidFill>
                          <a:schemeClr val="dk1"/>
                        </a:solidFill>
                        <a:latin typeface="Times New Roman" panose="02020603050405020304" charset="0"/>
                        <a:ea typeface="Calibri" panose="020F0502020204030204"/>
                        <a:cs typeface="Times New Roman" panose="02020603050405020304" charset="0"/>
                      </a:endParaRPr>
                    </a:p>
                    <a:p>
                      <a:pPr marL="0" marR="0" lvl="0" indent="0" algn="just" rtl="0">
                        <a:lnSpc>
                          <a:spcPct val="100000"/>
                        </a:lnSpc>
                        <a:spcBef>
                          <a:spcPts val="0"/>
                        </a:spcBef>
                        <a:spcAft>
                          <a:spcPts val="0"/>
                        </a:spcAft>
                        <a:buNone/>
                      </a:pPr>
                      <a:r>
                        <a:rPr lang="en-US" sz="1600" b="0">
                          <a:solidFill>
                            <a:schemeClr val="dk1"/>
                          </a:solidFill>
                          <a:latin typeface="Times New Roman" panose="02020603050405020304" charset="0"/>
                          <a:ea typeface="Calibri" panose="020F0502020204030204"/>
                          <a:cs typeface="Times New Roman" panose="02020603050405020304" charset="0"/>
                          <a:sym typeface="Calibri" panose="020F0502020204030204"/>
                        </a:rPr>
                        <a:t>Book review websites have become an essential resource for readers seeking informed opinions and recommendations. Studies show that well-curated reviews help readers discover new books while providing insights into a book's themes, writing style, and overall quality. Despite challenges in maintaining review authenticity and balancing diverse reader preferences, these platforms play a crucial role in shaping literary communities by offering expert analyses and fostering reader engagement.</a:t>
                      </a:r>
                      <a:endParaRPr lang="en-US" sz="1600" b="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a:buNone/>
                      </a:pPr>
                      <a:endParaRPr lang="en-US"/>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6">
                        <a:lumMod val="40000"/>
                        <a:lumOff val="60000"/>
                      </a:schemeClr>
                    </a:solidFill>
                  </a:tcPr>
                </a:tc>
                <a:tc>
                  <a:txBody>
                    <a:bodyPr/>
                    <a:p>
                      <a:pPr marL="0" marR="0" lvl="0" indent="0" algn="ctr" rtl="0">
                        <a:lnSpc>
                          <a:spcPct val="100000"/>
                        </a:lnSpc>
                        <a:spcBef>
                          <a:spcPts val="0"/>
                        </a:spcBef>
                        <a:spcAft>
                          <a:spcPts val="0"/>
                        </a:spcAft>
                        <a:buNone/>
                      </a:pPr>
                      <a:r>
                        <a:rPr lang="en-US" sz="1600" b="1">
                          <a:solidFill>
                            <a:schemeClr val="dk1"/>
                          </a:solidFill>
                          <a:latin typeface="Times New Roman" panose="02020603050405020304" charset="0"/>
                          <a:ea typeface="Calibri" panose="020F0502020204030204"/>
                          <a:cs typeface="Times New Roman" panose="02020603050405020304" charset="0"/>
                          <a:sym typeface="Arial" panose="020B0604020202020204"/>
                        </a:rPr>
                        <a:t>3. Methodology</a:t>
                      </a:r>
                      <a:r>
                        <a:rPr lang="en-US" sz="1600" b="1">
                          <a:solidFill>
                            <a:schemeClr val="dk1"/>
                          </a:solidFill>
                          <a:latin typeface="Times New Roman" panose="02020603050405020304" charset="0"/>
                          <a:ea typeface="Calibri" panose="020F0502020204030204"/>
                          <a:cs typeface="Times New Roman" panose="02020603050405020304" charset="0"/>
                          <a:sym typeface="+mn-ea"/>
                        </a:rPr>
                        <a:t> </a:t>
                      </a:r>
                      <a:endParaRPr lang="en-US" sz="1600" b="1">
                        <a:solidFill>
                          <a:schemeClr val="dk1"/>
                        </a:solidFill>
                        <a:latin typeface="Times New Roman" panose="02020603050405020304" charset="0"/>
                        <a:ea typeface="Calibri" panose="020F0502020204030204"/>
                        <a:cs typeface="Times New Roman" panose="02020603050405020304" charset="0"/>
                      </a:endParaRPr>
                    </a:p>
                    <a:p>
                      <a:pPr marL="0" lvl="0" indent="0" algn="just" rtl="0">
                        <a:lnSpc>
                          <a:spcPct val="100000"/>
                        </a:lnSpc>
                        <a:spcBef>
                          <a:spcPts val="0"/>
                        </a:spcBef>
                        <a:spcAft>
                          <a:spcPts val="0"/>
                        </a:spcAft>
                        <a:buSzPts val="1100"/>
                        <a:buNone/>
                      </a:pPr>
                      <a:r>
                        <a:rPr lang="en-US" sz="1600" b="0">
                          <a:solidFill>
                            <a:schemeClr val="dk1"/>
                          </a:solidFill>
                          <a:latin typeface="Times New Roman" panose="02020603050405020304" charset="0"/>
                          <a:ea typeface="Calibri" panose="020F0502020204030204"/>
                          <a:cs typeface="Times New Roman" panose="02020603050405020304" charset="0"/>
                          <a:sym typeface="Calibri" panose="020F0502020204030204"/>
                        </a:rPr>
                        <a:t>The book review website curates expert and reader reviews, assessing books on plot, writing style, and character development. An algorithm aggregates reviews for balanced ratings and recommendations. Regular testing ensures user-friendliness, while continuous updates optimize content and maintain a diverse selection of genres and titles.</a:t>
                      </a:r>
                      <a:endParaRPr lang="en-US" sz="1600" b="0">
                        <a:solidFill>
                          <a:schemeClr val="dk1"/>
                        </a:solidFill>
                        <a:latin typeface="Times New Roman" panose="02020603050405020304" charset="0"/>
                        <a:ea typeface="Calibri" panose="020F0502020204030204"/>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6">
                        <a:lumMod val="40000"/>
                        <a:lumOff val="60000"/>
                      </a:schemeClr>
                    </a:solidFill>
                  </a:tcPr>
                </a:tc>
              </a:tr>
              <a:tr h="2529205">
                <a:tc>
                  <a:txBody>
                    <a:bodyPr/>
                    <a:p>
                      <a:pPr marL="0" marR="0" lvl="0" indent="0" algn="ctr" rtl="0">
                        <a:lnSpc>
                          <a:spcPct val="100000"/>
                        </a:lnSpc>
                        <a:spcBef>
                          <a:spcPts val="0"/>
                        </a:spcBef>
                        <a:spcAft>
                          <a:spcPts val="0"/>
                        </a:spcAft>
                        <a:buNone/>
                      </a:pPr>
                      <a:r>
                        <a:rPr lang="en-US" sz="1600" b="1">
                          <a:latin typeface="Times New Roman" panose="02020603050405020304" charset="0"/>
                          <a:ea typeface="Calibri" panose="020F0502020204030204"/>
                          <a:cs typeface="Times New Roman" panose="02020603050405020304" charset="0"/>
                          <a:sym typeface="Calibri" panose="020F0502020204030204"/>
                        </a:rPr>
                        <a:t>4. Results  &amp; Discussion </a:t>
                      </a:r>
                      <a:endParaRPr lang="en-US" sz="1600" b="1">
                        <a:latin typeface="Times New Roman" panose="02020603050405020304" charset="0"/>
                        <a:ea typeface="Calibri" panose="020F0502020204030204"/>
                        <a:cs typeface="Times New Roman" panose="02020603050405020304" charset="0"/>
                        <a:sym typeface="Calibri" panose="020F0502020204030204"/>
                      </a:endParaRPr>
                    </a:p>
                    <a:p>
                      <a:pPr marL="0" lvl="0" indent="0" algn="just" rtl="0">
                        <a:lnSpc>
                          <a:spcPct val="100000"/>
                        </a:lnSpc>
                        <a:spcBef>
                          <a:spcPts val="0"/>
                        </a:spcBef>
                        <a:spcAft>
                          <a:spcPts val="0"/>
                        </a:spcAft>
                        <a:buClr>
                          <a:schemeClr val="dk1"/>
                        </a:buClr>
                        <a:buSzPts val="1100"/>
                        <a:buFont typeface="Arial" panose="020B0604020202020204"/>
                        <a:buNone/>
                      </a:pPr>
                      <a:r>
                        <a:rPr lang="en-US" sz="1600">
                          <a:latin typeface="Times New Roman" panose="02020603050405020304" charset="0"/>
                          <a:ea typeface="Calibri" panose="020F0502020204030204"/>
                          <a:cs typeface="Times New Roman" panose="02020603050405020304" charset="0"/>
                          <a:sym typeface="Calibri" panose="020F0502020204030204"/>
                        </a:rPr>
                        <a:t>Testing of the book review website showed that it effectively delivered accurate, balanced reviews, helping users discover new books based on their preferences. The platform’s user-friendly interfacalgorithm successfully aggregated expert and reader opinions, ensuring diverse recommendations. Overall, the website is a valuable tool for readers, with potential for further enhancement.</a:t>
                      </a:r>
                      <a:endParaRPr lang="en-US" sz="1600">
                        <a:latin typeface="Times New Roman" panose="02020603050405020304" charset="0"/>
                        <a:ea typeface="Calibri" panose="020F0502020204030204"/>
                        <a:cs typeface="Times New Roman" panose="02020603050405020304" charset="0"/>
                        <a:sym typeface="Calibri" panose="020F0502020204030204"/>
                      </a:endParaRPr>
                    </a:p>
                    <a:p>
                      <a:pPr>
                        <a:buNone/>
                      </a:pPr>
                      <a:endParaRPr lang="en-US"/>
                    </a:p>
                  </a:txBody>
                  <a:tcPr>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solidFill>
                      <a:schemeClr val="accent6">
                        <a:lumMod val="60000"/>
                        <a:lumOff val="40000"/>
                      </a:schemeClr>
                    </a:solidFill>
                  </a:tcPr>
                </a:tc>
                <a:tc>
                  <a:txBody>
                    <a:bodyPr/>
                    <a:p>
                      <a:pPr marL="0" marR="0" lvl="0" indent="0" algn="ctr" rtl="0">
                        <a:lnSpc>
                          <a:spcPct val="100000"/>
                        </a:lnSpc>
                        <a:spcBef>
                          <a:spcPts val="0"/>
                        </a:spcBef>
                        <a:spcAft>
                          <a:spcPts val="0"/>
                        </a:spcAft>
                        <a:buNone/>
                      </a:pPr>
                      <a:r>
                        <a:rPr lang="en-US" sz="1600" b="1">
                          <a:latin typeface="Times New Roman" panose="02020603050405020304" charset="0"/>
                          <a:ea typeface="Calibri" panose="020F0502020204030204"/>
                          <a:cs typeface="Times New Roman" panose="02020603050405020304" charset="0"/>
                          <a:sym typeface="Arial" panose="020B0604020202020204"/>
                        </a:rPr>
                        <a:t>5. Conclusion</a:t>
                      </a:r>
                      <a:r>
                        <a:rPr lang="en-US" sz="1600" b="1">
                          <a:latin typeface="Times New Roman" panose="02020603050405020304" charset="0"/>
                          <a:ea typeface="Calibri" panose="020F0502020204030204"/>
                          <a:cs typeface="Times New Roman" panose="02020603050405020304" charset="0"/>
                          <a:sym typeface="+mn-ea"/>
                        </a:rPr>
                        <a:t> </a:t>
                      </a:r>
                      <a:endParaRPr lang="en-US" sz="1600" b="1">
                        <a:latin typeface="Times New Roman" panose="02020603050405020304" charset="0"/>
                        <a:ea typeface="Calibri" panose="020F0502020204030204"/>
                        <a:cs typeface="Times New Roman" panose="02020603050405020304" charset="0"/>
                      </a:endParaRPr>
                    </a:p>
                    <a:p>
                      <a:pPr marL="0" lvl="0" indent="0" algn="just" rtl="0">
                        <a:lnSpc>
                          <a:spcPct val="100000"/>
                        </a:lnSpc>
                        <a:spcBef>
                          <a:spcPts val="0"/>
                        </a:spcBef>
                        <a:spcAft>
                          <a:spcPts val="0"/>
                        </a:spcAft>
                        <a:buClr>
                          <a:schemeClr val="dk1"/>
                        </a:buClr>
                        <a:buSzPts val="1100"/>
                        <a:buFont typeface="Arial" panose="020B0604020202020204"/>
                        <a:buNone/>
                      </a:pPr>
                      <a:r>
                        <a:rPr lang="en-US" sz="1600">
                          <a:latin typeface="Times New Roman" panose="02020603050405020304" charset="0"/>
                          <a:ea typeface="Calibri" panose="020F0502020204030204"/>
                          <a:cs typeface="Times New Roman" panose="02020603050405020304" charset="0"/>
                          <a:sym typeface="Calibri" panose="020F0502020204030204"/>
                        </a:rPr>
                        <a:t>The book review website serves as a valuable platform for readers, offering insightful and diverse reviews that help users discover new titles. Its user-friendly interface and effective aggregation of expert and reader opinions make it a reliable tool for book recommendations. With ongoing improvements, the site has the potential to enhance the reader experience even further, playing a key role in connecting literary enthusiasts with their next favorite read.</a:t>
                      </a:r>
                      <a:endParaRPr lang="en-US" sz="1600">
                        <a:latin typeface="Times New Roman" panose="02020603050405020304" charset="0"/>
                        <a:ea typeface="Calibri" panose="020F0502020204030204"/>
                        <a:cs typeface="Times New Roman" panose="02020603050405020304" charset="0"/>
                        <a:sym typeface="Calibri" panose="020F0502020204030204"/>
                      </a:endParaRPr>
                    </a:p>
                    <a:p>
                      <a:pPr>
                        <a:buNone/>
                      </a:pPr>
                      <a:endParaRPr lang="en-US" b="1"/>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6">
                        <a:lumMod val="60000"/>
                        <a:lumOff val="40000"/>
                      </a:schemeClr>
                    </a:solidFill>
                  </a:tcPr>
                </a:tc>
                <a:tc>
                  <a:txBody>
                    <a:bodyPr/>
                    <a:p>
                      <a:pPr algn="ctr">
                        <a:spcBef>
                          <a:spcPts val="0"/>
                        </a:spcBef>
                        <a:spcAft>
                          <a:spcPts val="0"/>
                        </a:spcAft>
                        <a:buClrTx/>
                        <a:buSzTx/>
                        <a:buFontTx/>
                        <a:buNone/>
                      </a:pPr>
                      <a:r>
                        <a:rPr lang="en-US" sz="1600" b="1">
                          <a:latin typeface="Times New Roman" panose="02020603050405020304" charset="0"/>
                          <a:ea typeface="Calibri" panose="020F0502020204030204"/>
                          <a:cs typeface="Times New Roman" panose="02020603050405020304" charset="0"/>
                        </a:rPr>
                        <a:t>6. Future Scope</a:t>
                      </a:r>
                      <a:endParaRPr lang="en-US" sz="1600" b="1">
                        <a:latin typeface="Times New Roman" panose="02020603050405020304" charset="0"/>
                        <a:ea typeface="Calibri" panose="020F0502020204030204"/>
                        <a:cs typeface="Times New Roman" panose="02020603050405020304" charset="0"/>
                      </a:endParaRPr>
                    </a:p>
                    <a:p>
                      <a:pPr algn="just">
                        <a:spcBef>
                          <a:spcPts val="0"/>
                        </a:spcBef>
                        <a:spcAft>
                          <a:spcPts val="0"/>
                        </a:spcAft>
                        <a:buClrTx/>
                        <a:buSzTx/>
                        <a:buFontTx/>
                        <a:buNone/>
                      </a:pPr>
                      <a:r>
                        <a:rPr lang="en-US" sz="1600">
                          <a:latin typeface="Times New Roman" panose="02020603050405020304" charset="0"/>
                          <a:ea typeface="Calibri" panose="020F0502020204030204"/>
                          <a:cs typeface="Times New Roman" panose="02020603050405020304" charset="0"/>
                          <a:sym typeface="Calibri" panose="020F0502020204030204"/>
                        </a:rPr>
                        <a:t>Book Haven, where we offer insightful reviews on a wide range of books, from bestsellers to hidden gems. Discover your next great read through our thoughtful analyses and character development. An algorithm aggregates reviews for balanced ratings and recommendations. Regular testing ensures user-friendliness, while continuous updates optimize content and maintain a diverse selection of genres and </a:t>
                      </a:r>
                      <a:r>
                        <a:rPr lang="en-US" sz="1600">
                          <a:latin typeface="Times New Roman" panose="02020603050405020304" charset="0"/>
                          <a:ea typeface="Calibri" panose="020F0502020204030204"/>
                          <a:cs typeface="Times New Roman" panose="02020603050405020304" charset="0"/>
                          <a:sym typeface="Calibri" panose="020F0502020204030204"/>
                        </a:rPr>
                        <a:t>titles.</a:t>
                      </a:r>
                      <a:endParaRPr lang="en-US" sz="1600" b="0">
                        <a:solidFill>
                          <a:schemeClr val="dk1"/>
                        </a:solidFill>
                        <a:latin typeface="Times New Roman" panose="02020603050405020304" charset="0"/>
                        <a:ea typeface="Calibri" panose="020F0502020204030204"/>
                        <a:cs typeface="Times New Roman" panose="02020603050405020304" charset="0"/>
                      </a:endParaRPr>
                    </a:p>
                    <a:p>
                      <a:pPr algn="just">
                        <a:spcBef>
                          <a:spcPts val="0"/>
                        </a:spcBef>
                        <a:spcAft>
                          <a:spcPts val="0"/>
                        </a:spcAft>
                        <a:buClrTx/>
                        <a:buSzTx/>
                        <a:buFontTx/>
                        <a:buNone/>
                      </a:pPr>
                      <a:endParaRPr lang="en-US" sz="1600" b="1">
                        <a:latin typeface="Times New Roman" panose="02020603050405020304" charset="0"/>
                        <a:ea typeface="Calibri" panose="020F0502020204030204"/>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6">
                        <a:lumMod val="60000"/>
                        <a:lumOff val="40000"/>
                      </a:schemeClr>
                    </a:solidFill>
                  </a:tcPr>
                </a:tc>
              </a:tr>
            </a:tbl>
          </a:graphicData>
        </a:graphic>
      </p:graphicFrame>
      <p:pic>
        <p:nvPicPr>
          <p:cNvPr id="7" name="Picture 6"/>
          <p:cNvPicPr/>
          <p:nvPr/>
        </p:nvPicPr>
        <p:blipFill>
          <a:blip r:embed="rId3"/>
          <a:stretch>
            <a:fillRect/>
          </a:stretch>
        </p:blipFill>
        <p:spPr>
          <a:xfrm>
            <a:off x="10663555" y="0"/>
            <a:ext cx="1484630" cy="1156970"/>
          </a:xfrm>
          <a:prstGeom prst="rect">
            <a:avLst/>
          </a:prstGeom>
        </p:spPr>
      </p:pic>
      <p:pic>
        <p:nvPicPr>
          <p:cNvPr id="9" name="Picture 8"/>
          <p:cNvPicPr/>
          <p:nvPr/>
        </p:nvPicPr>
        <p:blipFill>
          <a:blip r:embed="rId3"/>
          <a:stretch>
            <a:fillRect/>
          </a:stretch>
        </p:blipFill>
        <p:spPr>
          <a:xfrm>
            <a:off x="17780" y="0"/>
            <a:ext cx="1484630" cy="1156970"/>
          </a:xfrm>
          <a:prstGeom prst="rect">
            <a:avLst/>
          </a:prstGeom>
        </p:spPr>
      </p:pic>
    </p:spTree>
  </p:cSld>
  <p:clrMapOvr>
    <a:masterClrMapping/>
  </p:clrMapOvr>
</p:sld>
</file>

<file path=ppt/tags/tag1.xml><?xml version="1.0" encoding="utf-8"?>
<p:tagLst xmlns:p="http://schemas.openxmlformats.org/presentationml/2006/main">
  <p:tag name="TABLE_ENDDRAG_ORIGIN_RECT" val="959*398"/>
  <p:tag name="TABLE_ENDDRAG_RECT" val="0*141*960*39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2539</Words>
  <Application>WPS Presentation</Application>
  <PresentationFormat>Widescreen</PresentationFormat>
  <Paragraphs>26</Paragraphs>
  <Slides>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vt:i4>
      </vt:variant>
    </vt:vector>
  </HeadingPairs>
  <TitlesOfParts>
    <vt:vector size="11" baseType="lpstr">
      <vt:lpstr>Arial</vt:lpstr>
      <vt:lpstr>SimSun</vt:lpstr>
      <vt:lpstr>Wingdings</vt:lpstr>
      <vt:lpstr>Arial</vt:lpstr>
      <vt:lpstr>Times New Roman</vt:lpstr>
      <vt:lpstr>Calibri</vt:lpstr>
      <vt:lpstr>Microsoft YaHei</vt:lpstr>
      <vt:lpstr>Arial Unicode MS</vt:lpstr>
      <vt:lpstr>Calibri Light</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User7</dc:creator>
  <cp:lastModifiedBy>Yash Durugkar</cp:lastModifiedBy>
  <cp:revision>6</cp:revision>
  <dcterms:created xsi:type="dcterms:W3CDTF">2025-03-12T09:46:00Z</dcterms:created>
  <dcterms:modified xsi:type="dcterms:W3CDTF">2025-03-12T10:09:45Z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030F894C587045D38CA57D47F4E49376_11</vt:lpwstr>
  </property>
  <property fmtid="{D5CDD505-2E9C-101B-9397-08002B2CF9AE}" pid="3" name="KSOProductBuildVer">
    <vt:lpwstr>1033-12.2.0.20326</vt:lpwstr>
  </property>
</Properties>
</file>