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Roboto" panose="02000000000000000000" pitchFamily="2"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68" autoAdjust="0"/>
    <p:restoredTop sz="94660"/>
  </p:normalViewPr>
  <p:slideViewPr>
    <p:cSldViewPr snapToGrid="0">
      <p:cViewPr varScale="1">
        <p:scale>
          <a:sx n="95" d="100"/>
          <a:sy n="95" d="100"/>
        </p:scale>
        <p:origin x="354" y="4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ubham kumar" userId="fe541e816c1da621" providerId="LiveId" clId="{15A75DFD-D168-4E5B-9E2B-5DE80480C27E}"/>
    <pc:docChg chg="undo custSel addSld modSld sldOrd">
      <pc:chgData name="shubham kumar" userId="fe541e816c1da621" providerId="LiveId" clId="{15A75DFD-D168-4E5B-9E2B-5DE80480C27E}" dt="2021-11-30T19:44:48.594" v="184" actId="20577"/>
      <pc:docMkLst>
        <pc:docMk/>
      </pc:docMkLst>
      <pc:sldChg chg="ord modNotes">
        <pc:chgData name="shubham kumar" userId="fe541e816c1da621" providerId="LiveId" clId="{15A75DFD-D168-4E5B-9E2B-5DE80480C27E}" dt="2021-11-16T19:17:05.637" v="2" actId="20578"/>
        <pc:sldMkLst>
          <pc:docMk/>
          <pc:sldMk cId="0" sldId="260"/>
        </pc:sldMkLst>
      </pc:sldChg>
      <pc:sldChg chg="modSp new mod">
        <pc:chgData name="shubham kumar" userId="fe541e816c1da621" providerId="LiveId" clId="{15A75DFD-D168-4E5B-9E2B-5DE80480C27E}" dt="2021-11-30T19:44:48.594" v="184" actId="20577"/>
        <pc:sldMkLst>
          <pc:docMk/>
          <pc:sldMk cId="2591277207" sldId="265"/>
        </pc:sldMkLst>
        <pc:spChg chg="mod">
          <ac:chgData name="shubham kumar" userId="fe541e816c1da621" providerId="LiveId" clId="{15A75DFD-D168-4E5B-9E2B-5DE80480C27E}" dt="2021-11-30T19:44:48.594" v="184" actId="20577"/>
          <ac:spMkLst>
            <pc:docMk/>
            <pc:sldMk cId="2591277207" sldId="265"/>
            <ac:spMk id="2" creationId="{47A6D3F8-A6A9-46D9-9361-7A76DFA1402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0143468675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0143468675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0143468675_0_1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0143468675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0143468675_0_1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0143468675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0143468675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0143468675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0143468675_0_1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0143468675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0143468675_0_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0143468675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0143468675_0_1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0143468675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0143468675_0_1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0143468675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emscad.samos.aegean.gr/"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chemjobber.blogspot.gr/2012/08/man-posts-fake-job-on-craigslist-gets.html"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181200" y="3192025"/>
            <a:ext cx="8600400" cy="18195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b" anchorCtr="0">
            <a:normAutofit/>
          </a:bodyPr>
          <a:lstStyle/>
          <a:p>
            <a:pPr marL="0" lvl="0" indent="0" algn="l" rtl="0">
              <a:spcBef>
                <a:spcPts val="0"/>
              </a:spcBef>
              <a:spcAft>
                <a:spcPts val="0"/>
              </a:spcAft>
              <a:buNone/>
            </a:pPr>
            <a:r>
              <a:rPr lang="en-GB" b="1"/>
              <a:t>Real/</a:t>
            </a:r>
            <a:r>
              <a:rPr lang="en-GB" b="1">
                <a:solidFill>
                  <a:srgbClr val="FF0000"/>
                </a:solidFill>
              </a:rPr>
              <a:t>Fake</a:t>
            </a:r>
            <a:r>
              <a:rPr lang="en-GB" b="1">
                <a:solidFill>
                  <a:srgbClr val="351C75"/>
                </a:solidFill>
              </a:rPr>
              <a:t> </a:t>
            </a:r>
            <a:r>
              <a:rPr lang="en-GB" b="1">
                <a:solidFill>
                  <a:srgbClr val="222222"/>
                </a:solidFill>
              </a:rPr>
              <a:t>Job Prediction</a:t>
            </a:r>
            <a:endParaRPr b="1">
              <a:solidFill>
                <a:srgbClr val="222222"/>
              </a:solidFill>
            </a:endParaRPr>
          </a:p>
          <a:p>
            <a:pPr marL="457200" lvl="0" indent="0" algn="r" rtl="0">
              <a:spcBef>
                <a:spcPts val="0"/>
              </a:spcBef>
              <a:spcAft>
                <a:spcPts val="0"/>
              </a:spcAft>
              <a:buNone/>
            </a:pPr>
            <a:r>
              <a:rPr lang="en-GB" sz="3400" b="1">
                <a:solidFill>
                  <a:srgbClr val="3156A2"/>
                </a:solidFill>
              </a:rPr>
              <a:t>-Shubham Kumar </a:t>
            </a:r>
            <a:r>
              <a:rPr lang="en-GB" b="1">
                <a:solidFill>
                  <a:srgbClr val="222222"/>
                </a:solidFill>
              </a:rPr>
              <a:t> </a:t>
            </a:r>
            <a:endParaRPr b="1">
              <a:solidFill>
                <a:srgbClr val="22222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6D3F8-A6A9-46D9-9361-7A76DFA14026}"/>
              </a:ext>
            </a:extLst>
          </p:cNvPr>
          <p:cNvSpPr>
            <a:spLocks noGrp="1"/>
          </p:cNvSpPr>
          <p:nvPr>
            <p:ph type="title"/>
          </p:nvPr>
        </p:nvSpPr>
        <p:spPr/>
        <p:txBody>
          <a:bodyPr>
            <a:normAutofit/>
          </a:bodyPr>
          <a:lstStyle/>
          <a:p>
            <a:r>
              <a:rPr lang="en-US" sz="1000" dirty="0"/>
              <a:t>Mention the drawbacks in the paper</a:t>
            </a:r>
            <a:br>
              <a:rPr lang="en-US" sz="1000" dirty="0"/>
            </a:br>
            <a:br>
              <a:rPr lang="en-US" sz="1000" dirty="0"/>
            </a:br>
            <a:r>
              <a:rPr lang="en-US" sz="1000" dirty="0"/>
              <a:t>description length as factors</a:t>
            </a:r>
            <a:br>
              <a:rPr lang="en-US" sz="1000" dirty="0"/>
            </a:br>
            <a:br>
              <a:rPr lang="en-US" sz="1000" dirty="0"/>
            </a:br>
            <a:r>
              <a:rPr lang="en-US" sz="1000" dirty="0"/>
              <a:t>equal opportunity disclaimer as stop words</a:t>
            </a:r>
            <a:br>
              <a:rPr lang="en-US" sz="1000" dirty="0"/>
            </a:br>
            <a:br>
              <a:rPr lang="en-US" sz="1000" dirty="0"/>
            </a:br>
            <a:r>
              <a:rPr lang="en-US" sz="1000" dirty="0"/>
              <a:t>separate requirement into groups</a:t>
            </a:r>
          </a:p>
        </p:txBody>
      </p:sp>
    </p:spTree>
    <p:extLst>
      <p:ext uri="{BB962C8B-B14F-4D97-AF65-F5344CB8AC3E}">
        <p14:creationId xmlns:p14="http://schemas.microsoft.com/office/powerpoint/2010/main" val="2591277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Real/Fake Job Prediction</a:t>
            </a:r>
            <a:endParaRPr/>
          </a:p>
        </p:txBody>
      </p:sp>
      <p:sp>
        <p:nvSpPr>
          <p:cNvPr id="91" name="Google Shape;91;p1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Job search can be stressful as it is and fake job postings not only waste candidate’s time but in the worst case can lead to privacy breach for the candidates and tarnish reputation of companies advertising these ads.</a:t>
            </a:r>
            <a:endParaRPr/>
          </a:p>
          <a:p>
            <a:pPr marL="0" lvl="0" indent="0" algn="l" rtl="0">
              <a:spcBef>
                <a:spcPts val="1200"/>
              </a:spcBef>
              <a:spcAft>
                <a:spcPts val="1200"/>
              </a:spcAft>
              <a:buNone/>
            </a:pPr>
            <a:r>
              <a:rPr lang="en-GB"/>
              <a:t>In 2012 a job seeker acquired </a:t>
            </a:r>
            <a:r>
              <a:rPr lang="en-GB" b="1"/>
              <a:t>more than 600 resumes in one day</a:t>
            </a:r>
            <a:r>
              <a:rPr lang="en-GB"/>
              <a:t> after they decided to post </a:t>
            </a:r>
            <a:r>
              <a:rPr lang="en-GB" b="1"/>
              <a:t>a fake job ad on Craigslist </a:t>
            </a:r>
            <a:r>
              <a:rPr lang="en-GB"/>
              <a:t>in order to identify their competitors.</a:t>
            </a:r>
            <a:r>
              <a:rPr lang="en-GB" baseline="30000"/>
              <a:t>1</a:t>
            </a:r>
            <a:endParaRPr baseline="30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Text Mining to the rescue</a:t>
            </a:r>
            <a:endParaRPr/>
          </a:p>
        </p:txBody>
      </p:sp>
      <p:sp>
        <p:nvSpPr>
          <p:cNvPr id="97" name="Google Shape;97;p1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In this Project we plan to use text mining methods like:</a:t>
            </a:r>
            <a:endParaRPr dirty="0"/>
          </a:p>
          <a:p>
            <a:pPr marL="0" lvl="0" indent="0" algn="l" rtl="0">
              <a:spcBef>
                <a:spcPts val="1200"/>
              </a:spcBef>
              <a:spcAft>
                <a:spcPts val="0"/>
              </a:spcAft>
              <a:buNone/>
            </a:pPr>
            <a:r>
              <a:rPr lang="en-GB" dirty="0"/>
              <a:t>Word clouds for Exploratory Analysis</a:t>
            </a:r>
            <a:endParaRPr dirty="0"/>
          </a:p>
          <a:p>
            <a:pPr marL="0" lvl="0" indent="0" algn="l" rtl="0">
              <a:spcBef>
                <a:spcPts val="1200"/>
              </a:spcBef>
              <a:spcAft>
                <a:spcPts val="0"/>
              </a:spcAft>
              <a:buNone/>
            </a:pPr>
            <a:r>
              <a:rPr lang="en-GB" dirty="0"/>
              <a:t>Vectorization/Word embeddings to </a:t>
            </a:r>
            <a:r>
              <a:rPr lang="en-GB" dirty="0" err="1"/>
              <a:t>preprocess</a:t>
            </a:r>
            <a:r>
              <a:rPr lang="en-GB" dirty="0"/>
              <a:t> textual data.</a:t>
            </a:r>
            <a:endParaRPr dirty="0"/>
          </a:p>
          <a:p>
            <a:pPr marL="0" lvl="0" indent="0" algn="l" rtl="0">
              <a:spcBef>
                <a:spcPts val="1200"/>
              </a:spcBef>
              <a:spcAft>
                <a:spcPts val="0"/>
              </a:spcAft>
              <a:buNone/>
            </a:pPr>
            <a:r>
              <a:rPr lang="en-GB" dirty="0"/>
              <a:t>Models to use:</a:t>
            </a:r>
            <a:endParaRPr dirty="0"/>
          </a:p>
          <a:p>
            <a:pPr marL="457200" lvl="0" indent="-342900" algn="l" rtl="0">
              <a:spcBef>
                <a:spcPts val="1200"/>
              </a:spcBef>
              <a:spcAft>
                <a:spcPts val="0"/>
              </a:spcAft>
              <a:buSzPts val="1800"/>
              <a:buAutoNum type="arabicPeriod"/>
            </a:pPr>
            <a:r>
              <a:rPr lang="en-GB" dirty="0"/>
              <a:t>Multinomial Naive-Bayes</a:t>
            </a:r>
            <a:endParaRPr dirty="0"/>
          </a:p>
          <a:p>
            <a:pPr marL="457200" lvl="0" indent="-342900" algn="l" rtl="0">
              <a:spcBef>
                <a:spcPts val="0"/>
              </a:spcBef>
              <a:spcAft>
                <a:spcPts val="0"/>
              </a:spcAft>
              <a:buSzPts val="1800"/>
              <a:buAutoNum type="arabicPeriod"/>
            </a:pPr>
            <a:r>
              <a:rPr lang="en-GB" dirty="0"/>
              <a:t>SVM</a:t>
            </a:r>
            <a:endParaRPr dirty="0"/>
          </a:p>
          <a:p>
            <a:pPr marL="457200" lvl="0" indent="-342900" algn="l" rtl="0">
              <a:spcBef>
                <a:spcPts val="0"/>
              </a:spcBef>
              <a:spcAft>
                <a:spcPts val="0"/>
              </a:spcAft>
              <a:buSzPts val="1800"/>
              <a:buAutoNum type="arabicPeriod"/>
            </a:pPr>
            <a:r>
              <a:rPr lang="en-GB" dirty="0"/>
              <a:t>BERT</a:t>
            </a:r>
            <a:endParaRPr dirty="0"/>
          </a:p>
          <a:p>
            <a:pPr marL="457200" lvl="0" indent="-342900" algn="l" rtl="0">
              <a:spcBef>
                <a:spcPts val="0"/>
              </a:spcBef>
              <a:spcAft>
                <a:spcPts val="0"/>
              </a:spcAft>
              <a:buSzPts val="1800"/>
              <a:buAutoNum type="arabicPeriod"/>
            </a:pPr>
            <a:r>
              <a:rPr lang="en-GB" dirty="0"/>
              <a:t>Random Forest</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Problem Modeling	</a:t>
            </a:r>
            <a:endParaRPr/>
          </a:p>
        </p:txBody>
      </p:sp>
      <p:sp>
        <p:nvSpPr>
          <p:cNvPr id="103" name="Google Shape;103;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Binary Classification problem - Fake/Real</a:t>
            </a:r>
            <a:endParaRPr dirty="0"/>
          </a:p>
          <a:p>
            <a:pPr marL="0" lvl="0" indent="0" algn="l" rtl="0">
              <a:spcBef>
                <a:spcPts val="1200"/>
              </a:spcBef>
              <a:spcAft>
                <a:spcPts val="0"/>
              </a:spcAft>
              <a:buNone/>
            </a:pPr>
            <a:endParaRPr dirty="0"/>
          </a:p>
          <a:p>
            <a:pPr marL="0" lvl="0" indent="0" algn="l" rtl="0">
              <a:spcBef>
                <a:spcPts val="1200"/>
              </a:spcBef>
              <a:spcAft>
                <a:spcPts val="0"/>
              </a:spcAft>
              <a:buNone/>
            </a:pPr>
            <a:r>
              <a:rPr lang="en-GB" dirty="0"/>
              <a:t>Target Variables: “fraudulent”</a:t>
            </a:r>
            <a:endParaRPr dirty="0"/>
          </a:p>
          <a:p>
            <a:pPr marL="0" lvl="0" indent="0" algn="l" rtl="0">
              <a:spcBef>
                <a:spcPts val="1200"/>
              </a:spcBef>
              <a:spcAft>
                <a:spcPts val="0"/>
              </a:spcAft>
              <a:buNone/>
            </a:pPr>
            <a:r>
              <a:rPr lang="en-GB" dirty="0"/>
              <a:t>Meta data: Title, location, salary range, department, Industry, Education level, etc.</a:t>
            </a:r>
            <a:endParaRPr dirty="0"/>
          </a:p>
          <a:p>
            <a:pPr marL="0" lvl="0" indent="0" algn="l" rtl="0">
              <a:spcBef>
                <a:spcPts val="1200"/>
              </a:spcBef>
              <a:spcAft>
                <a:spcPts val="1200"/>
              </a:spcAft>
              <a:buNone/>
            </a:pPr>
            <a:r>
              <a:rPr lang="en-GB" dirty="0"/>
              <a:t>Text Data: Description, requirements, benefits</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 look at the Data</a:t>
            </a:r>
            <a:endParaRPr/>
          </a:p>
        </p:txBody>
      </p:sp>
      <p:sp>
        <p:nvSpPr>
          <p:cNvPr id="109" name="Google Shape;109;p1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Dataset: </a:t>
            </a:r>
            <a:endParaRPr/>
          </a:p>
          <a:p>
            <a:pPr marL="0" lvl="0" indent="0" algn="l" rtl="0">
              <a:spcBef>
                <a:spcPts val="1200"/>
              </a:spcBef>
              <a:spcAft>
                <a:spcPts val="0"/>
              </a:spcAft>
              <a:buNone/>
            </a:pPr>
            <a:r>
              <a:rPr lang="en-GB" b="1" i="1"/>
              <a:t>Employment Scam Aegean Dataset (EMSCAD) </a:t>
            </a:r>
            <a:r>
              <a:rPr lang="en-GB" i="1" u="sng">
                <a:solidFill>
                  <a:schemeClr val="hlink"/>
                </a:solidFill>
                <a:hlinkClick r:id="rId3"/>
              </a:rPr>
              <a:t>http://emscad.samos.aegean.gr/</a:t>
            </a:r>
            <a:endParaRPr i="1"/>
          </a:p>
          <a:p>
            <a:pPr marL="0" lvl="0" indent="0" algn="l" rtl="0">
              <a:spcBef>
                <a:spcPts val="1200"/>
              </a:spcBef>
              <a:spcAft>
                <a:spcPts val="0"/>
              </a:spcAft>
              <a:buNone/>
            </a:pPr>
            <a:r>
              <a:rPr lang="en-GB"/>
              <a:t>Job Postings from 2012-2014. Any emails, phones or URLs have been masked.</a:t>
            </a:r>
            <a:endParaRPr/>
          </a:p>
          <a:p>
            <a:pPr marL="0" lvl="0" indent="0" algn="l" rtl="0">
              <a:spcBef>
                <a:spcPts val="1200"/>
              </a:spcBef>
              <a:spcAft>
                <a:spcPts val="0"/>
              </a:spcAft>
              <a:buNone/>
            </a:pPr>
            <a:r>
              <a:rPr lang="en-GB"/>
              <a:t>Real job postings: 17014 instances</a:t>
            </a:r>
            <a:endParaRPr/>
          </a:p>
          <a:p>
            <a:pPr marL="0" lvl="0" indent="0" algn="l" rtl="0">
              <a:spcBef>
                <a:spcPts val="1200"/>
              </a:spcBef>
              <a:spcAft>
                <a:spcPts val="0"/>
              </a:spcAft>
              <a:buNone/>
            </a:pPr>
            <a:r>
              <a:rPr lang="en-GB"/>
              <a:t>Fake jobs: 866</a:t>
            </a:r>
            <a:endParaRPr/>
          </a:p>
          <a:p>
            <a:pPr marL="0" lvl="0" indent="0" algn="l" rtl="0">
              <a:spcBef>
                <a:spcPts val="12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Model Evaluation</a:t>
            </a:r>
            <a:endParaRPr/>
          </a:p>
        </p:txBody>
      </p:sp>
      <p:sp>
        <p:nvSpPr>
          <p:cNvPr id="115" name="Google Shape;115;p1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Metrics to use: </a:t>
            </a:r>
            <a:endParaRPr/>
          </a:p>
          <a:p>
            <a:pPr marL="457200" lvl="0" indent="-342900" algn="l" rtl="0">
              <a:spcBef>
                <a:spcPts val="1200"/>
              </a:spcBef>
              <a:spcAft>
                <a:spcPts val="0"/>
              </a:spcAft>
              <a:buSzPts val="1800"/>
              <a:buChar char="●"/>
            </a:pPr>
            <a:r>
              <a:rPr lang="en-GB"/>
              <a:t>Recall</a:t>
            </a:r>
            <a:endParaRPr/>
          </a:p>
          <a:p>
            <a:pPr marL="457200" lvl="0" indent="-342900" algn="l" rtl="0">
              <a:spcBef>
                <a:spcPts val="0"/>
              </a:spcBef>
              <a:spcAft>
                <a:spcPts val="0"/>
              </a:spcAft>
              <a:buSzPts val="1800"/>
              <a:buChar char="●"/>
            </a:pPr>
            <a:r>
              <a:rPr lang="en-GB"/>
              <a:t>Precision</a:t>
            </a:r>
            <a:endParaRPr/>
          </a:p>
          <a:p>
            <a:pPr marL="457200" lvl="0" indent="-342900" algn="l" rtl="0">
              <a:spcBef>
                <a:spcPts val="0"/>
              </a:spcBef>
              <a:spcAft>
                <a:spcPts val="0"/>
              </a:spcAft>
              <a:buSzPts val="1800"/>
              <a:buChar char="●"/>
            </a:pPr>
            <a:r>
              <a:rPr lang="en-GB"/>
              <a:t>F1 score</a:t>
            </a:r>
            <a:endParaRPr/>
          </a:p>
          <a:p>
            <a:pPr marL="457200" lvl="0" indent="-342900" algn="l" rtl="0">
              <a:spcBef>
                <a:spcPts val="0"/>
              </a:spcBef>
              <a:spcAft>
                <a:spcPts val="0"/>
              </a:spcAft>
              <a:buSzPts val="1800"/>
              <a:buChar char="●"/>
            </a:pPr>
            <a:r>
              <a:rPr lang="en-GB"/>
              <a:t>Error Analysis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Challenges</a:t>
            </a:r>
            <a:endParaRPr/>
          </a:p>
        </p:txBody>
      </p:sp>
      <p:sp>
        <p:nvSpPr>
          <p:cNvPr id="121" name="Google Shape;121;p1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Error Analysis can be challenging, because it isn’t always clear why a JOb posting is fake</a:t>
            </a:r>
            <a:endParaRPr/>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en-GB"/>
              <a:t>Multiple Text columns such as Description, Requirements, etc.</a:t>
            </a:r>
            <a:endParaRPr/>
          </a:p>
          <a:p>
            <a:pPr marL="457200" lvl="0" indent="0" algn="l" rtl="0">
              <a:spcBef>
                <a:spcPts val="1200"/>
              </a:spcBef>
              <a:spcAft>
                <a:spcPts val="1200"/>
              </a:spcAft>
              <a:buNone/>
            </a:pPr>
            <a:r>
              <a:rPr lang="en-GB"/>
              <a:t>It can be challenging defining which columns to use and how to use them so they complement each other.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Ethics concerns</a:t>
            </a:r>
            <a:endParaRPr/>
          </a:p>
        </p:txBody>
      </p:sp>
      <p:sp>
        <p:nvSpPr>
          <p:cNvPr id="127" name="Google Shape;127;p2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Any emails, phones or URLs have been masked.</a:t>
            </a:r>
            <a:endParaRPr/>
          </a:p>
          <a:p>
            <a:pPr marL="0" lvl="0" indent="0" algn="l" rtl="0">
              <a:spcBef>
                <a:spcPts val="1200"/>
              </a:spcBef>
              <a:spcAft>
                <a:spcPts val="0"/>
              </a:spcAft>
              <a:buNone/>
            </a:pPr>
            <a:r>
              <a:rPr lang="en-GB"/>
              <a:t>Since these jobs were posted from 2012-2014, all of them should be expired by now. If by some chance a job is found, they are after-all posted publicly job listings so there should not be any Privacy breach here.</a:t>
            </a:r>
            <a:endParaRPr/>
          </a:p>
          <a:p>
            <a:pPr marL="0" lvl="0" indent="0" algn="l" rtl="0">
              <a:spcBef>
                <a:spcPts val="1200"/>
              </a:spcBef>
              <a:spcAft>
                <a:spcPts val="1200"/>
              </a:spcAft>
              <a:buNone/>
            </a:pPr>
            <a:r>
              <a:rPr lang="en-GB"/>
              <a:t>Since the prediction is not 100% accurate, fake or real predictions should be used with caution as to not get sued by a company for wrongfully tagging their post as Fake!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References</a:t>
            </a:r>
            <a:endParaRPr/>
          </a:p>
        </p:txBody>
      </p:sp>
      <p:sp>
        <p:nvSpPr>
          <p:cNvPr id="133" name="Google Shape;133;p2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292100" algn="l" rtl="0">
              <a:spcBef>
                <a:spcPts val="0"/>
              </a:spcBef>
              <a:spcAft>
                <a:spcPts val="0"/>
              </a:spcAft>
              <a:buClr>
                <a:srgbClr val="222222"/>
              </a:buClr>
              <a:buSzPts val="1000"/>
              <a:buFont typeface="Arial"/>
              <a:buAutoNum type="arabicPeriod"/>
            </a:pPr>
            <a:r>
              <a:rPr lang="en-GB" sz="1000">
                <a:solidFill>
                  <a:srgbClr val="222222"/>
                </a:solidFill>
                <a:highlight>
                  <a:srgbClr val="FFFFFF"/>
                </a:highlight>
                <a:latin typeface="Arial"/>
                <a:ea typeface="Arial"/>
                <a:cs typeface="Arial"/>
                <a:sym typeface="Arial"/>
              </a:rPr>
              <a:t>Auld, E. Man Posts Fake Job on Craigslist, Gets 600+ Resumes. 2012. Available online: </a:t>
            </a:r>
            <a:r>
              <a:rPr lang="en-GB" sz="1000" b="1">
                <a:solidFill>
                  <a:srgbClr val="3156A2"/>
                </a:solidFill>
                <a:highlight>
                  <a:srgbClr val="FFFFFF"/>
                </a:highlight>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http://chemjobber.blogspot.gr/2012/08/man-posts-fake-job-on-craigslist-gets.html</a:t>
            </a:r>
            <a:r>
              <a:rPr lang="en-GB" sz="1000">
                <a:solidFill>
                  <a:srgbClr val="222222"/>
                </a:solidFill>
                <a:highlight>
                  <a:srgbClr val="FFFFFF"/>
                </a:highlight>
                <a:latin typeface="Arial"/>
                <a:ea typeface="Arial"/>
                <a:cs typeface="Arial"/>
                <a:sym typeface="Arial"/>
              </a:rPr>
              <a:t> (accessed on 19 March 2015).</a:t>
            </a:r>
            <a:endParaRPr sz="1000">
              <a:solidFill>
                <a:srgbClr val="222222"/>
              </a:solidFill>
              <a:highlight>
                <a:srgbClr val="FFFFFF"/>
              </a:highlight>
              <a:latin typeface="Arial"/>
              <a:ea typeface="Arial"/>
              <a:cs typeface="Arial"/>
              <a:sym typeface="Arial"/>
            </a:endParaRPr>
          </a:p>
          <a:p>
            <a:pPr marL="457200" lvl="0" indent="-292100" algn="l" rtl="0">
              <a:spcBef>
                <a:spcPts val="0"/>
              </a:spcBef>
              <a:spcAft>
                <a:spcPts val="0"/>
              </a:spcAft>
              <a:buClr>
                <a:srgbClr val="222222"/>
              </a:buClr>
              <a:buSzPts val="1000"/>
              <a:buFont typeface="Arial"/>
              <a:buAutoNum type="arabicPeriod"/>
            </a:pPr>
            <a:r>
              <a:rPr lang="en-GB" sz="1000">
                <a:solidFill>
                  <a:srgbClr val="222222"/>
                </a:solidFill>
                <a:highlight>
                  <a:srgbClr val="FFFFFF"/>
                </a:highlight>
                <a:latin typeface="Arial"/>
                <a:ea typeface="Arial"/>
                <a:cs typeface="Arial"/>
                <a:sym typeface="Arial"/>
              </a:rPr>
              <a:t>Vidros, S., Kolias, C., Kambourakis, G., &amp; Akoglu, L. (2017). Automatic detection of online recruitment frauds: Characteristics, methods, and a public dataset. </a:t>
            </a:r>
            <a:r>
              <a:rPr lang="en-GB" sz="1000" i="1">
                <a:solidFill>
                  <a:srgbClr val="222222"/>
                </a:solidFill>
                <a:highlight>
                  <a:srgbClr val="FFFFFF"/>
                </a:highlight>
                <a:latin typeface="Arial"/>
                <a:ea typeface="Arial"/>
                <a:cs typeface="Arial"/>
                <a:sym typeface="Arial"/>
              </a:rPr>
              <a:t>Future Internet</a:t>
            </a:r>
            <a:r>
              <a:rPr lang="en-GB" sz="1000">
                <a:solidFill>
                  <a:srgbClr val="222222"/>
                </a:solidFill>
                <a:highlight>
                  <a:srgbClr val="FFFFFF"/>
                </a:highlight>
                <a:latin typeface="Arial"/>
                <a:ea typeface="Arial"/>
                <a:cs typeface="Arial"/>
                <a:sym typeface="Arial"/>
              </a:rPr>
              <a:t>, </a:t>
            </a:r>
            <a:r>
              <a:rPr lang="en-GB" sz="1000" i="1">
                <a:solidFill>
                  <a:srgbClr val="222222"/>
                </a:solidFill>
                <a:highlight>
                  <a:srgbClr val="FFFFFF"/>
                </a:highlight>
                <a:latin typeface="Arial"/>
                <a:ea typeface="Arial"/>
                <a:cs typeface="Arial"/>
                <a:sym typeface="Arial"/>
              </a:rPr>
              <a:t>9</a:t>
            </a:r>
            <a:r>
              <a:rPr lang="en-GB" sz="1000">
                <a:solidFill>
                  <a:srgbClr val="222222"/>
                </a:solidFill>
                <a:highlight>
                  <a:srgbClr val="FFFFFF"/>
                </a:highlight>
                <a:latin typeface="Arial"/>
                <a:ea typeface="Arial"/>
                <a:cs typeface="Arial"/>
                <a:sym typeface="Arial"/>
              </a:rPr>
              <a:t>(1), 6.</a:t>
            </a:r>
            <a:endParaRPr sz="1000">
              <a:solidFill>
                <a:srgbClr val="222222"/>
              </a:solidFill>
              <a:highlight>
                <a:srgbClr val="FFFFFF"/>
              </a:highlight>
              <a:latin typeface="Arial"/>
              <a:ea typeface="Arial"/>
              <a:cs typeface="Arial"/>
              <a:sym typeface="Arial"/>
            </a:endParaRPr>
          </a:p>
          <a:p>
            <a:pPr marL="0" lvl="0" indent="0" algn="l" rtl="0">
              <a:spcBef>
                <a:spcPts val="0"/>
              </a:spcBef>
              <a:spcAft>
                <a:spcPts val="1200"/>
              </a:spcAft>
              <a:buNone/>
            </a:pPr>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478</Words>
  <Application>Microsoft Office PowerPoint</Application>
  <PresentationFormat>On-screen Show (16:9)</PresentationFormat>
  <Paragraphs>45</Paragraphs>
  <Slides>10</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Roboto</vt:lpstr>
      <vt:lpstr>Arial</vt:lpstr>
      <vt:lpstr>Geometric</vt:lpstr>
      <vt:lpstr>Real/Fake Job Prediction -Shubham Kumar  </vt:lpstr>
      <vt:lpstr>Real/Fake Job Prediction</vt:lpstr>
      <vt:lpstr>Text Mining to the rescue</vt:lpstr>
      <vt:lpstr>Problem Modeling </vt:lpstr>
      <vt:lpstr>A look at the Data</vt:lpstr>
      <vt:lpstr>Model Evaluation</vt:lpstr>
      <vt:lpstr>Challenges</vt:lpstr>
      <vt:lpstr>Ethics concerns</vt:lpstr>
      <vt:lpstr>References</vt:lpstr>
      <vt:lpstr>Mention the drawbacks in the paper  description length as factors  equal opportunity disclaimer as stop words  separate requirement into groups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Real/Fake Job Prediction -Shubham Kumar  </dc:title>
  <cp:lastModifiedBy>shubham kumar</cp:lastModifiedBy>
  <cp:revision>1</cp:revision>
  <dcterms:modified xsi:type="dcterms:W3CDTF">2021-11-30T19:44:57Z</dcterms:modified>
</cp:coreProperties>
</file>