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A1BDC4-D511-4131-A103-710CFDC3E838}">
  <a:tblStyle styleId="{A9A1BDC4-D511-4131-A103-710CFDC3E8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72067c9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72067c9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72067c9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72067c9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72067c9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72067c9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0f673351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0f673351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72067c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72067c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72067c9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72067c9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0f67335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0f67335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c2784c29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c2784c29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046fba6d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046fba6d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672067c9c_0_2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672067c9c_0_2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046fba6d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046fba6d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72067c9c_0_2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672067c9c_0_2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672067c9c_0_2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672067c9c_0_2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0f673351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0f673351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0f67335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0f673351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65621ac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65621ac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65621ace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65621ace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65621ace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65621ace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65621ace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65621ace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65621ace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65621ac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65621ace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65621ace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046fba6d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046fba6d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672067c9c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672067c9c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0f673351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0f673351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0f67335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0f67335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0f673351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0f673351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72067c9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72067c9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72067c9c_0_2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72067c9c_0_2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72067c9c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72067c9c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672067c9c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672067c9c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obhanmoosavi/us-acciden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p:nvPr/>
        </p:nvSpPr>
        <p:spPr>
          <a:xfrm>
            <a:off x="-1801875" y="3212200"/>
            <a:ext cx="8927700" cy="1014600"/>
          </a:xfrm>
          <a:prstGeom prst="doubleWave">
            <a:avLst>
              <a:gd fmla="val 12500" name="adj1"/>
              <a:gd fmla="val 5504"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type="ctrTitle"/>
          </p:nvPr>
        </p:nvSpPr>
        <p:spPr>
          <a:xfrm>
            <a:off x="390525" y="412900"/>
            <a:ext cx="4542900" cy="168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Road Accident Traffic Prediction</a:t>
            </a:r>
            <a:endParaRPr/>
          </a:p>
        </p:txBody>
      </p:sp>
      <p:sp>
        <p:nvSpPr>
          <p:cNvPr id="69" name="Google Shape;69;p13"/>
          <p:cNvSpPr txBox="1"/>
          <p:nvPr>
            <p:ph idx="1" type="subTitle"/>
          </p:nvPr>
        </p:nvSpPr>
        <p:spPr>
          <a:xfrm>
            <a:off x="460950" y="2100705"/>
            <a:ext cx="8222100" cy="432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200"/>
              <a:t>IST 718</a:t>
            </a:r>
            <a:endParaRPr b="1" sz="2200"/>
          </a:p>
        </p:txBody>
      </p:sp>
      <p:pic>
        <p:nvPicPr>
          <p:cNvPr id="70" name="Google Shape;70;p13"/>
          <p:cNvPicPr preferRelativeResize="0"/>
          <p:nvPr/>
        </p:nvPicPr>
        <p:blipFill rotWithShape="1">
          <a:blip r:embed="rId3">
            <a:alphaModFix/>
          </a:blip>
          <a:srcRect b="-4760" l="0" r="0" t="4760"/>
          <a:stretch/>
        </p:blipFill>
        <p:spPr>
          <a:xfrm>
            <a:off x="5906400" y="2100700"/>
            <a:ext cx="3237600" cy="3237600"/>
          </a:xfrm>
          <a:prstGeom prst="rect">
            <a:avLst/>
          </a:prstGeom>
          <a:noFill/>
          <a:ln>
            <a:noFill/>
          </a:ln>
        </p:spPr>
      </p:pic>
      <p:sp>
        <p:nvSpPr>
          <p:cNvPr id="71" name="Google Shape;71;p13"/>
          <p:cNvSpPr txBox="1"/>
          <p:nvPr>
            <p:ph idx="1" type="subTitle"/>
          </p:nvPr>
        </p:nvSpPr>
        <p:spPr>
          <a:xfrm>
            <a:off x="460950" y="2571743"/>
            <a:ext cx="8222100" cy="43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Eric Greenstein, Shubham Kumar, Eamon Gallagher </a:t>
            </a:r>
            <a:endParaRPr/>
          </a:p>
          <a:p>
            <a:pPr indent="0" lvl="0" marL="0" rtl="0" algn="l">
              <a:lnSpc>
                <a:spcPct val="90000"/>
              </a:lnSpc>
              <a:spcBef>
                <a:spcPts val="1200"/>
              </a:spcBef>
              <a:spcAft>
                <a:spcPts val="0"/>
              </a:spcAft>
              <a:buNone/>
            </a:pPr>
            <a:r>
              <a:t/>
            </a:r>
            <a:endParaRPr b="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Correlation with the dependent column</a:t>
            </a:r>
            <a:endParaRPr/>
          </a:p>
        </p:txBody>
      </p:sp>
      <p:pic>
        <p:nvPicPr>
          <p:cNvPr id="127" name="Google Shape;127;p22"/>
          <p:cNvPicPr preferRelativeResize="0"/>
          <p:nvPr/>
        </p:nvPicPr>
        <p:blipFill>
          <a:blip r:embed="rId3">
            <a:alphaModFix/>
          </a:blip>
          <a:stretch>
            <a:fillRect/>
          </a:stretch>
        </p:blipFill>
        <p:spPr>
          <a:xfrm>
            <a:off x="1600800" y="734275"/>
            <a:ext cx="5821501" cy="421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String Features Passed through the String Indexer</a:t>
            </a:r>
            <a:endParaRPr/>
          </a:p>
        </p:txBody>
      </p:sp>
      <p:pic>
        <p:nvPicPr>
          <p:cNvPr id="133" name="Google Shape;133;p23"/>
          <p:cNvPicPr preferRelativeResize="0"/>
          <p:nvPr/>
        </p:nvPicPr>
        <p:blipFill>
          <a:blip r:embed="rId3">
            <a:alphaModFix/>
          </a:blip>
          <a:stretch>
            <a:fillRect/>
          </a:stretch>
        </p:blipFill>
        <p:spPr>
          <a:xfrm>
            <a:off x="338300" y="771450"/>
            <a:ext cx="2215881" cy="4219650"/>
          </a:xfrm>
          <a:prstGeom prst="rect">
            <a:avLst/>
          </a:prstGeom>
          <a:noFill/>
          <a:ln>
            <a:noFill/>
          </a:ln>
        </p:spPr>
      </p:pic>
      <p:pic>
        <p:nvPicPr>
          <p:cNvPr id="134" name="Google Shape;134;p23"/>
          <p:cNvPicPr preferRelativeResize="0"/>
          <p:nvPr/>
        </p:nvPicPr>
        <p:blipFill>
          <a:blip r:embed="rId4">
            <a:alphaModFix/>
          </a:blip>
          <a:stretch>
            <a:fillRect/>
          </a:stretch>
        </p:blipFill>
        <p:spPr>
          <a:xfrm>
            <a:off x="5812677" y="771450"/>
            <a:ext cx="2905928" cy="4219650"/>
          </a:xfrm>
          <a:prstGeom prst="rect">
            <a:avLst/>
          </a:prstGeom>
          <a:noFill/>
          <a:ln>
            <a:noFill/>
          </a:ln>
        </p:spPr>
      </p:pic>
      <p:pic>
        <p:nvPicPr>
          <p:cNvPr id="135" name="Google Shape;135;p23"/>
          <p:cNvPicPr preferRelativeResize="0"/>
          <p:nvPr/>
        </p:nvPicPr>
        <p:blipFill>
          <a:blip r:embed="rId5">
            <a:alphaModFix/>
          </a:blip>
          <a:stretch>
            <a:fillRect/>
          </a:stretch>
        </p:blipFill>
        <p:spPr>
          <a:xfrm>
            <a:off x="3016406" y="1803075"/>
            <a:ext cx="2581896" cy="21563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Day of the week Frequencies</a:t>
            </a:r>
            <a:endParaRPr/>
          </a:p>
        </p:txBody>
      </p:sp>
      <p:pic>
        <p:nvPicPr>
          <p:cNvPr id="141" name="Google Shape;141;p24"/>
          <p:cNvPicPr preferRelativeResize="0"/>
          <p:nvPr/>
        </p:nvPicPr>
        <p:blipFill>
          <a:blip r:embed="rId3">
            <a:alphaModFix/>
          </a:blip>
          <a:stretch>
            <a:fillRect/>
          </a:stretch>
        </p:blipFill>
        <p:spPr>
          <a:xfrm>
            <a:off x="1503725" y="930900"/>
            <a:ext cx="6015650" cy="3947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71900" y="6541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Traffic Time Lengths</a:t>
            </a:r>
            <a:endParaRPr/>
          </a:p>
        </p:txBody>
      </p:sp>
      <p:pic>
        <p:nvPicPr>
          <p:cNvPr id="147" name="Google Shape;147;p25"/>
          <p:cNvPicPr preferRelativeResize="0"/>
          <p:nvPr/>
        </p:nvPicPr>
        <p:blipFill>
          <a:blip r:embed="rId3">
            <a:alphaModFix/>
          </a:blip>
          <a:stretch>
            <a:fillRect/>
          </a:stretch>
        </p:blipFill>
        <p:spPr>
          <a:xfrm>
            <a:off x="3423950" y="1821238"/>
            <a:ext cx="4672875" cy="3191775"/>
          </a:xfrm>
          <a:prstGeom prst="rect">
            <a:avLst/>
          </a:prstGeom>
          <a:noFill/>
          <a:ln cap="flat" cmpd="sng" w="19050">
            <a:solidFill>
              <a:schemeClr val="dk1"/>
            </a:solidFill>
            <a:prstDash val="solid"/>
            <a:round/>
            <a:headEnd len="sm" w="sm" type="none"/>
            <a:tailEnd len="sm" w="sm" type="none"/>
          </a:ln>
        </p:spPr>
      </p:pic>
      <p:sp>
        <p:nvSpPr>
          <p:cNvPr id="148" name="Google Shape;148;p25"/>
          <p:cNvSpPr txBox="1"/>
          <p:nvPr/>
        </p:nvSpPr>
        <p:spPr>
          <a:xfrm>
            <a:off x="538275" y="2986175"/>
            <a:ext cx="2754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Roboto"/>
                <a:ea typeface="Roboto"/>
                <a:cs typeface="Roboto"/>
                <a:sym typeface="Roboto"/>
              </a:rPr>
              <a:t>Something isn’t right here...</a:t>
            </a:r>
            <a:endParaRPr sz="2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0" y="2775225"/>
            <a:ext cx="9144003" cy="986750"/>
          </a:xfrm>
          <a:prstGeom prst="rect">
            <a:avLst/>
          </a:prstGeom>
          <a:noFill/>
          <a:ln cap="flat" cmpd="sng" w="19050">
            <a:solidFill>
              <a:schemeClr val="dk2"/>
            </a:solidFill>
            <a:prstDash val="solid"/>
            <a:round/>
            <a:headEnd len="sm" w="sm" type="none"/>
            <a:tailEnd len="sm" w="sm" type="none"/>
          </a:ln>
        </p:spPr>
      </p:pic>
      <p:sp>
        <p:nvSpPr>
          <p:cNvPr id="154" name="Google Shape;154;p26"/>
          <p:cNvSpPr/>
          <p:nvPr/>
        </p:nvSpPr>
        <p:spPr>
          <a:xfrm rot="-5400000">
            <a:off x="4844650" y="1792275"/>
            <a:ext cx="597600" cy="1260900"/>
          </a:xfrm>
          <a:prstGeom prst="bentUpArrow">
            <a:avLst>
              <a:gd fmla="val 25000" name="adj1"/>
              <a:gd fmla="val 25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txBox="1"/>
          <p:nvPr>
            <p:ph type="title"/>
          </p:nvPr>
        </p:nvSpPr>
        <p:spPr>
          <a:xfrm>
            <a:off x="471900" y="298650"/>
            <a:ext cx="6198000" cy="112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80"/>
              <a:t>About ⅓ of the accidents lasted exactly 6 hours!</a:t>
            </a:r>
            <a:endParaRPr sz="3380"/>
          </a:p>
        </p:txBody>
      </p:sp>
      <p:sp>
        <p:nvSpPr>
          <p:cNvPr id="156" name="Google Shape;156;p26"/>
          <p:cNvSpPr txBox="1"/>
          <p:nvPr/>
        </p:nvSpPr>
        <p:spPr>
          <a:xfrm>
            <a:off x="888600" y="1773975"/>
            <a:ext cx="3683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Also the avg(Wind_Chill) is 30 degrees lower than the avg(Temp) for these observations?</a:t>
            </a:r>
            <a:endParaRPr sz="1800">
              <a:latin typeface="Roboto"/>
              <a:ea typeface="Roboto"/>
              <a:cs typeface="Roboto"/>
              <a:sym typeface="Roboto"/>
            </a:endParaRPr>
          </a:p>
        </p:txBody>
      </p:sp>
      <p:sp>
        <p:nvSpPr>
          <p:cNvPr id="157" name="Google Shape;157;p26"/>
          <p:cNvSpPr txBox="1"/>
          <p:nvPr/>
        </p:nvSpPr>
        <p:spPr>
          <a:xfrm>
            <a:off x="1124550" y="4099925"/>
            <a:ext cx="6894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We can conclude that these observations are incomplete; they likely derived from a different source.</a:t>
            </a:r>
            <a:endParaRPr sz="2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Cleaning</a:t>
            </a:r>
            <a:endParaRPr/>
          </a:p>
        </p:txBody>
      </p:sp>
      <p:sp>
        <p:nvSpPr>
          <p:cNvPr id="163" name="Google Shape;163;p27"/>
          <p:cNvSpPr txBox="1"/>
          <p:nvPr>
            <p:ph idx="1" type="body"/>
          </p:nvPr>
        </p:nvSpPr>
        <p:spPr>
          <a:xfrm>
            <a:off x="895050" y="1712700"/>
            <a:ext cx="7353900" cy="652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729">
                <a:solidFill>
                  <a:schemeClr val="dk2"/>
                </a:solidFill>
              </a:rPr>
              <a:t>Over half of the Six_Hours observations included NAs in relevant columns, compared to about 20% for the rest of the observations.</a:t>
            </a:r>
            <a:endParaRPr sz="1729">
              <a:solidFill>
                <a:schemeClr val="dk2"/>
              </a:solidFill>
            </a:endParaRPr>
          </a:p>
        </p:txBody>
      </p:sp>
      <p:pic>
        <p:nvPicPr>
          <p:cNvPr id="164" name="Google Shape;164;p27"/>
          <p:cNvPicPr preferRelativeResize="0"/>
          <p:nvPr/>
        </p:nvPicPr>
        <p:blipFill>
          <a:blip r:embed="rId3">
            <a:alphaModFix/>
          </a:blip>
          <a:stretch>
            <a:fillRect/>
          </a:stretch>
        </p:blipFill>
        <p:spPr>
          <a:xfrm>
            <a:off x="10950" y="2365505"/>
            <a:ext cx="9144003" cy="1004590"/>
          </a:xfrm>
          <a:prstGeom prst="rect">
            <a:avLst/>
          </a:prstGeom>
          <a:noFill/>
          <a:ln cap="flat" cmpd="sng" w="19050">
            <a:solidFill>
              <a:schemeClr val="dk2"/>
            </a:solidFill>
            <a:prstDash val="solid"/>
            <a:round/>
            <a:headEnd len="sm" w="sm" type="none"/>
            <a:tailEnd len="sm" w="sm" type="none"/>
          </a:ln>
        </p:spPr>
      </p:pic>
      <p:pic>
        <p:nvPicPr>
          <p:cNvPr id="165" name="Google Shape;165;p27"/>
          <p:cNvPicPr preferRelativeResize="0"/>
          <p:nvPr/>
        </p:nvPicPr>
        <p:blipFill>
          <a:blip r:embed="rId4">
            <a:alphaModFix/>
          </a:blip>
          <a:stretch>
            <a:fillRect/>
          </a:stretch>
        </p:blipFill>
        <p:spPr>
          <a:xfrm>
            <a:off x="152400" y="4077170"/>
            <a:ext cx="8839204" cy="971104"/>
          </a:xfrm>
          <a:prstGeom prst="rect">
            <a:avLst/>
          </a:prstGeom>
          <a:noFill/>
          <a:ln cap="flat" cmpd="sng" w="19050">
            <a:solidFill>
              <a:schemeClr val="dk2"/>
            </a:solidFill>
            <a:prstDash val="solid"/>
            <a:round/>
            <a:headEnd len="sm" w="sm" type="none"/>
            <a:tailEnd len="sm" w="sm" type="none"/>
          </a:ln>
        </p:spPr>
      </p:pic>
      <p:sp>
        <p:nvSpPr>
          <p:cNvPr id="166" name="Google Shape;166;p27"/>
          <p:cNvSpPr txBox="1"/>
          <p:nvPr>
            <p:ph idx="1" type="body"/>
          </p:nvPr>
        </p:nvSpPr>
        <p:spPr>
          <a:xfrm>
            <a:off x="895050" y="3397238"/>
            <a:ext cx="7353900" cy="652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729">
                <a:solidFill>
                  <a:schemeClr val="dk2"/>
                </a:solidFill>
              </a:rPr>
              <a:t>Once duplicates are removed, we are left with 815,256 valid observations. Still plenty of data to work with.</a:t>
            </a:r>
            <a:endParaRPr sz="1729">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Outliers</a:t>
            </a:r>
            <a:endParaRPr/>
          </a:p>
        </p:txBody>
      </p:sp>
      <p:sp>
        <p:nvSpPr>
          <p:cNvPr id="172" name="Google Shape;172;p28"/>
          <p:cNvSpPr txBox="1"/>
          <p:nvPr>
            <p:ph idx="1" type="body"/>
          </p:nvPr>
        </p:nvSpPr>
        <p:spPr>
          <a:xfrm>
            <a:off x="471900" y="2107175"/>
            <a:ext cx="8222100" cy="25221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rgbClr val="494E52"/>
              </a:buClr>
              <a:buSzPts val="2300"/>
              <a:buChar char="●"/>
            </a:pPr>
            <a:r>
              <a:rPr lang="en" sz="2300">
                <a:solidFill>
                  <a:srgbClr val="494E52"/>
                </a:solidFill>
              </a:rPr>
              <a:t>Outliers can skew a model, making it less effective at prediction of standard observations. Outliers were identified as observations below  Q1-IQR or above Q3+IQR.</a:t>
            </a:r>
            <a:endParaRPr sz="2300">
              <a:solidFill>
                <a:srgbClr val="494E52"/>
              </a:solidFill>
            </a:endParaRPr>
          </a:p>
          <a:p>
            <a:pPr indent="-374650" lvl="0" marL="457200" rtl="0" algn="l">
              <a:spcBef>
                <a:spcPts val="0"/>
              </a:spcBef>
              <a:spcAft>
                <a:spcPts val="0"/>
              </a:spcAft>
              <a:buClr>
                <a:srgbClr val="494E52"/>
              </a:buClr>
              <a:buSzPts val="2300"/>
              <a:buChar char="●"/>
            </a:pPr>
            <a:r>
              <a:rPr lang="en" sz="2300">
                <a:solidFill>
                  <a:srgbClr val="494E52"/>
                </a:solidFill>
              </a:rPr>
              <a:t>Removed observations include those with:</a:t>
            </a:r>
            <a:endParaRPr sz="2300">
              <a:solidFill>
                <a:srgbClr val="494E52"/>
              </a:solidFill>
            </a:endParaRPr>
          </a:p>
          <a:p>
            <a:pPr indent="-349250" lvl="1" marL="914400" rtl="0" algn="l">
              <a:spcBef>
                <a:spcPts val="0"/>
              </a:spcBef>
              <a:spcAft>
                <a:spcPts val="0"/>
              </a:spcAft>
              <a:buClr>
                <a:srgbClr val="494E52"/>
              </a:buClr>
              <a:buSzPts val="1900"/>
              <a:buChar char="○"/>
            </a:pPr>
            <a:r>
              <a:rPr lang="en" sz="1900">
                <a:solidFill>
                  <a:srgbClr val="494E52"/>
                </a:solidFill>
              </a:rPr>
              <a:t>Time to clear greater than 5 hours</a:t>
            </a:r>
            <a:endParaRPr sz="1900">
              <a:solidFill>
                <a:srgbClr val="494E52"/>
              </a:solidFill>
            </a:endParaRPr>
          </a:p>
          <a:p>
            <a:pPr indent="-349250" lvl="1" marL="914400" rtl="0" algn="l">
              <a:spcBef>
                <a:spcPts val="0"/>
              </a:spcBef>
              <a:spcAft>
                <a:spcPts val="0"/>
              </a:spcAft>
              <a:buClr>
                <a:srgbClr val="494E52"/>
              </a:buClr>
              <a:buSzPts val="1900"/>
              <a:buChar char="○"/>
            </a:pPr>
            <a:r>
              <a:rPr lang="en" sz="1900">
                <a:solidFill>
                  <a:srgbClr val="494E52"/>
                </a:solidFill>
              </a:rPr>
              <a:t>Pressure(in) greater than 50</a:t>
            </a:r>
            <a:endParaRPr sz="1900">
              <a:solidFill>
                <a:srgbClr val="494E5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 Time</a:t>
            </a:r>
            <a:endParaRPr/>
          </a:p>
        </p:txBody>
      </p:sp>
      <p:sp>
        <p:nvSpPr>
          <p:cNvPr id="183" name="Google Shape;183;p30"/>
          <p:cNvSpPr txBox="1"/>
          <p:nvPr>
            <p:ph idx="1" type="body"/>
          </p:nvPr>
        </p:nvSpPr>
        <p:spPr>
          <a:xfrm>
            <a:off x="471900" y="2210625"/>
            <a:ext cx="8222100" cy="24186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rgbClr val="494E52"/>
              </a:buClr>
              <a:buSzPts val="2300"/>
              <a:buChar char="●"/>
            </a:pPr>
            <a:r>
              <a:rPr lang="en" sz="2100">
                <a:solidFill>
                  <a:schemeClr val="dk2"/>
                </a:solidFill>
              </a:rPr>
              <a:t>Time of Day: Observations placed in 12 categorical bins based on when the accident occured. These bins will be used in the StringIndexer</a:t>
            </a:r>
            <a:endParaRPr sz="2100">
              <a:solidFill>
                <a:schemeClr val="dk2"/>
              </a:solidFill>
            </a:endParaRPr>
          </a:p>
          <a:p>
            <a:pPr indent="-361950" lvl="1" marL="914400" rtl="0" algn="l">
              <a:spcBef>
                <a:spcPts val="0"/>
              </a:spcBef>
              <a:spcAft>
                <a:spcPts val="0"/>
              </a:spcAft>
              <a:buClr>
                <a:schemeClr val="dk2"/>
              </a:buClr>
              <a:buSzPts val="2100"/>
              <a:buChar char="○"/>
            </a:pPr>
            <a:r>
              <a:rPr lang="en" sz="2100">
                <a:solidFill>
                  <a:schemeClr val="dk2"/>
                </a:solidFill>
              </a:rPr>
              <a:t>00:00-02:00, 2:00-4:00, etc.</a:t>
            </a:r>
            <a:endParaRPr sz="2100">
              <a:solidFill>
                <a:schemeClr val="dk2"/>
              </a:solidFill>
            </a:endParaRPr>
          </a:p>
          <a:p>
            <a:pPr indent="-361950" lvl="0" marL="457200" rtl="0" algn="l">
              <a:spcBef>
                <a:spcPts val="0"/>
              </a:spcBef>
              <a:spcAft>
                <a:spcPts val="0"/>
              </a:spcAft>
              <a:buClr>
                <a:schemeClr val="dk2"/>
              </a:buClr>
              <a:buSzPts val="2100"/>
              <a:buChar char="●"/>
            </a:pPr>
            <a:r>
              <a:rPr lang="en" sz="2100">
                <a:solidFill>
                  <a:schemeClr val="dk2"/>
                </a:solidFill>
              </a:rPr>
              <a:t>Day of Week: Observations were also placed in bins based on the day of week the accident occured.</a:t>
            </a:r>
            <a:endParaRPr sz="21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 Location</a:t>
            </a:r>
            <a:endParaRPr/>
          </a:p>
        </p:txBody>
      </p:sp>
      <p:sp>
        <p:nvSpPr>
          <p:cNvPr id="189" name="Google Shape;189;p31"/>
          <p:cNvSpPr txBox="1"/>
          <p:nvPr>
            <p:ph idx="1" type="body"/>
          </p:nvPr>
        </p:nvSpPr>
        <p:spPr>
          <a:xfrm>
            <a:off x="460950" y="2367050"/>
            <a:ext cx="8222100" cy="2212200"/>
          </a:xfrm>
          <a:prstGeom prst="rect">
            <a:avLst/>
          </a:prstGeom>
        </p:spPr>
        <p:txBody>
          <a:bodyPr anchorCtr="0" anchor="t" bIns="91425" lIns="91425" spcFirstLastPara="1" rIns="91425" wrap="square" tIns="91425">
            <a:noAutofit/>
          </a:bodyPr>
          <a:lstStyle/>
          <a:p>
            <a:pPr indent="-368300" lvl="0" marL="457200" rtl="0" algn="l">
              <a:lnSpc>
                <a:spcPct val="85000"/>
              </a:lnSpc>
              <a:spcBef>
                <a:spcPts val="0"/>
              </a:spcBef>
              <a:spcAft>
                <a:spcPts val="0"/>
              </a:spcAft>
              <a:buClr>
                <a:schemeClr val="dk2"/>
              </a:buClr>
              <a:buSzPts val="2200"/>
              <a:buChar char="●"/>
            </a:pPr>
            <a:r>
              <a:rPr lang="en" sz="2200">
                <a:solidFill>
                  <a:schemeClr val="dk2"/>
                </a:solidFill>
              </a:rPr>
              <a:t>The categorical “Timezone” variable was converted into dummy variables, with a StringIndexer.</a:t>
            </a:r>
            <a:endParaRPr sz="2200">
              <a:solidFill>
                <a:schemeClr val="dk2"/>
              </a:solidFill>
            </a:endParaRPr>
          </a:p>
          <a:p>
            <a:pPr indent="-368300" lvl="0" marL="457200" rtl="0" algn="l">
              <a:lnSpc>
                <a:spcPct val="85000"/>
              </a:lnSpc>
              <a:spcBef>
                <a:spcPts val="0"/>
              </a:spcBef>
              <a:spcAft>
                <a:spcPts val="0"/>
              </a:spcAft>
              <a:buClr>
                <a:schemeClr val="dk2"/>
              </a:buClr>
              <a:buSzPts val="2200"/>
              <a:buChar char="●"/>
            </a:pPr>
            <a:r>
              <a:rPr lang="en" sz="2200">
                <a:solidFill>
                  <a:schemeClr val="dk2"/>
                </a:solidFill>
              </a:rPr>
              <a:t>The booleans referring to nearby points of interest can also be used as predictors. The majority of observations don’t have a point of interest, meaning no baseline is needed.</a:t>
            </a:r>
            <a:endParaRPr sz="2200">
              <a:solidFill>
                <a:schemeClr val="dk2"/>
              </a:solidFill>
            </a:endParaRPr>
          </a:p>
          <a:p>
            <a:pPr indent="-368300" lvl="0" marL="457200" rtl="0" algn="l">
              <a:lnSpc>
                <a:spcPct val="85000"/>
              </a:lnSpc>
              <a:spcBef>
                <a:spcPts val="0"/>
              </a:spcBef>
              <a:spcAft>
                <a:spcPts val="0"/>
              </a:spcAft>
              <a:buClr>
                <a:schemeClr val="dk2"/>
              </a:buClr>
              <a:buSzPts val="2200"/>
              <a:buChar char="●"/>
            </a:pPr>
            <a:r>
              <a:rPr lang="en" sz="2200">
                <a:solidFill>
                  <a:schemeClr val="dk2"/>
                </a:solidFill>
              </a:rPr>
              <a:t>Whether the accident is reported with a street number is also a key variable.</a:t>
            </a:r>
            <a:endParaRPr sz="2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7" name="Google Shape;77;p14"/>
          <p:cNvSpPr txBox="1"/>
          <p:nvPr>
            <p:ph idx="1" type="body"/>
          </p:nvPr>
        </p:nvSpPr>
        <p:spPr>
          <a:xfrm>
            <a:off x="471900" y="1858300"/>
            <a:ext cx="8222100" cy="29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rPr>
              <a:t>Even minor accidents can have an effect on traffic patterns. The goal of this project is to predict how long an accident will affect traffic based on the information available when it occurs.</a:t>
            </a:r>
            <a:endParaRPr sz="2000">
              <a:solidFill>
                <a:schemeClr val="dk2"/>
              </a:solidFill>
            </a:endParaRPr>
          </a:p>
          <a:p>
            <a:pPr indent="0" lvl="0" marL="0" rtl="0" algn="l">
              <a:lnSpc>
                <a:spcPct val="100000"/>
              </a:lnSpc>
              <a:spcBef>
                <a:spcPts val="0"/>
              </a:spcBef>
              <a:spcAft>
                <a:spcPts val="0"/>
              </a:spcAft>
              <a:buNone/>
            </a:pPr>
            <a:r>
              <a:t/>
            </a:r>
            <a:endParaRPr sz="2000">
              <a:solidFill>
                <a:schemeClr val="dk2"/>
              </a:solidFill>
            </a:endParaRPr>
          </a:p>
          <a:p>
            <a:pPr indent="0" lvl="0" marL="0" rtl="0" algn="l">
              <a:spcBef>
                <a:spcPts val="0"/>
              </a:spcBef>
              <a:spcAft>
                <a:spcPts val="0"/>
              </a:spcAft>
              <a:buNone/>
            </a:pPr>
            <a:r>
              <a:rPr lang="en" sz="2000">
                <a:solidFill>
                  <a:schemeClr val="dk2"/>
                </a:solidFill>
              </a:rPr>
              <a:t>Knowing when an accident will clear is integral to many kinds of services. </a:t>
            </a:r>
            <a:r>
              <a:rPr lang="en" sz="2000">
                <a:solidFill>
                  <a:schemeClr val="dk2"/>
                </a:solidFill>
              </a:rPr>
              <a:t>Web mapping services like Apple’s “Maps,” for example, rely on this information for quality routing.</a:t>
            </a:r>
            <a:endParaRPr sz="2000">
              <a:solidFill>
                <a:schemeClr val="dk2"/>
              </a:solidFill>
            </a:endParaRPr>
          </a:p>
          <a:p>
            <a:pPr indent="0" lvl="0" marL="0" rtl="0" algn="l">
              <a:spcBef>
                <a:spcPts val="1200"/>
              </a:spcBef>
              <a:spcAft>
                <a:spcPts val="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 Weather</a:t>
            </a:r>
            <a:endParaRPr/>
          </a:p>
        </p:txBody>
      </p:sp>
      <p:sp>
        <p:nvSpPr>
          <p:cNvPr id="195" name="Google Shape;195;p32"/>
          <p:cNvSpPr txBox="1"/>
          <p:nvPr>
            <p:ph idx="1" type="body"/>
          </p:nvPr>
        </p:nvSpPr>
        <p:spPr>
          <a:xfrm>
            <a:off x="328200" y="1671350"/>
            <a:ext cx="8487600" cy="1962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Char char="●"/>
            </a:pPr>
            <a:r>
              <a:rPr lang="en">
                <a:solidFill>
                  <a:schemeClr val="dk2"/>
                </a:solidFill>
              </a:rPr>
              <a:t>7 numerical weather variables were scaled and used as predictive features: Temperature(F), WindChill(F), Humidity(%), etc.</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 addition, one-hot encoded columns were added as to whether the Weather_Condition contained certain keywords. The bulk of the observations, including about half of them with Weather_Condition “Fair” were used as a baseline. The result is a matrix with the following structure: </a:t>
            </a:r>
            <a:endParaRPr>
              <a:solidFill>
                <a:schemeClr val="dk2"/>
              </a:solidFill>
            </a:endParaRPr>
          </a:p>
        </p:txBody>
      </p:sp>
      <p:pic>
        <p:nvPicPr>
          <p:cNvPr id="196" name="Google Shape;196;p32"/>
          <p:cNvPicPr preferRelativeResize="0"/>
          <p:nvPr/>
        </p:nvPicPr>
        <p:blipFill>
          <a:blip r:embed="rId3">
            <a:alphaModFix/>
          </a:blip>
          <a:stretch>
            <a:fillRect/>
          </a:stretch>
        </p:blipFill>
        <p:spPr>
          <a:xfrm>
            <a:off x="1848875" y="3634250"/>
            <a:ext cx="5446258" cy="1509250"/>
          </a:xfrm>
          <a:prstGeom prst="rect">
            <a:avLst/>
          </a:prstGeom>
          <a:noFill/>
          <a:ln cap="flat" cmpd="sng" w="19050">
            <a:solidFill>
              <a:srgbClr val="494E5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Building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207" name="Google Shape;207;p34"/>
          <p:cNvSpPr txBox="1"/>
          <p:nvPr>
            <p:ph idx="1" type="body"/>
          </p:nvPr>
        </p:nvSpPr>
        <p:spPr>
          <a:xfrm>
            <a:off x="460950" y="2571750"/>
            <a:ext cx="8222100" cy="1472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2"/>
              </a:buClr>
              <a:buSzPts val="2500"/>
              <a:buChar char="●"/>
            </a:pPr>
            <a:r>
              <a:rPr lang="en" sz="2500">
                <a:solidFill>
                  <a:schemeClr val="dk2"/>
                </a:solidFill>
              </a:rPr>
              <a:t>What factors affect an </a:t>
            </a:r>
            <a:r>
              <a:rPr lang="en" sz="2500">
                <a:solidFill>
                  <a:schemeClr val="dk2"/>
                </a:solidFill>
              </a:rPr>
              <a:t>accident</a:t>
            </a:r>
            <a:r>
              <a:rPr lang="en" sz="2500">
                <a:solidFill>
                  <a:schemeClr val="dk2"/>
                </a:solidFill>
              </a:rPr>
              <a:t> time to clear?</a:t>
            </a:r>
            <a:endParaRPr sz="2500">
              <a:solidFill>
                <a:schemeClr val="dk2"/>
              </a:solidFill>
            </a:endParaRPr>
          </a:p>
          <a:p>
            <a:pPr indent="-387350" lvl="0" marL="457200" rtl="0" algn="l">
              <a:spcBef>
                <a:spcPts val="0"/>
              </a:spcBef>
              <a:spcAft>
                <a:spcPts val="0"/>
              </a:spcAft>
              <a:buClr>
                <a:schemeClr val="dk2"/>
              </a:buClr>
              <a:buSzPts val="2500"/>
              <a:buChar char="●"/>
            </a:pPr>
            <a:r>
              <a:rPr lang="en" sz="2500">
                <a:solidFill>
                  <a:schemeClr val="dk2"/>
                </a:solidFill>
              </a:rPr>
              <a:t>Can we effectively predict how long in minutes an accident will affect traffic flow?</a:t>
            </a:r>
            <a:endParaRPr sz="25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 and techniques</a:t>
            </a:r>
            <a:endParaRPr/>
          </a:p>
        </p:txBody>
      </p:sp>
      <p:sp>
        <p:nvSpPr>
          <p:cNvPr id="213" name="Google Shape;213;p35"/>
          <p:cNvSpPr txBox="1"/>
          <p:nvPr>
            <p:ph idx="1" type="body"/>
          </p:nvPr>
        </p:nvSpPr>
        <p:spPr>
          <a:xfrm>
            <a:off x="460950" y="2571750"/>
            <a:ext cx="8222100" cy="1764600"/>
          </a:xfrm>
          <a:prstGeom prst="rect">
            <a:avLst/>
          </a:prstGeom>
        </p:spPr>
        <p:txBody>
          <a:bodyPr anchorCtr="0" anchor="t" bIns="91425" lIns="91425" spcFirstLastPara="1" rIns="91425" wrap="square" tIns="91425">
            <a:noAutofit/>
          </a:bodyPr>
          <a:lstStyle/>
          <a:p>
            <a:pPr indent="-387350" lvl="0" marL="457200" rtl="0" algn="l">
              <a:lnSpc>
                <a:spcPct val="95000"/>
              </a:lnSpc>
              <a:spcBef>
                <a:spcPts val="0"/>
              </a:spcBef>
              <a:spcAft>
                <a:spcPts val="0"/>
              </a:spcAft>
              <a:buClr>
                <a:schemeClr val="dk2"/>
              </a:buClr>
              <a:buSzPts val="2500"/>
              <a:buChar char="●"/>
            </a:pPr>
            <a:r>
              <a:rPr lang="en" sz="2500">
                <a:solidFill>
                  <a:schemeClr val="dk2"/>
                </a:solidFill>
              </a:rPr>
              <a:t>Due to the continuous nature of the problem, we have chosen to develop regression models. </a:t>
            </a:r>
            <a:endParaRPr sz="2500">
              <a:solidFill>
                <a:schemeClr val="dk2"/>
              </a:solidFill>
            </a:endParaRPr>
          </a:p>
          <a:p>
            <a:pPr indent="-387350" lvl="0" marL="457200" rtl="0" algn="l">
              <a:lnSpc>
                <a:spcPct val="95000"/>
              </a:lnSpc>
              <a:spcBef>
                <a:spcPts val="0"/>
              </a:spcBef>
              <a:spcAft>
                <a:spcPts val="0"/>
              </a:spcAft>
              <a:buClr>
                <a:schemeClr val="dk2"/>
              </a:buClr>
              <a:buSzPts val="2500"/>
              <a:buChar char="●"/>
            </a:pPr>
            <a:r>
              <a:rPr lang="en" sz="2500">
                <a:solidFill>
                  <a:schemeClr val="dk2"/>
                </a:solidFill>
              </a:rPr>
              <a:t>Linear and random forest regression models will be evaluated.</a:t>
            </a:r>
            <a:endParaRPr sz="25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Model Pipeline</a:t>
            </a:r>
            <a:endParaRPr sz="2900"/>
          </a:p>
        </p:txBody>
      </p:sp>
      <p:sp>
        <p:nvSpPr>
          <p:cNvPr id="219" name="Google Shape;219;p36"/>
          <p:cNvSpPr/>
          <p:nvPr/>
        </p:nvSpPr>
        <p:spPr>
          <a:xfrm>
            <a:off x="0" y="1880450"/>
            <a:ext cx="681675" cy="1716600"/>
          </a:xfrm>
          <a:prstGeom prst="flowChartMagneticDisk">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Clean Data</a:t>
            </a:r>
            <a:endParaRPr b="1"/>
          </a:p>
        </p:txBody>
      </p:sp>
      <p:sp>
        <p:nvSpPr>
          <p:cNvPr id="220" name="Google Shape;220;p36"/>
          <p:cNvSpPr/>
          <p:nvPr/>
        </p:nvSpPr>
        <p:spPr>
          <a:xfrm>
            <a:off x="725025" y="2292588"/>
            <a:ext cx="28197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String Indexer</a:t>
            </a:r>
            <a:endParaRPr b="1"/>
          </a:p>
        </p:txBody>
      </p:sp>
      <p:sp>
        <p:nvSpPr>
          <p:cNvPr id="221" name="Google Shape;221;p36"/>
          <p:cNvSpPr/>
          <p:nvPr/>
        </p:nvSpPr>
        <p:spPr>
          <a:xfrm>
            <a:off x="2119375" y="1450188"/>
            <a:ext cx="14253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Standard Scaler</a:t>
            </a:r>
            <a:endParaRPr b="1"/>
          </a:p>
        </p:txBody>
      </p:sp>
      <p:sp>
        <p:nvSpPr>
          <p:cNvPr id="222" name="Google Shape;222;p36"/>
          <p:cNvSpPr/>
          <p:nvPr/>
        </p:nvSpPr>
        <p:spPr>
          <a:xfrm>
            <a:off x="681675" y="1524888"/>
            <a:ext cx="1512000" cy="7677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VectorAssembler</a:t>
            </a:r>
            <a:endParaRPr b="1"/>
          </a:p>
        </p:txBody>
      </p:sp>
      <p:sp>
        <p:nvSpPr>
          <p:cNvPr id="223" name="Google Shape;223;p36"/>
          <p:cNvSpPr/>
          <p:nvPr/>
        </p:nvSpPr>
        <p:spPr>
          <a:xfrm>
            <a:off x="725025" y="3209688"/>
            <a:ext cx="15120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OneHotEncoder</a:t>
            </a:r>
            <a:endParaRPr b="1"/>
          </a:p>
        </p:txBody>
      </p:sp>
      <p:sp>
        <p:nvSpPr>
          <p:cNvPr id="224" name="Google Shape;224;p36"/>
          <p:cNvSpPr/>
          <p:nvPr/>
        </p:nvSpPr>
        <p:spPr>
          <a:xfrm>
            <a:off x="2119375" y="3209688"/>
            <a:ext cx="14253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VectorAssembler</a:t>
            </a:r>
            <a:endParaRPr b="1"/>
          </a:p>
        </p:txBody>
      </p:sp>
      <p:sp>
        <p:nvSpPr>
          <p:cNvPr id="225" name="Google Shape;225;p36"/>
          <p:cNvSpPr/>
          <p:nvPr/>
        </p:nvSpPr>
        <p:spPr>
          <a:xfrm>
            <a:off x="3688750" y="2292588"/>
            <a:ext cx="19953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VectorAssembler</a:t>
            </a:r>
            <a:endParaRPr b="1"/>
          </a:p>
        </p:txBody>
      </p:sp>
      <p:cxnSp>
        <p:nvCxnSpPr>
          <p:cNvPr id="226" name="Google Shape;226;p36"/>
          <p:cNvCxnSpPr/>
          <p:nvPr/>
        </p:nvCxnSpPr>
        <p:spPr>
          <a:xfrm>
            <a:off x="3166675" y="1341113"/>
            <a:ext cx="480600" cy="92100"/>
          </a:xfrm>
          <a:prstGeom prst="straightConnector1">
            <a:avLst/>
          </a:prstGeom>
          <a:noFill/>
          <a:ln cap="flat" cmpd="sng" w="19050">
            <a:solidFill>
              <a:schemeClr val="dk2"/>
            </a:solidFill>
            <a:prstDash val="solid"/>
            <a:round/>
            <a:headEnd len="med" w="med" type="none"/>
            <a:tailEnd len="med" w="med" type="none"/>
          </a:ln>
        </p:spPr>
      </p:cxnSp>
      <p:cxnSp>
        <p:nvCxnSpPr>
          <p:cNvPr id="227" name="Google Shape;227;p36"/>
          <p:cNvCxnSpPr/>
          <p:nvPr/>
        </p:nvCxnSpPr>
        <p:spPr>
          <a:xfrm>
            <a:off x="3662413" y="1422588"/>
            <a:ext cx="27600" cy="265710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p36"/>
          <p:cNvCxnSpPr/>
          <p:nvPr/>
        </p:nvCxnSpPr>
        <p:spPr>
          <a:xfrm flipH="1" rot="10800000">
            <a:off x="3198925" y="4069075"/>
            <a:ext cx="491100" cy="209100"/>
          </a:xfrm>
          <a:prstGeom prst="straightConnector1">
            <a:avLst/>
          </a:prstGeom>
          <a:noFill/>
          <a:ln cap="flat" cmpd="sng" w="19050">
            <a:solidFill>
              <a:schemeClr val="dk2"/>
            </a:solidFill>
            <a:prstDash val="solid"/>
            <a:round/>
            <a:headEnd len="med" w="med" type="none"/>
            <a:tailEnd len="med" w="med" type="none"/>
          </a:ln>
        </p:spPr>
      </p:cxnSp>
      <p:cxnSp>
        <p:nvCxnSpPr>
          <p:cNvPr id="229" name="Google Shape;229;p36"/>
          <p:cNvCxnSpPr>
            <a:stCxn id="219" idx="1"/>
          </p:cNvCxnSpPr>
          <p:nvPr/>
        </p:nvCxnSpPr>
        <p:spPr>
          <a:xfrm rot="10800000">
            <a:off x="322238" y="1016750"/>
            <a:ext cx="18600" cy="8637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36"/>
          <p:cNvCxnSpPr>
            <a:endCxn id="219" idx="1"/>
          </p:cNvCxnSpPr>
          <p:nvPr/>
        </p:nvCxnSpPr>
        <p:spPr>
          <a:xfrm>
            <a:off x="322238" y="1016750"/>
            <a:ext cx="18600" cy="863700"/>
          </a:xfrm>
          <a:prstGeom prst="straightConnector1">
            <a:avLst/>
          </a:prstGeom>
          <a:noFill/>
          <a:ln cap="flat" cmpd="sng" w="19050">
            <a:solidFill>
              <a:schemeClr val="dk2"/>
            </a:solidFill>
            <a:prstDash val="solid"/>
            <a:round/>
            <a:headEnd len="med" w="med" type="none"/>
            <a:tailEnd len="med" w="med" type="none"/>
          </a:ln>
        </p:spPr>
      </p:cxnSp>
      <p:cxnSp>
        <p:nvCxnSpPr>
          <p:cNvPr id="231" name="Google Shape;231;p36"/>
          <p:cNvCxnSpPr/>
          <p:nvPr/>
        </p:nvCxnSpPr>
        <p:spPr>
          <a:xfrm flipH="1" rot="10800000">
            <a:off x="328475" y="1016738"/>
            <a:ext cx="5614500" cy="12300"/>
          </a:xfrm>
          <a:prstGeom prst="straightConnector1">
            <a:avLst/>
          </a:prstGeom>
          <a:noFill/>
          <a:ln cap="flat" cmpd="sng" w="19050">
            <a:solidFill>
              <a:schemeClr val="dk2"/>
            </a:solidFill>
            <a:prstDash val="solid"/>
            <a:round/>
            <a:headEnd len="med" w="med" type="none"/>
            <a:tailEnd len="med" w="med" type="none"/>
          </a:ln>
        </p:spPr>
      </p:cxnSp>
      <p:cxnSp>
        <p:nvCxnSpPr>
          <p:cNvPr id="232" name="Google Shape;232;p36"/>
          <p:cNvCxnSpPr/>
          <p:nvPr/>
        </p:nvCxnSpPr>
        <p:spPr>
          <a:xfrm>
            <a:off x="5961500" y="1016713"/>
            <a:ext cx="0" cy="864000"/>
          </a:xfrm>
          <a:prstGeom prst="straightConnector1">
            <a:avLst/>
          </a:prstGeom>
          <a:noFill/>
          <a:ln cap="flat" cmpd="sng" w="19050">
            <a:solidFill>
              <a:schemeClr val="dk2"/>
            </a:solidFill>
            <a:prstDash val="solid"/>
            <a:round/>
            <a:headEnd len="med" w="med" type="none"/>
            <a:tailEnd len="med" w="med" type="none"/>
          </a:ln>
        </p:spPr>
      </p:cxnSp>
      <p:cxnSp>
        <p:nvCxnSpPr>
          <p:cNvPr id="233" name="Google Shape;233;p36"/>
          <p:cNvCxnSpPr/>
          <p:nvPr/>
        </p:nvCxnSpPr>
        <p:spPr>
          <a:xfrm>
            <a:off x="5961575" y="1880438"/>
            <a:ext cx="0" cy="487200"/>
          </a:xfrm>
          <a:prstGeom prst="straightConnector1">
            <a:avLst/>
          </a:prstGeom>
          <a:noFill/>
          <a:ln cap="flat" cmpd="sng" w="19050">
            <a:solidFill>
              <a:schemeClr val="dk2"/>
            </a:solidFill>
            <a:prstDash val="solid"/>
            <a:round/>
            <a:headEnd len="med" w="med" type="none"/>
            <a:tailEnd len="med" w="med" type="triangle"/>
          </a:ln>
        </p:spPr>
      </p:cxnSp>
      <p:sp>
        <p:nvSpPr>
          <p:cNvPr id="234" name="Google Shape;234;p36"/>
          <p:cNvSpPr/>
          <p:nvPr/>
        </p:nvSpPr>
        <p:spPr>
          <a:xfrm>
            <a:off x="5526725" y="2124888"/>
            <a:ext cx="1339500" cy="12525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More Encoded Features</a:t>
            </a:r>
            <a:endParaRPr b="1"/>
          </a:p>
        </p:txBody>
      </p:sp>
      <p:sp>
        <p:nvSpPr>
          <p:cNvPr id="235" name="Google Shape;235;p36"/>
          <p:cNvSpPr/>
          <p:nvPr/>
        </p:nvSpPr>
        <p:spPr>
          <a:xfrm>
            <a:off x="6509525" y="2112488"/>
            <a:ext cx="1512000" cy="12525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Regression</a:t>
            </a:r>
            <a:endParaRPr b="1"/>
          </a:p>
        </p:txBody>
      </p:sp>
      <p:sp>
        <p:nvSpPr>
          <p:cNvPr id="236" name="Google Shape;236;p36"/>
          <p:cNvSpPr/>
          <p:nvPr/>
        </p:nvSpPr>
        <p:spPr>
          <a:xfrm>
            <a:off x="7632000" y="2124888"/>
            <a:ext cx="1512000" cy="12525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Fit &amp; Transform</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242" name="Google Shape;242;p3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Evaluation Metric: RMSE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b="1" lang="en"/>
              <a:t>60:30:10 split</a:t>
            </a:r>
            <a:r>
              <a:rPr lang="en"/>
              <a:t> for T</a:t>
            </a:r>
            <a:r>
              <a:rPr lang="en"/>
              <a:t>raining:Validation:Testing</a:t>
            </a:r>
            <a:endParaRPr/>
          </a:p>
        </p:txBody>
      </p:sp>
      <p:pic>
        <p:nvPicPr>
          <p:cNvPr id="243" name="Google Shape;243;p37"/>
          <p:cNvPicPr preferRelativeResize="0"/>
          <p:nvPr/>
        </p:nvPicPr>
        <p:blipFill>
          <a:blip r:embed="rId3">
            <a:alphaModFix/>
          </a:blip>
          <a:stretch>
            <a:fillRect/>
          </a:stretch>
        </p:blipFill>
        <p:spPr>
          <a:xfrm>
            <a:off x="2434338" y="2423600"/>
            <a:ext cx="3705225" cy="1238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Comparison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aphicFrame>
        <p:nvGraphicFramePr>
          <p:cNvPr id="253" name="Google Shape;253;p39"/>
          <p:cNvGraphicFramePr/>
          <p:nvPr/>
        </p:nvGraphicFramePr>
        <p:xfrm>
          <a:off x="892050" y="316330"/>
          <a:ext cx="3000000" cy="3000000"/>
        </p:xfrm>
        <a:graphic>
          <a:graphicData uri="http://schemas.openxmlformats.org/drawingml/2006/table">
            <a:tbl>
              <a:tblPr>
                <a:noFill/>
                <a:tableStyleId>{A9A1BDC4-D511-4131-A103-710CFDC3E838}</a:tableStyleId>
              </a:tblPr>
              <a:tblGrid>
                <a:gridCol w="3619500"/>
                <a:gridCol w="3619500"/>
              </a:tblGrid>
              <a:tr h="415550">
                <a:tc>
                  <a:txBody>
                    <a:bodyPr/>
                    <a:lstStyle/>
                    <a:p>
                      <a:pPr indent="0" lvl="0" marL="0" rtl="0" algn="ctr">
                        <a:spcBef>
                          <a:spcPts val="0"/>
                        </a:spcBef>
                        <a:spcAft>
                          <a:spcPts val="0"/>
                        </a:spcAft>
                        <a:buNone/>
                      </a:pPr>
                      <a:r>
                        <a:rPr b="1" lang="en" sz="1600">
                          <a:solidFill>
                            <a:schemeClr val="lt1"/>
                          </a:solidFill>
                        </a:rPr>
                        <a:t>Model</a:t>
                      </a:r>
                      <a:endParaRPr b="1" sz="1600">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sz="1600">
                          <a:solidFill>
                            <a:schemeClr val="lt1"/>
                          </a:solidFill>
                        </a:rPr>
                        <a:t>RMSE</a:t>
                      </a:r>
                      <a:endParaRPr b="1" sz="1600">
                        <a:solidFill>
                          <a:schemeClr val="lt1"/>
                        </a:solidFill>
                      </a:endParaRPr>
                    </a:p>
                  </a:txBody>
                  <a:tcPr marT="91425" marB="91425" marR="91425" marL="91425">
                    <a:solidFill>
                      <a:schemeClr val="dk1"/>
                    </a:solidFill>
                  </a:tcPr>
                </a:tc>
              </a:tr>
              <a:tr h="593650">
                <a:tc>
                  <a:txBody>
                    <a:bodyPr/>
                    <a:lstStyle/>
                    <a:p>
                      <a:pPr indent="0" lvl="0" marL="0" rtl="0" algn="ctr">
                        <a:spcBef>
                          <a:spcPts val="0"/>
                        </a:spcBef>
                        <a:spcAft>
                          <a:spcPts val="0"/>
                        </a:spcAft>
                        <a:buNone/>
                      </a:pPr>
                      <a:r>
                        <a:rPr lang="en"/>
                        <a:t>Linear Regression + No Outlier removal + Top </a:t>
                      </a:r>
                      <a:r>
                        <a:rPr lang="en"/>
                        <a:t>weather</a:t>
                      </a:r>
                      <a:r>
                        <a:rPr lang="en"/>
                        <a:t> features</a:t>
                      </a:r>
                      <a:endParaRPr/>
                    </a:p>
                  </a:txBody>
                  <a:tcPr marT="91425" marB="91425" marR="91425" marL="91425"/>
                </a:tc>
                <a:tc>
                  <a:txBody>
                    <a:bodyPr/>
                    <a:lstStyle/>
                    <a:p>
                      <a:pPr indent="0" lvl="0" marL="0" rtl="0" algn="ctr">
                        <a:spcBef>
                          <a:spcPts val="0"/>
                        </a:spcBef>
                        <a:spcAft>
                          <a:spcPts val="0"/>
                        </a:spcAft>
                        <a:buNone/>
                      </a:pPr>
                      <a:r>
                        <a:rPr lang="en"/>
                        <a:t>2674 mins</a:t>
                      </a:r>
                      <a:endParaRPr/>
                    </a:p>
                  </a:txBody>
                  <a:tcPr marT="91425" marB="91425" marR="91425" marL="91425"/>
                </a:tc>
              </a:tr>
              <a:tr h="593650">
                <a:tc>
                  <a:txBody>
                    <a:bodyPr/>
                    <a:lstStyle/>
                    <a:p>
                      <a:pPr indent="0" lvl="0" marL="0" rtl="0" algn="ctr">
                        <a:spcBef>
                          <a:spcPts val="0"/>
                        </a:spcBef>
                        <a:spcAft>
                          <a:spcPts val="0"/>
                        </a:spcAft>
                        <a:buNone/>
                      </a:pPr>
                      <a:r>
                        <a:rPr lang="en"/>
                        <a:t>Linear Regression + Removing Data more than 5 hours + All weather features</a:t>
                      </a:r>
                      <a:endParaRPr/>
                    </a:p>
                  </a:txBody>
                  <a:tcPr marT="91425" marB="91425" marR="91425" marL="91425"/>
                </a:tc>
                <a:tc>
                  <a:txBody>
                    <a:bodyPr/>
                    <a:lstStyle/>
                    <a:p>
                      <a:pPr indent="0" lvl="0" marL="0" rtl="0" algn="ctr">
                        <a:spcBef>
                          <a:spcPts val="0"/>
                        </a:spcBef>
                        <a:spcAft>
                          <a:spcPts val="0"/>
                        </a:spcAft>
                        <a:buNone/>
                      </a:pPr>
                      <a:r>
                        <a:rPr lang="en"/>
                        <a:t>68.27 mins</a:t>
                      </a:r>
                      <a:endParaRPr/>
                    </a:p>
                  </a:txBody>
                  <a:tcPr marT="91425" marB="91425" marR="91425" marL="91425"/>
                </a:tc>
              </a:tr>
              <a:tr h="593650">
                <a:tc>
                  <a:txBody>
                    <a:bodyPr/>
                    <a:lstStyle/>
                    <a:p>
                      <a:pPr indent="0" lvl="0" marL="0" rtl="0" algn="ctr">
                        <a:spcBef>
                          <a:spcPts val="0"/>
                        </a:spcBef>
                        <a:spcAft>
                          <a:spcPts val="0"/>
                        </a:spcAft>
                        <a:buNone/>
                      </a:pPr>
                      <a:r>
                        <a:rPr lang="en"/>
                        <a:t>Linear Regression + Reduced categorical + All weather features</a:t>
                      </a:r>
                      <a:endParaRPr/>
                    </a:p>
                  </a:txBody>
                  <a:tcPr marT="91425" marB="91425" marR="91425" marL="91425"/>
                </a:tc>
                <a:tc>
                  <a:txBody>
                    <a:bodyPr/>
                    <a:lstStyle/>
                    <a:p>
                      <a:pPr indent="0" lvl="0" marL="0" rtl="0" algn="ctr">
                        <a:spcBef>
                          <a:spcPts val="0"/>
                        </a:spcBef>
                        <a:spcAft>
                          <a:spcPts val="0"/>
                        </a:spcAft>
                        <a:buNone/>
                      </a:pPr>
                      <a:r>
                        <a:rPr lang="en"/>
                        <a:t>66.38 mins</a:t>
                      </a:r>
                      <a:endParaRPr/>
                    </a:p>
                  </a:txBody>
                  <a:tcPr marT="91425" marB="91425" marR="91425" marL="91425"/>
                </a:tc>
              </a:tr>
              <a:tr h="593650">
                <a:tc>
                  <a:txBody>
                    <a:bodyPr/>
                    <a:lstStyle/>
                    <a:p>
                      <a:pPr indent="0" lvl="0" marL="0" rtl="0" algn="ctr">
                        <a:spcBef>
                          <a:spcPts val="0"/>
                        </a:spcBef>
                        <a:spcAft>
                          <a:spcPts val="0"/>
                        </a:spcAft>
                        <a:buNone/>
                      </a:pPr>
                      <a:r>
                        <a:rPr lang="en"/>
                        <a:t>Linear Regression + Reduced categorical + All weather features + Hour Buckets</a:t>
                      </a:r>
                      <a:endParaRPr/>
                    </a:p>
                  </a:txBody>
                  <a:tcPr marT="91425" marB="91425" marR="91425" marL="91425"/>
                </a:tc>
                <a:tc>
                  <a:txBody>
                    <a:bodyPr/>
                    <a:lstStyle/>
                    <a:p>
                      <a:pPr indent="0" lvl="0" marL="0" rtl="0" algn="ctr">
                        <a:spcBef>
                          <a:spcPts val="0"/>
                        </a:spcBef>
                        <a:spcAft>
                          <a:spcPts val="0"/>
                        </a:spcAft>
                        <a:buNone/>
                      </a:pPr>
                      <a:r>
                        <a:rPr lang="en"/>
                        <a:t>66.37 mins</a:t>
                      </a:r>
                      <a:endParaRPr/>
                    </a:p>
                  </a:txBody>
                  <a:tcPr marT="91425" marB="91425" marR="91425" marL="91425"/>
                </a:tc>
              </a:tr>
              <a:tr h="801450">
                <a:tc>
                  <a:txBody>
                    <a:bodyPr/>
                    <a:lstStyle/>
                    <a:p>
                      <a:pPr indent="0" lvl="0" marL="0" rtl="0" algn="ctr">
                        <a:spcBef>
                          <a:spcPts val="0"/>
                        </a:spcBef>
                        <a:spcAft>
                          <a:spcPts val="0"/>
                        </a:spcAft>
                        <a:buNone/>
                      </a:pPr>
                      <a:r>
                        <a:rPr lang="en"/>
                        <a:t>Linear Regression(L1/L2 penalty ) + Reduced categorical + All weather features + Hour Buckets</a:t>
                      </a:r>
                      <a:endParaRPr/>
                    </a:p>
                  </a:txBody>
                  <a:tcPr marT="91425" marB="91425" marR="91425" marL="91425"/>
                </a:tc>
                <a:tc>
                  <a:txBody>
                    <a:bodyPr/>
                    <a:lstStyle/>
                    <a:p>
                      <a:pPr indent="0" lvl="0" marL="0" rtl="0" algn="ctr">
                        <a:spcBef>
                          <a:spcPts val="0"/>
                        </a:spcBef>
                        <a:spcAft>
                          <a:spcPts val="0"/>
                        </a:spcAft>
                        <a:buNone/>
                      </a:pPr>
                      <a:r>
                        <a:rPr lang="en"/>
                        <a:t>66.38 mins</a:t>
                      </a:r>
                      <a:endParaRPr/>
                    </a:p>
                  </a:txBody>
                  <a:tcPr marT="91425" marB="91425" marR="91425" marL="91425"/>
                </a:tc>
              </a:tr>
              <a:tr h="801450">
                <a:tc>
                  <a:txBody>
                    <a:bodyPr/>
                    <a:lstStyle/>
                    <a:p>
                      <a:pPr indent="0" lvl="0" marL="0" rtl="0" algn="ctr">
                        <a:spcBef>
                          <a:spcPts val="0"/>
                        </a:spcBef>
                        <a:spcAft>
                          <a:spcPts val="0"/>
                        </a:spcAft>
                        <a:buNone/>
                      </a:pPr>
                      <a:r>
                        <a:rPr lang="en"/>
                        <a:t>RandomForest</a:t>
                      </a:r>
                      <a:r>
                        <a:rPr lang="en"/>
                        <a:t>Regressor + Reduced categorical + All weather features + Hour Buckets</a:t>
                      </a:r>
                      <a:endParaRPr/>
                    </a:p>
                  </a:txBody>
                  <a:tcPr marT="91425" marB="91425" marR="91425" marL="91425"/>
                </a:tc>
                <a:tc>
                  <a:txBody>
                    <a:bodyPr/>
                    <a:lstStyle/>
                    <a:p>
                      <a:pPr indent="0" lvl="0" marL="0" rtl="0" algn="ctr">
                        <a:spcBef>
                          <a:spcPts val="0"/>
                        </a:spcBef>
                        <a:spcAft>
                          <a:spcPts val="0"/>
                        </a:spcAft>
                        <a:buNone/>
                      </a:pPr>
                      <a:r>
                        <a:rPr lang="en"/>
                        <a:t>59.5 mins</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New Pipeline including PCA</a:t>
            </a:r>
            <a:endParaRPr/>
          </a:p>
        </p:txBody>
      </p:sp>
      <p:sp>
        <p:nvSpPr>
          <p:cNvPr id="259" name="Google Shape;259;p40"/>
          <p:cNvSpPr/>
          <p:nvPr/>
        </p:nvSpPr>
        <p:spPr>
          <a:xfrm>
            <a:off x="0" y="1880450"/>
            <a:ext cx="681675" cy="1716600"/>
          </a:xfrm>
          <a:prstGeom prst="flowChartMagneticDisk">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Clean Data</a:t>
            </a:r>
            <a:endParaRPr/>
          </a:p>
        </p:txBody>
      </p:sp>
      <p:sp>
        <p:nvSpPr>
          <p:cNvPr id="260" name="Google Shape;260;p40"/>
          <p:cNvSpPr/>
          <p:nvPr/>
        </p:nvSpPr>
        <p:spPr>
          <a:xfrm>
            <a:off x="725025" y="2292588"/>
            <a:ext cx="28197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String Indexer</a:t>
            </a:r>
            <a:endParaRPr b="1"/>
          </a:p>
        </p:txBody>
      </p:sp>
      <p:sp>
        <p:nvSpPr>
          <p:cNvPr id="261" name="Google Shape;261;p40"/>
          <p:cNvSpPr/>
          <p:nvPr/>
        </p:nvSpPr>
        <p:spPr>
          <a:xfrm>
            <a:off x="2119375" y="1450188"/>
            <a:ext cx="14253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Standard Scaler</a:t>
            </a:r>
            <a:endParaRPr b="1"/>
          </a:p>
        </p:txBody>
      </p:sp>
      <p:sp>
        <p:nvSpPr>
          <p:cNvPr id="262" name="Google Shape;262;p40"/>
          <p:cNvSpPr/>
          <p:nvPr/>
        </p:nvSpPr>
        <p:spPr>
          <a:xfrm>
            <a:off x="681675" y="1524888"/>
            <a:ext cx="1512000" cy="7677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VectorAssembler</a:t>
            </a:r>
            <a:endParaRPr/>
          </a:p>
        </p:txBody>
      </p:sp>
      <p:sp>
        <p:nvSpPr>
          <p:cNvPr id="263" name="Google Shape;263;p40"/>
          <p:cNvSpPr/>
          <p:nvPr/>
        </p:nvSpPr>
        <p:spPr>
          <a:xfrm>
            <a:off x="725025" y="3209700"/>
            <a:ext cx="8613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OHE</a:t>
            </a:r>
            <a:endParaRPr b="1"/>
          </a:p>
        </p:txBody>
      </p:sp>
      <p:sp>
        <p:nvSpPr>
          <p:cNvPr id="264" name="Google Shape;264;p40"/>
          <p:cNvSpPr/>
          <p:nvPr/>
        </p:nvSpPr>
        <p:spPr>
          <a:xfrm>
            <a:off x="2119375" y="3209688"/>
            <a:ext cx="14253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VectorAssembler</a:t>
            </a:r>
            <a:endParaRPr b="1"/>
          </a:p>
        </p:txBody>
      </p:sp>
      <p:sp>
        <p:nvSpPr>
          <p:cNvPr id="265" name="Google Shape;265;p40"/>
          <p:cNvSpPr/>
          <p:nvPr/>
        </p:nvSpPr>
        <p:spPr>
          <a:xfrm>
            <a:off x="3688750" y="2292588"/>
            <a:ext cx="1995300" cy="9171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VectorAssembler</a:t>
            </a:r>
            <a:endParaRPr b="1"/>
          </a:p>
        </p:txBody>
      </p:sp>
      <p:cxnSp>
        <p:nvCxnSpPr>
          <p:cNvPr id="266" name="Google Shape;266;p40"/>
          <p:cNvCxnSpPr/>
          <p:nvPr/>
        </p:nvCxnSpPr>
        <p:spPr>
          <a:xfrm>
            <a:off x="3166675" y="1341113"/>
            <a:ext cx="480600" cy="92100"/>
          </a:xfrm>
          <a:prstGeom prst="straightConnector1">
            <a:avLst/>
          </a:prstGeom>
          <a:noFill/>
          <a:ln cap="flat" cmpd="sng" w="19050">
            <a:solidFill>
              <a:schemeClr val="dk2"/>
            </a:solidFill>
            <a:prstDash val="solid"/>
            <a:round/>
            <a:headEnd len="med" w="med" type="none"/>
            <a:tailEnd len="med" w="med" type="none"/>
          </a:ln>
        </p:spPr>
      </p:cxnSp>
      <p:cxnSp>
        <p:nvCxnSpPr>
          <p:cNvPr id="267" name="Google Shape;267;p40"/>
          <p:cNvCxnSpPr/>
          <p:nvPr/>
        </p:nvCxnSpPr>
        <p:spPr>
          <a:xfrm>
            <a:off x="3662413" y="1422588"/>
            <a:ext cx="27600" cy="2657100"/>
          </a:xfrm>
          <a:prstGeom prst="straightConnector1">
            <a:avLst/>
          </a:prstGeom>
          <a:noFill/>
          <a:ln cap="flat" cmpd="sng" w="19050">
            <a:solidFill>
              <a:schemeClr val="dk2"/>
            </a:solidFill>
            <a:prstDash val="solid"/>
            <a:round/>
            <a:headEnd len="med" w="med" type="none"/>
            <a:tailEnd len="med" w="med" type="none"/>
          </a:ln>
        </p:spPr>
      </p:cxnSp>
      <p:cxnSp>
        <p:nvCxnSpPr>
          <p:cNvPr id="268" name="Google Shape;268;p40"/>
          <p:cNvCxnSpPr>
            <a:stCxn id="259" idx="1"/>
          </p:cNvCxnSpPr>
          <p:nvPr/>
        </p:nvCxnSpPr>
        <p:spPr>
          <a:xfrm rot="10800000">
            <a:off x="322238" y="1016750"/>
            <a:ext cx="18600" cy="8637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40"/>
          <p:cNvCxnSpPr>
            <a:endCxn id="259" idx="1"/>
          </p:cNvCxnSpPr>
          <p:nvPr/>
        </p:nvCxnSpPr>
        <p:spPr>
          <a:xfrm>
            <a:off x="322238" y="1016750"/>
            <a:ext cx="18600" cy="86370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40"/>
          <p:cNvCxnSpPr/>
          <p:nvPr/>
        </p:nvCxnSpPr>
        <p:spPr>
          <a:xfrm flipH="1" rot="10800000">
            <a:off x="328475" y="1016738"/>
            <a:ext cx="5614500" cy="12300"/>
          </a:xfrm>
          <a:prstGeom prst="straightConnector1">
            <a:avLst/>
          </a:prstGeom>
          <a:noFill/>
          <a:ln cap="flat" cmpd="sng" w="19050">
            <a:solidFill>
              <a:schemeClr val="dk2"/>
            </a:solidFill>
            <a:prstDash val="solid"/>
            <a:round/>
            <a:headEnd len="med" w="med" type="none"/>
            <a:tailEnd len="med" w="med" type="none"/>
          </a:ln>
        </p:spPr>
      </p:cxnSp>
      <p:cxnSp>
        <p:nvCxnSpPr>
          <p:cNvPr id="271" name="Google Shape;271;p40"/>
          <p:cNvCxnSpPr/>
          <p:nvPr/>
        </p:nvCxnSpPr>
        <p:spPr>
          <a:xfrm>
            <a:off x="5961500" y="1016713"/>
            <a:ext cx="0" cy="864000"/>
          </a:xfrm>
          <a:prstGeom prst="straightConnector1">
            <a:avLst/>
          </a:prstGeom>
          <a:noFill/>
          <a:ln cap="flat" cmpd="sng" w="19050">
            <a:solidFill>
              <a:schemeClr val="dk2"/>
            </a:solidFill>
            <a:prstDash val="solid"/>
            <a:round/>
            <a:headEnd len="med" w="med" type="none"/>
            <a:tailEnd len="med" w="med" type="none"/>
          </a:ln>
        </p:spPr>
      </p:cxnSp>
      <p:cxnSp>
        <p:nvCxnSpPr>
          <p:cNvPr id="272" name="Google Shape;272;p40"/>
          <p:cNvCxnSpPr/>
          <p:nvPr/>
        </p:nvCxnSpPr>
        <p:spPr>
          <a:xfrm>
            <a:off x="5961575" y="1880438"/>
            <a:ext cx="0" cy="487200"/>
          </a:xfrm>
          <a:prstGeom prst="straightConnector1">
            <a:avLst/>
          </a:prstGeom>
          <a:noFill/>
          <a:ln cap="flat" cmpd="sng" w="19050">
            <a:solidFill>
              <a:schemeClr val="dk2"/>
            </a:solidFill>
            <a:prstDash val="solid"/>
            <a:round/>
            <a:headEnd len="med" w="med" type="none"/>
            <a:tailEnd len="med" w="med" type="triangle"/>
          </a:ln>
        </p:spPr>
      </p:cxnSp>
      <p:sp>
        <p:nvSpPr>
          <p:cNvPr id="273" name="Google Shape;273;p40"/>
          <p:cNvSpPr/>
          <p:nvPr/>
        </p:nvSpPr>
        <p:spPr>
          <a:xfrm>
            <a:off x="5526725" y="2124888"/>
            <a:ext cx="1339500" cy="12525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More Encoded Features</a:t>
            </a:r>
            <a:endParaRPr b="1"/>
          </a:p>
        </p:txBody>
      </p:sp>
      <p:sp>
        <p:nvSpPr>
          <p:cNvPr id="274" name="Google Shape;274;p40"/>
          <p:cNvSpPr/>
          <p:nvPr/>
        </p:nvSpPr>
        <p:spPr>
          <a:xfrm>
            <a:off x="6509525" y="2112488"/>
            <a:ext cx="1512000" cy="12525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Regression</a:t>
            </a:r>
            <a:endParaRPr b="1"/>
          </a:p>
        </p:txBody>
      </p:sp>
      <p:sp>
        <p:nvSpPr>
          <p:cNvPr id="275" name="Google Shape;275;p40"/>
          <p:cNvSpPr/>
          <p:nvPr/>
        </p:nvSpPr>
        <p:spPr>
          <a:xfrm>
            <a:off x="7632000" y="2124888"/>
            <a:ext cx="1512000" cy="12525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Fit &amp; Transform</a:t>
            </a:r>
            <a:endParaRPr b="1"/>
          </a:p>
        </p:txBody>
      </p:sp>
      <p:sp>
        <p:nvSpPr>
          <p:cNvPr id="276" name="Google Shape;276;p40"/>
          <p:cNvSpPr/>
          <p:nvPr/>
        </p:nvSpPr>
        <p:spPr>
          <a:xfrm>
            <a:off x="1406750" y="3198450"/>
            <a:ext cx="861300" cy="9171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PCA</a:t>
            </a:r>
            <a:endParaRPr b="1"/>
          </a:p>
        </p:txBody>
      </p:sp>
      <p:cxnSp>
        <p:nvCxnSpPr>
          <p:cNvPr id="277" name="Google Shape;277;p40"/>
          <p:cNvCxnSpPr/>
          <p:nvPr/>
        </p:nvCxnSpPr>
        <p:spPr>
          <a:xfrm flipH="1" rot="10800000">
            <a:off x="3198925" y="4069075"/>
            <a:ext cx="491100" cy="209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Evaluation</a:t>
            </a:r>
            <a:endParaRPr/>
          </a:p>
        </p:txBody>
      </p:sp>
      <p:graphicFrame>
        <p:nvGraphicFramePr>
          <p:cNvPr id="283" name="Google Shape;283;p41"/>
          <p:cNvGraphicFramePr/>
          <p:nvPr/>
        </p:nvGraphicFramePr>
        <p:xfrm>
          <a:off x="952500" y="1444038"/>
          <a:ext cx="3000000" cy="3000000"/>
        </p:xfrm>
        <a:graphic>
          <a:graphicData uri="http://schemas.openxmlformats.org/drawingml/2006/table">
            <a:tbl>
              <a:tblPr>
                <a:noFill/>
                <a:tableStyleId>{A9A1BDC4-D511-4131-A103-710CFDC3E838}</a:tableStyleId>
              </a:tblPr>
              <a:tblGrid>
                <a:gridCol w="3619500"/>
                <a:gridCol w="3619500"/>
              </a:tblGrid>
              <a:tr h="381000">
                <a:tc>
                  <a:txBody>
                    <a:bodyPr/>
                    <a:lstStyle/>
                    <a:p>
                      <a:pPr indent="0" lvl="0" marL="0" rtl="0" algn="ctr">
                        <a:spcBef>
                          <a:spcPts val="0"/>
                        </a:spcBef>
                        <a:spcAft>
                          <a:spcPts val="0"/>
                        </a:spcAft>
                        <a:buNone/>
                      </a:pPr>
                      <a:r>
                        <a:rPr b="1" lang="en">
                          <a:solidFill>
                            <a:schemeClr val="lt1"/>
                          </a:solidFill>
                        </a:rPr>
                        <a:t>Model</a:t>
                      </a:r>
                      <a:endParaRPr b="1">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a:solidFill>
                            <a:schemeClr val="lt1"/>
                          </a:solidFill>
                        </a:rPr>
                        <a:t>RMSE</a:t>
                      </a:r>
                      <a:endParaRPr b="1">
                        <a:solidFill>
                          <a:schemeClr val="lt1"/>
                        </a:solidFill>
                      </a:endParaRPr>
                    </a:p>
                  </a:txBody>
                  <a:tcPr marT="91425" marB="91425" marR="91425" marL="91425">
                    <a:solidFill>
                      <a:schemeClr val="dk1"/>
                    </a:solidFill>
                  </a:tcPr>
                </a:tc>
              </a:tr>
              <a:tr h="381000">
                <a:tc>
                  <a:txBody>
                    <a:bodyPr/>
                    <a:lstStyle/>
                    <a:p>
                      <a:pPr indent="0" lvl="0" marL="0" rtl="0" algn="ctr">
                        <a:spcBef>
                          <a:spcPts val="0"/>
                        </a:spcBef>
                        <a:spcAft>
                          <a:spcPts val="0"/>
                        </a:spcAft>
                        <a:buNone/>
                      </a:pPr>
                      <a:r>
                        <a:rPr b="1" lang="en"/>
                        <a:t>RandomForestRegressor </a:t>
                      </a:r>
                      <a:r>
                        <a:rPr b="1" lang="en"/>
                        <a:t>+ Reduced categorical + All weather features + Hour Buckets + latitude + longitude + PCA</a:t>
                      </a:r>
                      <a:endParaRPr b="1"/>
                    </a:p>
                  </a:txBody>
                  <a:tcPr marT="91425" marB="91425" marR="91425" marL="91425"/>
                </a:tc>
                <a:tc>
                  <a:txBody>
                    <a:bodyPr/>
                    <a:lstStyle/>
                    <a:p>
                      <a:pPr indent="0" lvl="0" marL="0" rtl="0" algn="ctr">
                        <a:spcBef>
                          <a:spcPts val="0"/>
                        </a:spcBef>
                        <a:spcAft>
                          <a:spcPts val="0"/>
                        </a:spcAft>
                        <a:buNone/>
                      </a:pPr>
                      <a:r>
                        <a:rPr b="1" lang="en"/>
                        <a:t>54.2 mins</a:t>
                      </a:r>
                      <a:endParaRPr b="1"/>
                    </a:p>
                  </a:txBody>
                  <a:tcPr marT="91425" marB="91425" marR="91425" marL="91425"/>
                </a:tc>
              </a:tr>
              <a:tr h="381000">
                <a:tc>
                  <a:txBody>
                    <a:bodyPr/>
                    <a:lstStyle/>
                    <a:p>
                      <a:pPr indent="0" lvl="0" marL="0" rtl="0" algn="ctr">
                        <a:spcBef>
                          <a:spcPts val="0"/>
                        </a:spcBef>
                        <a:spcAft>
                          <a:spcPts val="0"/>
                        </a:spcAft>
                        <a:buNone/>
                      </a:pPr>
                      <a:r>
                        <a:rPr lang="en"/>
                        <a:t>DecisionTreeRegressor + </a:t>
                      </a:r>
                      <a:r>
                        <a:rPr lang="en"/>
                        <a:t>Reduced categorical + All weather features + Hour Buckets + </a:t>
                      </a:r>
                      <a:r>
                        <a:rPr lang="en"/>
                        <a:t>latitude + </a:t>
                      </a:r>
                      <a:r>
                        <a:rPr lang="en"/>
                        <a:t>longitude</a:t>
                      </a:r>
                      <a:r>
                        <a:rPr lang="en"/>
                        <a:t> + PCA</a:t>
                      </a:r>
                      <a:endParaRPr/>
                    </a:p>
                  </a:txBody>
                  <a:tcPr marT="91425" marB="91425" marR="91425" marL="91425"/>
                </a:tc>
                <a:tc>
                  <a:txBody>
                    <a:bodyPr/>
                    <a:lstStyle/>
                    <a:p>
                      <a:pPr indent="0" lvl="0" marL="0" rtl="0" algn="ctr">
                        <a:spcBef>
                          <a:spcPts val="0"/>
                        </a:spcBef>
                        <a:spcAft>
                          <a:spcPts val="0"/>
                        </a:spcAft>
                        <a:buNone/>
                      </a:pPr>
                      <a:r>
                        <a:rPr lang="en"/>
                        <a:t>58.62 mins</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462500"/>
            <a:ext cx="8222100" cy="1044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Set: “US Accidents (Updated)” </a:t>
            </a:r>
            <a:endParaRPr/>
          </a:p>
          <a:p>
            <a:pPr indent="0" lvl="0" marL="0" rtl="0" algn="l">
              <a:spcBef>
                <a:spcPts val="0"/>
              </a:spcBef>
              <a:spcAft>
                <a:spcPts val="0"/>
              </a:spcAft>
              <a:buNone/>
            </a:pPr>
            <a:r>
              <a:rPr lang="en"/>
              <a:t>From kaggle.com</a:t>
            </a:r>
            <a:endParaRPr/>
          </a:p>
        </p:txBody>
      </p:sp>
      <p:sp>
        <p:nvSpPr>
          <p:cNvPr id="83" name="Google Shape;83;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2300">
                <a:solidFill>
                  <a:schemeClr val="dk2"/>
                </a:solidFill>
              </a:rPr>
              <a:t>Includes data from 1.5 million US motor vehicle accidents from 2016-2020. data was collected from traffic APIs that compile a </a:t>
            </a:r>
            <a:r>
              <a:rPr lang="en" sz="2300">
                <a:solidFill>
                  <a:schemeClr val="dk2"/>
                </a:solidFill>
              </a:rPr>
              <a:t>variety</a:t>
            </a:r>
            <a:r>
              <a:rPr lang="en" sz="2300">
                <a:solidFill>
                  <a:schemeClr val="dk2"/>
                </a:solidFill>
              </a:rPr>
              <a:t> of information from a multitude of sources. </a:t>
            </a:r>
            <a:endParaRPr sz="2300">
              <a:solidFill>
                <a:schemeClr val="dk2"/>
              </a:solidFill>
            </a:endParaRPr>
          </a:p>
          <a:p>
            <a:pPr indent="0" lvl="0" marL="0" rtl="0" algn="l">
              <a:spcBef>
                <a:spcPts val="1200"/>
              </a:spcBef>
              <a:spcAft>
                <a:spcPts val="1200"/>
              </a:spcAft>
              <a:buNone/>
            </a:pPr>
            <a:r>
              <a:rPr lang="en" sz="2300" u="sng">
                <a:solidFill>
                  <a:schemeClr val="hlink"/>
                </a:solidFill>
                <a:hlinkClick r:id="rId3"/>
              </a:rPr>
              <a:t>Data can be found here!</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Lessons Learned and Future Scope</a:t>
            </a:r>
            <a:endParaRPr/>
          </a:p>
        </p:txBody>
      </p:sp>
      <p:sp>
        <p:nvSpPr>
          <p:cNvPr id="289" name="Google Shape;289;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Clustering of observations using the “Description” text column failed, likely due to the size of the matrix. Key features could be derived from this model (bigrams, trigrams) and used to improve the model.</a:t>
            </a:r>
            <a:endParaRPr sz="2000"/>
          </a:p>
          <a:p>
            <a:pPr indent="-355600" lvl="0" marL="457200" rtl="0" algn="l">
              <a:spcBef>
                <a:spcPts val="0"/>
              </a:spcBef>
              <a:spcAft>
                <a:spcPts val="0"/>
              </a:spcAft>
              <a:buSzPts val="2000"/>
              <a:buChar char="●"/>
            </a:pPr>
            <a:r>
              <a:rPr lang="en" sz="2000"/>
              <a:t>Use cross validation instead of plain Validation testing</a:t>
            </a:r>
            <a:endParaRPr sz="2000"/>
          </a:p>
          <a:p>
            <a:pPr indent="-355600" lvl="0" marL="457200" rtl="0" algn="l">
              <a:spcBef>
                <a:spcPts val="0"/>
              </a:spcBef>
              <a:spcAft>
                <a:spcPts val="0"/>
              </a:spcAft>
              <a:buSzPts val="2000"/>
              <a:buChar char="●"/>
            </a:pPr>
            <a:r>
              <a:rPr lang="en" sz="2000"/>
              <a:t>Explore Data extrapolation for the 6 hour “bad-data” </a:t>
            </a:r>
            <a:endParaRPr sz="2000"/>
          </a:p>
          <a:p>
            <a:pPr indent="-355600" lvl="0" marL="457200" rtl="0" algn="l">
              <a:spcBef>
                <a:spcPts val="0"/>
              </a:spcBef>
              <a:spcAft>
                <a:spcPts val="0"/>
              </a:spcAft>
              <a:buSzPts val="2000"/>
              <a:buChar char="●"/>
            </a:pPr>
            <a:r>
              <a:rPr lang="en" sz="2000"/>
              <a:t>Derive other features from columns given in the dataset, search for additional data sources.</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Set Cont.</a:t>
            </a:r>
            <a:endParaRPr/>
          </a:p>
        </p:txBody>
      </p:sp>
      <p:sp>
        <p:nvSpPr>
          <p:cNvPr id="89" name="Google Shape;89;p16"/>
          <p:cNvSpPr txBox="1"/>
          <p:nvPr>
            <p:ph idx="1" type="body"/>
          </p:nvPr>
        </p:nvSpPr>
        <p:spPr>
          <a:xfrm>
            <a:off x="471900" y="1919075"/>
            <a:ext cx="8222100" cy="3008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Rows: </a:t>
            </a:r>
            <a:r>
              <a:rPr b="1" lang="en" sz="1700">
                <a:solidFill>
                  <a:schemeClr val="dk2"/>
                </a:solidFill>
              </a:rPr>
              <a:t>1,516,064</a:t>
            </a:r>
            <a:r>
              <a:rPr lang="en" sz="1700">
                <a:solidFill>
                  <a:schemeClr val="dk2"/>
                </a:solidFill>
              </a:rPr>
              <a:t>     </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Columns: </a:t>
            </a:r>
            <a:r>
              <a:rPr b="1" lang="en" sz="1700">
                <a:solidFill>
                  <a:schemeClr val="dk2"/>
                </a:solidFill>
              </a:rPr>
              <a:t>47</a:t>
            </a:r>
            <a:endParaRPr b="1"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Main Features:</a:t>
            </a:r>
            <a:endParaRPr sz="1700">
              <a:solidFill>
                <a:schemeClr val="dk2"/>
              </a:solidFill>
            </a:endParaRPr>
          </a:p>
          <a:p>
            <a:pPr indent="-336550" lvl="1" marL="914400" rtl="0" algn="l">
              <a:spcBef>
                <a:spcPts val="0"/>
              </a:spcBef>
              <a:spcAft>
                <a:spcPts val="0"/>
              </a:spcAft>
              <a:buClr>
                <a:schemeClr val="dk2"/>
              </a:buClr>
              <a:buSzPts val="1700"/>
              <a:buChar char="○"/>
            </a:pPr>
            <a:r>
              <a:rPr b="1" lang="en" sz="1700">
                <a:solidFill>
                  <a:schemeClr val="dk2"/>
                </a:solidFill>
              </a:rPr>
              <a:t>Severit</a:t>
            </a:r>
            <a:r>
              <a:rPr b="1" lang="en" sz="1700">
                <a:solidFill>
                  <a:schemeClr val="dk2"/>
                </a:solidFill>
              </a:rPr>
              <a:t>y of Accident</a:t>
            </a:r>
            <a:endParaRPr b="1" sz="1700">
              <a:solidFill>
                <a:schemeClr val="dk2"/>
              </a:solidFill>
            </a:endParaRPr>
          </a:p>
          <a:p>
            <a:pPr indent="-336550" lvl="1" marL="914400" rtl="0" algn="l">
              <a:spcBef>
                <a:spcPts val="0"/>
              </a:spcBef>
              <a:spcAft>
                <a:spcPts val="0"/>
              </a:spcAft>
              <a:buClr>
                <a:schemeClr val="dk2"/>
              </a:buClr>
              <a:buSzPts val="1700"/>
              <a:buChar char="○"/>
            </a:pPr>
            <a:r>
              <a:rPr b="1" lang="en" sz="1700">
                <a:solidFill>
                  <a:schemeClr val="dk2"/>
                </a:solidFill>
              </a:rPr>
              <a:t>Start &amp; End Time of Traffic</a:t>
            </a:r>
            <a:endParaRPr b="1" sz="1700">
              <a:solidFill>
                <a:schemeClr val="dk2"/>
              </a:solidFill>
            </a:endParaRPr>
          </a:p>
          <a:p>
            <a:pPr indent="-336550" lvl="1" marL="914400" rtl="0" algn="l">
              <a:spcBef>
                <a:spcPts val="0"/>
              </a:spcBef>
              <a:spcAft>
                <a:spcPts val="0"/>
              </a:spcAft>
              <a:buClr>
                <a:schemeClr val="dk2"/>
              </a:buClr>
              <a:buSzPts val="1700"/>
              <a:buChar char="○"/>
            </a:pPr>
            <a:r>
              <a:rPr b="1" lang="en" sz="1700">
                <a:solidFill>
                  <a:schemeClr val="dk2"/>
                </a:solidFill>
              </a:rPr>
              <a:t>Length of Road Affected</a:t>
            </a:r>
            <a:endParaRPr sz="1700">
              <a:solidFill>
                <a:schemeClr val="dk2"/>
              </a:solidFill>
            </a:endParaRPr>
          </a:p>
          <a:p>
            <a:pPr indent="-336550" lvl="1" marL="914400" rtl="0" algn="l">
              <a:spcBef>
                <a:spcPts val="0"/>
              </a:spcBef>
              <a:spcAft>
                <a:spcPts val="0"/>
              </a:spcAft>
              <a:buClr>
                <a:schemeClr val="dk2"/>
              </a:buClr>
              <a:buSzPts val="1700"/>
              <a:buChar char="○"/>
            </a:pPr>
            <a:r>
              <a:rPr lang="en" sz="1700">
                <a:solidFill>
                  <a:schemeClr val="dk2"/>
                </a:solidFill>
              </a:rPr>
              <a:t>Locations: Lat, Long, Address, nearby points of interest (13 Booleans: stop, crossing </a:t>
            </a:r>
            <a:r>
              <a:rPr lang="en" sz="1700">
                <a:solidFill>
                  <a:schemeClr val="dk2"/>
                </a:solidFill>
              </a:rPr>
              <a:t>railway, etc).</a:t>
            </a:r>
            <a:endParaRPr sz="1700">
              <a:solidFill>
                <a:schemeClr val="dk2"/>
              </a:solidFill>
            </a:endParaRPr>
          </a:p>
          <a:p>
            <a:pPr indent="-336550" lvl="1" marL="914400" rtl="0" algn="l">
              <a:spcBef>
                <a:spcPts val="0"/>
              </a:spcBef>
              <a:spcAft>
                <a:spcPts val="0"/>
              </a:spcAft>
              <a:buClr>
                <a:schemeClr val="dk2"/>
              </a:buClr>
              <a:buSzPts val="1700"/>
              <a:buChar char="○"/>
            </a:pPr>
            <a:r>
              <a:rPr lang="en" sz="1700">
                <a:solidFill>
                  <a:schemeClr val="dk2"/>
                </a:solidFill>
              </a:rPr>
              <a:t>Weather: Temp, Humidity, </a:t>
            </a:r>
            <a:r>
              <a:rPr lang="en" sz="1700">
                <a:solidFill>
                  <a:schemeClr val="dk2"/>
                </a:solidFill>
              </a:rPr>
              <a:t>Visibility</a:t>
            </a:r>
            <a:r>
              <a:rPr lang="en" sz="1700">
                <a:solidFill>
                  <a:schemeClr val="dk2"/>
                </a:solidFill>
              </a:rPr>
              <a:t>, Wind Statistics, Precipitation, Condition.</a:t>
            </a:r>
            <a:endParaRPr sz="17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Set Cont.</a:t>
            </a:r>
            <a:endParaRPr/>
          </a:p>
        </p:txBody>
      </p:sp>
      <p:sp>
        <p:nvSpPr>
          <p:cNvPr id="95" name="Google Shape;95;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2"/>
              </a:buClr>
              <a:buSzPts val="2100"/>
              <a:buChar char="●"/>
            </a:pPr>
            <a:r>
              <a:rPr lang="en" sz="2100">
                <a:solidFill>
                  <a:schemeClr val="dk2"/>
                </a:solidFill>
              </a:rPr>
              <a:t>Cleanliness</a:t>
            </a:r>
            <a:endParaRPr sz="2100">
              <a:solidFill>
                <a:schemeClr val="dk2"/>
              </a:solidFill>
            </a:endParaRPr>
          </a:p>
          <a:p>
            <a:pPr indent="-336550" lvl="1" marL="914400" rtl="0" algn="l">
              <a:spcBef>
                <a:spcPts val="0"/>
              </a:spcBef>
              <a:spcAft>
                <a:spcPts val="0"/>
              </a:spcAft>
              <a:buClr>
                <a:schemeClr val="dk2"/>
              </a:buClr>
              <a:buSzPts val="1700"/>
              <a:buChar char="○"/>
            </a:pPr>
            <a:r>
              <a:rPr lang="en" sz="1700">
                <a:solidFill>
                  <a:schemeClr val="dk2"/>
                </a:solidFill>
              </a:rPr>
              <a:t>Duplicates with </a:t>
            </a:r>
            <a:r>
              <a:rPr lang="en" sz="1700">
                <a:solidFill>
                  <a:schemeClr val="dk2"/>
                </a:solidFill>
              </a:rPr>
              <a:t>separate</a:t>
            </a:r>
            <a:r>
              <a:rPr lang="en" sz="1700">
                <a:solidFill>
                  <a:schemeClr val="dk2"/>
                </a:solidFill>
              </a:rPr>
              <a:t> ID’s</a:t>
            </a:r>
            <a:endParaRPr sz="1700">
              <a:solidFill>
                <a:schemeClr val="dk2"/>
              </a:solidFill>
            </a:endParaRPr>
          </a:p>
          <a:p>
            <a:pPr indent="-336550" lvl="1" marL="914400" rtl="0" algn="l">
              <a:spcBef>
                <a:spcPts val="0"/>
              </a:spcBef>
              <a:spcAft>
                <a:spcPts val="0"/>
              </a:spcAft>
              <a:buClr>
                <a:schemeClr val="dk2"/>
              </a:buClr>
              <a:buSzPts val="1700"/>
              <a:buChar char="○"/>
            </a:pPr>
            <a:r>
              <a:rPr lang="en" sz="1700">
                <a:solidFill>
                  <a:schemeClr val="dk2"/>
                </a:solidFill>
              </a:rPr>
              <a:t>Traffic Time Errors (see next slide)</a:t>
            </a:r>
            <a:endParaRPr sz="1700">
              <a:solidFill>
                <a:schemeClr val="dk2"/>
              </a:solidFill>
            </a:endParaRPr>
          </a:p>
          <a:p>
            <a:pPr indent="-336550" lvl="1" marL="914400" rtl="0" algn="l">
              <a:spcBef>
                <a:spcPts val="0"/>
              </a:spcBef>
              <a:spcAft>
                <a:spcPts val="0"/>
              </a:spcAft>
              <a:buClr>
                <a:schemeClr val="dk2"/>
              </a:buClr>
              <a:buSzPts val="1700"/>
              <a:buChar char="○"/>
            </a:pPr>
            <a:r>
              <a:rPr lang="en" sz="1700">
                <a:solidFill>
                  <a:schemeClr val="dk2"/>
                </a:solidFill>
              </a:rPr>
              <a:t>Some NAs and outliers for numerical columns</a:t>
            </a:r>
            <a:endParaRPr sz="1700">
              <a:solidFill>
                <a:schemeClr val="dk2"/>
              </a:solidFill>
            </a:endParaRPr>
          </a:p>
          <a:p>
            <a:pPr indent="0" lvl="0" marL="0" rtl="0" algn="l">
              <a:spcBef>
                <a:spcPts val="1200"/>
              </a:spcBef>
              <a:spcAft>
                <a:spcPts val="0"/>
              </a:spcAft>
              <a:buNone/>
            </a:pPr>
            <a:r>
              <a:t/>
            </a:r>
            <a:endParaRPr sz="400">
              <a:solidFill>
                <a:schemeClr val="dk2"/>
              </a:solidFill>
            </a:endParaRPr>
          </a:p>
          <a:p>
            <a:pPr indent="-361950" lvl="0" marL="457200" rtl="0" algn="l">
              <a:spcBef>
                <a:spcPts val="1200"/>
              </a:spcBef>
              <a:spcAft>
                <a:spcPts val="0"/>
              </a:spcAft>
              <a:buClr>
                <a:schemeClr val="dk2"/>
              </a:buClr>
              <a:buSzPts val="2100"/>
              <a:buChar char="●"/>
            </a:pPr>
            <a:r>
              <a:rPr lang="en" sz="2100">
                <a:solidFill>
                  <a:schemeClr val="dk2"/>
                </a:solidFill>
              </a:rPr>
              <a:t>Prediction </a:t>
            </a:r>
            <a:r>
              <a:rPr lang="en" sz="2100">
                <a:solidFill>
                  <a:schemeClr val="dk2"/>
                </a:solidFill>
              </a:rPr>
              <a:t>Variable: </a:t>
            </a:r>
            <a:endParaRPr sz="2100">
              <a:solidFill>
                <a:schemeClr val="dk2"/>
              </a:solidFill>
            </a:endParaRPr>
          </a:p>
          <a:p>
            <a:pPr indent="-336550" lvl="1" marL="914400" rtl="0" algn="l">
              <a:spcBef>
                <a:spcPts val="0"/>
              </a:spcBef>
              <a:spcAft>
                <a:spcPts val="0"/>
              </a:spcAft>
              <a:buClr>
                <a:schemeClr val="dk2"/>
              </a:buClr>
              <a:buSzPts val="1700"/>
              <a:buChar char="○"/>
            </a:pPr>
            <a:r>
              <a:rPr b="1" lang="en" sz="1700">
                <a:solidFill>
                  <a:schemeClr val="dk2"/>
                </a:solidFill>
              </a:rPr>
              <a:t>Length_Minutes</a:t>
            </a:r>
            <a:r>
              <a:rPr lang="en" sz="1700">
                <a:solidFill>
                  <a:schemeClr val="dk2"/>
                </a:solidFill>
              </a:rPr>
              <a:t>: How long until traffic cleared?</a:t>
            </a:r>
            <a:endParaRPr sz="1700">
              <a:solidFill>
                <a:schemeClr val="dk2"/>
              </a:solidFill>
            </a:endParaRPr>
          </a:p>
          <a:p>
            <a:pPr indent="-336550" lvl="1" marL="914400" rtl="0" algn="l">
              <a:spcBef>
                <a:spcPts val="0"/>
              </a:spcBef>
              <a:spcAft>
                <a:spcPts val="0"/>
              </a:spcAft>
              <a:buClr>
                <a:schemeClr val="dk2"/>
              </a:buClr>
              <a:buSzPts val="1700"/>
              <a:buChar char="○"/>
            </a:pPr>
            <a:r>
              <a:rPr lang="en" sz="1700">
                <a:solidFill>
                  <a:schemeClr val="dk2"/>
                </a:solidFill>
              </a:rPr>
              <a:t>Determined by subtracting Start_Time from End_Time</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Statistical Analys</a:t>
            </a:r>
            <a:r>
              <a:rPr lang="en"/>
              <a:t>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Accidents reported with an address number take longer to clear on average </a:t>
            </a:r>
            <a:endParaRPr/>
          </a:p>
        </p:txBody>
      </p:sp>
      <p:pic>
        <p:nvPicPr>
          <p:cNvPr id="106" name="Google Shape;106;p19"/>
          <p:cNvPicPr preferRelativeResize="0"/>
          <p:nvPr/>
        </p:nvPicPr>
        <p:blipFill>
          <a:blip r:embed="rId3">
            <a:alphaModFix/>
          </a:blip>
          <a:stretch>
            <a:fillRect/>
          </a:stretch>
        </p:blipFill>
        <p:spPr>
          <a:xfrm>
            <a:off x="2215962" y="1791924"/>
            <a:ext cx="4712076" cy="32841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Description Bigram Analysis</a:t>
            </a:r>
            <a:endParaRPr/>
          </a:p>
        </p:txBody>
      </p:sp>
      <p:pic>
        <p:nvPicPr>
          <p:cNvPr id="112" name="Google Shape;112;p20"/>
          <p:cNvPicPr preferRelativeResize="0"/>
          <p:nvPr/>
        </p:nvPicPr>
        <p:blipFill>
          <a:blip r:embed="rId3">
            <a:alphaModFix/>
          </a:blip>
          <a:stretch>
            <a:fillRect/>
          </a:stretch>
        </p:blipFill>
        <p:spPr>
          <a:xfrm>
            <a:off x="2501225" y="942000"/>
            <a:ext cx="3941274" cy="4116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471900" y="1060575"/>
            <a:ext cx="3653926" cy="3568625"/>
          </a:xfrm>
          <a:prstGeom prst="rect">
            <a:avLst/>
          </a:prstGeom>
          <a:noFill/>
          <a:ln cap="flat" cmpd="sng" w="19050">
            <a:solidFill>
              <a:srgbClr val="494E52"/>
            </a:solidFill>
            <a:prstDash val="solid"/>
            <a:round/>
            <a:headEnd len="sm" w="sm" type="none"/>
            <a:tailEnd len="sm" w="sm" type="none"/>
          </a:ln>
        </p:spPr>
      </p:pic>
      <p:pic>
        <p:nvPicPr>
          <p:cNvPr id="118" name="Google Shape;118;p21"/>
          <p:cNvPicPr preferRelativeResize="0"/>
          <p:nvPr/>
        </p:nvPicPr>
        <p:blipFill>
          <a:blip r:embed="rId4">
            <a:alphaModFix/>
          </a:blip>
          <a:stretch>
            <a:fillRect/>
          </a:stretch>
        </p:blipFill>
        <p:spPr>
          <a:xfrm>
            <a:off x="4571997" y="1060575"/>
            <a:ext cx="3901129" cy="3568625"/>
          </a:xfrm>
          <a:prstGeom prst="rect">
            <a:avLst/>
          </a:prstGeom>
          <a:noFill/>
          <a:ln cap="flat" cmpd="sng" w="19050">
            <a:solidFill>
              <a:srgbClr val="494E52"/>
            </a:solidFill>
            <a:prstDash val="solid"/>
            <a:round/>
            <a:headEnd len="sm" w="sm" type="none"/>
            <a:tailEnd len="sm" w="sm" type="none"/>
          </a:ln>
        </p:spPr>
      </p:pic>
      <p:sp>
        <p:nvSpPr>
          <p:cNvPr id="119" name="Google Shape;119;p21"/>
          <p:cNvSpPr txBox="1"/>
          <p:nvPr>
            <p:ph idx="4294967295" type="body"/>
          </p:nvPr>
        </p:nvSpPr>
        <p:spPr>
          <a:xfrm>
            <a:off x="471875" y="4629200"/>
            <a:ext cx="3526800" cy="4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314"/>
              <a:t>Conditions with lowest avg(Length_Minutes)</a:t>
            </a:r>
            <a:endParaRPr sz="1314"/>
          </a:p>
        </p:txBody>
      </p:sp>
      <p:sp>
        <p:nvSpPr>
          <p:cNvPr id="120" name="Google Shape;120;p21"/>
          <p:cNvSpPr txBox="1"/>
          <p:nvPr>
            <p:ph idx="4294967295" type="body"/>
          </p:nvPr>
        </p:nvSpPr>
        <p:spPr>
          <a:xfrm>
            <a:off x="4572000" y="4629200"/>
            <a:ext cx="3526800" cy="44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770"/>
              <a:buNone/>
            </a:pPr>
            <a:r>
              <a:rPr lang="en" sz="1300"/>
              <a:t>Conditions with highest avg(Length_Minutes)</a:t>
            </a:r>
            <a:endParaRPr sz="1300"/>
          </a:p>
        </p:txBody>
      </p:sp>
      <p:sp>
        <p:nvSpPr>
          <p:cNvPr id="121" name="Google Shape;121;p21"/>
          <p:cNvSpPr txBox="1"/>
          <p:nvPr>
            <p:ph type="title"/>
          </p:nvPr>
        </p:nvSpPr>
        <p:spPr>
          <a:xfrm>
            <a:off x="460950" y="0"/>
            <a:ext cx="8222100" cy="667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600"/>
              <a:t>Length_Minutes vs Weather_Condition </a:t>
            </a:r>
            <a:r>
              <a:rPr lang="en" sz="1300"/>
              <a:t>(</a:t>
            </a:r>
            <a:r>
              <a:rPr lang="en" sz="1300">
                <a:latin typeface="Arial"/>
                <a:ea typeface="Arial"/>
                <a:cs typeface="Arial"/>
                <a:sym typeface="Arial"/>
              </a:rPr>
              <a:t>minimum 1000 observations)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