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Montserrat"/>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1d4a35c96_1_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1d4a35c96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1d4a35c96_1_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1d4a35c96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feba6b869_0_8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feba6b86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1d4a35c96_1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121d4a35c96_1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f56354c88_3_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f56354c88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f56354c88_3_1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f56354c88_3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f56354c88_3_3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f56354c88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f56354c88_3_10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2f56354c88_3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f56354c88_3_10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f56354c88_3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f56354c88_3_14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f56354c88_3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1d4a35c96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121d4a35c96_1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21d4a35c96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121d4a35c96_1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21d4a35c96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g121d4a35c96_1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feba6b86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12feba6b869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feba6b86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12feba6b869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1d4a35c96_1_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1d4a35c9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feba6b869_0_7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feba6b86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1d4a35c96_1_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1d4a35c9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f56354c88_3_5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f56354c88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5.png"/><Relationship Id="rId5" Type="http://schemas.openxmlformats.org/officeDocument/2006/relationships/image" Target="../media/image20.png"/><Relationship Id="rId6" Type="http://schemas.openxmlformats.org/officeDocument/2006/relationships/image" Target="../media/image14.png"/><Relationship Id="rId7" Type="http://schemas.openxmlformats.org/officeDocument/2006/relationships/image" Target="../media/image11.png"/></Relationships>
</file>

<file path=ppt/slides/_rels/slide12.xml.rels><?xml version="1.0" encoding="UTF-8" standalone="yes"?><Relationships xmlns="http://schemas.openxmlformats.org/package/2006/relationships"><Relationship Id="rId10"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13.png"/><Relationship Id="rId5" Type="http://schemas.openxmlformats.org/officeDocument/2006/relationships/image" Target="../media/image17.png"/><Relationship Id="rId6" Type="http://schemas.openxmlformats.org/officeDocument/2006/relationships/image" Target="../media/image19.png"/><Relationship Id="rId7" Type="http://schemas.openxmlformats.org/officeDocument/2006/relationships/image" Target="../media/image6.png"/><Relationship Id="rId8"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0.png"/><Relationship Id="rId4" Type="http://schemas.openxmlformats.org/officeDocument/2006/relationships/image" Target="../media/image23.png"/><Relationship Id="rId5" Type="http://schemas.openxmlformats.org/officeDocument/2006/relationships/image" Target="../media/image27.png"/><Relationship Id="rId6" Type="http://schemas.openxmlformats.org/officeDocument/2006/relationships/image" Target="../media/image25.png"/><Relationship Id="rId7"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26.png"/><Relationship Id="rId5" Type="http://schemas.openxmlformats.org/officeDocument/2006/relationships/image" Target="../media/image34.png"/><Relationship Id="rId6" Type="http://schemas.openxmlformats.org/officeDocument/2006/relationships/image" Target="../media/image21.png"/><Relationship Id="rId7" Type="http://schemas.openxmlformats.org/officeDocument/2006/relationships/image" Target="../media/image32.png"/><Relationship Id="rId8"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9.png"/><Relationship Id="rId4" Type="http://schemas.openxmlformats.org/officeDocument/2006/relationships/image" Target="../media/image35.png"/><Relationship Id="rId5" Type="http://schemas.openxmlformats.org/officeDocument/2006/relationships/image" Target="../media/image33.png"/><Relationship Id="rId6" Type="http://schemas.openxmlformats.org/officeDocument/2006/relationships/image" Target="../media/image28.png"/><Relationship Id="rId7" Type="http://schemas.openxmlformats.org/officeDocument/2006/relationships/image" Target="../media/image38.png"/><Relationship Id="rId8" Type="http://schemas.openxmlformats.org/officeDocument/2006/relationships/image" Target="../media/image3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9.png"/><Relationship Id="rId4" Type="http://schemas.openxmlformats.org/officeDocument/2006/relationships/image" Target="../media/image42.png"/><Relationship Id="rId5" Type="http://schemas.openxmlformats.org/officeDocument/2006/relationships/image" Target="../media/image41.png"/><Relationship Id="rId6" Type="http://schemas.openxmlformats.org/officeDocument/2006/relationships/image" Target="../media/image43.png"/><Relationship Id="rId7" Type="http://schemas.openxmlformats.org/officeDocument/2006/relationships/image" Target="../media/image4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4.png"/><Relationship Id="rId4" Type="http://schemas.openxmlformats.org/officeDocument/2006/relationships/image" Target="../media/image47.png"/><Relationship Id="rId5" Type="http://schemas.openxmlformats.org/officeDocument/2006/relationships/image" Target="../media/image40.png"/><Relationship Id="rId6" Type="http://schemas.openxmlformats.org/officeDocument/2006/relationships/image" Target="../media/image4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png"/><Relationship Id="rId6" Type="http://schemas.openxmlformats.org/officeDocument/2006/relationships/image" Target="../media/image8.png"/><Relationship Id="rId7" Type="http://schemas.openxmlformats.org/officeDocument/2006/relationships/image" Target="../media/image12.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5750" y="0"/>
            <a:ext cx="8512500" cy="3626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           </a:t>
            </a:r>
            <a:r>
              <a:rPr b="1" lang="en-GB" sz="4200">
                <a:solidFill>
                  <a:srgbClr val="CC0000"/>
                </a:solidFill>
                <a:latin typeface="Montserrat"/>
                <a:ea typeface="Montserrat"/>
                <a:cs typeface="Montserrat"/>
                <a:sym typeface="Montserrat"/>
              </a:rPr>
              <a:t>Capstone Project</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3600">
                <a:solidFill>
                  <a:schemeClr val="lt1"/>
                </a:solidFill>
                <a:latin typeface="Montserrat"/>
                <a:ea typeface="Montserrat"/>
                <a:cs typeface="Montserrat"/>
                <a:sym typeface="Montserrat"/>
              </a:rPr>
              <a:t>Seoul Bike Sharing Demand Prediction</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56" name="Google Shape;56;p13"/>
          <p:cNvSpPr txBox="1"/>
          <p:nvPr/>
        </p:nvSpPr>
        <p:spPr>
          <a:xfrm>
            <a:off x="2556450" y="2571750"/>
            <a:ext cx="4031100" cy="2308800"/>
          </a:xfrm>
          <a:prstGeom prst="rect">
            <a:avLst/>
          </a:prstGeom>
          <a:noFill/>
          <a:ln>
            <a:noFill/>
          </a:ln>
        </p:spPr>
        <p:txBody>
          <a:bodyPr anchorCtr="0" anchor="b"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200"/>
              <a:buFont typeface="Arial"/>
              <a:buNone/>
            </a:pPr>
            <a:r>
              <a:rPr b="1" lang="en-GB" sz="2300" u="sng">
                <a:solidFill>
                  <a:schemeClr val="lt1"/>
                </a:solidFill>
                <a:latin typeface="Montserrat"/>
                <a:ea typeface="Montserrat"/>
                <a:cs typeface="Montserrat"/>
                <a:sym typeface="Montserrat"/>
              </a:rPr>
              <a:t>Team Members</a:t>
            </a:r>
            <a:endParaRPr b="1" sz="2300" u="sng">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5200"/>
              <a:buFont typeface="Arial"/>
              <a:buNone/>
            </a:pPr>
            <a:r>
              <a:rPr b="1" lang="en-GB" sz="2300">
                <a:solidFill>
                  <a:schemeClr val="lt1"/>
                </a:solidFill>
                <a:latin typeface="Montserrat"/>
                <a:ea typeface="Montserrat"/>
                <a:cs typeface="Montserrat"/>
                <a:sym typeface="Montserrat"/>
              </a:rPr>
              <a:t>Adil Khan</a:t>
            </a:r>
            <a:endParaRPr b="1" sz="2300">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5200"/>
              <a:buFont typeface="Arial"/>
              <a:buNone/>
            </a:pPr>
            <a:r>
              <a:rPr b="1" lang="en-GB" sz="2300">
                <a:solidFill>
                  <a:schemeClr val="lt1"/>
                </a:solidFill>
                <a:latin typeface="Montserrat"/>
                <a:ea typeface="Montserrat"/>
                <a:cs typeface="Montserrat"/>
                <a:sym typeface="Montserrat"/>
              </a:rPr>
              <a:t>Sunil Panigrahi</a:t>
            </a:r>
            <a:endParaRPr b="1" sz="2300">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5200"/>
              <a:buFont typeface="Arial"/>
              <a:buNone/>
            </a:pPr>
            <a:r>
              <a:rPr b="1" lang="en-GB" sz="2300">
                <a:solidFill>
                  <a:schemeClr val="lt1"/>
                </a:solidFill>
                <a:latin typeface="Montserrat"/>
                <a:ea typeface="Montserrat"/>
                <a:cs typeface="Montserrat"/>
                <a:sym typeface="Montserrat"/>
              </a:rPr>
              <a:t>Shubham Kumar</a:t>
            </a:r>
            <a:endParaRPr b="1" sz="2300">
              <a:solidFill>
                <a:schemeClr val="lt1"/>
              </a:solidFill>
              <a:latin typeface="Montserrat"/>
              <a:ea typeface="Montserrat"/>
              <a:cs typeface="Montserrat"/>
              <a:sym typeface="Montserrat"/>
            </a:endParaRPr>
          </a:p>
          <a:p>
            <a:pPr indent="0" lvl="0" marL="0" rtl="0" algn="ctr">
              <a:spcBef>
                <a:spcPts val="0"/>
              </a:spcBef>
              <a:spcAft>
                <a:spcPts val="0"/>
              </a:spcAft>
              <a:buClr>
                <a:srgbClr val="000000"/>
              </a:buClr>
              <a:buSzPts val="5200"/>
              <a:buFont typeface="Arial"/>
              <a:buNone/>
            </a:pPr>
            <a:r>
              <a:rPr b="1" lang="en-GB" sz="2300">
                <a:solidFill>
                  <a:schemeClr val="lt1"/>
                </a:solidFill>
                <a:latin typeface="Montserrat"/>
                <a:ea typeface="Montserrat"/>
                <a:cs typeface="Montserrat"/>
                <a:sym typeface="Montserrat"/>
              </a:rPr>
              <a:t>Vivek Singh</a:t>
            </a:r>
            <a:endParaRPr b="1" sz="2300">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5200"/>
              <a:buFont typeface="Arial"/>
              <a:buNone/>
            </a:pPr>
            <a:r>
              <a:rPr b="1" lang="en-GB" sz="2300">
                <a:solidFill>
                  <a:schemeClr val="lt1"/>
                </a:solidFill>
                <a:latin typeface="Montserrat"/>
                <a:ea typeface="Montserrat"/>
                <a:cs typeface="Montserrat"/>
                <a:sym typeface="Montserrat"/>
              </a:rPr>
              <a:t>Sharaffin B</a:t>
            </a:r>
            <a:endParaRPr b="1" sz="23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300">
                <a:latin typeface="Montserrat"/>
                <a:ea typeface="Montserrat"/>
                <a:cs typeface="Montserrat"/>
                <a:sym typeface="Montserrat"/>
              </a:rPr>
              <a:t>Date wise Analysis</a:t>
            </a:r>
            <a:r>
              <a:rPr lang="en-GB"/>
              <a:t> </a:t>
            </a:r>
            <a:endParaRPr/>
          </a:p>
        </p:txBody>
      </p:sp>
      <p:sp>
        <p:nvSpPr>
          <p:cNvPr id="116" name="Google Shape;116;p22"/>
          <p:cNvSpPr txBox="1"/>
          <p:nvPr>
            <p:ph idx="1" type="body"/>
          </p:nvPr>
        </p:nvSpPr>
        <p:spPr>
          <a:xfrm>
            <a:off x="311700" y="1080500"/>
            <a:ext cx="8724600" cy="4062900"/>
          </a:xfrm>
          <a:prstGeom prst="rect">
            <a:avLst/>
          </a:prstGeom>
        </p:spPr>
        <p:txBody>
          <a:bodyPr anchorCtr="0" anchor="t" bIns="91425" lIns="91425" spcFirstLastPara="1" rIns="91425" wrap="square" tIns="91425">
            <a:noAutofit/>
          </a:bodyPr>
          <a:lstStyle/>
          <a:p>
            <a:pPr indent="457200" lvl="0" marL="0" marR="0" rtl="0" algn="l">
              <a:lnSpc>
                <a:spcPct val="115000"/>
              </a:lnSpc>
              <a:spcBef>
                <a:spcPts val="900"/>
              </a:spcBef>
              <a:spcAft>
                <a:spcPts val="0"/>
              </a:spcAft>
              <a:buNone/>
            </a:pPr>
            <a:r>
              <a:rPr lang="en-GB" sz="1750">
                <a:solidFill>
                  <a:schemeClr val="lt1"/>
                </a:solidFill>
                <a:highlight>
                  <a:srgbClr val="FFFFFF"/>
                </a:highlight>
                <a:latin typeface="Roboto"/>
                <a:ea typeface="Roboto"/>
                <a:cs typeface="Roboto"/>
                <a:sym typeface="Roboto"/>
              </a:rPr>
              <a:t>While doing Date-wise analysis of the </a:t>
            </a:r>
            <a:r>
              <a:rPr lang="en-GB" sz="1750">
                <a:solidFill>
                  <a:schemeClr val="lt1"/>
                </a:solidFill>
                <a:highlight>
                  <a:srgbClr val="FFFFFF"/>
                </a:highlight>
                <a:latin typeface="Roboto"/>
                <a:ea typeface="Roboto"/>
                <a:cs typeface="Roboto"/>
                <a:sym typeface="Roboto"/>
              </a:rPr>
              <a:t>given rental bike demand dataset, we answered the following questions</a:t>
            </a:r>
            <a:r>
              <a:rPr lang="en-GB" sz="1750">
                <a:solidFill>
                  <a:schemeClr val="lt1"/>
                </a:solidFill>
                <a:highlight>
                  <a:srgbClr val="FFFFFF"/>
                </a:highlight>
                <a:latin typeface="Roboto"/>
                <a:ea typeface="Roboto"/>
                <a:cs typeface="Roboto"/>
                <a:sym typeface="Roboto"/>
              </a:rPr>
              <a:t>:</a:t>
            </a:r>
            <a:endParaRPr sz="1750">
              <a:solidFill>
                <a:schemeClr val="lt1"/>
              </a:solidFill>
              <a:highlight>
                <a:srgbClr val="FFFFFF"/>
              </a:highlight>
              <a:latin typeface="Roboto"/>
              <a:ea typeface="Roboto"/>
              <a:cs typeface="Roboto"/>
              <a:sym typeface="Roboto"/>
            </a:endParaRPr>
          </a:p>
          <a:p>
            <a:pPr indent="-339725" lvl="0" marL="457200" marR="0" rtl="0" algn="l">
              <a:lnSpc>
                <a:spcPct val="115000"/>
              </a:lnSpc>
              <a:spcBef>
                <a:spcPts val="900"/>
              </a:spcBef>
              <a:spcAft>
                <a:spcPts val="0"/>
              </a:spcAft>
              <a:buClr>
                <a:schemeClr val="lt1"/>
              </a:buClr>
              <a:buSzPts val="1750"/>
              <a:buFont typeface="Roboto"/>
              <a:buChar char="●"/>
            </a:pPr>
            <a:r>
              <a:rPr lang="en-GB" sz="1750">
                <a:solidFill>
                  <a:schemeClr val="lt1"/>
                </a:solidFill>
                <a:highlight>
                  <a:srgbClr val="FFFFFF"/>
                </a:highlight>
                <a:latin typeface="Roboto"/>
                <a:ea typeface="Roboto"/>
                <a:cs typeface="Roboto"/>
                <a:sym typeface="Roboto"/>
              </a:rPr>
              <a:t>At what time of the day the Rental bike demand is the highest</a:t>
            </a:r>
            <a:r>
              <a:rPr lang="en-GB" sz="1750">
                <a:solidFill>
                  <a:schemeClr val="lt1"/>
                </a:solidFill>
                <a:highlight>
                  <a:srgbClr val="FFFFFF"/>
                </a:highlight>
                <a:latin typeface="Roboto"/>
                <a:ea typeface="Roboto"/>
                <a:cs typeface="Roboto"/>
                <a:sym typeface="Roboto"/>
              </a:rPr>
              <a:t>?</a:t>
            </a:r>
            <a:endParaRPr sz="1750">
              <a:solidFill>
                <a:schemeClr val="lt1"/>
              </a:solidFill>
              <a:highlight>
                <a:srgbClr val="FFFFFF"/>
              </a:highlight>
              <a:latin typeface="Roboto"/>
              <a:ea typeface="Roboto"/>
              <a:cs typeface="Roboto"/>
              <a:sym typeface="Roboto"/>
            </a:endParaRPr>
          </a:p>
          <a:p>
            <a:pPr indent="-339725" lvl="0" marL="457200" marR="0" rtl="0" algn="l">
              <a:lnSpc>
                <a:spcPct val="115000"/>
              </a:lnSpc>
              <a:spcBef>
                <a:spcPts val="0"/>
              </a:spcBef>
              <a:spcAft>
                <a:spcPts val="0"/>
              </a:spcAft>
              <a:buClr>
                <a:schemeClr val="lt1"/>
              </a:buClr>
              <a:buSzPts val="1750"/>
              <a:buFont typeface="Roboto"/>
              <a:buChar char="●"/>
            </a:pPr>
            <a:r>
              <a:rPr lang="en-GB" sz="1750">
                <a:solidFill>
                  <a:schemeClr val="lt1"/>
                </a:solidFill>
                <a:highlight>
                  <a:srgbClr val="FFFFFF"/>
                </a:highlight>
                <a:latin typeface="Roboto"/>
                <a:ea typeface="Roboto"/>
                <a:cs typeface="Roboto"/>
                <a:sym typeface="Roboto"/>
              </a:rPr>
              <a:t>On which day the Rental bike demand is the highest?</a:t>
            </a:r>
            <a:endParaRPr sz="1750">
              <a:solidFill>
                <a:schemeClr val="lt1"/>
              </a:solidFill>
              <a:highlight>
                <a:srgbClr val="FFFFFF"/>
              </a:highlight>
              <a:latin typeface="Roboto"/>
              <a:ea typeface="Roboto"/>
              <a:cs typeface="Roboto"/>
              <a:sym typeface="Roboto"/>
            </a:endParaRPr>
          </a:p>
          <a:p>
            <a:pPr indent="-339725" lvl="0" marL="457200" marR="0" rtl="0" algn="l">
              <a:lnSpc>
                <a:spcPct val="115000"/>
              </a:lnSpc>
              <a:spcBef>
                <a:spcPts val="0"/>
              </a:spcBef>
              <a:spcAft>
                <a:spcPts val="0"/>
              </a:spcAft>
              <a:buClr>
                <a:schemeClr val="lt1"/>
              </a:buClr>
              <a:buSzPts val="1750"/>
              <a:buFont typeface="Roboto"/>
              <a:buChar char="●"/>
            </a:pPr>
            <a:r>
              <a:rPr lang="en-GB" sz="1750">
                <a:solidFill>
                  <a:schemeClr val="lt1"/>
                </a:solidFill>
                <a:highlight>
                  <a:srgbClr val="FFFFFF"/>
                </a:highlight>
                <a:latin typeface="Roboto"/>
                <a:ea typeface="Roboto"/>
                <a:cs typeface="Roboto"/>
                <a:sym typeface="Roboto"/>
              </a:rPr>
              <a:t>On </a:t>
            </a:r>
            <a:r>
              <a:rPr lang="en-GB" sz="1750">
                <a:solidFill>
                  <a:schemeClr val="lt1"/>
                </a:solidFill>
                <a:highlight>
                  <a:srgbClr val="FFFFFF"/>
                </a:highlight>
                <a:latin typeface="Roboto"/>
                <a:ea typeface="Roboto"/>
                <a:cs typeface="Roboto"/>
                <a:sym typeface="Roboto"/>
              </a:rPr>
              <a:t>which date the Rental bike demand is the highest?</a:t>
            </a:r>
            <a:endParaRPr sz="1750">
              <a:solidFill>
                <a:schemeClr val="lt1"/>
              </a:solidFill>
              <a:highlight>
                <a:srgbClr val="FFFFFF"/>
              </a:highlight>
              <a:latin typeface="Roboto"/>
              <a:ea typeface="Roboto"/>
              <a:cs typeface="Roboto"/>
              <a:sym typeface="Roboto"/>
            </a:endParaRPr>
          </a:p>
          <a:p>
            <a:pPr indent="-339725" lvl="0" marL="457200" marR="0" rtl="0" algn="l">
              <a:lnSpc>
                <a:spcPct val="115000"/>
              </a:lnSpc>
              <a:spcBef>
                <a:spcPts val="0"/>
              </a:spcBef>
              <a:spcAft>
                <a:spcPts val="0"/>
              </a:spcAft>
              <a:buClr>
                <a:schemeClr val="lt1"/>
              </a:buClr>
              <a:buSzPts val="1750"/>
              <a:buFont typeface="Roboto"/>
              <a:buChar char="●"/>
            </a:pPr>
            <a:r>
              <a:rPr lang="en-GB" sz="1750">
                <a:solidFill>
                  <a:schemeClr val="lt1"/>
                </a:solidFill>
                <a:highlight>
                  <a:srgbClr val="FFFFFF"/>
                </a:highlight>
                <a:latin typeface="Roboto"/>
                <a:ea typeface="Roboto"/>
                <a:cs typeface="Roboto"/>
                <a:sym typeface="Roboto"/>
              </a:rPr>
              <a:t>Which Year shows the most demand for Rental Bikes?</a:t>
            </a:r>
            <a:endParaRPr sz="1750">
              <a:solidFill>
                <a:schemeClr val="lt1"/>
              </a:solidFill>
              <a:highlight>
                <a:srgbClr val="FFFFFF"/>
              </a:highlight>
              <a:latin typeface="Roboto"/>
              <a:ea typeface="Roboto"/>
              <a:cs typeface="Roboto"/>
              <a:sym typeface="Roboto"/>
            </a:endParaRPr>
          </a:p>
          <a:p>
            <a:pPr indent="0" lvl="0" marL="0" rtl="0" algn="l">
              <a:spcBef>
                <a:spcPts val="900"/>
              </a:spcBef>
              <a:spcAft>
                <a:spcPts val="0"/>
              </a:spcAft>
              <a:buNone/>
            </a:pPr>
            <a:r>
              <a:t/>
            </a:r>
            <a:endParaRPr>
              <a:solidFill>
                <a:schemeClr val="accent2"/>
              </a:solidFill>
            </a:endParaRPr>
          </a:p>
          <a:p>
            <a:pPr indent="0" lvl="0" marL="0" rtl="0" algn="l">
              <a:spcBef>
                <a:spcPts val="0"/>
              </a:spcBef>
              <a:spcAft>
                <a:spcPts val="0"/>
              </a:spcAft>
              <a:buNone/>
            </a:pPr>
            <a:r>
              <a:t/>
            </a:r>
            <a:endParaRPr>
              <a:solidFill>
                <a:schemeClr val="accen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nvSpPr>
        <p:spPr>
          <a:xfrm>
            <a:off x="53450" y="2634625"/>
            <a:ext cx="3580200" cy="1926000"/>
          </a:xfrm>
          <a:prstGeom prst="rect">
            <a:avLst/>
          </a:prstGeom>
          <a:noFill/>
          <a:ln>
            <a:noFill/>
          </a:ln>
        </p:spPr>
        <p:txBody>
          <a:bodyPr anchorCtr="0" anchor="ctr" bIns="91425" lIns="91425" spcFirstLastPara="1" rIns="91425" wrap="square" tIns="91425">
            <a:spAutoFit/>
          </a:bodyPr>
          <a:lstStyle/>
          <a:p>
            <a:pPr indent="-307975" lvl="0" marL="457200" marR="0" rtl="0" algn="l">
              <a:lnSpc>
                <a:spcPct val="115000"/>
              </a:lnSpc>
              <a:spcBef>
                <a:spcPts val="900"/>
              </a:spcBef>
              <a:spcAft>
                <a:spcPts val="0"/>
              </a:spcAft>
              <a:buClr>
                <a:schemeClr val="lt1"/>
              </a:buClr>
              <a:buSzPts val="1250"/>
              <a:buFont typeface="Roboto"/>
              <a:buChar char="●"/>
            </a:pPr>
            <a:r>
              <a:rPr lang="en-GB" sz="1250">
                <a:solidFill>
                  <a:schemeClr val="lt1"/>
                </a:solidFill>
                <a:highlight>
                  <a:srgbClr val="FFFFFF"/>
                </a:highlight>
                <a:latin typeface="Roboto"/>
                <a:ea typeface="Roboto"/>
                <a:cs typeface="Roboto"/>
                <a:sym typeface="Roboto"/>
              </a:rPr>
              <a:t>From the above graphs, it is evident that:</a:t>
            </a:r>
            <a:endParaRPr sz="1250">
              <a:solidFill>
                <a:schemeClr val="lt1"/>
              </a:solidFill>
              <a:highlight>
                <a:srgbClr val="FFFFFF"/>
              </a:highlight>
              <a:latin typeface="Roboto"/>
              <a:ea typeface="Roboto"/>
              <a:cs typeface="Roboto"/>
              <a:sym typeface="Roboto"/>
            </a:endParaRPr>
          </a:p>
          <a:p>
            <a:pPr indent="-307975" lvl="0" marL="457200" marR="0" rtl="0" algn="l">
              <a:lnSpc>
                <a:spcPct val="115000"/>
              </a:lnSpc>
              <a:spcBef>
                <a:spcPts val="0"/>
              </a:spcBef>
              <a:spcAft>
                <a:spcPts val="0"/>
              </a:spcAft>
              <a:buClr>
                <a:schemeClr val="lt1"/>
              </a:buClr>
              <a:buSzPts val="1250"/>
              <a:buFont typeface="Roboto"/>
              <a:buChar char="●"/>
            </a:pPr>
            <a:r>
              <a:rPr lang="en-GB" sz="1250">
                <a:solidFill>
                  <a:schemeClr val="lt1"/>
                </a:solidFill>
                <a:highlight>
                  <a:srgbClr val="FFFFFF"/>
                </a:highlight>
                <a:latin typeface="Roboto"/>
                <a:ea typeface="Roboto"/>
                <a:cs typeface="Roboto"/>
                <a:sym typeface="Roboto"/>
              </a:rPr>
              <a:t>The rental bike is in most demand in the morning from 7 AM to 9 AM and in the evening from 5 PM to </a:t>
            </a:r>
            <a:r>
              <a:rPr lang="en-GB" sz="1250">
                <a:solidFill>
                  <a:schemeClr val="lt1"/>
                </a:solidFill>
                <a:highlight>
                  <a:srgbClr val="FFFFFF"/>
                </a:highlight>
                <a:latin typeface="Roboto"/>
                <a:ea typeface="Roboto"/>
                <a:cs typeface="Roboto"/>
                <a:sym typeface="Roboto"/>
              </a:rPr>
              <a:t>8 PM</a:t>
            </a:r>
            <a:r>
              <a:rPr lang="en-GB" sz="1250">
                <a:solidFill>
                  <a:schemeClr val="lt1"/>
                </a:solidFill>
                <a:highlight>
                  <a:srgbClr val="FFFFFF"/>
                </a:highlight>
                <a:latin typeface="Roboto"/>
                <a:ea typeface="Roboto"/>
                <a:cs typeface="Roboto"/>
                <a:sym typeface="Roboto"/>
              </a:rPr>
              <a:t>.</a:t>
            </a:r>
            <a:endParaRPr sz="1250">
              <a:solidFill>
                <a:schemeClr val="lt1"/>
              </a:solidFill>
              <a:highlight>
                <a:srgbClr val="FFFFFF"/>
              </a:highlight>
              <a:latin typeface="Roboto"/>
              <a:ea typeface="Roboto"/>
              <a:cs typeface="Roboto"/>
              <a:sym typeface="Roboto"/>
            </a:endParaRPr>
          </a:p>
          <a:p>
            <a:pPr indent="-307975" lvl="0" marL="457200" marR="0" rtl="0" algn="l">
              <a:lnSpc>
                <a:spcPct val="115000"/>
              </a:lnSpc>
              <a:spcBef>
                <a:spcPts val="0"/>
              </a:spcBef>
              <a:spcAft>
                <a:spcPts val="0"/>
              </a:spcAft>
              <a:buClr>
                <a:schemeClr val="lt1"/>
              </a:buClr>
              <a:buSzPts val="1250"/>
              <a:buFont typeface="Roboto"/>
              <a:buChar char="●"/>
            </a:pPr>
            <a:r>
              <a:rPr lang="en-GB" sz="1250">
                <a:solidFill>
                  <a:schemeClr val="lt1"/>
                </a:solidFill>
                <a:highlight>
                  <a:srgbClr val="FFFFFF"/>
                </a:highlight>
                <a:latin typeface="Roboto"/>
                <a:ea typeface="Roboto"/>
                <a:cs typeface="Roboto"/>
                <a:sym typeface="Roboto"/>
              </a:rPr>
              <a:t>The Rental Booking happens the most in summers specifically from May to July. </a:t>
            </a:r>
            <a:endParaRPr sz="1250">
              <a:solidFill>
                <a:schemeClr val="lt1"/>
              </a:solidFill>
              <a:highlight>
                <a:srgbClr val="FFFFFF"/>
              </a:highlight>
              <a:latin typeface="Roboto"/>
              <a:ea typeface="Roboto"/>
              <a:cs typeface="Roboto"/>
              <a:sym typeface="Roboto"/>
            </a:endParaRPr>
          </a:p>
          <a:p>
            <a:pPr indent="-307975" lvl="0" marL="457200" marR="0" rtl="0" algn="l">
              <a:lnSpc>
                <a:spcPct val="115000"/>
              </a:lnSpc>
              <a:spcBef>
                <a:spcPts val="0"/>
              </a:spcBef>
              <a:spcAft>
                <a:spcPts val="0"/>
              </a:spcAft>
              <a:buClr>
                <a:schemeClr val="lt1"/>
              </a:buClr>
              <a:buSzPts val="1250"/>
              <a:buFont typeface="Roboto"/>
              <a:buChar char="●"/>
            </a:pPr>
            <a:r>
              <a:rPr lang="en-GB" sz="1250">
                <a:solidFill>
                  <a:schemeClr val="lt1"/>
                </a:solidFill>
                <a:highlight>
                  <a:srgbClr val="FFFFFF"/>
                </a:highlight>
                <a:latin typeface="Roboto"/>
                <a:ea typeface="Roboto"/>
                <a:cs typeface="Roboto"/>
                <a:sym typeface="Roboto"/>
              </a:rPr>
              <a:t>The Rental Bike demand is </a:t>
            </a:r>
            <a:r>
              <a:rPr lang="en-GB" sz="1250">
                <a:solidFill>
                  <a:schemeClr val="lt1"/>
                </a:solidFill>
                <a:highlight>
                  <a:srgbClr val="FFFFFF"/>
                </a:highlight>
                <a:latin typeface="Roboto"/>
                <a:ea typeface="Roboto"/>
                <a:cs typeface="Roboto"/>
                <a:sym typeface="Roboto"/>
              </a:rPr>
              <a:t>showing</a:t>
            </a:r>
            <a:r>
              <a:rPr lang="en-GB" sz="1250">
                <a:solidFill>
                  <a:schemeClr val="lt1"/>
                </a:solidFill>
                <a:highlight>
                  <a:srgbClr val="FFFFFF"/>
                </a:highlight>
                <a:latin typeface="Roboto"/>
                <a:ea typeface="Roboto"/>
                <a:cs typeface="Roboto"/>
                <a:sym typeface="Roboto"/>
              </a:rPr>
              <a:t> increasing trend.</a:t>
            </a:r>
            <a:endParaRPr sz="900"/>
          </a:p>
        </p:txBody>
      </p:sp>
      <p:pic>
        <p:nvPicPr>
          <p:cNvPr id="122" name="Google Shape;122;p23"/>
          <p:cNvPicPr preferRelativeResize="0"/>
          <p:nvPr/>
        </p:nvPicPr>
        <p:blipFill>
          <a:blip r:embed="rId3">
            <a:alphaModFix/>
          </a:blip>
          <a:stretch>
            <a:fillRect/>
          </a:stretch>
        </p:blipFill>
        <p:spPr>
          <a:xfrm>
            <a:off x="3112700" y="492850"/>
            <a:ext cx="3022425" cy="1912400"/>
          </a:xfrm>
          <a:prstGeom prst="rect">
            <a:avLst/>
          </a:prstGeom>
          <a:noFill/>
          <a:ln>
            <a:noFill/>
          </a:ln>
        </p:spPr>
      </p:pic>
      <p:pic>
        <p:nvPicPr>
          <p:cNvPr id="123" name="Google Shape;123;p23"/>
          <p:cNvPicPr preferRelativeResize="0"/>
          <p:nvPr/>
        </p:nvPicPr>
        <p:blipFill>
          <a:blip r:embed="rId4">
            <a:alphaModFix/>
          </a:blip>
          <a:stretch>
            <a:fillRect/>
          </a:stretch>
        </p:blipFill>
        <p:spPr>
          <a:xfrm>
            <a:off x="6268400" y="2740425"/>
            <a:ext cx="2789325" cy="1912400"/>
          </a:xfrm>
          <a:prstGeom prst="rect">
            <a:avLst/>
          </a:prstGeom>
          <a:noFill/>
          <a:ln>
            <a:noFill/>
          </a:ln>
        </p:spPr>
      </p:pic>
      <p:pic>
        <p:nvPicPr>
          <p:cNvPr id="124" name="Google Shape;124;p23"/>
          <p:cNvPicPr preferRelativeResize="0"/>
          <p:nvPr/>
        </p:nvPicPr>
        <p:blipFill>
          <a:blip r:embed="rId5">
            <a:alphaModFix/>
          </a:blip>
          <a:stretch>
            <a:fillRect/>
          </a:stretch>
        </p:blipFill>
        <p:spPr>
          <a:xfrm>
            <a:off x="6151850" y="492850"/>
            <a:ext cx="3022425" cy="2033925"/>
          </a:xfrm>
          <a:prstGeom prst="rect">
            <a:avLst/>
          </a:prstGeom>
          <a:noFill/>
          <a:ln>
            <a:noFill/>
          </a:ln>
        </p:spPr>
      </p:pic>
      <p:pic>
        <p:nvPicPr>
          <p:cNvPr id="125" name="Google Shape;125;p23"/>
          <p:cNvPicPr preferRelativeResize="0"/>
          <p:nvPr/>
        </p:nvPicPr>
        <p:blipFill>
          <a:blip r:embed="rId6">
            <a:alphaModFix/>
          </a:blip>
          <a:stretch>
            <a:fillRect/>
          </a:stretch>
        </p:blipFill>
        <p:spPr>
          <a:xfrm>
            <a:off x="134875" y="518113"/>
            <a:ext cx="2977825" cy="1861875"/>
          </a:xfrm>
          <a:prstGeom prst="rect">
            <a:avLst/>
          </a:prstGeom>
          <a:noFill/>
          <a:ln>
            <a:noFill/>
          </a:ln>
        </p:spPr>
      </p:pic>
      <p:pic>
        <p:nvPicPr>
          <p:cNvPr id="126" name="Google Shape;126;p23"/>
          <p:cNvPicPr preferRelativeResize="0"/>
          <p:nvPr/>
        </p:nvPicPr>
        <p:blipFill rotWithShape="1">
          <a:blip r:embed="rId7">
            <a:alphaModFix/>
          </a:blip>
          <a:srcRect b="0" l="4860" r="-4860" t="0"/>
          <a:stretch/>
        </p:blipFill>
        <p:spPr>
          <a:xfrm>
            <a:off x="3530175" y="2740425"/>
            <a:ext cx="2738225" cy="1912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156400"/>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3300">
                <a:latin typeface="Montserrat"/>
                <a:ea typeface="Montserrat"/>
                <a:cs typeface="Montserrat"/>
                <a:sym typeface="Montserrat"/>
              </a:rPr>
              <a:t>Distribution Of Features  </a:t>
            </a:r>
            <a:endParaRPr b="1" sz="3300">
              <a:latin typeface="Montserrat"/>
              <a:ea typeface="Montserrat"/>
              <a:cs typeface="Montserrat"/>
              <a:sym typeface="Montserrat"/>
            </a:endParaRPr>
          </a:p>
        </p:txBody>
      </p:sp>
      <p:sp>
        <p:nvSpPr>
          <p:cNvPr id="132" name="Google Shape;132;p24"/>
          <p:cNvSpPr txBox="1"/>
          <p:nvPr>
            <p:ph idx="1" type="body"/>
          </p:nvPr>
        </p:nvSpPr>
        <p:spPr>
          <a:xfrm>
            <a:off x="-31100" y="803100"/>
            <a:ext cx="3585300" cy="2586300"/>
          </a:xfrm>
          <a:prstGeom prst="rect">
            <a:avLst/>
          </a:prstGeom>
        </p:spPr>
        <p:txBody>
          <a:bodyPr anchorCtr="0" anchor="t" bIns="91425" lIns="91425" spcFirstLastPara="1" rIns="91425" wrap="square" tIns="91425">
            <a:noAutofit/>
          </a:bodyPr>
          <a:lstStyle/>
          <a:p>
            <a:pPr indent="-352425" lvl="0" marL="457200" marR="0" rtl="0" algn="l">
              <a:lnSpc>
                <a:spcPct val="115000"/>
              </a:lnSpc>
              <a:spcBef>
                <a:spcPts val="900"/>
              </a:spcBef>
              <a:spcAft>
                <a:spcPts val="0"/>
              </a:spcAft>
              <a:buClr>
                <a:schemeClr val="lt1"/>
              </a:buClr>
              <a:buSzPts val="1950"/>
              <a:buFont typeface="Roboto"/>
              <a:buChar char="●"/>
            </a:pPr>
            <a:r>
              <a:rPr lang="en-GB" sz="1550">
                <a:solidFill>
                  <a:schemeClr val="lt1"/>
                </a:solidFill>
                <a:highlight>
                  <a:srgbClr val="FFFFFF"/>
                </a:highlight>
                <a:latin typeface="Roboto"/>
                <a:ea typeface="Roboto"/>
                <a:cs typeface="Roboto"/>
                <a:sym typeface="Roboto"/>
              </a:rPr>
              <a:t>‘</a:t>
            </a:r>
            <a:r>
              <a:rPr lang="en-GB" sz="1550">
                <a:solidFill>
                  <a:schemeClr val="lt1"/>
                </a:solidFill>
                <a:highlight>
                  <a:srgbClr val="FFFFFF"/>
                </a:highlight>
                <a:latin typeface="Roboto"/>
                <a:ea typeface="Roboto"/>
                <a:cs typeface="Roboto"/>
                <a:sym typeface="Roboto"/>
              </a:rPr>
              <a:t>Temperature’ and ‘Humidity’ columns follows Uniform distribution.</a:t>
            </a:r>
            <a:endParaRPr sz="1550">
              <a:solidFill>
                <a:schemeClr val="lt1"/>
              </a:solidFill>
              <a:highlight>
                <a:srgbClr val="FFFFFF"/>
              </a:highlight>
              <a:latin typeface="Roboto"/>
              <a:ea typeface="Roboto"/>
              <a:cs typeface="Roboto"/>
              <a:sym typeface="Roboto"/>
            </a:endParaRPr>
          </a:p>
          <a:p>
            <a:pPr indent="-339725" lvl="0" marL="457200" marR="0" rtl="0" algn="l">
              <a:lnSpc>
                <a:spcPct val="115000"/>
              </a:lnSpc>
              <a:spcBef>
                <a:spcPts val="0"/>
              </a:spcBef>
              <a:spcAft>
                <a:spcPts val="0"/>
              </a:spcAft>
              <a:buClr>
                <a:schemeClr val="lt1"/>
              </a:buClr>
              <a:buSzPts val="1750"/>
              <a:buFont typeface="Roboto"/>
              <a:buChar char="●"/>
            </a:pPr>
            <a:r>
              <a:rPr lang="en-GB" sz="1550">
                <a:solidFill>
                  <a:schemeClr val="lt1"/>
                </a:solidFill>
                <a:highlight>
                  <a:srgbClr val="FFFFFF"/>
                </a:highlight>
                <a:latin typeface="Roboto"/>
                <a:ea typeface="Roboto"/>
                <a:cs typeface="Roboto"/>
                <a:sym typeface="Roboto"/>
              </a:rPr>
              <a:t>‘Dew Point Temperature’ and ‘Visibility’ are Negatively skewed.</a:t>
            </a:r>
            <a:r>
              <a:rPr lang="en-GB" sz="1950">
                <a:solidFill>
                  <a:schemeClr val="lt1"/>
                </a:solidFill>
                <a:highlight>
                  <a:srgbClr val="FFFFFF"/>
                </a:highlight>
                <a:latin typeface="Roboto"/>
                <a:ea typeface="Roboto"/>
                <a:cs typeface="Roboto"/>
                <a:sym typeface="Roboto"/>
              </a:rPr>
              <a:t> </a:t>
            </a:r>
            <a:endParaRPr sz="1950">
              <a:solidFill>
                <a:schemeClr val="lt1"/>
              </a:solidFill>
              <a:highlight>
                <a:srgbClr val="FFFFFF"/>
              </a:highlight>
              <a:latin typeface="Roboto"/>
              <a:ea typeface="Roboto"/>
              <a:cs typeface="Roboto"/>
              <a:sym typeface="Roboto"/>
            </a:endParaRPr>
          </a:p>
          <a:p>
            <a:pPr indent="-327025" lvl="0" marL="457200" marR="0" rtl="0" algn="l">
              <a:lnSpc>
                <a:spcPct val="115000"/>
              </a:lnSpc>
              <a:spcBef>
                <a:spcPts val="0"/>
              </a:spcBef>
              <a:spcAft>
                <a:spcPts val="0"/>
              </a:spcAft>
              <a:buClr>
                <a:schemeClr val="lt1"/>
              </a:buClr>
              <a:buSzPts val="1550"/>
              <a:buFont typeface="Roboto"/>
              <a:buChar char="●"/>
            </a:pPr>
            <a:r>
              <a:rPr lang="en-GB" sz="1550">
                <a:solidFill>
                  <a:schemeClr val="lt1"/>
                </a:solidFill>
                <a:highlight>
                  <a:srgbClr val="FFFFFF"/>
                </a:highlight>
                <a:latin typeface="Roboto"/>
                <a:ea typeface="Roboto"/>
                <a:cs typeface="Roboto"/>
                <a:sym typeface="Roboto"/>
              </a:rPr>
              <a:t>‘Wind Speed’ , ‘Solar Radiation’ , ‘Rainfall’ and ‘Snowfall’ are having Positively skewed distribution.</a:t>
            </a:r>
            <a:endParaRPr sz="1550">
              <a:solidFill>
                <a:schemeClr val="lt1"/>
              </a:solidFill>
              <a:highlight>
                <a:srgbClr val="FFFFFF"/>
              </a:highlight>
              <a:latin typeface="Roboto"/>
              <a:ea typeface="Roboto"/>
              <a:cs typeface="Roboto"/>
              <a:sym typeface="Roboto"/>
            </a:endParaRPr>
          </a:p>
          <a:p>
            <a:pPr indent="0" lvl="0" marL="0" rtl="0" algn="l">
              <a:spcBef>
                <a:spcPts val="900"/>
              </a:spcBef>
              <a:spcAft>
                <a:spcPts val="0"/>
              </a:spcAft>
              <a:buNone/>
            </a:pPr>
            <a:r>
              <a:t/>
            </a:r>
            <a:endParaRPr sz="1600">
              <a:solidFill>
                <a:schemeClr val="accent2"/>
              </a:solidFill>
            </a:endParaRPr>
          </a:p>
        </p:txBody>
      </p:sp>
      <p:pic>
        <p:nvPicPr>
          <p:cNvPr id="133" name="Google Shape;133;p24"/>
          <p:cNvPicPr preferRelativeResize="0"/>
          <p:nvPr/>
        </p:nvPicPr>
        <p:blipFill>
          <a:blip r:embed="rId3">
            <a:alphaModFix/>
          </a:blip>
          <a:stretch>
            <a:fillRect/>
          </a:stretch>
        </p:blipFill>
        <p:spPr>
          <a:xfrm>
            <a:off x="6512625" y="881500"/>
            <a:ext cx="2588924" cy="1468650"/>
          </a:xfrm>
          <a:prstGeom prst="rect">
            <a:avLst/>
          </a:prstGeom>
          <a:noFill/>
          <a:ln>
            <a:noFill/>
          </a:ln>
        </p:spPr>
      </p:pic>
      <p:pic>
        <p:nvPicPr>
          <p:cNvPr id="134" name="Google Shape;134;p24"/>
          <p:cNvPicPr preferRelativeResize="0"/>
          <p:nvPr/>
        </p:nvPicPr>
        <p:blipFill>
          <a:blip r:embed="rId4">
            <a:alphaModFix/>
          </a:blip>
          <a:stretch>
            <a:fillRect/>
          </a:stretch>
        </p:blipFill>
        <p:spPr>
          <a:xfrm>
            <a:off x="3963775" y="881488"/>
            <a:ext cx="2588924" cy="1345175"/>
          </a:xfrm>
          <a:prstGeom prst="rect">
            <a:avLst/>
          </a:prstGeom>
          <a:noFill/>
          <a:ln>
            <a:noFill/>
          </a:ln>
        </p:spPr>
      </p:pic>
      <p:pic>
        <p:nvPicPr>
          <p:cNvPr id="135" name="Google Shape;135;p24"/>
          <p:cNvPicPr preferRelativeResize="0"/>
          <p:nvPr/>
        </p:nvPicPr>
        <p:blipFill>
          <a:blip r:embed="rId5">
            <a:alphaModFix/>
          </a:blip>
          <a:stretch>
            <a:fillRect/>
          </a:stretch>
        </p:blipFill>
        <p:spPr>
          <a:xfrm>
            <a:off x="6782088" y="3695063"/>
            <a:ext cx="2319450" cy="1361150"/>
          </a:xfrm>
          <a:prstGeom prst="rect">
            <a:avLst/>
          </a:prstGeom>
          <a:noFill/>
          <a:ln>
            <a:noFill/>
          </a:ln>
        </p:spPr>
      </p:pic>
      <p:pic>
        <p:nvPicPr>
          <p:cNvPr id="136" name="Google Shape;136;p24"/>
          <p:cNvPicPr preferRelativeResize="0"/>
          <p:nvPr/>
        </p:nvPicPr>
        <p:blipFill>
          <a:blip r:embed="rId6">
            <a:alphaModFix/>
          </a:blip>
          <a:stretch>
            <a:fillRect/>
          </a:stretch>
        </p:blipFill>
        <p:spPr>
          <a:xfrm>
            <a:off x="6486713" y="2373400"/>
            <a:ext cx="2640751" cy="1361150"/>
          </a:xfrm>
          <a:prstGeom prst="rect">
            <a:avLst/>
          </a:prstGeom>
          <a:noFill/>
          <a:ln>
            <a:noFill/>
          </a:ln>
        </p:spPr>
      </p:pic>
      <p:pic>
        <p:nvPicPr>
          <p:cNvPr id="137" name="Google Shape;137;p24"/>
          <p:cNvPicPr preferRelativeResize="0"/>
          <p:nvPr/>
        </p:nvPicPr>
        <p:blipFill>
          <a:blip r:embed="rId7">
            <a:alphaModFix/>
          </a:blip>
          <a:stretch>
            <a:fillRect/>
          </a:stretch>
        </p:blipFill>
        <p:spPr>
          <a:xfrm>
            <a:off x="3554050" y="2202425"/>
            <a:ext cx="2998649" cy="1468650"/>
          </a:xfrm>
          <a:prstGeom prst="rect">
            <a:avLst/>
          </a:prstGeom>
          <a:noFill/>
          <a:ln>
            <a:noFill/>
          </a:ln>
        </p:spPr>
      </p:pic>
      <p:pic>
        <p:nvPicPr>
          <p:cNvPr id="138" name="Google Shape;138;p24"/>
          <p:cNvPicPr preferRelativeResize="0"/>
          <p:nvPr/>
        </p:nvPicPr>
        <p:blipFill>
          <a:blip r:embed="rId8">
            <a:alphaModFix/>
          </a:blip>
          <a:stretch>
            <a:fillRect/>
          </a:stretch>
        </p:blipFill>
        <p:spPr>
          <a:xfrm>
            <a:off x="4469225" y="3695075"/>
            <a:ext cx="2319450" cy="1407650"/>
          </a:xfrm>
          <a:prstGeom prst="rect">
            <a:avLst/>
          </a:prstGeom>
          <a:noFill/>
          <a:ln>
            <a:noFill/>
          </a:ln>
        </p:spPr>
      </p:pic>
      <p:pic>
        <p:nvPicPr>
          <p:cNvPr id="139" name="Google Shape;139;p24"/>
          <p:cNvPicPr preferRelativeResize="0"/>
          <p:nvPr/>
        </p:nvPicPr>
        <p:blipFill>
          <a:blip r:embed="rId9">
            <a:alphaModFix/>
          </a:blip>
          <a:stretch>
            <a:fillRect/>
          </a:stretch>
        </p:blipFill>
        <p:spPr>
          <a:xfrm>
            <a:off x="2047781" y="3718325"/>
            <a:ext cx="2421444" cy="1361150"/>
          </a:xfrm>
          <a:prstGeom prst="rect">
            <a:avLst/>
          </a:prstGeom>
          <a:noFill/>
          <a:ln>
            <a:noFill/>
          </a:ln>
        </p:spPr>
      </p:pic>
      <p:pic>
        <p:nvPicPr>
          <p:cNvPr id="140" name="Google Shape;140;p24"/>
          <p:cNvPicPr preferRelativeResize="0"/>
          <p:nvPr/>
        </p:nvPicPr>
        <p:blipFill>
          <a:blip r:embed="rId10">
            <a:alphaModFix/>
          </a:blip>
          <a:stretch>
            <a:fillRect/>
          </a:stretch>
        </p:blipFill>
        <p:spPr>
          <a:xfrm>
            <a:off x="-31100" y="3718325"/>
            <a:ext cx="2078875" cy="1361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5"/>
          <p:cNvPicPr preferRelativeResize="0"/>
          <p:nvPr/>
        </p:nvPicPr>
        <p:blipFill>
          <a:blip r:embed="rId3">
            <a:alphaModFix/>
          </a:blip>
          <a:stretch>
            <a:fillRect/>
          </a:stretch>
        </p:blipFill>
        <p:spPr>
          <a:xfrm>
            <a:off x="120100" y="449050"/>
            <a:ext cx="2945699" cy="1822450"/>
          </a:xfrm>
          <a:prstGeom prst="rect">
            <a:avLst/>
          </a:prstGeom>
          <a:noFill/>
          <a:ln>
            <a:noFill/>
          </a:ln>
        </p:spPr>
      </p:pic>
      <p:pic>
        <p:nvPicPr>
          <p:cNvPr id="146" name="Google Shape;146;p25"/>
          <p:cNvPicPr preferRelativeResize="0"/>
          <p:nvPr/>
        </p:nvPicPr>
        <p:blipFill>
          <a:blip r:embed="rId4">
            <a:alphaModFix/>
          </a:blip>
          <a:stretch>
            <a:fillRect/>
          </a:stretch>
        </p:blipFill>
        <p:spPr>
          <a:xfrm>
            <a:off x="3209588" y="449049"/>
            <a:ext cx="2945699" cy="1822450"/>
          </a:xfrm>
          <a:prstGeom prst="rect">
            <a:avLst/>
          </a:prstGeom>
          <a:noFill/>
          <a:ln>
            <a:noFill/>
          </a:ln>
        </p:spPr>
      </p:pic>
      <p:pic>
        <p:nvPicPr>
          <p:cNvPr id="147" name="Google Shape;147;p25"/>
          <p:cNvPicPr preferRelativeResize="0"/>
          <p:nvPr/>
        </p:nvPicPr>
        <p:blipFill>
          <a:blip r:embed="rId5">
            <a:alphaModFix/>
          </a:blip>
          <a:stretch>
            <a:fillRect/>
          </a:stretch>
        </p:blipFill>
        <p:spPr>
          <a:xfrm>
            <a:off x="4514450" y="2427500"/>
            <a:ext cx="4364501" cy="2520100"/>
          </a:xfrm>
          <a:prstGeom prst="rect">
            <a:avLst/>
          </a:prstGeom>
          <a:noFill/>
          <a:ln>
            <a:noFill/>
          </a:ln>
        </p:spPr>
      </p:pic>
      <p:pic>
        <p:nvPicPr>
          <p:cNvPr id="148" name="Google Shape;148;p25"/>
          <p:cNvPicPr preferRelativeResize="0"/>
          <p:nvPr/>
        </p:nvPicPr>
        <p:blipFill>
          <a:blip r:embed="rId6">
            <a:alphaModFix/>
          </a:blip>
          <a:stretch>
            <a:fillRect/>
          </a:stretch>
        </p:blipFill>
        <p:spPr>
          <a:xfrm>
            <a:off x="6299075" y="501150"/>
            <a:ext cx="2711800" cy="1771575"/>
          </a:xfrm>
          <a:prstGeom prst="rect">
            <a:avLst/>
          </a:prstGeom>
          <a:noFill/>
          <a:ln>
            <a:noFill/>
          </a:ln>
        </p:spPr>
      </p:pic>
      <p:pic>
        <p:nvPicPr>
          <p:cNvPr id="149" name="Google Shape;149;p25"/>
          <p:cNvPicPr preferRelativeResize="0"/>
          <p:nvPr/>
        </p:nvPicPr>
        <p:blipFill>
          <a:blip r:embed="rId7">
            <a:alphaModFix/>
          </a:blip>
          <a:stretch>
            <a:fillRect/>
          </a:stretch>
        </p:blipFill>
        <p:spPr>
          <a:xfrm>
            <a:off x="300775" y="2394151"/>
            <a:ext cx="4213674" cy="2586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223000"/>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3300">
                <a:latin typeface="Montserrat"/>
                <a:ea typeface="Montserrat"/>
                <a:cs typeface="Montserrat"/>
                <a:sym typeface="Montserrat"/>
              </a:rPr>
              <a:t>Correlation</a:t>
            </a:r>
            <a:endParaRPr b="1" sz="3300">
              <a:latin typeface="Montserrat"/>
              <a:ea typeface="Montserrat"/>
              <a:cs typeface="Montserrat"/>
              <a:sym typeface="Montserrat"/>
            </a:endParaRPr>
          </a:p>
        </p:txBody>
      </p:sp>
      <p:pic>
        <p:nvPicPr>
          <p:cNvPr id="155" name="Google Shape;155;p26"/>
          <p:cNvPicPr preferRelativeResize="0"/>
          <p:nvPr/>
        </p:nvPicPr>
        <p:blipFill>
          <a:blip r:embed="rId3">
            <a:alphaModFix/>
          </a:blip>
          <a:stretch>
            <a:fillRect/>
          </a:stretch>
        </p:blipFill>
        <p:spPr>
          <a:xfrm>
            <a:off x="127600" y="1137100"/>
            <a:ext cx="2836149" cy="1543300"/>
          </a:xfrm>
          <a:prstGeom prst="rect">
            <a:avLst/>
          </a:prstGeom>
          <a:noFill/>
          <a:ln>
            <a:noFill/>
          </a:ln>
        </p:spPr>
      </p:pic>
      <p:pic>
        <p:nvPicPr>
          <p:cNvPr id="156" name="Google Shape;156;p26"/>
          <p:cNvPicPr preferRelativeResize="0"/>
          <p:nvPr/>
        </p:nvPicPr>
        <p:blipFill>
          <a:blip r:embed="rId4">
            <a:alphaModFix/>
          </a:blip>
          <a:stretch>
            <a:fillRect/>
          </a:stretch>
        </p:blipFill>
        <p:spPr>
          <a:xfrm>
            <a:off x="3092000" y="1137100"/>
            <a:ext cx="2836149" cy="1543300"/>
          </a:xfrm>
          <a:prstGeom prst="rect">
            <a:avLst/>
          </a:prstGeom>
          <a:noFill/>
          <a:ln>
            <a:noFill/>
          </a:ln>
        </p:spPr>
      </p:pic>
      <p:pic>
        <p:nvPicPr>
          <p:cNvPr id="157" name="Google Shape;157;p26"/>
          <p:cNvPicPr preferRelativeResize="0"/>
          <p:nvPr/>
        </p:nvPicPr>
        <p:blipFill>
          <a:blip r:embed="rId5">
            <a:alphaModFix/>
          </a:blip>
          <a:stretch>
            <a:fillRect/>
          </a:stretch>
        </p:blipFill>
        <p:spPr>
          <a:xfrm>
            <a:off x="6056400" y="1137100"/>
            <a:ext cx="2919750" cy="1543300"/>
          </a:xfrm>
          <a:prstGeom prst="rect">
            <a:avLst/>
          </a:prstGeom>
          <a:noFill/>
          <a:ln>
            <a:noFill/>
          </a:ln>
        </p:spPr>
      </p:pic>
      <p:pic>
        <p:nvPicPr>
          <p:cNvPr id="158" name="Google Shape;158;p26"/>
          <p:cNvPicPr preferRelativeResize="0"/>
          <p:nvPr/>
        </p:nvPicPr>
        <p:blipFill>
          <a:blip r:embed="rId6">
            <a:alphaModFix/>
          </a:blip>
          <a:stretch>
            <a:fillRect/>
          </a:stretch>
        </p:blipFill>
        <p:spPr>
          <a:xfrm>
            <a:off x="127600" y="2680400"/>
            <a:ext cx="2836149" cy="1543300"/>
          </a:xfrm>
          <a:prstGeom prst="rect">
            <a:avLst/>
          </a:prstGeom>
          <a:noFill/>
          <a:ln>
            <a:noFill/>
          </a:ln>
        </p:spPr>
      </p:pic>
      <p:pic>
        <p:nvPicPr>
          <p:cNvPr id="159" name="Google Shape;159;p26"/>
          <p:cNvPicPr preferRelativeResize="0"/>
          <p:nvPr/>
        </p:nvPicPr>
        <p:blipFill>
          <a:blip r:embed="rId7">
            <a:alphaModFix/>
          </a:blip>
          <a:stretch>
            <a:fillRect/>
          </a:stretch>
        </p:blipFill>
        <p:spPr>
          <a:xfrm>
            <a:off x="3092000" y="2721150"/>
            <a:ext cx="2836149" cy="1543300"/>
          </a:xfrm>
          <a:prstGeom prst="rect">
            <a:avLst/>
          </a:prstGeom>
          <a:noFill/>
          <a:ln>
            <a:noFill/>
          </a:ln>
        </p:spPr>
      </p:pic>
      <p:pic>
        <p:nvPicPr>
          <p:cNvPr id="160" name="Google Shape;160;p26"/>
          <p:cNvPicPr preferRelativeResize="0"/>
          <p:nvPr/>
        </p:nvPicPr>
        <p:blipFill>
          <a:blip r:embed="rId8">
            <a:alphaModFix/>
          </a:blip>
          <a:stretch>
            <a:fillRect/>
          </a:stretch>
        </p:blipFill>
        <p:spPr>
          <a:xfrm>
            <a:off x="6100800" y="2680400"/>
            <a:ext cx="2919750" cy="1543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311700" y="223000"/>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3300">
                <a:latin typeface="Montserrat"/>
                <a:ea typeface="Montserrat"/>
                <a:cs typeface="Montserrat"/>
                <a:sym typeface="Montserrat"/>
              </a:rPr>
              <a:t>Correlation(continued)</a:t>
            </a:r>
            <a:endParaRPr b="1" sz="3300">
              <a:latin typeface="Montserrat"/>
              <a:ea typeface="Montserrat"/>
              <a:cs typeface="Montserrat"/>
              <a:sym typeface="Montserrat"/>
            </a:endParaRPr>
          </a:p>
        </p:txBody>
      </p:sp>
      <p:pic>
        <p:nvPicPr>
          <p:cNvPr id="166" name="Google Shape;166;p27"/>
          <p:cNvPicPr preferRelativeResize="0"/>
          <p:nvPr/>
        </p:nvPicPr>
        <p:blipFill>
          <a:blip r:embed="rId3">
            <a:alphaModFix/>
          </a:blip>
          <a:stretch>
            <a:fillRect/>
          </a:stretch>
        </p:blipFill>
        <p:spPr>
          <a:xfrm>
            <a:off x="127600" y="1137100"/>
            <a:ext cx="2836149" cy="1543300"/>
          </a:xfrm>
          <a:prstGeom prst="rect">
            <a:avLst/>
          </a:prstGeom>
          <a:noFill/>
          <a:ln>
            <a:noFill/>
          </a:ln>
        </p:spPr>
      </p:pic>
      <p:pic>
        <p:nvPicPr>
          <p:cNvPr id="167" name="Google Shape;167;p27"/>
          <p:cNvPicPr preferRelativeResize="0"/>
          <p:nvPr/>
        </p:nvPicPr>
        <p:blipFill>
          <a:blip r:embed="rId4">
            <a:alphaModFix/>
          </a:blip>
          <a:stretch>
            <a:fillRect/>
          </a:stretch>
        </p:blipFill>
        <p:spPr>
          <a:xfrm>
            <a:off x="3079425" y="1137100"/>
            <a:ext cx="2861300" cy="1543300"/>
          </a:xfrm>
          <a:prstGeom prst="rect">
            <a:avLst/>
          </a:prstGeom>
          <a:noFill/>
          <a:ln>
            <a:noFill/>
          </a:ln>
        </p:spPr>
      </p:pic>
      <p:pic>
        <p:nvPicPr>
          <p:cNvPr id="168" name="Google Shape;168;p27"/>
          <p:cNvPicPr preferRelativeResize="0"/>
          <p:nvPr/>
        </p:nvPicPr>
        <p:blipFill>
          <a:blip r:embed="rId5">
            <a:alphaModFix/>
          </a:blip>
          <a:stretch>
            <a:fillRect/>
          </a:stretch>
        </p:blipFill>
        <p:spPr>
          <a:xfrm>
            <a:off x="6100800" y="1137100"/>
            <a:ext cx="2861300" cy="1543300"/>
          </a:xfrm>
          <a:prstGeom prst="rect">
            <a:avLst/>
          </a:prstGeom>
          <a:noFill/>
          <a:ln>
            <a:noFill/>
          </a:ln>
        </p:spPr>
      </p:pic>
      <p:pic>
        <p:nvPicPr>
          <p:cNvPr id="169" name="Google Shape;169;p27"/>
          <p:cNvPicPr preferRelativeResize="0"/>
          <p:nvPr/>
        </p:nvPicPr>
        <p:blipFill>
          <a:blip r:embed="rId6">
            <a:alphaModFix/>
          </a:blip>
          <a:stretch>
            <a:fillRect/>
          </a:stretch>
        </p:blipFill>
        <p:spPr>
          <a:xfrm>
            <a:off x="127600" y="2709725"/>
            <a:ext cx="2836149" cy="1566150"/>
          </a:xfrm>
          <a:prstGeom prst="rect">
            <a:avLst/>
          </a:prstGeom>
          <a:noFill/>
          <a:ln>
            <a:noFill/>
          </a:ln>
        </p:spPr>
      </p:pic>
      <p:pic>
        <p:nvPicPr>
          <p:cNvPr id="170" name="Google Shape;170;p27"/>
          <p:cNvPicPr preferRelativeResize="0"/>
          <p:nvPr/>
        </p:nvPicPr>
        <p:blipFill>
          <a:blip r:embed="rId7">
            <a:alphaModFix/>
          </a:blip>
          <a:stretch>
            <a:fillRect/>
          </a:stretch>
        </p:blipFill>
        <p:spPr>
          <a:xfrm>
            <a:off x="3114200" y="2709725"/>
            <a:ext cx="2836149" cy="1566150"/>
          </a:xfrm>
          <a:prstGeom prst="rect">
            <a:avLst/>
          </a:prstGeom>
          <a:noFill/>
          <a:ln>
            <a:noFill/>
          </a:ln>
        </p:spPr>
      </p:pic>
      <p:pic>
        <p:nvPicPr>
          <p:cNvPr id="171" name="Google Shape;171;p27"/>
          <p:cNvPicPr preferRelativeResize="0"/>
          <p:nvPr/>
        </p:nvPicPr>
        <p:blipFill>
          <a:blip r:embed="rId8">
            <a:alphaModFix/>
          </a:blip>
          <a:stretch>
            <a:fillRect/>
          </a:stretch>
        </p:blipFill>
        <p:spPr>
          <a:xfrm>
            <a:off x="6165500" y="2709725"/>
            <a:ext cx="2861300" cy="1566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156400"/>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3300">
                <a:latin typeface="Montserrat"/>
                <a:ea typeface="Montserrat"/>
                <a:cs typeface="Montserrat"/>
                <a:sym typeface="Montserrat"/>
              </a:rPr>
              <a:t>Multicollinearity</a:t>
            </a:r>
            <a:endParaRPr b="1" sz="3300">
              <a:latin typeface="Montserrat"/>
              <a:ea typeface="Montserrat"/>
              <a:cs typeface="Montserrat"/>
              <a:sym typeface="Montserrat"/>
            </a:endParaRPr>
          </a:p>
        </p:txBody>
      </p:sp>
      <p:sp>
        <p:nvSpPr>
          <p:cNvPr id="177" name="Google Shape;177;p28"/>
          <p:cNvSpPr txBox="1"/>
          <p:nvPr>
            <p:ph idx="1" type="body"/>
          </p:nvPr>
        </p:nvSpPr>
        <p:spPr>
          <a:xfrm>
            <a:off x="311700" y="4340400"/>
            <a:ext cx="8520600" cy="511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1250">
                <a:solidFill>
                  <a:schemeClr val="lt1"/>
                </a:solidFill>
                <a:highlight>
                  <a:srgbClr val="FFFFFF"/>
                </a:highlight>
                <a:latin typeface="Roboto"/>
                <a:ea typeface="Roboto"/>
                <a:cs typeface="Roboto"/>
                <a:sym typeface="Roboto"/>
              </a:rPr>
              <a:t>From the above graph, we can see that Temperature and Dew_point_temperature are </a:t>
            </a:r>
            <a:r>
              <a:rPr lang="en-GB" sz="1250">
                <a:solidFill>
                  <a:schemeClr val="lt1"/>
                </a:solidFill>
                <a:highlight>
                  <a:srgbClr val="FFFFFF"/>
                </a:highlight>
                <a:latin typeface="Roboto"/>
                <a:ea typeface="Roboto"/>
                <a:cs typeface="Roboto"/>
                <a:sym typeface="Roboto"/>
              </a:rPr>
              <a:t>highly</a:t>
            </a:r>
            <a:r>
              <a:rPr lang="en-GB" sz="1250">
                <a:solidFill>
                  <a:schemeClr val="lt1"/>
                </a:solidFill>
                <a:highlight>
                  <a:srgbClr val="FFFFFF"/>
                </a:highlight>
                <a:latin typeface="Roboto"/>
                <a:ea typeface="Roboto"/>
                <a:cs typeface="Roboto"/>
                <a:sym typeface="Roboto"/>
              </a:rPr>
              <a:t> correlated, keeping the factor of 0.91 . And, then we have hour in the graph which is having high correlation with our dependent variable.</a:t>
            </a:r>
            <a:endParaRPr sz="1250">
              <a:solidFill>
                <a:schemeClr val="lt1"/>
              </a:solidFill>
              <a:highlight>
                <a:srgbClr val="FFFFFF"/>
              </a:highlight>
              <a:latin typeface="Roboto"/>
              <a:ea typeface="Roboto"/>
              <a:cs typeface="Roboto"/>
              <a:sym typeface="Roboto"/>
            </a:endParaRPr>
          </a:p>
        </p:txBody>
      </p:sp>
      <p:pic>
        <p:nvPicPr>
          <p:cNvPr id="178" name="Google Shape;178;p28"/>
          <p:cNvPicPr preferRelativeResize="0"/>
          <p:nvPr/>
        </p:nvPicPr>
        <p:blipFill>
          <a:blip r:embed="rId3">
            <a:alphaModFix/>
          </a:blip>
          <a:stretch>
            <a:fillRect/>
          </a:stretch>
        </p:blipFill>
        <p:spPr>
          <a:xfrm>
            <a:off x="152400" y="847038"/>
            <a:ext cx="8565649" cy="36018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156400"/>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3300">
                <a:latin typeface="Montserrat"/>
                <a:ea typeface="Montserrat"/>
                <a:cs typeface="Montserrat"/>
                <a:sym typeface="Montserrat"/>
              </a:rPr>
              <a:t>Data Preprocessing</a:t>
            </a:r>
            <a:endParaRPr b="1" sz="3300">
              <a:latin typeface="Montserrat"/>
              <a:ea typeface="Montserrat"/>
              <a:cs typeface="Montserrat"/>
              <a:sym typeface="Montserrat"/>
            </a:endParaRPr>
          </a:p>
        </p:txBody>
      </p:sp>
      <p:sp>
        <p:nvSpPr>
          <p:cNvPr id="184" name="Google Shape;184;p29"/>
          <p:cNvSpPr txBox="1"/>
          <p:nvPr>
            <p:ph idx="1" type="body"/>
          </p:nvPr>
        </p:nvSpPr>
        <p:spPr>
          <a:xfrm>
            <a:off x="133250" y="851075"/>
            <a:ext cx="8520600" cy="3920400"/>
          </a:xfrm>
          <a:prstGeom prst="rect">
            <a:avLst/>
          </a:prstGeom>
        </p:spPr>
        <p:txBody>
          <a:bodyPr anchorCtr="0" anchor="t" bIns="91425" lIns="91425" spcFirstLastPara="1" rIns="91425" wrap="square" tIns="91425">
            <a:noAutofit/>
          </a:bodyPr>
          <a:lstStyle/>
          <a:p>
            <a:pPr indent="-339725" lvl="0" marL="457200" marR="0" rtl="0" algn="l">
              <a:lnSpc>
                <a:spcPct val="115000"/>
              </a:lnSpc>
              <a:spcBef>
                <a:spcPts val="900"/>
              </a:spcBef>
              <a:spcAft>
                <a:spcPts val="0"/>
              </a:spcAft>
              <a:buClr>
                <a:schemeClr val="lt1"/>
              </a:buClr>
              <a:buSzPts val="1750"/>
              <a:buFont typeface="Roboto"/>
              <a:buChar char="●"/>
            </a:pPr>
            <a:r>
              <a:rPr lang="en-GB" sz="1750">
                <a:solidFill>
                  <a:schemeClr val="lt1"/>
                </a:solidFill>
                <a:highlight>
                  <a:srgbClr val="FFFFFF"/>
                </a:highlight>
                <a:latin typeface="Roboto"/>
                <a:ea typeface="Roboto"/>
                <a:cs typeface="Roboto"/>
                <a:sym typeface="Roboto"/>
              </a:rPr>
              <a:t>Implemented the Principal Component Analysis for ‘Dew Point Temp’ and ‘Temperature’ as they were highly correlated.</a:t>
            </a:r>
            <a:endParaRPr sz="1750">
              <a:solidFill>
                <a:schemeClr val="lt1"/>
              </a:solidFill>
              <a:highlight>
                <a:srgbClr val="FFFFFF"/>
              </a:highlight>
              <a:latin typeface="Roboto"/>
              <a:ea typeface="Roboto"/>
              <a:cs typeface="Roboto"/>
              <a:sym typeface="Roboto"/>
            </a:endParaRPr>
          </a:p>
          <a:p>
            <a:pPr indent="-339725" lvl="0" marL="457200" marR="0" rtl="0" algn="l">
              <a:lnSpc>
                <a:spcPct val="115000"/>
              </a:lnSpc>
              <a:spcBef>
                <a:spcPts val="0"/>
              </a:spcBef>
              <a:spcAft>
                <a:spcPts val="0"/>
              </a:spcAft>
              <a:buClr>
                <a:schemeClr val="lt1"/>
              </a:buClr>
              <a:buSzPts val="1750"/>
              <a:buFont typeface="Roboto"/>
              <a:buChar char="●"/>
            </a:pPr>
            <a:r>
              <a:rPr lang="en-GB" sz="1750">
                <a:solidFill>
                  <a:schemeClr val="lt1"/>
                </a:solidFill>
                <a:highlight>
                  <a:srgbClr val="FFFFFF"/>
                </a:highlight>
                <a:latin typeface="Roboto"/>
                <a:ea typeface="Roboto"/>
                <a:cs typeface="Roboto"/>
                <a:sym typeface="Roboto"/>
              </a:rPr>
              <a:t>Removed observations where it was ‘Nonfunctional Day’ and bike rent was zero and removed the column as well.</a:t>
            </a:r>
            <a:endParaRPr sz="1750">
              <a:solidFill>
                <a:schemeClr val="lt1"/>
              </a:solidFill>
              <a:highlight>
                <a:srgbClr val="FFFFFF"/>
              </a:highlight>
              <a:latin typeface="Roboto"/>
              <a:ea typeface="Roboto"/>
              <a:cs typeface="Roboto"/>
              <a:sym typeface="Roboto"/>
            </a:endParaRPr>
          </a:p>
          <a:p>
            <a:pPr indent="-339725" lvl="0" marL="457200" marR="0" rtl="0" algn="l">
              <a:lnSpc>
                <a:spcPct val="115000"/>
              </a:lnSpc>
              <a:spcBef>
                <a:spcPts val="0"/>
              </a:spcBef>
              <a:spcAft>
                <a:spcPts val="0"/>
              </a:spcAft>
              <a:buClr>
                <a:schemeClr val="lt1"/>
              </a:buClr>
              <a:buSzPts val="1750"/>
              <a:buFont typeface="Roboto"/>
              <a:buChar char="●"/>
            </a:pPr>
            <a:r>
              <a:rPr lang="en-GB" sz="1750">
                <a:solidFill>
                  <a:schemeClr val="lt1"/>
                </a:solidFill>
                <a:highlight>
                  <a:srgbClr val="FFFFFF"/>
                </a:highlight>
                <a:latin typeface="Roboto"/>
                <a:ea typeface="Roboto"/>
                <a:cs typeface="Roboto"/>
                <a:sym typeface="Roboto"/>
              </a:rPr>
              <a:t>We have also dropped ‘Date’ column as it would not help in giving good prediction for model. </a:t>
            </a:r>
            <a:endParaRPr sz="1750">
              <a:solidFill>
                <a:schemeClr val="lt1"/>
              </a:solidFill>
              <a:highlight>
                <a:srgbClr val="FFFFFF"/>
              </a:highlight>
              <a:latin typeface="Roboto"/>
              <a:ea typeface="Roboto"/>
              <a:cs typeface="Roboto"/>
              <a:sym typeface="Roboto"/>
            </a:endParaRPr>
          </a:p>
          <a:p>
            <a:pPr indent="0" lvl="0" marL="0" marR="0" rtl="0" algn="l">
              <a:lnSpc>
                <a:spcPct val="115000"/>
              </a:lnSpc>
              <a:spcBef>
                <a:spcPts val="900"/>
              </a:spcBef>
              <a:spcAft>
                <a:spcPts val="900"/>
              </a:spcAft>
              <a:buNone/>
            </a:pPr>
            <a:r>
              <a:t/>
            </a:r>
            <a:endParaRPr sz="1750">
              <a:solidFill>
                <a:schemeClr val="lt1"/>
              </a:solidFill>
              <a:highlight>
                <a:srgbClr val="FFFFFF"/>
              </a:highlight>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11700" y="156400"/>
            <a:ext cx="8520600" cy="105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3300">
                <a:latin typeface="Montserrat"/>
                <a:ea typeface="Montserrat"/>
                <a:cs typeface="Montserrat"/>
                <a:sym typeface="Montserrat"/>
              </a:rPr>
              <a:t>Machine</a:t>
            </a:r>
            <a:r>
              <a:rPr b="1" lang="en-GB" sz="3300">
                <a:latin typeface="Montserrat"/>
                <a:ea typeface="Montserrat"/>
                <a:cs typeface="Montserrat"/>
                <a:sym typeface="Montserrat"/>
              </a:rPr>
              <a:t> Learning - Supervised Learning - Regression</a:t>
            </a:r>
            <a:endParaRPr b="1" sz="3300">
              <a:latin typeface="Montserrat"/>
              <a:ea typeface="Montserrat"/>
              <a:cs typeface="Montserrat"/>
              <a:sym typeface="Montserrat"/>
            </a:endParaRPr>
          </a:p>
        </p:txBody>
      </p:sp>
      <p:sp>
        <p:nvSpPr>
          <p:cNvPr id="190" name="Google Shape;190;p30"/>
          <p:cNvSpPr txBox="1"/>
          <p:nvPr>
            <p:ph idx="1" type="body"/>
          </p:nvPr>
        </p:nvSpPr>
        <p:spPr>
          <a:xfrm>
            <a:off x="6001200" y="3091300"/>
            <a:ext cx="3141900" cy="19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150">
                <a:solidFill>
                  <a:schemeClr val="lt1"/>
                </a:solidFill>
                <a:highlight>
                  <a:srgbClr val="FFFFFF"/>
                </a:highlight>
                <a:latin typeface="Roboto"/>
                <a:ea typeface="Roboto"/>
                <a:cs typeface="Roboto"/>
                <a:sym typeface="Roboto"/>
              </a:rPr>
              <a:t>We have used different ML Models to determine the prediction of Rental Bikes needed per hours. The Linear regression model is giving an accuracy of 78%. The Lasso regression is giving the accuracy of 38%. The Ridge Model is giving the accuracy of 77%. Where as Elastic Net is giving accuracy of 62% and Decision Tree is giving accuracy of 63%</a:t>
            </a:r>
            <a:r>
              <a:rPr lang="en-GB" sz="1200">
                <a:solidFill>
                  <a:schemeClr val="accent2"/>
                </a:solidFill>
              </a:rPr>
              <a:t>.</a:t>
            </a:r>
            <a:endParaRPr sz="1200">
              <a:solidFill>
                <a:schemeClr val="accent2"/>
              </a:solidFill>
            </a:endParaRPr>
          </a:p>
          <a:p>
            <a:pPr indent="0" lvl="0" marL="0" rtl="0" algn="l">
              <a:spcBef>
                <a:spcPts val="0"/>
              </a:spcBef>
              <a:spcAft>
                <a:spcPts val="0"/>
              </a:spcAft>
              <a:buNone/>
            </a:pPr>
            <a:r>
              <a:t/>
            </a:r>
            <a:endParaRPr sz="1200">
              <a:solidFill>
                <a:schemeClr val="accent2"/>
              </a:solidFill>
            </a:endParaRPr>
          </a:p>
        </p:txBody>
      </p:sp>
      <p:pic>
        <p:nvPicPr>
          <p:cNvPr id="191" name="Google Shape;191;p30"/>
          <p:cNvPicPr preferRelativeResize="0"/>
          <p:nvPr/>
        </p:nvPicPr>
        <p:blipFill>
          <a:blip r:embed="rId3">
            <a:alphaModFix/>
          </a:blip>
          <a:stretch>
            <a:fillRect/>
          </a:stretch>
        </p:blipFill>
        <p:spPr>
          <a:xfrm>
            <a:off x="52700" y="1135800"/>
            <a:ext cx="2974251" cy="1987300"/>
          </a:xfrm>
          <a:prstGeom prst="rect">
            <a:avLst/>
          </a:prstGeom>
          <a:noFill/>
          <a:ln>
            <a:noFill/>
          </a:ln>
        </p:spPr>
      </p:pic>
      <p:pic>
        <p:nvPicPr>
          <p:cNvPr id="192" name="Google Shape;192;p30"/>
          <p:cNvPicPr preferRelativeResize="0"/>
          <p:nvPr/>
        </p:nvPicPr>
        <p:blipFill>
          <a:blip r:embed="rId4">
            <a:alphaModFix/>
          </a:blip>
          <a:stretch>
            <a:fillRect/>
          </a:stretch>
        </p:blipFill>
        <p:spPr>
          <a:xfrm>
            <a:off x="3084875" y="1135798"/>
            <a:ext cx="2974242" cy="1987300"/>
          </a:xfrm>
          <a:prstGeom prst="rect">
            <a:avLst/>
          </a:prstGeom>
          <a:noFill/>
          <a:ln>
            <a:noFill/>
          </a:ln>
        </p:spPr>
      </p:pic>
      <p:pic>
        <p:nvPicPr>
          <p:cNvPr id="193" name="Google Shape;193;p30"/>
          <p:cNvPicPr preferRelativeResize="0"/>
          <p:nvPr/>
        </p:nvPicPr>
        <p:blipFill>
          <a:blip r:embed="rId5">
            <a:alphaModFix/>
          </a:blip>
          <a:stretch>
            <a:fillRect/>
          </a:stretch>
        </p:blipFill>
        <p:spPr>
          <a:xfrm>
            <a:off x="6117038" y="1135800"/>
            <a:ext cx="2974213" cy="1987300"/>
          </a:xfrm>
          <a:prstGeom prst="rect">
            <a:avLst/>
          </a:prstGeom>
          <a:noFill/>
          <a:ln>
            <a:noFill/>
          </a:ln>
        </p:spPr>
      </p:pic>
      <p:pic>
        <p:nvPicPr>
          <p:cNvPr id="194" name="Google Shape;194;p30"/>
          <p:cNvPicPr preferRelativeResize="0"/>
          <p:nvPr/>
        </p:nvPicPr>
        <p:blipFill>
          <a:blip r:embed="rId6">
            <a:alphaModFix/>
          </a:blip>
          <a:stretch>
            <a:fillRect/>
          </a:stretch>
        </p:blipFill>
        <p:spPr>
          <a:xfrm>
            <a:off x="52700" y="3123112"/>
            <a:ext cx="2974251" cy="1987200"/>
          </a:xfrm>
          <a:prstGeom prst="rect">
            <a:avLst/>
          </a:prstGeom>
          <a:noFill/>
          <a:ln>
            <a:noFill/>
          </a:ln>
        </p:spPr>
      </p:pic>
      <p:pic>
        <p:nvPicPr>
          <p:cNvPr id="195" name="Google Shape;195;p30"/>
          <p:cNvPicPr preferRelativeResize="0"/>
          <p:nvPr/>
        </p:nvPicPr>
        <p:blipFill>
          <a:blip r:embed="rId7">
            <a:alphaModFix/>
          </a:blip>
          <a:stretch>
            <a:fillRect/>
          </a:stretch>
        </p:blipFill>
        <p:spPr>
          <a:xfrm>
            <a:off x="3026950" y="3123088"/>
            <a:ext cx="2974251" cy="1987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311700" y="156400"/>
            <a:ext cx="8520600" cy="105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3300">
                <a:latin typeface="Montserrat"/>
                <a:ea typeface="Montserrat"/>
                <a:cs typeface="Montserrat"/>
                <a:sym typeface="Montserrat"/>
              </a:rPr>
              <a:t>Machine Learning - Supervised Learning - Regression(continued)</a:t>
            </a:r>
            <a:endParaRPr b="1" sz="3300">
              <a:latin typeface="Montserrat"/>
              <a:ea typeface="Montserrat"/>
              <a:cs typeface="Montserrat"/>
              <a:sym typeface="Montserrat"/>
            </a:endParaRPr>
          </a:p>
        </p:txBody>
      </p:sp>
      <p:sp>
        <p:nvSpPr>
          <p:cNvPr id="201" name="Google Shape;201;p31"/>
          <p:cNvSpPr txBox="1"/>
          <p:nvPr>
            <p:ph idx="1" type="body"/>
          </p:nvPr>
        </p:nvSpPr>
        <p:spPr>
          <a:xfrm>
            <a:off x="4736450" y="3123100"/>
            <a:ext cx="4484700" cy="19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150">
              <a:solidFill>
                <a:schemeClr val="lt1"/>
              </a:solidFill>
              <a:highlight>
                <a:srgbClr val="FFFFFF"/>
              </a:highlight>
              <a:latin typeface="Roboto"/>
              <a:ea typeface="Roboto"/>
              <a:cs typeface="Roboto"/>
              <a:sym typeface="Roboto"/>
            </a:endParaRPr>
          </a:p>
          <a:p>
            <a:pPr indent="0" lvl="0" marL="0" rtl="0" algn="l">
              <a:spcBef>
                <a:spcPts val="0"/>
              </a:spcBef>
              <a:spcAft>
                <a:spcPts val="0"/>
              </a:spcAft>
              <a:buNone/>
            </a:pPr>
            <a:r>
              <a:rPr b="1" lang="en-GB" sz="1150">
                <a:solidFill>
                  <a:schemeClr val="lt1"/>
                </a:solidFill>
                <a:highlight>
                  <a:srgbClr val="FFFFFF"/>
                </a:highlight>
                <a:latin typeface="Roboto"/>
                <a:ea typeface="Roboto"/>
                <a:cs typeface="Roboto"/>
                <a:sym typeface="Roboto"/>
              </a:rPr>
              <a:t>Here, the Random forest Regressor and Gradient Boosting gridsearchcv gives the highest R2 score of 99% and 95% </a:t>
            </a:r>
            <a:r>
              <a:rPr b="1" lang="en-GB" sz="1150">
                <a:solidFill>
                  <a:schemeClr val="lt1"/>
                </a:solidFill>
                <a:highlight>
                  <a:srgbClr val="FFFFFF"/>
                </a:highlight>
                <a:latin typeface="Roboto"/>
                <a:ea typeface="Roboto"/>
                <a:cs typeface="Roboto"/>
                <a:sym typeface="Roboto"/>
              </a:rPr>
              <a:t>respectively</a:t>
            </a:r>
            <a:r>
              <a:rPr b="1" lang="en-GB" sz="1150">
                <a:solidFill>
                  <a:schemeClr val="lt1"/>
                </a:solidFill>
                <a:highlight>
                  <a:srgbClr val="FFFFFF"/>
                </a:highlight>
                <a:latin typeface="Roboto"/>
                <a:ea typeface="Roboto"/>
                <a:cs typeface="Roboto"/>
                <a:sym typeface="Roboto"/>
              </a:rPr>
              <a:t> for Train Set and 92% for Test set.</a:t>
            </a:r>
            <a:endParaRPr sz="1200">
              <a:solidFill>
                <a:schemeClr val="accent2"/>
              </a:solidFill>
            </a:endParaRPr>
          </a:p>
        </p:txBody>
      </p:sp>
      <p:pic>
        <p:nvPicPr>
          <p:cNvPr id="202" name="Google Shape;202;p31"/>
          <p:cNvPicPr preferRelativeResize="0"/>
          <p:nvPr/>
        </p:nvPicPr>
        <p:blipFill>
          <a:blip r:embed="rId3">
            <a:alphaModFix/>
          </a:blip>
          <a:stretch>
            <a:fillRect/>
          </a:stretch>
        </p:blipFill>
        <p:spPr>
          <a:xfrm>
            <a:off x="51975" y="1135800"/>
            <a:ext cx="2974200" cy="1987291"/>
          </a:xfrm>
          <a:prstGeom prst="rect">
            <a:avLst/>
          </a:prstGeom>
          <a:noFill/>
          <a:ln>
            <a:noFill/>
          </a:ln>
        </p:spPr>
      </p:pic>
      <p:pic>
        <p:nvPicPr>
          <p:cNvPr id="203" name="Google Shape;203;p31"/>
          <p:cNvPicPr preferRelativeResize="0"/>
          <p:nvPr/>
        </p:nvPicPr>
        <p:blipFill>
          <a:blip r:embed="rId4">
            <a:alphaModFix/>
          </a:blip>
          <a:stretch>
            <a:fillRect/>
          </a:stretch>
        </p:blipFill>
        <p:spPr>
          <a:xfrm>
            <a:off x="3099925" y="1135804"/>
            <a:ext cx="2974251" cy="1987297"/>
          </a:xfrm>
          <a:prstGeom prst="rect">
            <a:avLst/>
          </a:prstGeom>
          <a:noFill/>
          <a:ln>
            <a:noFill/>
          </a:ln>
        </p:spPr>
      </p:pic>
      <p:pic>
        <p:nvPicPr>
          <p:cNvPr id="204" name="Google Shape;204;p31"/>
          <p:cNvPicPr preferRelativeResize="0"/>
          <p:nvPr/>
        </p:nvPicPr>
        <p:blipFill>
          <a:blip r:embed="rId5">
            <a:alphaModFix/>
          </a:blip>
          <a:stretch>
            <a:fillRect/>
          </a:stretch>
        </p:blipFill>
        <p:spPr>
          <a:xfrm>
            <a:off x="6155600" y="1135787"/>
            <a:ext cx="2974251" cy="1987325"/>
          </a:xfrm>
          <a:prstGeom prst="rect">
            <a:avLst/>
          </a:prstGeom>
          <a:noFill/>
          <a:ln>
            <a:noFill/>
          </a:ln>
        </p:spPr>
      </p:pic>
      <p:pic>
        <p:nvPicPr>
          <p:cNvPr id="205" name="Google Shape;205;p31"/>
          <p:cNvPicPr preferRelativeResize="0"/>
          <p:nvPr/>
        </p:nvPicPr>
        <p:blipFill>
          <a:blip r:embed="rId6">
            <a:alphaModFix/>
          </a:blip>
          <a:stretch>
            <a:fillRect/>
          </a:stretch>
        </p:blipFill>
        <p:spPr>
          <a:xfrm>
            <a:off x="0" y="3100513"/>
            <a:ext cx="4558850" cy="20323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59200"/>
            <a:ext cx="8520600" cy="1093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5200"/>
              <a:buFont typeface="Arial"/>
              <a:buNone/>
            </a:pPr>
            <a:r>
              <a:rPr b="1" lang="en-GB" sz="3300">
                <a:solidFill>
                  <a:srgbClr val="CC0000"/>
                </a:solidFill>
                <a:latin typeface="Montserrat"/>
                <a:ea typeface="Montserrat"/>
                <a:cs typeface="Montserrat"/>
                <a:sym typeface="Montserrat"/>
              </a:rPr>
              <a:t>Points of Discussion:</a:t>
            </a:r>
            <a:endParaRPr b="1" sz="33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GB">
                <a:solidFill>
                  <a:schemeClr val="lt1"/>
                </a:solidFill>
              </a:rPr>
              <a:t>Defining Problem Statement</a:t>
            </a:r>
            <a:endParaRPr>
              <a:solidFill>
                <a:schemeClr val="lt1"/>
              </a:solidFill>
            </a:endParaRPr>
          </a:p>
          <a:p>
            <a:pPr indent="-342900" lvl="0" marL="457200" rtl="0" algn="l">
              <a:spcBef>
                <a:spcPts val="0"/>
              </a:spcBef>
              <a:spcAft>
                <a:spcPts val="0"/>
              </a:spcAft>
              <a:buClr>
                <a:schemeClr val="lt1"/>
              </a:buClr>
              <a:buSzPts val="1800"/>
              <a:buChar char="●"/>
            </a:pPr>
            <a:r>
              <a:rPr lang="en-GB">
                <a:solidFill>
                  <a:schemeClr val="lt1"/>
                </a:solidFill>
              </a:rPr>
              <a:t>Introduction </a:t>
            </a:r>
            <a:endParaRPr>
              <a:solidFill>
                <a:schemeClr val="lt1"/>
              </a:solidFill>
            </a:endParaRPr>
          </a:p>
          <a:p>
            <a:pPr indent="-342900" lvl="0" marL="457200" rtl="0" algn="l">
              <a:spcBef>
                <a:spcPts val="0"/>
              </a:spcBef>
              <a:spcAft>
                <a:spcPts val="0"/>
              </a:spcAft>
              <a:buClr>
                <a:schemeClr val="lt1"/>
              </a:buClr>
              <a:buSzPts val="1800"/>
              <a:buChar char="●"/>
            </a:pPr>
            <a:r>
              <a:rPr lang="en-GB">
                <a:solidFill>
                  <a:schemeClr val="lt1"/>
                </a:solidFill>
              </a:rPr>
              <a:t>Data Summary  </a:t>
            </a:r>
            <a:endParaRPr>
              <a:solidFill>
                <a:schemeClr val="lt1"/>
              </a:solidFill>
            </a:endParaRPr>
          </a:p>
          <a:p>
            <a:pPr indent="-342900" lvl="0" marL="457200" rtl="0" algn="l">
              <a:spcBef>
                <a:spcPts val="0"/>
              </a:spcBef>
              <a:spcAft>
                <a:spcPts val="0"/>
              </a:spcAft>
              <a:buClr>
                <a:schemeClr val="lt1"/>
              </a:buClr>
              <a:buSzPts val="1800"/>
              <a:buChar char="●"/>
            </a:pPr>
            <a:r>
              <a:rPr lang="en-GB">
                <a:solidFill>
                  <a:schemeClr val="lt1"/>
                </a:solidFill>
              </a:rPr>
              <a:t>Exploratory</a:t>
            </a:r>
            <a:r>
              <a:rPr lang="en-GB">
                <a:solidFill>
                  <a:schemeClr val="lt1"/>
                </a:solidFill>
              </a:rPr>
              <a:t> Data Analysis</a:t>
            </a:r>
            <a:endParaRPr>
              <a:solidFill>
                <a:schemeClr val="lt1"/>
              </a:solidFill>
            </a:endParaRPr>
          </a:p>
          <a:p>
            <a:pPr indent="-342900" lvl="0" marL="457200" rtl="0" algn="l">
              <a:spcBef>
                <a:spcPts val="0"/>
              </a:spcBef>
              <a:spcAft>
                <a:spcPts val="0"/>
              </a:spcAft>
              <a:buClr>
                <a:schemeClr val="lt1"/>
              </a:buClr>
              <a:buSzPts val="1800"/>
              <a:buChar char="●"/>
            </a:pPr>
            <a:r>
              <a:rPr lang="en-GB">
                <a:solidFill>
                  <a:schemeClr val="lt1"/>
                </a:solidFill>
              </a:rPr>
              <a:t>Model Building</a:t>
            </a:r>
            <a:endParaRPr>
              <a:solidFill>
                <a:schemeClr val="lt1"/>
              </a:solidFill>
            </a:endParaRPr>
          </a:p>
          <a:p>
            <a:pPr indent="-342900" lvl="0" marL="457200" rtl="0" algn="l">
              <a:spcBef>
                <a:spcPts val="0"/>
              </a:spcBef>
              <a:spcAft>
                <a:spcPts val="0"/>
              </a:spcAft>
              <a:buClr>
                <a:schemeClr val="lt1"/>
              </a:buClr>
              <a:buSzPts val="1800"/>
              <a:buChar char="●"/>
            </a:pPr>
            <a:r>
              <a:rPr lang="en-GB">
                <a:solidFill>
                  <a:schemeClr val="lt1"/>
                </a:solidFill>
              </a:rPr>
              <a:t>Evaluation</a:t>
            </a:r>
            <a:endParaRPr>
              <a:solidFill>
                <a:schemeClr val="lt1"/>
              </a:solidFill>
            </a:endParaRPr>
          </a:p>
          <a:p>
            <a:pPr indent="-342900" lvl="0" marL="457200" rtl="0" algn="l">
              <a:spcBef>
                <a:spcPts val="0"/>
              </a:spcBef>
              <a:spcAft>
                <a:spcPts val="0"/>
              </a:spcAft>
              <a:buClr>
                <a:schemeClr val="lt1"/>
              </a:buClr>
              <a:buSzPts val="1800"/>
              <a:buChar char="●"/>
            </a:pPr>
            <a:r>
              <a:rPr lang="en-GB">
                <a:solidFill>
                  <a:schemeClr val="lt1"/>
                </a:solidFill>
              </a:rPr>
              <a:t>Observations</a:t>
            </a:r>
            <a:endParaRPr>
              <a:solidFill>
                <a:schemeClr val="lt1"/>
              </a:solidFill>
            </a:endParaRPr>
          </a:p>
          <a:p>
            <a:pPr indent="-342900" lvl="0" marL="457200" rtl="0" algn="l">
              <a:spcBef>
                <a:spcPts val="0"/>
              </a:spcBef>
              <a:spcAft>
                <a:spcPts val="0"/>
              </a:spcAft>
              <a:buClr>
                <a:schemeClr val="lt1"/>
              </a:buClr>
              <a:buSzPts val="1800"/>
              <a:buChar char="●"/>
            </a:pPr>
            <a:r>
              <a:rPr lang="en-GB">
                <a:solidFill>
                  <a:schemeClr val="lt1"/>
                </a:solidFill>
              </a:rPr>
              <a:t>Conclusion</a:t>
            </a: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311700" y="59200"/>
            <a:ext cx="8520600" cy="1093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5200"/>
              <a:buFont typeface="Arial"/>
              <a:buNone/>
            </a:pPr>
            <a:r>
              <a:rPr b="1" lang="en-GB" sz="3300">
                <a:solidFill>
                  <a:srgbClr val="CC0000"/>
                </a:solidFill>
                <a:latin typeface="Montserrat"/>
                <a:ea typeface="Montserrat"/>
                <a:cs typeface="Montserrat"/>
                <a:sym typeface="Montserrat"/>
              </a:rPr>
              <a:t>Observations Summary</a:t>
            </a:r>
            <a:endParaRPr b="1" sz="33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211" name="Google Shape;211;p32"/>
          <p:cNvSpPr txBox="1"/>
          <p:nvPr>
            <p:ph idx="1" type="body"/>
          </p:nvPr>
        </p:nvSpPr>
        <p:spPr>
          <a:xfrm>
            <a:off x="311700" y="1026650"/>
            <a:ext cx="8520600" cy="3954000"/>
          </a:xfrm>
          <a:prstGeom prst="rect">
            <a:avLst/>
          </a:prstGeom>
        </p:spPr>
        <p:txBody>
          <a:bodyPr anchorCtr="0" anchor="t" bIns="91425" lIns="91425" spcFirstLastPara="1" rIns="91425" wrap="square" tIns="91425">
            <a:noAutofit/>
          </a:bodyPr>
          <a:lstStyle/>
          <a:p>
            <a:pPr indent="-307975" lvl="0" marL="457200" marR="0" rtl="0" algn="l">
              <a:lnSpc>
                <a:spcPct val="115000"/>
              </a:lnSpc>
              <a:spcBef>
                <a:spcPts val="900"/>
              </a:spcBef>
              <a:spcAft>
                <a:spcPts val="0"/>
              </a:spcAft>
              <a:buClr>
                <a:schemeClr val="lt1"/>
              </a:buClr>
              <a:buSzPts val="1250"/>
              <a:buFont typeface="Roboto"/>
              <a:buChar char="●"/>
            </a:pPr>
            <a:r>
              <a:rPr lang="en-GB" sz="1250">
                <a:solidFill>
                  <a:schemeClr val="lt1"/>
                </a:solidFill>
                <a:highlight>
                  <a:srgbClr val="FFFFFF"/>
                </a:highlight>
                <a:latin typeface="Roboto"/>
                <a:ea typeface="Roboto"/>
                <a:cs typeface="Roboto"/>
                <a:sym typeface="Roboto"/>
              </a:rPr>
              <a:t>The major factor affecting the Rental bikes demand are Temperature, Visibility, Rainfall and Snowfall. The rentals are independent of the wind speed and the humidity, because they are almost constant over the months.</a:t>
            </a:r>
            <a:endParaRPr sz="1250">
              <a:solidFill>
                <a:schemeClr val="lt1"/>
              </a:solidFill>
              <a:highlight>
                <a:srgbClr val="FFFFFF"/>
              </a:highlight>
              <a:latin typeface="Roboto"/>
              <a:ea typeface="Roboto"/>
              <a:cs typeface="Roboto"/>
              <a:sym typeface="Roboto"/>
            </a:endParaRPr>
          </a:p>
          <a:p>
            <a:pPr indent="-307975" lvl="0" marL="457200" marR="0" rtl="0" algn="l">
              <a:lnSpc>
                <a:spcPct val="115000"/>
              </a:lnSpc>
              <a:spcBef>
                <a:spcPts val="0"/>
              </a:spcBef>
              <a:spcAft>
                <a:spcPts val="0"/>
              </a:spcAft>
              <a:buClr>
                <a:schemeClr val="lt1"/>
              </a:buClr>
              <a:buSzPts val="1250"/>
              <a:buFont typeface="Roboto"/>
              <a:buChar char="●"/>
            </a:pPr>
            <a:r>
              <a:rPr lang="en-GB" sz="1250">
                <a:solidFill>
                  <a:schemeClr val="lt1"/>
                </a:solidFill>
                <a:highlight>
                  <a:srgbClr val="FFFFFF"/>
                </a:highlight>
                <a:latin typeface="Roboto"/>
                <a:ea typeface="Roboto"/>
                <a:cs typeface="Roboto"/>
                <a:sym typeface="Roboto"/>
              </a:rPr>
              <a:t>The rental bike is in most demand in the morning from 7 AM to 9 AM and in the evening from 5 PM to 8 PM. Hence, the Rental Bike companies need better planning for the availability of the rental bikes for this time period the most.</a:t>
            </a:r>
            <a:endParaRPr sz="1250">
              <a:solidFill>
                <a:schemeClr val="lt1"/>
              </a:solidFill>
              <a:highlight>
                <a:srgbClr val="FFFFFF"/>
              </a:highlight>
              <a:latin typeface="Roboto"/>
              <a:ea typeface="Roboto"/>
              <a:cs typeface="Roboto"/>
              <a:sym typeface="Roboto"/>
            </a:endParaRPr>
          </a:p>
          <a:p>
            <a:pPr indent="-307975" lvl="0" marL="457200" marR="0" rtl="0" algn="l">
              <a:lnSpc>
                <a:spcPct val="115000"/>
              </a:lnSpc>
              <a:spcBef>
                <a:spcPts val="0"/>
              </a:spcBef>
              <a:spcAft>
                <a:spcPts val="0"/>
              </a:spcAft>
              <a:buClr>
                <a:schemeClr val="lt1"/>
              </a:buClr>
              <a:buSzPts val="1250"/>
              <a:buFont typeface="Roboto"/>
              <a:buChar char="●"/>
            </a:pPr>
            <a:r>
              <a:rPr lang="en-GB" sz="1250">
                <a:solidFill>
                  <a:schemeClr val="lt1"/>
                </a:solidFill>
                <a:highlight>
                  <a:srgbClr val="FFFFFF"/>
                </a:highlight>
                <a:latin typeface="Roboto"/>
                <a:ea typeface="Roboto"/>
                <a:cs typeface="Roboto"/>
                <a:sym typeface="Roboto"/>
              </a:rPr>
              <a:t>The Rental Booking happens the most in summers specifically from May to July. Hence, the rental companies needs to plan the staffings required for the maintenance of bikes and smooth running of the business for this period the most.</a:t>
            </a:r>
            <a:endParaRPr sz="1250">
              <a:solidFill>
                <a:schemeClr val="lt1"/>
              </a:solidFill>
              <a:highlight>
                <a:srgbClr val="FFFFFF"/>
              </a:highlight>
              <a:latin typeface="Roboto"/>
              <a:ea typeface="Roboto"/>
              <a:cs typeface="Roboto"/>
              <a:sym typeface="Roboto"/>
            </a:endParaRPr>
          </a:p>
          <a:p>
            <a:pPr indent="-307975" lvl="0" marL="457200" marR="0" rtl="0" algn="l">
              <a:lnSpc>
                <a:spcPct val="115000"/>
              </a:lnSpc>
              <a:spcBef>
                <a:spcPts val="0"/>
              </a:spcBef>
              <a:spcAft>
                <a:spcPts val="0"/>
              </a:spcAft>
              <a:buClr>
                <a:schemeClr val="lt1"/>
              </a:buClr>
              <a:buSzPts val="1250"/>
              <a:buFont typeface="Roboto"/>
              <a:buChar char="●"/>
            </a:pPr>
            <a:r>
              <a:rPr lang="en-GB" sz="1250">
                <a:solidFill>
                  <a:schemeClr val="lt1"/>
                </a:solidFill>
                <a:highlight>
                  <a:srgbClr val="FFFFFF"/>
                </a:highlight>
                <a:latin typeface="Roboto"/>
                <a:ea typeface="Roboto"/>
                <a:cs typeface="Roboto"/>
                <a:sym typeface="Roboto"/>
              </a:rPr>
              <a:t>The Rental Bike demand is showing increasing trend. Hence, it is a booming business and there is a great scope of expansion.</a:t>
            </a:r>
            <a:endParaRPr sz="1250">
              <a:solidFill>
                <a:schemeClr val="lt1"/>
              </a:solidFill>
              <a:highlight>
                <a:srgbClr val="FFFFFF"/>
              </a:highlight>
              <a:latin typeface="Roboto"/>
              <a:ea typeface="Roboto"/>
              <a:cs typeface="Roboto"/>
              <a:sym typeface="Roboto"/>
            </a:endParaRPr>
          </a:p>
          <a:p>
            <a:pPr indent="-307975" lvl="0" marL="457200" marR="0" rtl="0" algn="l">
              <a:lnSpc>
                <a:spcPct val="115000"/>
              </a:lnSpc>
              <a:spcBef>
                <a:spcPts val="0"/>
              </a:spcBef>
              <a:spcAft>
                <a:spcPts val="0"/>
              </a:spcAft>
              <a:buClr>
                <a:schemeClr val="lt1"/>
              </a:buClr>
              <a:buSzPts val="1250"/>
              <a:buFont typeface="Roboto"/>
              <a:buChar char="●"/>
            </a:pPr>
            <a:r>
              <a:rPr lang="en-GB" sz="1250">
                <a:solidFill>
                  <a:schemeClr val="lt1"/>
                </a:solidFill>
                <a:highlight>
                  <a:srgbClr val="FFFFFF"/>
                </a:highlight>
                <a:latin typeface="Roboto"/>
                <a:ea typeface="Roboto"/>
                <a:cs typeface="Roboto"/>
                <a:sym typeface="Roboto"/>
              </a:rPr>
              <a:t>We implemented 7 machine learning algorithms those are: Linear Regression, Lasso Regression, Ridge Regression, Elastic Net, Decision Tree, Random Forest and XGBoost. </a:t>
            </a:r>
            <a:endParaRPr sz="1250">
              <a:solidFill>
                <a:schemeClr val="lt1"/>
              </a:solidFill>
              <a:highlight>
                <a:srgbClr val="FFFFFF"/>
              </a:highlight>
              <a:latin typeface="Roboto"/>
              <a:ea typeface="Roboto"/>
              <a:cs typeface="Roboto"/>
              <a:sym typeface="Roboto"/>
            </a:endParaRPr>
          </a:p>
          <a:p>
            <a:pPr indent="-307975" lvl="0" marL="457200" marR="0" rtl="0" algn="l">
              <a:lnSpc>
                <a:spcPct val="115000"/>
              </a:lnSpc>
              <a:spcBef>
                <a:spcPts val="0"/>
              </a:spcBef>
              <a:spcAft>
                <a:spcPts val="0"/>
              </a:spcAft>
              <a:buClr>
                <a:schemeClr val="lt1"/>
              </a:buClr>
              <a:buSzPts val="1250"/>
              <a:buFont typeface="Roboto"/>
              <a:buChar char="●"/>
            </a:pPr>
            <a:r>
              <a:rPr lang="en-GB" sz="1250">
                <a:solidFill>
                  <a:schemeClr val="lt1"/>
                </a:solidFill>
                <a:highlight>
                  <a:srgbClr val="FFFFFF"/>
                </a:highlight>
                <a:latin typeface="Roboto"/>
                <a:ea typeface="Roboto"/>
                <a:cs typeface="Roboto"/>
                <a:sym typeface="Roboto"/>
              </a:rPr>
              <a:t>We did hyperparameter tuning to improve our model performance. </a:t>
            </a:r>
            <a:endParaRPr sz="1250">
              <a:solidFill>
                <a:schemeClr val="lt1"/>
              </a:solidFill>
              <a:highlight>
                <a:srgbClr val="FFFFFF"/>
              </a:highlight>
              <a:latin typeface="Roboto"/>
              <a:ea typeface="Roboto"/>
              <a:cs typeface="Roboto"/>
              <a:sym typeface="Roboto"/>
            </a:endParaRPr>
          </a:p>
          <a:p>
            <a:pPr indent="-307975" lvl="0" marL="457200" marR="0" rtl="0" algn="l">
              <a:lnSpc>
                <a:spcPct val="115000"/>
              </a:lnSpc>
              <a:spcBef>
                <a:spcPts val="0"/>
              </a:spcBef>
              <a:spcAft>
                <a:spcPts val="0"/>
              </a:spcAft>
              <a:buClr>
                <a:schemeClr val="lt1"/>
              </a:buClr>
              <a:buSzPts val="1250"/>
              <a:buFont typeface="Roboto"/>
              <a:buChar char="●"/>
            </a:pPr>
            <a:r>
              <a:rPr lang="en-GB" sz="1250">
                <a:solidFill>
                  <a:schemeClr val="lt1"/>
                </a:solidFill>
                <a:highlight>
                  <a:srgbClr val="FFFFFF"/>
                </a:highlight>
                <a:latin typeface="Roboto"/>
                <a:ea typeface="Roboto"/>
                <a:cs typeface="Roboto"/>
                <a:sym typeface="Roboto"/>
              </a:rPr>
              <a:t>Random forest Regressor and Gradient Boosting gridsearchcv gives the highest R2 score of 99% and 95% respectively for Train Set and 92% for Test set.</a:t>
            </a:r>
            <a:endParaRPr sz="1250">
              <a:solidFill>
                <a:schemeClr val="lt1"/>
              </a:solidFill>
              <a:highlight>
                <a:srgbClr val="FFFFFF"/>
              </a:highlight>
              <a:latin typeface="Roboto"/>
              <a:ea typeface="Roboto"/>
              <a:cs typeface="Roboto"/>
              <a:sym typeface="Roboto"/>
            </a:endParaRPr>
          </a:p>
          <a:p>
            <a:pPr indent="-307975" lvl="0" marL="457200" marR="0" rtl="0" algn="l">
              <a:lnSpc>
                <a:spcPct val="115000"/>
              </a:lnSpc>
              <a:spcBef>
                <a:spcPts val="0"/>
              </a:spcBef>
              <a:spcAft>
                <a:spcPts val="0"/>
              </a:spcAft>
              <a:buClr>
                <a:schemeClr val="lt1"/>
              </a:buClr>
              <a:buSzPts val="1250"/>
              <a:buFont typeface="Roboto"/>
              <a:buChar char="●"/>
            </a:pPr>
            <a:r>
              <a:rPr lang="en-GB" sz="1250">
                <a:solidFill>
                  <a:schemeClr val="lt1"/>
                </a:solidFill>
                <a:highlight>
                  <a:srgbClr val="FFFFFF"/>
                </a:highlight>
                <a:latin typeface="Roboto"/>
                <a:ea typeface="Roboto"/>
                <a:cs typeface="Roboto"/>
                <a:sym typeface="Roboto"/>
              </a:rPr>
              <a:t>No overfitting is seen.</a:t>
            </a:r>
            <a:endParaRPr sz="1250">
              <a:solidFill>
                <a:schemeClr val="lt1"/>
              </a:solidFill>
              <a:highlight>
                <a:srgbClr val="FFFFFF"/>
              </a:highlight>
              <a:latin typeface="Roboto"/>
              <a:ea typeface="Roboto"/>
              <a:cs typeface="Roboto"/>
              <a:sym typeface="Roboto"/>
            </a:endParaRPr>
          </a:p>
          <a:p>
            <a:pPr indent="-307975" lvl="0" marL="457200" marR="0" rtl="0" algn="l">
              <a:lnSpc>
                <a:spcPct val="115000"/>
              </a:lnSpc>
              <a:spcBef>
                <a:spcPts val="0"/>
              </a:spcBef>
              <a:spcAft>
                <a:spcPts val="0"/>
              </a:spcAft>
              <a:buClr>
                <a:schemeClr val="lt1"/>
              </a:buClr>
              <a:buSzPts val="1250"/>
              <a:buFont typeface="Roboto"/>
              <a:buChar char="●"/>
            </a:pPr>
            <a:r>
              <a:rPr lang="en-GB" sz="1250">
                <a:solidFill>
                  <a:schemeClr val="lt1"/>
                </a:solidFill>
                <a:highlight>
                  <a:srgbClr val="FFFFFF"/>
                </a:highlight>
                <a:latin typeface="Roboto"/>
                <a:ea typeface="Roboto"/>
                <a:cs typeface="Roboto"/>
                <a:sym typeface="Roboto"/>
              </a:rPr>
              <a:t>Feature Importance value for Random Forest and Gradient Boost are different.</a:t>
            </a:r>
            <a:endParaRPr sz="1250">
              <a:solidFill>
                <a:schemeClr val="lt1"/>
              </a:solidFill>
              <a:highlight>
                <a:srgbClr val="FFFFFF"/>
              </a:highlight>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311700" y="59200"/>
            <a:ext cx="8520600" cy="1093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5200"/>
              <a:buFont typeface="Arial"/>
              <a:buNone/>
            </a:pPr>
            <a:r>
              <a:rPr b="1" lang="en-GB" sz="3300">
                <a:solidFill>
                  <a:srgbClr val="CC0000"/>
                </a:solidFill>
                <a:latin typeface="Montserrat"/>
                <a:ea typeface="Montserrat"/>
                <a:cs typeface="Montserrat"/>
                <a:sym typeface="Montserrat"/>
              </a:rPr>
              <a:t>Conclusion</a:t>
            </a:r>
            <a:endParaRPr b="1" sz="33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217" name="Google Shape;217;p33"/>
          <p:cNvSpPr txBox="1"/>
          <p:nvPr>
            <p:ph idx="1" type="body"/>
          </p:nvPr>
        </p:nvSpPr>
        <p:spPr>
          <a:xfrm>
            <a:off x="370450" y="999225"/>
            <a:ext cx="8520600" cy="36195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900"/>
              </a:spcBef>
              <a:spcAft>
                <a:spcPts val="0"/>
              </a:spcAft>
              <a:buNone/>
            </a:pPr>
            <a:r>
              <a:rPr lang="en-GB" sz="1550">
                <a:solidFill>
                  <a:schemeClr val="lt1"/>
                </a:solidFill>
                <a:highlight>
                  <a:srgbClr val="FFFFFF"/>
                </a:highlight>
                <a:latin typeface="Roboto"/>
                <a:ea typeface="Roboto"/>
                <a:cs typeface="Roboto"/>
                <a:sym typeface="Roboto"/>
              </a:rPr>
              <a:t>We have used many ML models such as Linear Regression, Lasso Regression, Ridge Regression, Elastic Net, Decision Tree, Random Forest and XGBoost. We have chosen Random forest Regressor and Gradient Boosting gridsearchcv as this gives the highest R2 score of 99% and 95% respectively for Train Set and 92% for Test set.</a:t>
            </a:r>
            <a:endParaRPr sz="1550">
              <a:solidFill>
                <a:schemeClr val="lt1"/>
              </a:solidFill>
              <a:highlight>
                <a:srgbClr val="FFFFFF"/>
              </a:highlight>
              <a:latin typeface="Roboto"/>
              <a:ea typeface="Roboto"/>
              <a:cs typeface="Roboto"/>
              <a:sym typeface="Roboto"/>
            </a:endParaRPr>
          </a:p>
          <a:p>
            <a:pPr indent="0" lvl="0" marL="0" rtl="0" algn="l">
              <a:spcBef>
                <a:spcPts val="900"/>
              </a:spcBef>
              <a:spcAft>
                <a:spcPts val="0"/>
              </a:spcAft>
              <a:buNone/>
            </a:pPr>
            <a:r>
              <a:rPr lang="en-GB" sz="1550">
                <a:solidFill>
                  <a:schemeClr val="lt1"/>
                </a:solidFill>
                <a:highlight>
                  <a:srgbClr val="FFFFFF"/>
                </a:highlight>
                <a:latin typeface="Roboto"/>
                <a:ea typeface="Roboto"/>
                <a:cs typeface="Roboto"/>
                <a:sym typeface="Roboto"/>
              </a:rPr>
              <a:t>As we can see the total amount of bike rentals increases with the temperature per month. Whereas it seems that the rentals are independent of the wind speed and the humidity, because they are almost constant over the months. This also confirms on the one hand the high correlation between rentals and temperature and on the other hand that nice weather could be a good predictor. So people mainly rent bikes on nice days and nice temperature. This could be important of planning new bike rental stations. </a:t>
            </a:r>
            <a:endParaRPr sz="1200">
              <a:solidFill>
                <a:srgbClr val="000000"/>
              </a:solidFill>
            </a:endParaRPr>
          </a:p>
          <a:p>
            <a:pPr indent="0" lvl="0" marL="0" marR="0" rtl="0" algn="l">
              <a:lnSpc>
                <a:spcPct val="115000"/>
              </a:lnSpc>
              <a:spcBef>
                <a:spcPts val="900"/>
              </a:spcBef>
              <a:spcAft>
                <a:spcPts val="900"/>
              </a:spcAft>
              <a:buNone/>
            </a:pPr>
            <a:r>
              <a:t/>
            </a:r>
            <a:endParaRPr sz="12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59200"/>
            <a:ext cx="8520600" cy="1093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5200"/>
              <a:buFont typeface="Arial"/>
              <a:buNone/>
            </a:pPr>
            <a:r>
              <a:rPr b="1" lang="en-GB" sz="3300">
                <a:solidFill>
                  <a:srgbClr val="CC0000"/>
                </a:solidFill>
                <a:latin typeface="Montserrat"/>
                <a:ea typeface="Montserrat"/>
                <a:cs typeface="Montserrat"/>
                <a:sym typeface="Montserrat"/>
              </a:rPr>
              <a:t>Problem Statement:</a:t>
            </a:r>
            <a:endParaRPr b="1" sz="33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900"/>
              </a:spcBef>
              <a:spcAft>
                <a:spcPts val="900"/>
              </a:spcAft>
              <a:buNone/>
            </a:pPr>
            <a:r>
              <a:rPr lang="en-GB" sz="1750">
                <a:solidFill>
                  <a:schemeClr val="lt1"/>
                </a:solidFill>
                <a:highlight>
                  <a:srgbClr val="FFFFFF"/>
                </a:highlight>
                <a:latin typeface="Roboto"/>
                <a:ea typeface="Roboto"/>
                <a:cs typeface="Roboto"/>
                <a:sym typeface="Roboto"/>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59200"/>
            <a:ext cx="8832300" cy="1236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5200"/>
              <a:buFont typeface="Arial"/>
              <a:buNone/>
            </a:pPr>
            <a:r>
              <a:rPr b="1" lang="en-GB" sz="3300">
                <a:solidFill>
                  <a:srgbClr val="CC0000"/>
                </a:solidFill>
                <a:latin typeface="Montserrat"/>
                <a:ea typeface="Montserrat"/>
                <a:cs typeface="Montserrat"/>
                <a:sym typeface="Montserrat"/>
              </a:rPr>
              <a:t>Introduction and Business use of the project:</a:t>
            </a:r>
            <a:endParaRPr b="1" sz="1600">
              <a:solidFill>
                <a:schemeClr val="lt1"/>
              </a:solidFill>
              <a:latin typeface="Montserrat"/>
              <a:ea typeface="Montserrat"/>
              <a:cs typeface="Montserrat"/>
              <a:sym typeface="Montserrat"/>
            </a:endParaRPr>
          </a:p>
        </p:txBody>
      </p:sp>
      <p:sp>
        <p:nvSpPr>
          <p:cNvPr id="74" name="Google Shape;74;p16"/>
          <p:cNvSpPr txBox="1"/>
          <p:nvPr>
            <p:ph idx="1" type="body"/>
          </p:nvPr>
        </p:nvSpPr>
        <p:spPr>
          <a:xfrm>
            <a:off x="311700" y="1176750"/>
            <a:ext cx="8580600" cy="3892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900"/>
              </a:spcBef>
              <a:spcAft>
                <a:spcPts val="900"/>
              </a:spcAft>
              <a:buNone/>
            </a:pPr>
            <a:r>
              <a:rPr lang="en-GB" sz="1650">
                <a:solidFill>
                  <a:schemeClr val="lt1"/>
                </a:solidFill>
                <a:highlight>
                  <a:srgbClr val="FFFFFF"/>
                </a:highlight>
                <a:latin typeface="Roboto"/>
                <a:ea typeface="Roboto"/>
                <a:cs typeface="Roboto"/>
                <a:sym typeface="Roboto"/>
              </a:rPr>
              <a:t>Bike sharing systems are new generation of traditional bike rental where process from membership, rentals and returns has become </a:t>
            </a:r>
            <a:r>
              <a:rPr lang="en-GB" sz="1650">
                <a:solidFill>
                  <a:schemeClr val="lt1"/>
                </a:solidFill>
                <a:highlight>
                  <a:srgbClr val="FFFFFF"/>
                </a:highlight>
                <a:latin typeface="Roboto"/>
                <a:ea typeface="Roboto"/>
                <a:cs typeface="Roboto"/>
                <a:sym typeface="Roboto"/>
              </a:rPr>
              <a:t>automatic</a:t>
            </a:r>
            <a:r>
              <a:rPr lang="en-GB" sz="1650">
                <a:solidFill>
                  <a:schemeClr val="lt1"/>
                </a:solidFill>
                <a:highlight>
                  <a:srgbClr val="FFFFFF"/>
                </a:highlight>
                <a:latin typeface="Roboto"/>
                <a:ea typeface="Roboto"/>
                <a:cs typeface="Roboto"/>
                <a:sym typeface="Roboto"/>
              </a:rPr>
              <a:t>. Users can check their travel details (distance, duration) and measure their physical activities (calories burned). Due to such smart technology and convenience along with the increased travel, the use of rental bikes is increasing day by day. Therefore, you need to able to manage the demand for rental bikes and manage the continuous and convenient service to users effectively. This study proposes a machine learning-based approach that </a:t>
            </a:r>
            <a:r>
              <a:rPr lang="en-GB" sz="1650">
                <a:solidFill>
                  <a:schemeClr val="lt1"/>
                </a:solidFill>
                <a:highlight>
                  <a:srgbClr val="FFFFFF"/>
                </a:highlight>
                <a:latin typeface="Roboto"/>
                <a:ea typeface="Roboto"/>
                <a:cs typeface="Roboto"/>
                <a:sym typeface="Roboto"/>
              </a:rPr>
              <a:t>includes different metrics to predict the rental bikes demand </a:t>
            </a:r>
            <a:r>
              <a:rPr lang="en-GB" sz="1650">
                <a:solidFill>
                  <a:schemeClr val="lt1"/>
                </a:solidFill>
                <a:highlight>
                  <a:srgbClr val="FFFFFF"/>
                </a:highlight>
                <a:latin typeface="Roboto"/>
                <a:ea typeface="Roboto"/>
                <a:cs typeface="Roboto"/>
                <a:sym typeface="Roboto"/>
              </a:rPr>
              <a:t>across the city. The ML model is used to predict the number of rental bikes required per hour. Rental bikes demand is modeled using the available independent variables. The management can use this to understand exactly how the </a:t>
            </a:r>
            <a:r>
              <a:rPr lang="en-GB" sz="1650">
                <a:solidFill>
                  <a:schemeClr val="lt1"/>
                </a:solidFill>
                <a:highlight>
                  <a:srgbClr val="FFFFFF"/>
                </a:highlight>
                <a:latin typeface="Roboto"/>
                <a:ea typeface="Roboto"/>
                <a:cs typeface="Roboto"/>
                <a:sym typeface="Roboto"/>
              </a:rPr>
              <a:t>demand vary with different features. So,</a:t>
            </a:r>
            <a:r>
              <a:rPr lang="en-GB" sz="1650">
                <a:solidFill>
                  <a:schemeClr val="lt1"/>
                </a:solidFill>
                <a:highlight>
                  <a:srgbClr val="FFFFFF"/>
                </a:highlight>
                <a:latin typeface="Roboto"/>
                <a:ea typeface="Roboto"/>
                <a:cs typeface="Roboto"/>
                <a:sym typeface="Roboto"/>
              </a:rPr>
              <a:t> they can manipulate business strategies to meet the demand levels and customer expectations. In addition, this model is a great way for management to understand the demand dynamics of a new market.</a:t>
            </a:r>
            <a:endParaRPr sz="1650">
              <a:solidFill>
                <a:schemeClr val="lt1"/>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59200"/>
            <a:ext cx="8520600" cy="1021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l">
              <a:spcBef>
                <a:spcPts val="0"/>
              </a:spcBef>
              <a:spcAft>
                <a:spcPts val="0"/>
              </a:spcAft>
              <a:buClr>
                <a:srgbClr val="000000"/>
              </a:buClr>
              <a:buSzPts val="5200"/>
              <a:buFont typeface="Arial"/>
              <a:buNone/>
            </a:pPr>
            <a:r>
              <a:rPr b="1" lang="en-GB" sz="3300">
                <a:latin typeface="Montserrat"/>
                <a:ea typeface="Montserrat"/>
                <a:cs typeface="Montserrat"/>
                <a:sym typeface="Montserrat"/>
              </a:rPr>
              <a:t>Data Summary</a:t>
            </a:r>
            <a:endParaRPr b="1" sz="33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80" name="Google Shape;80;p17"/>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900"/>
              </a:spcBef>
              <a:spcAft>
                <a:spcPts val="0"/>
              </a:spcAft>
              <a:buClr>
                <a:schemeClr val="accent2"/>
              </a:buClr>
              <a:buSzPts val="1800"/>
              <a:buChar char="●"/>
            </a:pPr>
            <a:r>
              <a:rPr lang="en-GB" sz="1600">
                <a:solidFill>
                  <a:srgbClr val="FF0000"/>
                </a:solidFill>
              </a:rPr>
              <a:t>Date</a:t>
            </a:r>
            <a:r>
              <a:rPr lang="en-GB" sz="1750">
                <a:solidFill>
                  <a:schemeClr val="accent2"/>
                </a:solidFill>
                <a:highlight>
                  <a:srgbClr val="FFFFFF"/>
                </a:highlight>
                <a:latin typeface="Roboto"/>
                <a:ea typeface="Roboto"/>
                <a:cs typeface="Roboto"/>
                <a:sym typeface="Roboto"/>
              </a:rPr>
              <a:t> : year-month-day</a:t>
            </a:r>
            <a:endParaRPr sz="1750">
              <a:solidFill>
                <a:schemeClr val="accent2"/>
              </a:solidFill>
              <a:highlight>
                <a:srgbClr val="FFFFFF"/>
              </a:highlight>
              <a:latin typeface="Roboto"/>
              <a:ea typeface="Roboto"/>
              <a:cs typeface="Roboto"/>
              <a:sym typeface="Roboto"/>
            </a:endParaRPr>
          </a:p>
          <a:p>
            <a:pPr indent="-342900" lvl="0" marL="457200" rtl="0" algn="l">
              <a:spcBef>
                <a:spcPts val="0"/>
              </a:spcBef>
              <a:spcAft>
                <a:spcPts val="0"/>
              </a:spcAft>
              <a:buClr>
                <a:schemeClr val="accent2"/>
              </a:buClr>
              <a:buSzPts val="1800"/>
              <a:buChar char="●"/>
            </a:pPr>
            <a:r>
              <a:rPr lang="en-GB" sz="1600">
                <a:solidFill>
                  <a:srgbClr val="FF0000"/>
                </a:solidFill>
              </a:rPr>
              <a:t>Rented Bike</a:t>
            </a:r>
            <a:r>
              <a:rPr lang="en-GB" sz="1750">
                <a:solidFill>
                  <a:schemeClr val="accent2"/>
                </a:solidFill>
                <a:highlight>
                  <a:srgbClr val="FFFFFF"/>
                </a:highlight>
                <a:latin typeface="Roboto"/>
                <a:ea typeface="Roboto"/>
                <a:cs typeface="Roboto"/>
                <a:sym typeface="Roboto"/>
              </a:rPr>
              <a:t> </a:t>
            </a:r>
            <a:r>
              <a:rPr lang="en-GB" sz="1600">
                <a:solidFill>
                  <a:srgbClr val="FF0000"/>
                </a:solidFill>
              </a:rPr>
              <a:t>count</a:t>
            </a:r>
            <a:r>
              <a:rPr lang="en-GB" sz="1750">
                <a:solidFill>
                  <a:schemeClr val="accent2"/>
                </a:solidFill>
                <a:highlight>
                  <a:srgbClr val="FFFFFF"/>
                </a:highlight>
                <a:latin typeface="Roboto"/>
                <a:ea typeface="Roboto"/>
                <a:cs typeface="Roboto"/>
                <a:sym typeface="Roboto"/>
              </a:rPr>
              <a:t> - Count of bikes rented at each hour</a:t>
            </a:r>
            <a:endParaRPr sz="1750">
              <a:solidFill>
                <a:schemeClr val="accent2"/>
              </a:solidFill>
              <a:highlight>
                <a:srgbClr val="FFFFFF"/>
              </a:highlight>
              <a:latin typeface="Roboto"/>
              <a:ea typeface="Roboto"/>
              <a:cs typeface="Roboto"/>
              <a:sym typeface="Roboto"/>
            </a:endParaRPr>
          </a:p>
          <a:p>
            <a:pPr indent="-342900" lvl="0" marL="457200" rtl="0" algn="l">
              <a:spcBef>
                <a:spcPts val="0"/>
              </a:spcBef>
              <a:spcAft>
                <a:spcPts val="0"/>
              </a:spcAft>
              <a:buClr>
                <a:schemeClr val="accent2"/>
              </a:buClr>
              <a:buSzPts val="1800"/>
              <a:buChar char="●"/>
            </a:pPr>
            <a:r>
              <a:rPr lang="en-GB" sz="1600">
                <a:solidFill>
                  <a:srgbClr val="FF0000"/>
                </a:solidFill>
              </a:rPr>
              <a:t>Hour</a:t>
            </a:r>
            <a:r>
              <a:rPr lang="en-GB" sz="1750">
                <a:solidFill>
                  <a:schemeClr val="accent2"/>
                </a:solidFill>
                <a:highlight>
                  <a:srgbClr val="FFFFFF"/>
                </a:highlight>
                <a:latin typeface="Roboto"/>
                <a:ea typeface="Roboto"/>
                <a:cs typeface="Roboto"/>
                <a:sym typeface="Roboto"/>
              </a:rPr>
              <a:t> - Hour of the day</a:t>
            </a:r>
            <a:endParaRPr sz="1750">
              <a:solidFill>
                <a:schemeClr val="accent2"/>
              </a:solidFill>
              <a:highlight>
                <a:srgbClr val="FFFFFF"/>
              </a:highlight>
              <a:latin typeface="Roboto"/>
              <a:ea typeface="Roboto"/>
              <a:cs typeface="Roboto"/>
              <a:sym typeface="Roboto"/>
            </a:endParaRPr>
          </a:p>
          <a:p>
            <a:pPr indent="-342900" lvl="0" marL="457200" marR="0" rtl="0" algn="l">
              <a:lnSpc>
                <a:spcPct val="115000"/>
              </a:lnSpc>
              <a:spcBef>
                <a:spcPts val="0"/>
              </a:spcBef>
              <a:spcAft>
                <a:spcPts val="0"/>
              </a:spcAft>
              <a:buClr>
                <a:schemeClr val="accent2"/>
              </a:buClr>
              <a:buSzPts val="1800"/>
              <a:buChar char="●"/>
            </a:pPr>
            <a:r>
              <a:rPr lang="en-GB" sz="1600">
                <a:solidFill>
                  <a:srgbClr val="FF0000"/>
                </a:solidFill>
              </a:rPr>
              <a:t>Temperature</a:t>
            </a:r>
            <a:r>
              <a:rPr lang="en-GB" sz="1750">
                <a:solidFill>
                  <a:schemeClr val="accent2"/>
                </a:solidFill>
                <a:highlight>
                  <a:srgbClr val="FFFFFF"/>
                </a:highlight>
                <a:latin typeface="Roboto"/>
                <a:ea typeface="Roboto"/>
                <a:cs typeface="Roboto"/>
                <a:sym typeface="Roboto"/>
              </a:rPr>
              <a:t>- in Celsius</a:t>
            </a:r>
            <a:endParaRPr sz="1750">
              <a:solidFill>
                <a:schemeClr val="accent2"/>
              </a:solidFill>
              <a:highlight>
                <a:srgbClr val="FFFFFF"/>
              </a:highlight>
              <a:latin typeface="Roboto"/>
              <a:ea typeface="Roboto"/>
              <a:cs typeface="Roboto"/>
              <a:sym typeface="Roboto"/>
            </a:endParaRPr>
          </a:p>
          <a:p>
            <a:pPr indent="-342900" lvl="0" marL="457200" marR="0" rtl="0" algn="l">
              <a:lnSpc>
                <a:spcPct val="115000"/>
              </a:lnSpc>
              <a:spcBef>
                <a:spcPts val="0"/>
              </a:spcBef>
              <a:spcAft>
                <a:spcPts val="0"/>
              </a:spcAft>
              <a:buClr>
                <a:schemeClr val="accent2"/>
              </a:buClr>
              <a:buSzPts val="1800"/>
              <a:buChar char="●"/>
            </a:pPr>
            <a:r>
              <a:rPr lang="en-GB" sz="1600">
                <a:solidFill>
                  <a:srgbClr val="FF0000"/>
                </a:solidFill>
              </a:rPr>
              <a:t>Humidity</a:t>
            </a:r>
            <a:r>
              <a:rPr lang="en-GB" sz="1750">
                <a:solidFill>
                  <a:schemeClr val="accent2"/>
                </a:solidFill>
                <a:highlight>
                  <a:srgbClr val="FFFFFF"/>
                </a:highlight>
                <a:latin typeface="Roboto"/>
                <a:ea typeface="Roboto"/>
                <a:cs typeface="Roboto"/>
                <a:sym typeface="Roboto"/>
              </a:rPr>
              <a:t> - percentage of humidity </a:t>
            </a:r>
            <a:endParaRPr sz="1750">
              <a:solidFill>
                <a:schemeClr val="accent2"/>
              </a:solidFill>
              <a:highlight>
                <a:srgbClr val="FFFFFF"/>
              </a:highlight>
              <a:latin typeface="Roboto"/>
              <a:ea typeface="Roboto"/>
              <a:cs typeface="Roboto"/>
              <a:sym typeface="Roboto"/>
            </a:endParaRPr>
          </a:p>
          <a:p>
            <a:pPr indent="-342900" lvl="0" marL="457200" marR="0" rtl="0" algn="l">
              <a:lnSpc>
                <a:spcPct val="115000"/>
              </a:lnSpc>
              <a:spcBef>
                <a:spcPts val="0"/>
              </a:spcBef>
              <a:spcAft>
                <a:spcPts val="0"/>
              </a:spcAft>
              <a:buClr>
                <a:schemeClr val="accent2"/>
              </a:buClr>
              <a:buSzPts val="1800"/>
              <a:buChar char="●"/>
            </a:pPr>
            <a:r>
              <a:rPr lang="en-GB" sz="1600">
                <a:solidFill>
                  <a:srgbClr val="FF0000"/>
                </a:solidFill>
              </a:rPr>
              <a:t>Wind</a:t>
            </a:r>
            <a:r>
              <a:rPr lang="en-GB" sz="1750">
                <a:solidFill>
                  <a:schemeClr val="accent2"/>
                </a:solidFill>
                <a:highlight>
                  <a:srgbClr val="FFFFFF"/>
                </a:highlight>
                <a:latin typeface="Roboto"/>
                <a:ea typeface="Roboto"/>
                <a:cs typeface="Roboto"/>
                <a:sym typeface="Roboto"/>
              </a:rPr>
              <a:t> </a:t>
            </a:r>
            <a:r>
              <a:rPr lang="en-GB" sz="1600">
                <a:solidFill>
                  <a:srgbClr val="FF0000"/>
                </a:solidFill>
              </a:rPr>
              <a:t>Speed</a:t>
            </a:r>
            <a:r>
              <a:rPr lang="en-GB" sz="1750">
                <a:solidFill>
                  <a:schemeClr val="accent2"/>
                </a:solidFill>
                <a:highlight>
                  <a:srgbClr val="FFFFFF"/>
                </a:highlight>
                <a:latin typeface="Roboto"/>
                <a:ea typeface="Roboto"/>
                <a:cs typeface="Roboto"/>
                <a:sym typeface="Roboto"/>
              </a:rPr>
              <a:t> - m/s </a:t>
            </a:r>
            <a:endParaRPr sz="1750">
              <a:solidFill>
                <a:schemeClr val="accent2"/>
              </a:solidFill>
              <a:highlight>
                <a:srgbClr val="FFFFFF"/>
              </a:highlight>
              <a:latin typeface="Roboto"/>
              <a:ea typeface="Roboto"/>
              <a:cs typeface="Roboto"/>
              <a:sym typeface="Roboto"/>
            </a:endParaRPr>
          </a:p>
          <a:p>
            <a:pPr indent="-342900" lvl="0" marL="457200" marR="0" rtl="0" algn="l">
              <a:lnSpc>
                <a:spcPct val="115000"/>
              </a:lnSpc>
              <a:spcBef>
                <a:spcPts val="0"/>
              </a:spcBef>
              <a:spcAft>
                <a:spcPts val="0"/>
              </a:spcAft>
              <a:buClr>
                <a:schemeClr val="accent2"/>
              </a:buClr>
              <a:buSzPts val="1800"/>
              <a:buChar char="●"/>
            </a:pPr>
            <a:r>
              <a:rPr lang="en-GB" sz="1600">
                <a:solidFill>
                  <a:srgbClr val="FF0000"/>
                </a:solidFill>
              </a:rPr>
              <a:t>Visibility</a:t>
            </a:r>
            <a:r>
              <a:rPr lang="en-GB" sz="1750">
                <a:solidFill>
                  <a:schemeClr val="accent2"/>
                </a:solidFill>
                <a:highlight>
                  <a:srgbClr val="FFFFFF"/>
                </a:highlight>
                <a:latin typeface="Roboto"/>
                <a:ea typeface="Roboto"/>
                <a:cs typeface="Roboto"/>
                <a:sym typeface="Roboto"/>
              </a:rPr>
              <a:t> - 10m </a:t>
            </a:r>
            <a:endParaRPr sz="1750">
              <a:solidFill>
                <a:schemeClr val="accent2"/>
              </a:solidFill>
              <a:highlight>
                <a:srgbClr val="FFFFFF"/>
              </a:highlight>
              <a:latin typeface="Roboto"/>
              <a:ea typeface="Roboto"/>
              <a:cs typeface="Roboto"/>
              <a:sym typeface="Roboto"/>
            </a:endParaRPr>
          </a:p>
          <a:p>
            <a:pPr indent="-342900" lvl="0" marL="457200" marR="0" rtl="0" algn="l">
              <a:lnSpc>
                <a:spcPct val="115000"/>
              </a:lnSpc>
              <a:spcBef>
                <a:spcPts val="0"/>
              </a:spcBef>
              <a:spcAft>
                <a:spcPts val="0"/>
              </a:spcAft>
              <a:buClr>
                <a:schemeClr val="accent2"/>
              </a:buClr>
              <a:buSzPts val="1800"/>
              <a:buChar char="●"/>
            </a:pPr>
            <a:r>
              <a:rPr lang="en-GB" sz="1600">
                <a:solidFill>
                  <a:srgbClr val="FF0000"/>
                </a:solidFill>
              </a:rPr>
              <a:t>Dew</a:t>
            </a:r>
            <a:r>
              <a:rPr lang="en-GB" sz="1750">
                <a:solidFill>
                  <a:schemeClr val="accent2"/>
                </a:solidFill>
                <a:highlight>
                  <a:srgbClr val="FFFFFF"/>
                </a:highlight>
                <a:latin typeface="Roboto"/>
                <a:ea typeface="Roboto"/>
                <a:cs typeface="Roboto"/>
                <a:sym typeface="Roboto"/>
              </a:rPr>
              <a:t> </a:t>
            </a:r>
            <a:r>
              <a:rPr lang="en-GB" sz="1600">
                <a:solidFill>
                  <a:srgbClr val="FF0000"/>
                </a:solidFill>
              </a:rPr>
              <a:t>point</a:t>
            </a:r>
            <a:r>
              <a:rPr lang="en-GB" sz="1750">
                <a:solidFill>
                  <a:schemeClr val="accent2"/>
                </a:solidFill>
                <a:highlight>
                  <a:srgbClr val="FFFFFF"/>
                </a:highlight>
                <a:latin typeface="Roboto"/>
                <a:ea typeface="Roboto"/>
                <a:cs typeface="Roboto"/>
                <a:sym typeface="Roboto"/>
              </a:rPr>
              <a:t> </a:t>
            </a:r>
            <a:r>
              <a:rPr lang="en-GB" sz="1600">
                <a:solidFill>
                  <a:srgbClr val="FF0000"/>
                </a:solidFill>
              </a:rPr>
              <a:t>temperature</a:t>
            </a:r>
            <a:r>
              <a:rPr lang="en-GB" sz="1750">
                <a:solidFill>
                  <a:schemeClr val="accent2"/>
                </a:solidFill>
                <a:highlight>
                  <a:srgbClr val="FFFFFF"/>
                </a:highlight>
                <a:latin typeface="Roboto"/>
                <a:ea typeface="Roboto"/>
                <a:cs typeface="Roboto"/>
                <a:sym typeface="Roboto"/>
              </a:rPr>
              <a:t> - Celsius</a:t>
            </a:r>
            <a:endParaRPr>
              <a:solidFill>
                <a:schemeClr val="accent2"/>
              </a:solidFill>
            </a:endParaRPr>
          </a:p>
        </p:txBody>
      </p:sp>
      <p:sp>
        <p:nvSpPr>
          <p:cNvPr id="81" name="Google Shape;81;p17"/>
          <p:cNvSpPr txBox="1"/>
          <p:nvPr>
            <p:ph idx="1" type="body"/>
          </p:nvPr>
        </p:nvSpPr>
        <p:spPr>
          <a:xfrm>
            <a:off x="4655100" y="1152475"/>
            <a:ext cx="4395900" cy="3416400"/>
          </a:xfrm>
          <a:prstGeom prst="rect">
            <a:avLst/>
          </a:prstGeom>
        </p:spPr>
        <p:txBody>
          <a:bodyPr anchorCtr="0" anchor="t" bIns="91425" lIns="91425" spcFirstLastPara="1" rIns="91425" wrap="square" tIns="91425">
            <a:noAutofit/>
          </a:bodyPr>
          <a:lstStyle/>
          <a:p>
            <a:pPr indent="-342900" lvl="0" marL="457200" rtl="0" algn="l">
              <a:spcBef>
                <a:spcPts val="900"/>
              </a:spcBef>
              <a:spcAft>
                <a:spcPts val="0"/>
              </a:spcAft>
              <a:buClr>
                <a:schemeClr val="accent2"/>
              </a:buClr>
              <a:buSzPts val="1800"/>
              <a:buChar char="●"/>
            </a:pPr>
            <a:r>
              <a:rPr lang="en-GB" sz="1600">
                <a:solidFill>
                  <a:srgbClr val="FF0000"/>
                </a:solidFill>
              </a:rPr>
              <a:t>Solar radiation</a:t>
            </a:r>
            <a:r>
              <a:rPr lang="en-GB" sz="1750">
                <a:solidFill>
                  <a:schemeClr val="accent2"/>
                </a:solidFill>
                <a:highlight>
                  <a:srgbClr val="FFFFFF"/>
                </a:highlight>
                <a:latin typeface="Roboto"/>
                <a:ea typeface="Roboto"/>
                <a:cs typeface="Roboto"/>
                <a:sym typeface="Roboto"/>
              </a:rPr>
              <a:t> - MJ/m2</a:t>
            </a:r>
            <a:endParaRPr sz="1750">
              <a:solidFill>
                <a:schemeClr val="accent2"/>
              </a:solidFill>
              <a:highlight>
                <a:srgbClr val="FFFFFF"/>
              </a:highlight>
              <a:latin typeface="Roboto"/>
              <a:ea typeface="Roboto"/>
              <a:cs typeface="Roboto"/>
              <a:sym typeface="Roboto"/>
            </a:endParaRPr>
          </a:p>
          <a:p>
            <a:pPr indent="-342900" lvl="0" marL="457200" rtl="0" algn="l">
              <a:spcBef>
                <a:spcPts val="0"/>
              </a:spcBef>
              <a:spcAft>
                <a:spcPts val="0"/>
              </a:spcAft>
              <a:buClr>
                <a:schemeClr val="accent2"/>
              </a:buClr>
              <a:buSzPts val="1800"/>
              <a:buChar char="●"/>
            </a:pPr>
            <a:r>
              <a:rPr lang="en-GB" sz="1600">
                <a:solidFill>
                  <a:srgbClr val="FF0000"/>
                </a:solidFill>
              </a:rPr>
              <a:t>Rainfall</a:t>
            </a:r>
            <a:r>
              <a:rPr lang="en-GB" sz="1750">
                <a:solidFill>
                  <a:schemeClr val="accent2"/>
                </a:solidFill>
                <a:highlight>
                  <a:srgbClr val="FFFFFF"/>
                </a:highlight>
                <a:latin typeface="Roboto"/>
                <a:ea typeface="Roboto"/>
                <a:cs typeface="Roboto"/>
                <a:sym typeface="Roboto"/>
              </a:rPr>
              <a:t> - mm</a:t>
            </a:r>
            <a:endParaRPr sz="1750">
              <a:solidFill>
                <a:schemeClr val="accent2"/>
              </a:solidFill>
              <a:highlight>
                <a:srgbClr val="FFFFFF"/>
              </a:highlight>
              <a:latin typeface="Roboto"/>
              <a:ea typeface="Roboto"/>
              <a:cs typeface="Roboto"/>
              <a:sym typeface="Roboto"/>
            </a:endParaRPr>
          </a:p>
          <a:p>
            <a:pPr indent="-342900" lvl="0" marL="457200" rtl="0" algn="l">
              <a:spcBef>
                <a:spcPts val="0"/>
              </a:spcBef>
              <a:spcAft>
                <a:spcPts val="0"/>
              </a:spcAft>
              <a:buClr>
                <a:schemeClr val="accent2"/>
              </a:buClr>
              <a:buSzPts val="1800"/>
              <a:buChar char="●"/>
            </a:pPr>
            <a:r>
              <a:rPr lang="en-GB" sz="1600">
                <a:solidFill>
                  <a:srgbClr val="FF0000"/>
                </a:solidFill>
              </a:rPr>
              <a:t>Snowfall</a:t>
            </a:r>
            <a:r>
              <a:rPr lang="en-GB" sz="1750">
                <a:solidFill>
                  <a:schemeClr val="accent2"/>
                </a:solidFill>
                <a:highlight>
                  <a:srgbClr val="FFFFFF"/>
                </a:highlight>
                <a:latin typeface="Roboto"/>
                <a:ea typeface="Roboto"/>
                <a:cs typeface="Roboto"/>
                <a:sym typeface="Roboto"/>
              </a:rPr>
              <a:t> - cm</a:t>
            </a:r>
            <a:endParaRPr sz="1750">
              <a:solidFill>
                <a:schemeClr val="accent2"/>
              </a:solidFill>
              <a:highlight>
                <a:srgbClr val="FFFFFF"/>
              </a:highlight>
              <a:latin typeface="Roboto"/>
              <a:ea typeface="Roboto"/>
              <a:cs typeface="Roboto"/>
              <a:sym typeface="Roboto"/>
            </a:endParaRPr>
          </a:p>
          <a:p>
            <a:pPr indent="-342900" lvl="0" marL="457200" rtl="0" algn="l">
              <a:spcBef>
                <a:spcPts val="0"/>
              </a:spcBef>
              <a:spcAft>
                <a:spcPts val="0"/>
              </a:spcAft>
              <a:buClr>
                <a:schemeClr val="accent2"/>
              </a:buClr>
              <a:buSzPts val="1800"/>
              <a:buChar char="●"/>
            </a:pPr>
            <a:r>
              <a:rPr lang="en-GB" sz="1600">
                <a:solidFill>
                  <a:srgbClr val="FF0000"/>
                </a:solidFill>
              </a:rPr>
              <a:t>Seasons</a:t>
            </a:r>
            <a:r>
              <a:rPr lang="en-GB" sz="1750">
                <a:solidFill>
                  <a:schemeClr val="accent2"/>
                </a:solidFill>
                <a:highlight>
                  <a:srgbClr val="FFFFFF"/>
                </a:highlight>
                <a:latin typeface="Roboto"/>
                <a:ea typeface="Roboto"/>
                <a:cs typeface="Roboto"/>
                <a:sym typeface="Roboto"/>
              </a:rPr>
              <a:t> - Winter, Spring, Summer, Autumn</a:t>
            </a:r>
            <a:endParaRPr sz="1750">
              <a:solidFill>
                <a:schemeClr val="accent2"/>
              </a:solidFill>
              <a:highlight>
                <a:srgbClr val="FFFFFF"/>
              </a:highlight>
              <a:latin typeface="Roboto"/>
              <a:ea typeface="Roboto"/>
              <a:cs typeface="Roboto"/>
              <a:sym typeface="Roboto"/>
            </a:endParaRPr>
          </a:p>
          <a:p>
            <a:pPr indent="-342900" lvl="0" marL="457200" rtl="0" algn="l">
              <a:spcBef>
                <a:spcPts val="0"/>
              </a:spcBef>
              <a:spcAft>
                <a:spcPts val="0"/>
              </a:spcAft>
              <a:buClr>
                <a:schemeClr val="accent2"/>
              </a:buClr>
              <a:buSzPts val="1800"/>
              <a:buChar char="●"/>
            </a:pPr>
            <a:r>
              <a:rPr lang="en-GB" sz="1600">
                <a:solidFill>
                  <a:srgbClr val="FF0000"/>
                </a:solidFill>
              </a:rPr>
              <a:t>Holiday</a:t>
            </a:r>
            <a:r>
              <a:rPr lang="en-GB" sz="1750">
                <a:solidFill>
                  <a:schemeClr val="accent2"/>
                </a:solidFill>
                <a:highlight>
                  <a:srgbClr val="FFFFFF"/>
                </a:highlight>
                <a:latin typeface="Roboto"/>
                <a:ea typeface="Roboto"/>
                <a:cs typeface="Roboto"/>
                <a:sym typeface="Roboto"/>
              </a:rPr>
              <a:t> - Holiday/No holiday</a:t>
            </a:r>
            <a:endParaRPr sz="1750">
              <a:solidFill>
                <a:schemeClr val="accent2"/>
              </a:solidFill>
              <a:highlight>
                <a:srgbClr val="FFFFFF"/>
              </a:highlight>
              <a:latin typeface="Roboto"/>
              <a:ea typeface="Roboto"/>
              <a:cs typeface="Roboto"/>
              <a:sym typeface="Roboto"/>
            </a:endParaRPr>
          </a:p>
          <a:p>
            <a:pPr indent="-342900" lvl="0" marL="457200" rtl="0" algn="l">
              <a:spcBef>
                <a:spcPts val="0"/>
              </a:spcBef>
              <a:spcAft>
                <a:spcPts val="0"/>
              </a:spcAft>
              <a:buClr>
                <a:schemeClr val="accent2"/>
              </a:buClr>
              <a:buSzPts val="1800"/>
              <a:buChar char="●"/>
            </a:pPr>
            <a:r>
              <a:rPr lang="en-GB" sz="1600">
                <a:solidFill>
                  <a:srgbClr val="FF0000"/>
                </a:solidFill>
              </a:rPr>
              <a:t>Functional Day</a:t>
            </a:r>
            <a:r>
              <a:rPr lang="en-GB" sz="1750">
                <a:solidFill>
                  <a:schemeClr val="accent2"/>
                </a:solidFill>
                <a:highlight>
                  <a:srgbClr val="FFFFFF"/>
                </a:highlight>
                <a:latin typeface="Roboto"/>
                <a:ea typeface="Roboto"/>
                <a:cs typeface="Roboto"/>
                <a:sym typeface="Roboto"/>
              </a:rPr>
              <a:t> - NoFunc(Non Functional Hours), Fun(Functional hours) </a:t>
            </a:r>
            <a:endParaRPr>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156400"/>
            <a:ext cx="8520600" cy="5727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5200"/>
              <a:buFont typeface="Arial"/>
              <a:buNone/>
            </a:pPr>
            <a:r>
              <a:rPr b="1" lang="en-GB" sz="3300">
                <a:solidFill>
                  <a:srgbClr val="CC0000"/>
                </a:solidFill>
                <a:latin typeface="Montserrat"/>
                <a:ea typeface="Montserrat"/>
                <a:cs typeface="Montserrat"/>
                <a:sym typeface="Montserrat"/>
              </a:rPr>
              <a:t>Data</a:t>
            </a:r>
            <a:r>
              <a:rPr b="1" lang="en-GB" sz="3300">
                <a:latin typeface="Montserrat"/>
                <a:ea typeface="Montserrat"/>
                <a:cs typeface="Montserrat"/>
                <a:sym typeface="Montserrat"/>
              </a:rPr>
              <a:t> Pipeline</a:t>
            </a:r>
            <a:endParaRPr/>
          </a:p>
        </p:txBody>
      </p:sp>
      <p:sp>
        <p:nvSpPr>
          <p:cNvPr id="87" name="Google Shape;87;p18"/>
          <p:cNvSpPr txBox="1"/>
          <p:nvPr>
            <p:ph idx="1" type="body"/>
          </p:nvPr>
        </p:nvSpPr>
        <p:spPr>
          <a:xfrm>
            <a:off x="311700" y="775700"/>
            <a:ext cx="8724600" cy="3812700"/>
          </a:xfrm>
          <a:prstGeom prst="rect">
            <a:avLst/>
          </a:prstGeom>
        </p:spPr>
        <p:txBody>
          <a:bodyPr anchorCtr="0" anchor="t" bIns="91425" lIns="91425" spcFirstLastPara="1" rIns="91425" wrap="square" tIns="91425">
            <a:noAutofit/>
          </a:bodyPr>
          <a:lstStyle/>
          <a:p>
            <a:pPr indent="-339725" lvl="0" marL="457200" marR="0" rtl="0" algn="l">
              <a:lnSpc>
                <a:spcPct val="115000"/>
              </a:lnSpc>
              <a:spcBef>
                <a:spcPts val="900"/>
              </a:spcBef>
              <a:spcAft>
                <a:spcPts val="0"/>
              </a:spcAft>
              <a:buClr>
                <a:schemeClr val="lt1"/>
              </a:buClr>
              <a:buSzPts val="1750"/>
              <a:buFont typeface="Roboto"/>
              <a:buChar char="●"/>
            </a:pPr>
            <a:r>
              <a:rPr b="1" lang="en-GB" sz="1750" u="sng">
                <a:solidFill>
                  <a:schemeClr val="lt1"/>
                </a:solidFill>
                <a:highlight>
                  <a:srgbClr val="FFFFFF"/>
                </a:highlight>
                <a:latin typeface="Roboto"/>
                <a:ea typeface="Roboto"/>
                <a:cs typeface="Roboto"/>
                <a:sym typeface="Roboto"/>
              </a:rPr>
              <a:t>Data Processing</a:t>
            </a:r>
            <a:r>
              <a:rPr b="1" lang="en-GB" sz="1750">
                <a:solidFill>
                  <a:schemeClr val="lt1"/>
                </a:solidFill>
                <a:highlight>
                  <a:srgbClr val="FFFFFF"/>
                </a:highlight>
                <a:latin typeface="Roboto"/>
                <a:ea typeface="Roboto"/>
                <a:cs typeface="Roboto"/>
                <a:sym typeface="Roboto"/>
              </a:rPr>
              <a:t>: </a:t>
            </a:r>
            <a:r>
              <a:rPr lang="en-GB" sz="1750">
                <a:solidFill>
                  <a:schemeClr val="lt1"/>
                </a:solidFill>
                <a:highlight>
                  <a:srgbClr val="FFFFFF"/>
                </a:highlight>
                <a:latin typeface="Roboto"/>
                <a:ea typeface="Roboto"/>
                <a:cs typeface="Roboto"/>
                <a:sym typeface="Roboto"/>
              </a:rPr>
              <a:t>In the first part, we have imported necessary libraries and data set. We then used these libraries to understand the data.</a:t>
            </a:r>
            <a:endParaRPr sz="1750">
              <a:solidFill>
                <a:schemeClr val="lt1"/>
              </a:solidFill>
              <a:highlight>
                <a:srgbClr val="FFFFFF"/>
              </a:highlight>
              <a:latin typeface="Roboto"/>
              <a:ea typeface="Roboto"/>
              <a:cs typeface="Roboto"/>
              <a:sym typeface="Roboto"/>
            </a:endParaRPr>
          </a:p>
          <a:p>
            <a:pPr indent="-339725" lvl="0" marL="457200" marR="0" rtl="0" algn="l">
              <a:lnSpc>
                <a:spcPct val="115000"/>
              </a:lnSpc>
              <a:spcBef>
                <a:spcPts val="0"/>
              </a:spcBef>
              <a:spcAft>
                <a:spcPts val="0"/>
              </a:spcAft>
              <a:buClr>
                <a:schemeClr val="lt1"/>
              </a:buClr>
              <a:buSzPts val="1750"/>
              <a:buFont typeface="Roboto"/>
              <a:buChar char="●"/>
            </a:pPr>
            <a:r>
              <a:rPr b="1" lang="en-GB" sz="1750" u="sng">
                <a:solidFill>
                  <a:schemeClr val="lt1"/>
                </a:solidFill>
                <a:highlight>
                  <a:srgbClr val="FFFFFF"/>
                </a:highlight>
                <a:latin typeface="Roboto"/>
                <a:ea typeface="Roboto"/>
                <a:cs typeface="Roboto"/>
                <a:sym typeface="Roboto"/>
              </a:rPr>
              <a:t>Data Cleaning</a:t>
            </a:r>
            <a:r>
              <a:rPr b="1" lang="en-GB" sz="1750">
                <a:solidFill>
                  <a:schemeClr val="lt1"/>
                </a:solidFill>
                <a:highlight>
                  <a:srgbClr val="FFFFFF"/>
                </a:highlight>
                <a:latin typeface="Roboto"/>
                <a:ea typeface="Roboto"/>
                <a:cs typeface="Roboto"/>
                <a:sym typeface="Roboto"/>
              </a:rPr>
              <a:t>: </a:t>
            </a:r>
            <a:r>
              <a:rPr lang="en-GB" sz="1750">
                <a:solidFill>
                  <a:schemeClr val="lt1"/>
                </a:solidFill>
                <a:highlight>
                  <a:srgbClr val="FFFFFF"/>
                </a:highlight>
                <a:latin typeface="Roboto"/>
                <a:ea typeface="Roboto"/>
                <a:cs typeface="Roboto"/>
                <a:sym typeface="Roboto"/>
              </a:rPr>
              <a:t>After understanding the data, we got to know that there are no null values or duplicate values in our data set.</a:t>
            </a:r>
            <a:endParaRPr sz="1750">
              <a:solidFill>
                <a:schemeClr val="lt1"/>
              </a:solidFill>
              <a:highlight>
                <a:srgbClr val="FFFFFF"/>
              </a:highlight>
              <a:latin typeface="Roboto"/>
              <a:ea typeface="Roboto"/>
              <a:cs typeface="Roboto"/>
              <a:sym typeface="Roboto"/>
            </a:endParaRPr>
          </a:p>
          <a:p>
            <a:pPr indent="-339725" lvl="0" marL="457200" marR="0" rtl="0" algn="l">
              <a:lnSpc>
                <a:spcPct val="115000"/>
              </a:lnSpc>
              <a:spcBef>
                <a:spcPts val="0"/>
              </a:spcBef>
              <a:spcAft>
                <a:spcPts val="0"/>
              </a:spcAft>
              <a:buClr>
                <a:schemeClr val="lt1"/>
              </a:buClr>
              <a:buSzPts val="1750"/>
              <a:buFont typeface="Roboto"/>
              <a:buChar char="●"/>
            </a:pPr>
            <a:r>
              <a:rPr b="1" lang="en-GB" sz="1750" u="sng">
                <a:solidFill>
                  <a:schemeClr val="lt1"/>
                </a:solidFill>
                <a:highlight>
                  <a:srgbClr val="FFFFFF"/>
                </a:highlight>
                <a:latin typeface="Roboto"/>
                <a:ea typeface="Roboto"/>
                <a:cs typeface="Roboto"/>
                <a:sym typeface="Roboto"/>
              </a:rPr>
              <a:t>Data Preparation</a:t>
            </a:r>
            <a:r>
              <a:rPr b="1" lang="en-GB" sz="1750">
                <a:solidFill>
                  <a:schemeClr val="lt1"/>
                </a:solidFill>
                <a:highlight>
                  <a:srgbClr val="FFFFFF"/>
                </a:highlight>
                <a:latin typeface="Roboto"/>
                <a:ea typeface="Roboto"/>
                <a:cs typeface="Roboto"/>
                <a:sym typeface="Roboto"/>
              </a:rPr>
              <a:t>: </a:t>
            </a:r>
            <a:r>
              <a:rPr lang="en-GB" sz="1750">
                <a:solidFill>
                  <a:schemeClr val="lt1"/>
                </a:solidFill>
                <a:highlight>
                  <a:srgbClr val="FFFFFF"/>
                </a:highlight>
                <a:latin typeface="Roboto"/>
                <a:ea typeface="Roboto"/>
                <a:cs typeface="Roboto"/>
                <a:sym typeface="Roboto"/>
              </a:rPr>
              <a:t>For the EDA, We refactored the datetime feature. We can't analyse non numerical values. We transformed it ("yyyy/mm/dd") into date, hours, day of year and year.</a:t>
            </a:r>
            <a:endParaRPr sz="1750">
              <a:solidFill>
                <a:schemeClr val="lt1"/>
              </a:solidFill>
              <a:highlight>
                <a:srgbClr val="FFFFFF"/>
              </a:highlight>
              <a:latin typeface="Roboto"/>
              <a:ea typeface="Roboto"/>
              <a:cs typeface="Roboto"/>
              <a:sym typeface="Roboto"/>
            </a:endParaRPr>
          </a:p>
          <a:p>
            <a:pPr indent="-339725" lvl="0" marL="457200" marR="0" rtl="0" algn="l">
              <a:lnSpc>
                <a:spcPct val="115000"/>
              </a:lnSpc>
              <a:spcBef>
                <a:spcPts val="0"/>
              </a:spcBef>
              <a:spcAft>
                <a:spcPts val="0"/>
              </a:spcAft>
              <a:buClr>
                <a:schemeClr val="lt1"/>
              </a:buClr>
              <a:buSzPts val="1750"/>
              <a:buFont typeface="Roboto"/>
              <a:buChar char="●"/>
            </a:pPr>
            <a:r>
              <a:rPr b="1" lang="en-GB" sz="1750" u="sng">
                <a:solidFill>
                  <a:schemeClr val="lt1"/>
                </a:solidFill>
                <a:highlight>
                  <a:srgbClr val="FFFFFF"/>
                </a:highlight>
                <a:latin typeface="Roboto"/>
                <a:ea typeface="Roboto"/>
                <a:cs typeface="Roboto"/>
                <a:sym typeface="Roboto"/>
              </a:rPr>
              <a:t>Exploratory Data Analysis</a:t>
            </a:r>
            <a:r>
              <a:rPr b="1" lang="en-GB" sz="1750">
                <a:solidFill>
                  <a:schemeClr val="lt1"/>
                </a:solidFill>
                <a:highlight>
                  <a:srgbClr val="FFFFFF"/>
                </a:highlight>
                <a:latin typeface="Roboto"/>
                <a:ea typeface="Roboto"/>
                <a:cs typeface="Roboto"/>
                <a:sym typeface="Roboto"/>
              </a:rPr>
              <a:t>: </a:t>
            </a:r>
            <a:r>
              <a:rPr lang="en-GB" sz="1750">
                <a:solidFill>
                  <a:schemeClr val="lt1"/>
                </a:solidFill>
                <a:highlight>
                  <a:srgbClr val="FFFFFF"/>
                </a:highlight>
                <a:latin typeface="Roboto"/>
                <a:ea typeface="Roboto"/>
                <a:cs typeface="Roboto"/>
                <a:sym typeface="Roboto"/>
              </a:rPr>
              <a:t>After preparing the data set, we did some exploratory data analysis using tables and graphs to derive the observations from the data and to better understand the problem statement, and make ways to the solution to the problem statement.</a:t>
            </a:r>
            <a:endParaRPr sz="1750">
              <a:solidFill>
                <a:schemeClr val="lt1"/>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156400"/>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3300">
                <a:latin typeface="Montserrat"/>
                <a:ea typeface="Montserrat"/>
                <a:cs typeface="Montserrat"/>
                <a:sym typeface="Montserrat"/>
              </a:rPr>
              <a:t>Refactoring datetime</a:t>
            </a:r>
            <a:endParaRPr b="1" sz="3300">
              <a:latin typeface="Montserrat"/>
              <a:ea typeface="Montserrat"/>
              <a:cs typeface="Montserrat"/>
              <a:sym typeface="Montserrat"/>
            </a:endParaRPr>
          </a:p>
        </p:txBody>
      </p:sp>
      <p:sp>
        <p:nvSpPr>
          <p:cNvPr id="93" name="Google Shape;93;p19"/>
          <p:cNvSpPr txBox="1"/>
          <p:nvPr>
            <p:ph idx="1" type="body"/>
          </p:nvPr>
        </p:nvSpPr>
        <p:spPr>
          <a:xfrm>
            <a:off x="311700" y="775700"/>
            <a:ext cx="8724600" cy="4071900"/>
          </a:xfrm>
          <a:prstGeom prst="rect">
            <a:avLst/>
          </a:prstGeom>
        </p:spPr>
        <p:txBody>
          <a:bodyPr anchorCtr="0" anchor="t" bIns="91425" lIns="91425" spcFirstLastPara="1" rIns="91425" wrap="square" tIns="91425">
            <a:noAutofit/>
          </a:bodyPr>
          <a:lstStyle/>
          <a:p>
            <a:pPr indent="457200" lvl="0" marL="0" marR="0" rtl="0" algn="l">
              <a:lnSpc>
                <a:spcPct val="115000"/>
              </a:lnSpc>
              <a:spcBef>
                <a:spcPts val="900"/>
              </a:spcBef>
              <a:spcAft>
                <a:spcPts val="0"/>
              </a:spcAft>
              <a:buNone/>
            </a:pPr>
            <a:r>
              <a:rPr lang="en-GB" sz="1750">
                <a:solidFill>
                  <a:schemeClr val="lt1"/>
                </a:solidFill>
                <a:highlight>
                  <a:srgbClr val="FFFFFF"/>
                </a:highlight>
                <a:latin typeface="Roboto"/>
                <a:ea typeface="Roboto"/>
                <a:cs typeface="Roboto"/>
                <a:sym typeface="Roboto"/>
              </a:rPr>
              <a:t>D</a:t>
            </a:r>
            <a:r>
              <a:rPr lang="en-GB" sz="1750">
                <a:solidFill>
                  <a:schemeClr val="lt1"/>
                </a:solidFill>
                <a:highlight>
                  <a:srgbClr val="FFFFFF"/>
                </a:highlight>
                <a:latin typeface="Roboto"/>
                <a:ea typeface="Roboto"/>
                <a:cs typeface="Roboto"/>
                <a:sym typeface="Roboto"/>
              </a:rPr>
              <a:t>atetime is a string. This is a problem because strings cannot be processed mathematically. We transformed the string into a date and then extracted the features hour, Day of the year, week day and year. Extraction of feature year, is what improved performance the most.</a:t>
            </a:r>
            <a:endParaRPr sz="1750">
              <a:solidFill>
                <a:schemeClr val="lt1"/>
              </a:solidFill>
              <a:highlight>
                <a:srgbClr val="FFFFFF"/>
              </a:highlight>
              <a:latin typeface="Roboto"/>
              <a:ea typeface="Roboto"/>
              <a:cs typeface="Roboto"/>
              <a:sym typeface="Roboto"/>
            </a:endParaRPr>
          </a:p>
          <a:p>
            <a:pPr indent="457200" lvl="0" marL="0" marR="0" rtl="0" algn="l">
              <a:lnSpc>
                <a:spcPct val="115000"/>
              </a:lnSpc>
              <a:spcBef>
                <a:spcPts val="900"/>
              </a:spcBef>
              <a:spcAft>
                <a:spcPts val="0"/>
              </a:spcAft>
              <a:buNone/>
            </a:pPr>
            <a:r>
              <a:rPr lang="en-GB" sz="1750">
                <a:solidFill>
                  <a:schemeClr val="lt1"/>
                </a:solidFill>
                <a:highlight>
                  <a:srgbClr val="FFFFFF"/>
                </a:highlight>
                <a:latin typeface="Roboto"/>
                <a:ea typeface="Roboto"/>
                <a:cs typeface="Roboto"/>
                <a:sym typeface="Roboto"/>
              </a:rPr>
              <a:t>The hour feature was a particularly challenging problem. It can be considered a categorical feature on its own. There are few rentals at 1, 2, 3 am and at 10 and 11 pm. The relationship between the hour and the number of rentals is not linear.</a:t>
            </a:r>
            <a:endParaRPr sz="1750">
              <a:solidFill>
                <a:schemeClr val="lt1"/>
              </a:solidFill>
              <a:highlight>
                <a:srgbClr val="FFFFFF"/>
              </a:highlight>
              <a:latin typeface="Roboto"/>
              <a:ea typeface="Roboto"/>
              <a:cs typeface="Roboto"/>
              <a:sym typeface="Roboto"/>
            </a:endParaRPr>
          </a:p>
          <a:p>
            <a:pPr indent="0" lvl="0" marL="0" marR="0" rtl="0" algn="l">
              <a:lnSpc>
                <a:spcPct val="115000"/>
              </a:lnSpc>
              <a:spcBef>
                <a:spcPts val="900"/>
              </a:spcBef>
              <a:spcAft>
                <a:spcPts val="900"/>
              </a:spcAft>
              <a:buNone/>
            </a:pPr>
            <a:r>
              <a:t/>
            </a:r>
            <a:endParaRPr sz="1750">
              <a:solidFill>
                <a:schemeClr val="lt1"/>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300">
                <a:latin typeface="Montserrat"/>
                <a:ea typeface="Montserrat"/>
                <a:cs typeface="Montserrat"/>
                <a:sym typeface="Montserrat"/>
              </a:rPr>
              <a:t>Exploratory Data Analysis</a:t>
            </a:r>
            <a:endParaRPr/>
          </a:p>
        </p:txBody>
      </p:sp>
      <p:sp>
        <p:nvSpPr>
          <p:cNvPr id="99" name="Google Shape;99;p20"/>
          <p:cNvSpPr txBox="1"/>
          <p:nvPr>
            <p:ph idx="1" type="body"/>
          </p:nvPr>
        </p:nvSpPr>
        <p:spPr>
          <a:xfrm>
            <a:off x="311700" y="1080500"/>
            <a:ext cx="8724600" cy="4062900"/>
          </a:xfrm>
          <a:prstGeom prst="rect">
            <a:avLst/>
          </a:prstGeom>
        </p:spPr>
        <p:txBody>
          <a:bodyPr anchorCtr="0" anchor="t" bIns="91425" lIns="91425" spcFirstLastPara="1" rIns="91425" wrap="square" tIns="91425">
            <a:noAutofit/>
          </a:bodyPr>
          <a:lstStyle/>
          <a:p>
            <a:pPr indent="457200" lvl="0" marL="0" marR="0" rtl="0" algn="l">
              <a:lnSpc>
                <a:spcPct val="115000"/>
              </a:lnSpc>
              <a:spcBef>
                <a:spcPts val="900"/>
              </a:spcBef>
              <a:spcAft>
                <a:spcPts val="0"/>
              </a:spcAft>
              <a:buNone/>
            </a:pPr>
            <a:r>
              <a:rPr lang="en-GB" sz="1750">
                <a:solidFill>
                  <a:schemeClr val="lt1"/>
                </a:solidFill>
                <a:highlight>
                  <a:srgbClr val="FFFFFF"/>
                </a:highlight>
                <a:latin typeface="Roboto"/>
                <a:ea typeface="Roboto"/>
                <a:cs typeface="Roboto"/>
                <a:sym typeface="Roboto"/>
              </a:rPr>
              <a:t>While doing the Exploratory Data analysis we tried finding the factors </a:t>
            </a:r>
            <a:r>
              <a:rPr lang="en-GB" sz="1750">
                <a:solidFill>
                  <a:schemeClr val="lt1"/>
                </a:solidFill>
                <a:highlight>
                  <a:srgbClr val="FFFFFF"/>
                </a:highlight>
                <a:latin typeface="Roboto"/>
                <a:ea typeface="Roboto"/>
                <a:cs typeface="Roboto"/>
                <a:sym typeface="Roboto"/>
              </a:rPr>
              <a:t>affecting</a:t>
            </a:r>
            <a:r>
              <a:rPr lang="en-GB" sz="1750">
                <a:solidFill>
                  <a:schemeClr val="lt1"/>
                </a:solidFill>
                <a:highlight>
                  <a:srgbClr val="FFFFFF"/>
                </a:highlight>
                <a:latin typeface="Roboto"/>
                <a:ea typeface="Roboto"/>
                <a:cs typeface="Roboto"/>
                <a:sym typeface="Roboto"/>
              </a:rPr>
              <a:t> the rental bikes demand. T</a:t>
            </a:r>
            <a:r>
              <a:rPr lang="en-GB" sz="1750">
                <a:solidFill>
                  <a:schemeClr val="lt1"/>
                </a:solidFill>
                <a:highlight>
                  <a:srgbClr val="FFFFFF"/>
                </a:highlight>
                <a:latin typeface="Roboto"/>
                <a:ea typeface="Roboto"/>
                <a:cs typeface="Roboto"/>
                <a:sym typeface="Roboto"/>
              </a:rPr>
              <a:t>he</a:t>
            </a:r>
            <a:r>
              <a:rPr lang="en-GB" sz="1750">
                <a:solidFill>
                  <a:schemeClr val="lt1"/>
                </a:solidFill>
                <a:highlight>
                  <a:srgbClr val="FFFFFF"/>
                </a:highlight>
                <a:latin typeface="Roboto"/>
                <a:ea typeface="Roboto"/>
                <a:cs typeface="Roboto"/>
                <a:sym typeface="Roboto"/>
              </a:rPr>
              <a:t> factors affecting the Rental Bikes Demand are:</a:t>
            </a:r>
            <a:endParaRPr sz="1750">
              <a:solidFill>
                <a:schemeClr val="lt1"/>
              </a:solidFill>
              <a:highlight>
                <a:srgbClr val="FFFFFF"/>
              </a:highlight>
              <a:latin typeface="Roboto"/>
              <a:ea typeface="Roboto"/>
              <a:cs typeface="Roboto"/>
              <a:sym typeface="Roboto"/>
            </a:endParaRPr>
          </a:p>
          <a:p>
            <a:pPr indent="-339725" lvl="0" marL="457200" marR="0" rtl="0" algn="l">
              <a:lnSpc>
                <a:spcPct val="115000"/>
              </a:lnSpc>
              <a:spcBef>
                <a:spcPts val="900"/>
              </a:spcBef>
              <a:spcAft>
                <a:spcPts val="0"/>
              </a:spcAft>
              <a:buClr>
                <a:schemeClr val="lt1"/>
              </a:buClr>
              <a:buSzPts val="1750"/>
              <a:buFont typeface="Roboto"/>
              <a:buChar char="●"/>
            </a:pPr>
            <a:r>
              <a:rPr lang="en-GB" sz="1750">
                <a:solidFill>
                  <a:schemeClr val="lt1"/>
                </a:solidFill>
                <a:highlight>
                  <a:srgbClr val="FFFFFF"/>
                </a:highlight>
                <a:latin typeface="Roboto"/>
                <a:ea typeface="Roboto"/>
                <a:cs typeface="Roboto"/>
                <a:sym typeface="Roboto"/>
              </a:rPr>
              <a:t>Temperature</a:t>
            </a:r>
            <a:endParaRPr sz="1750">
              <a:solidFill>
                <a:schemeClr val="lt1"/>
              </a:solidFill>
              <a:highlight>
                <a:srgbClr val="FFFFFF"/>
              </a:highlight>
              <a:latin typeface="Roboto"/>
              <a:ea typeface="Roboto"/>
              <a:cs typeface="Roboto"/>
              <a:sym typeface="Roboto"/>
            </a:endParaRPr>
          </a:p>
          <a:p>
            <a:pPr indent="-339725" lvl="0" marL="457200" marR="0" rtl="0" algn="l">
              <a:lnSpc>
                <a:spcPct val="115000"/>
              </a:lnSpc>
              <a:spcBef>
                <a:spcPts val="0"/>
              </a:spcBef>
              <a:spcAft>
                <a:spcPts val="0"/>
              </a:spcAft>
              <a:buClr>
                <a:schemeClr val="lt1"/>
              </a:buClr>
              <a:buSzPts val="1750"/>
              <a:buFont typeface="Roboto"/>
              <a:buChar char="●"/>
            </a:pPr>
            <a:r>
              <a:rPr lang="en-GB" sz="1750">
                <a:solidFill>
                  <a:schemeClr val="lt1"/>
                </a:solidFill>
                <a:highlight>
                  <a:srgbClr val="FFFFFF"/>
                </a:highlight>
                <a:latin typeface="Roboto"/>
                <a:ea typeface="Roboto"/>
                <a:cs typeface="Roboto"/>
                <a:sym typeface="Roboto"/>
              </a:rPr>
              <a:t>Humidity</a:t>
            </a:r>
            <a:endParaRPr sz="1750">
              <a:solidFill>
                <a:schemeClr val="lt1"/>
              </a:solidFill>
              <a:highlight>
                <a:srgbClr val="FFFFFF"/>
              </a:highlight>
              <a:latin typeface="Roboto"/>
              <a:ea typeface="Roboto"/>
              <a:cs typeface="Roboto"/>
              <a:sym typeface="Roboto"/>
            </a:endParaRPr>
          </a:p>
          <a:p>
            <a:pPr indent="-339725" lvl="0" marL="457200" marR="0" rtl="0" algn="l">
              <a:lnSpc>
                <a:spcPct val="115000"/>
              </a:lnSpc>
              <a:spcBef>
                <a:spcPts val="0"/>
              </a:spcBef>
              <a:spcAft>
                <a:spcPts val="0"/>
              </a:spcAft>
              <a:buClr>
                <a:schemeClr val="lt1"/>
              </a:buClr>
              <a:buSzPts val="1750"/>
              <a:buFont typeface="Roboto"/>
              <a:buChar char="●"/>
            </a:pPr>
            <a:r>
              <a:rPr lang="en-GB" sz="1750">
                <a:solidFill>
                  <a:schemeClr val="lt1"/>
                </a:solidFill>
                <a:highlight>
                  <a:srgbClr val="FFFFFF"/>
                </a:highlight>
                <a:latin typeface="Roboto"/>
                <a:ea typeface="Roboto"/>
                <a:cs typeface="Roboto"/>
                <a:sym typeface="Roboto"/>
              </a:rPr>
              <a:t>Wind Speed</a:t>
            </a:r>
            <a:endParaRPr sz="1750">
              <a:solidFill>
                <a:schemeClr val="lt1"/>
              </a:solidFill>
              <a:highlight>
                <a:srgbClr val="FFFFFF"/>
              </a:highlight>
              <a:latin typeface="Roboto"/>
              <a:ea typeface="Roboto"/>
              <a:cs typeface="Roboto"/>
              <a:sym typeface="Roboto"/>
            </a:endParaRPr>
          </a:p>
          <a:p>
            <a:pPr indent="-339725" lvl="0" marL="457200" marR="0" rtl="0" algn="l">
              <a:lnSpc>
                <a:spcPct val="115000"/>
              </a:lnSpc>
              <a:spcBef>
                <a:spcPts val="0"/>
              </a:spcBef>
              <a:spcAft>
                <a:spcPts val="0"/>
              </a:spcAft>
              <a:buClr>
                <a:schemeClr val="lt1"/>
              </a:buClr>
              <a:buSzPts val="1750"/>
              <a:buFont typeface="Roboto"/>
              <a:buChar char="●"/>
            </a:pPr>
            <a:r>
              <a:rPr lang="en-GB" sz="1750">
                <a:solidFill>
                  <a:schemeClr val="lt1"/>
                </a:solidFill>
                <a:highlight>
                  <a:srgbClr val="FFFFFF"/>
                </a:highlight>
                <a:latin typeface="Roboto"/>
                <a:ea typeface="Roboto"/>
                <a:cs typeface="Roboto"/>
                <a:sym typeface="Roboto"/>
              </a:rPr>
              <a:t>Visibility</a:t>
            </a:r>
            <a:endParaRPr sz="1750">
              <a:solidFill>
                <a:schemeClr val="lt1"/>
              </a:solidFill>
              <a:highlight>
                <a:srgbClr val="FFFFFF"/>
              </a:highlight>
              <a:latin typeface="Roboto"/>
              <a:ea typeface="Roboto"/>
              <a:cs typeface="Roboto"/>
              <a:sym typeface="Roboto"/>
            </a:endParaRPr>
          </a:p>
          <a:p>
            <a:pPr indent="-339725" lvl="0" marL="457200" marR="0" rtl="0" algn="l">
              <a:lnSpc>
                <a:spcPct val="115000"/>
              </a:lnSpc>
              <a:spcBef>
                <a:spcPts val="0"/>
              </a:spcBef>
              <a:spcAft>
                <a:spcPts val="0"/>
              </a:spcAft>
              <a:buClr>
                <a:schemeClr val="lt1"/>
              </a:buClr>
              <a:buSzPts val="1750"/>
              <a:buFont typeface="Roboto"/>
              <a:buChar char="●"/>
            </a:pPr>
            <a:r>
              <a:rPr lang="en-GB" sz="1750">
                <a:solidFill>
                  <a:schemeClr val="lt1"/>
                </a:solidFill>
                <a:highlight>
                  <a:srgbClr val="FFFFFF"/>
                </a:highlight>
                <a:latin typeface="Roboto"/>
                <a:ea typeface="Roboto"/>
                <a:cs typeface="Roboto"/>
                <a:sym typeface="Roboto"/>
              </a:rPr>
              <a:t>Rainfall</a:t>
            </a:r>
            <a:endParaRPr sz="1750">
              <a:solidFill>
                <a:schemeClr val="lt1"/>
              </a:solidFill>
              <a:highlight>
                <a:srgbClr val="FFFFFF"/>
              </a:highlight>
              <a:latin typeface="Roboto"/>
              <a:ea typeface="Roboto"/>
              <a:cs typeface="Roboto"/>
              <a:sym typeface="Roboto"/>
            </a:endParaRPr>
          </a:p>
          <a:p>
            <a:pPr indent="-339725" lvl="0" marL="457200" marR="0" rtl="0" algn="l">
              <a:lnSpc>
                <a:spcPct val="115000"/>
              </a:lnSpc>
              <a:spcBef>
                <a:spcPts val="0"/>
              </a:spcBef>
              <a:spcAft>
                <a:spcPts val="0"/>
              </a:spcAft>
              <a:buClr>
                <a:schemeClr val="lt1"/>
              </a:buClr>
              <a:buSzPts val="1750"/>
              <a:buFont typeface="Roboto"/>
              <a:buChar char="●"/>
            </a:pPr>
            <a:r>
              <a:rPr lang="en-GB" sz="1750">
                <a:solidFill>
                  <a:schemeClr val="lt1"/>
                </a:solidFill>
                <a:highlight>
                  <a:srgbClr val="FFFFFF"/>
                </a:highlight>
                <a:latin typeface="Roboto"/>
                <a:ea typeface="Roboto"/>
                <a:cs typeface="Roboto"/>
                <a:sym typeface="Roboto"/>
              </a:rPr>
              <a:t>Snowfall</a:t>
            </a:r>
            <a:endParaRPr sz="1750">
              <a:solidFill>
                <a:schemeClr val="lt1"/>
              </a:solidFill>
              <a:highlight>
                <a:srgbClr val="FFFFFF"/>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idx="1" type="body"/>
          </p:nvPr>
        </p:nvSpPr>
        <p:spPr>
          <a:xfrm>
            <a:off x="83550" y="319050"/>
            <a:ext cx="8976900" cy="687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900"/>
              </a:spcBef>
              <a:spcAft>
                <a:spcPts val="900"/>
              </a:spcAft>
              <a:buNone/>
            </a:pPr>
            <a:r>
              <a:rPr lang="en-GB" sz="1750">
                <a:solidFill>
                  <a:schemeClr val="lt1"/>
                </a:solidFill>
                <a:highlight>
                  <a:srgbClr val="FFFFFF"/>
                </a:highlight>
                <a:latin typeface="Roboto"/>
                <a:ea typeface="Roboto"/>
                <a:cs typeface="Roboto"/>
                <a:sym typeface="Roboto"/>
              </a:rPr>
              <a:t>From the below graphs, it is evident that the major factor affecting the Rental bikes demand are Temperature, Visibility, Rainfall and Snowfall.</a:t>
            </a:r>
            <a:endParaRPr sz="1750">
              <a:solidFill>
                <a:schemeClr val="lt1"/>
              </a:solidFill>
              <a:highlight>
                <a:srgbClr val="FFFFFF"/>
              </a:highlight>
              <a:latin typeface="Roboto"/>
              <a:ea typeface="Roboto"/>
              <a:cs typeface="Roboto"/>
              <a:sym typeface="Roboto"/>
            </a:endParaRPr>
          </a:p>
        </p:txBody>
      </p:sp>
      <p:pic>
        <p:nvPicPr>
          <p:cNvPr id="105" name="Google Shape;105;p21"/>
          <p:cNvPicPr preferRelativeResize="0"/>
          <p:nvPr/>
        </p:nvPicPr>
        <p:blipFill>
          <a:blip r:embed="rId3">
            <a:alphaModFix/>
          </a:blip>
          <a:stretch>
            <a:fillRect/>
          </a:stretch>
        </p:blipFill>
        <p:spPr>
          <a:xfrm>
            <a:off x="0" y="1059400"/>
            <a:ext cx="3226726" cy="2058025"/>
          </a:xfrm>
          <a:prstGeom prst="rect">
            <a:avLst/>
          </a:prstGeom>
          <a:noFill/>
          <a:ln>
            <a:noFill/>
          </a:ln>
        </p:spPr>
      </p:pic>
      <p:pic>
        <p:nvPicPr>
          <p:cNvPr id="106" name="Google Shape;106;p21"/>
          <p:cNvPicPr preferRelativeResize="0"/>
          <p:nvPr/>
        </p:nvPicPr>
        <p:blipFill>
          <a:blip r:embed="rId4">
            <a:alphaModFix/>
          </a:blip>
          <a:stretch>
            <a:fillRect/>
          </a:stretch>
        </p:blipFill>
        <p:spPr>
          <a:xfrm>
            <a:off x="3197100" y="1059400"/>
            <a:ext cx="2975099" cy="2058025"/>
          </a:xfrm>
          <a:prstGeom prst="rect">
            <a:avLst/>
          </a:prstGeom>
          <a:noFill/>
          <a:ln>
            <a:noFill/>
          </a:ln>
        </p:spPr>
      </p:pic>
      <p:pic>
        <p:nvPicPr>
          <p:cNvPr id="107" name="Google Shape;107;p21"/>
          <p:cNvPicPr preferRelativeResize="0"/>
          <p:nvPr/>
        </p:nvPicPr>
        <p:blipFill>
          <a:blip r:embed="rId5">
            <a:alphaModFix/>
          </a:blip>
          <a:stretch>
            <a:fillRect/>
          </a:stretch>
        </p:blipFill>
        <p:spPr>
          <a:xfrm>
            <a:off x="6172200" y="1059400"/>
            <a:ext cx="2910525" cy="2058025"/>
          </a:xfrm>
          <a:prstGeom prst="rect">
            <a:avLst/>
          </a:prstGeom>
          <a:noFill/>
          <a:ln>
            <a:noFill/>
          </a:ln>
        </p:spPr>
      </p:pic>
      <p:pic>
        <p:nvPicPr>
          <p:cNvPr id="108" name="Google Shape;108;p21"/>
          <p:cNvPicPr preferRelativeResize="0"/>
          <p:nvPr/>
        </p:nvPicPr>
        <p:blipFill>
          <a:blip r:embed="rId6">
            <a:alphaModFix/>
          </a:blip>
          <a:stretch>
            <a:fillRect/>
          </a:stretch>
        </p:blipFill>
        <p:spPr>
          <a:xfrm>
            <a:off x="0" y="3121325"/>
            <a:ext cx="3226725" cy="2031525"/>
          </a:xfrm>
          <a:prstGeom prst="rect">
            <a:avLst/>
          </a:prstGeom>
          <a:noFill/>
          <a:ln>
            <a:noFill/>
          </a:ln>
        </p:spPr>
      </p:pic>
      <p:pic>
        <p:nvPicPr>
          <p:cNvPr id="109" name="Google Shape;109;p21"/>
          <p:cNvPicPr preferRelativeResize="0"/>
          <p:nvPr/>
        </p:nvPicPr>
        <p:blipFill>
          <a:blip r:embed="rId7">
            <a:alphaModFix/>
          </a:blip>
          <a:stretch>
            <a:fillRect/>
          </a:stretch>
        </p:blipFill>
        <p:spPr>
          <a:xfrm>
            <a:off x="3226725" y="3121325"/>
            <a:ext cx="2975100" cy="2058025"/>
          </a:xfrm>
          <a:prstGeom prst="rect">
            <a:avLst/>
          </a:prstGeom>
          <a:noFill/>
          <a:ln>
            <a:noFill/>
          </a:ln>
        </p:spPr>
      </p:pic>
      <p:pic>
        <p:nvPicPr>
          <p:cNvPr id="110" name="Google Shape;110;p21"/>
          <p:cNvPicPr preferRelativeResize="0"/>
          <p:nvPr/>
        </p:nvPicPr>
        <p:blipFill>
          <a:blip r:embed="rId8">
            <a:alphaModFix/>
          </a:blip>
          <a:stretch>
            <a:fillRect/>
          </a:stretch>
        </p:blipFill>
        <p:spPr>
          <a:xfrm>
            <a:off x="6201825" y="3121325"/>
            <a:ext cx="2910525" cy="2058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