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63" r:id="rId9"/>
    <p:sldId id="265" r:id="rId10"/>
    <p:sldId id="2146847064" r:id="rId11"/>
    <p:sldId id="2146847065" r:id="rId12"/>
    <p:sldId id="267" r:id="rId13"/>
    <p:sldId id="2146847062" r:id="rId14"/>
    <p:sldId id="2146847066" r:id="rId15"/>
    <p:sldId id="268" r:id="rId16"/>
    <p:sldId id="2146847055" r:id="rId17"/>
    <p:sldId id="269" r:id="rId18"/>
    <p:sldId id="2146847059" r:id="rId19"/>
    <p:sldId id="2146847060" r:id="rId20"/>
    <p:sldId id="2146847061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NSAP Eligibility Prediction using IBM Watsonx.ai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91057" y="3870621"/>
            <a:ext cx="950665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Shubham Kumar Sharma-Engineering College, Ajmer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Computer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7ED11-596C-0BD3-A38C-261318476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AA4E26-3C33-2A8A-55C6-63E990DB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0" name="Content Placeholder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B161348-7DD0-4683-405D-EE34C6FE2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096" y="1493773"/>
            <a:ext cx="6738577" cy="3443987"/>
          </a:xfrm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BC5B545-9B4F-A309-B758-531C4F735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07218"/>
            <a:ext cx="12192000" cy="626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22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09FD9-160A-716D-F0FD-B09E67747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0CAA85-A2A0-355D-A09A-DB1E99D0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0" name="Content Placeholder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460D4C8-3F4D-F473-0AFD-60980E9D9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68" y="1502917"/>
            <a:ext cx="5808227" cy="3718307"/>
          </a:xfr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60615B6-98E2-B205-2122-A88735C2D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995" y="1967290"/>
            <a:ext cx="6261576" cy="338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02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Automated prediction improves efficiency and reduces manual errors.</a:t>
            </a:r>
          </a:p>
          <a:p>
            <a:r>
              <a:rPr lang="en-US" sz="2800" dirty="0"/>
              <a:t>Watsonx.ai supports scalable deployment and real-time predictions.</a:t>
            </a:r>
          </a:p>
          <a:p>
            <a:r>
              <a:rPr lang="en-US" sz="2800" dirty="0"/>
              <a:t>Model helps ensure timely scheme allocation to eligible citizens.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r>
              <a:rPr lang="en-US" sz="2800" dirty="0"/>
              <a:t>Expand to cover more NSAP schemes and complex eligibility rules.</a:t>
            </a:r>
          </a:p>
          <a:p>
            <a:r>
              <a:rPr lang="en-US" sz="2800" dirty="0"/>
              <a:t>Hybrid ML + Rule-based logic integration.</a:t>
            </a:r>
          </a:p>
          <a:p>
            <a:r>
              <a:rPr lang="en-US" sz="2800" dirty="0"/>
              <a:t>Aadhaar and real-time ID verification integration.</a:t>
            </a:r>
          </a:p>
          <a:p>
            <a:r>
              <a:rPr lang="en-US" sz="2800" dirty="0"/>
              <a:t>API-based bulk processing and feedback loop for retraining.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AI Kosh Dataset: https://aikosh.indiaai.gov.in</a:t>
            </a:r>
          </a:p>
          <a:p>
            <a:r>
              <a:rPr lang="en-IN" sz="2400" dirty="0"/>
              <a:t>IBM Watson Studio &amp; Cloud Documentation</a:t>
            </a:r>
          </a:p>
          <a:p>
            <a:r>
              <a:rPr lang="en-IN" sz="2400" dirty="0"/>
              <a:t>NSAP Guidelines – Ministry of Rural Development</a:t>
            </a:r>
          </a:p>
          <a:p>
            <a:r>
              <a:rPr lang="en-IN" sz="2400" dirty="0"/>
              <a:t>IBM </a:t>
            </a:r>
            <a:r>
              <a:rPr lang="en-IN" sz="2400" dirty="0" err="1"/>
              <a:t>AutoAI</a:t>
            </a:r>
            <a:r>
              <a:rPr lang="en-IN" sz="2400" dirty="0"/>
              <a:t> Technical Docs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EEC14C-861B-AFEB-C527-C09DD88BE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746" y="1232452"/>
            <a:ext cx="7256678" cy="543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EF3CAE-678E-AEF1-0307-E26D02185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374901"/>
            <a:ext cx="7099768" cy="530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RAG Lab)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BBFAD3-76FB-564B-D6EA-595B0C1BA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302026"/>
            <a:ext cx="7772227" cy="498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482520"/>
            <a:ext cx="11029615" cy="4673324"/>
          </a:xfrm>
        </p:spPr>
        <p:txBody>
          <a:bodyPr>
            <a:noAutofit/>
          </a:bodyPr>
          <a:lstStyle/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National Social Assistance Program (NSAP) is a flagship social security and welfare program by the Government of India. It aims to provide financial assistance to the elderly, widows, and persons with disabilities belonging to below-poverty-line (BPL) households. The program consists of several sub-schemes, each with specific eligibility criteria. </a:t>
            </a:r>
          </a:p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Manually verifying applications and assigning the correct scheme can be a time-consuming and error-prone process. Delays or incorrect allocation can prevent deserving individuals from receiving timely financial aid. </a:t>
            </a:r>
          </a:p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Your task is to design, build, and evaluate a multi-class classification model that can accurately predict the most appropriate NSAP scheme for an applicant based on their demographic and socio-economic data. The goal is to create a reliable tool that could assist government agencies in quickly and accurately categorizing applicants, ensuring that benefits are delivered to the right people efficiently</a:t>
            </a:r>
            <a:r>
              <a:rPr lang="en-US" sz="2400" dirty="0"/>
              <a:t>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57" y="1111147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 algn="just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To automate the classification of applicants into the correct NSAP sub-scheme using a machine learning model trained on demographic and socio-economic data, thereby reducing manual errors and accelerating benefit delivery</a:t>
            </a:r>
          </a:p>
          <a:p>
            <a:pPr marL="305435" indent="-305435" algn="just"/>
            <a:r>
              <a:rPr lang="en-IN" sz="18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Data Collection:</a:t>
            </a:r>
            <a:endParaRPr lang="en-I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9920" lvl="1" indent="-305435"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Gathered synthetic or real applicant data with features such as: </a:t>
            </a:r>
          </a:p>
          <a:p>
            <a:pPr marL="629920" lvl="1" indent="-305435"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Age , Gender,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Maritial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State, Disability Status etc. </a:t>
            </a:r>
          </a:p>
          <a:p>
            <a:pPr marL="305435" indent="-305435" algn="just"/>
            <a:r>
              <a:rPr lang="en-IN" sz="18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Data Preprocessing:</a:t>
            </a:r>
            <a:endParaRPr lang="en-I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9920" lvl="1" indent="-305435" algn="just"/>
            <a:r>
              <a:rPr lang="en-IN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Clean and preprocess the collected data to handle missing values, outliers, and inconsistencies.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9920" lvl="1" indent="-305435" algn="just"/>
            <a:r>
              <a:rPr lang="en-IN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Feature engineering to extract relevant features from the data that might impact relevant </a:t>
            </a:r>
            <a:r>
              <a:rPr lang="en-IN" sz="18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schems</a:t>
            </a:r>
            <a:r>
              <a:rPr lang="en-IN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 algn="just"/>
            <a:r>
              <a:rPr lang="en-IN" sz="18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Machine Learning Algorithm:</a:t>
            </a:r>
            <a:endParaRPr lang="en-I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9920" lvl="1" indent="-305435" algn="just"/>
            <a:r>
              <a:rPr lang="en-IN" sz="18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Explored multiple machine learning algorithm :</a:t>
            </a:r>
          </a:p>
          <a:p>
            <a:pPr marL="765935" lvl="2" indent="-171450" algn="just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Snap Random Forest Classifier</a:t>
            </a:r>
          </a:p>
          <a:p>
            <a:pPr marL="765935" lvl="2" indent="-171450" algn="just"/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Random Forest Classifier</a:t>
            </a:r>
            <a:endParaRPr lang="en-I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1B5EA-1107-D466-E110-5746B1C75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45D4E5-5172-1946-3C0F-8D202039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C21310-FEF2-2B7B-E9D2-DE982A184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873" y="452779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594485" lvl="2" indent="0">
              <a:buNone/>
            </a:pPr>
            <a:endParaRPr lang="en-IN" sz="1100" b="1" dirty="0">
              <a:latin typeface="Calibri"/>
              <a:cs typeface="Calibri"/>
            </a:endParaRPr>
          </a:p>
          <a:p>
            <a:pPr marL="305435" indent="-305435"/>
            <a:r>
              <a:rPr lang="en-IN" sz="22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Deployment:</a:t>
            </a:r>
            <a:endParaRPr lang="en-IN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/>
              <a:t>Algorithm Chosen:</a:t>
            </a:r>
            <a:endParaRPr lang="en-US" sz="2200" dirty="0"/>
          </a:p>
          <a:p>
            <a:pPr lvl="1"/>
            <a:r>
              <a:rPr lang="en-US" sz="1700" dirty="0"/>
              <a:t>Decision Tree Classifier (with HPO and FE)</a:t>
            </a:r>
          </a:p>
          <a:p>
            <a:pPr lvl="1"/>
            <a:r>
              <a:rPr lang="en-US" sz="1700" dirty="0"/>
              <a:t>Achieved highest accuracy of </a:t>
            </a:r>
            <a:r>
              <a:rPr lang="en-US" sz="1700" b="1" dirty="0"/>
              <a:t>0.967</a:t>
            </a:r>
            <a:endParaRPr lang="en-US" sz="1700" dirty="0"/>
          </a:p>
          <a:p>
            <a:pPr lvl="1"/>
            <a:r>
              <a:rPr lang="en-US" sz="1700" dirty="0"/>
              <a:t>Snap Decision Tree Classifier also performed well</a:t>
            </a:r>
          </a:p>
          <a:p>
            <a:r>
              <a:rPr lang="en-IN" dirty="0"/>
              <a:t>Model deployed in Watsonx.ai</a:t>
            </a:r>
          </a:p>
          <a:p>
            <a:r>
              <a:rPr lang="en-IN" dirty="0"/>
              <a:t>Input interface supports table &amp; JSON</a:t>
            </a:r>
          </a:p>
          <a:p>
            <a:r>
              <a:rPr lang="en-IN" dirty="0"/>
              <a:t>Predictions exported in table and JSON format</a:t>
            </a:r>
            <a:endParaRPr lang="en-US" dirty="0"/>
          </a:p>
          <a:p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Training Process: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1700" dirty="0"/>
              <a:t>Used supervised learning on </a:t>
            </a:r>
            <a:r>
              <a:rPr lang="en-IN" sz="1700" dirty="0" err="1"/>
              <a:t>labeled</a:t>
            </a:r>
            <a:r>
              <a:rPr lang="en-IN" sz="1700" dirty="0"/>
              <a:t> scheme data</a:t>
            </a:r>
          </a:p>
          <a:p>
            <a:pPr lvl="1"/>
            <a:r>
              <a:rPr lang="en-IN" sz="1700" dirty="0"/>
              <a:t>Hyperparameter optimization (HPO-1 &amp; HPO-2) and Feature Engineering (FE) applied</a:t>
            </a:r>
            <a:endParaRPr lang="en-US" sz="1700" dirty="0"/>
          </a:p>
          <a:p>
            <a:pPr marL="629920" lvl="1" indent="-305435"/>
            <a:endParaRPr lang="en-IN" sz="12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315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927720"/>
            <a:ext cx="11029615" cy="4673324"/>
          </a:xfrm>
        </p:spPr>
        <p:txBody>
          <a:bodyPr/>
          <a:lstStyle/>
          <a:p>
            <a:r>
              <a:rPr lang="en-IN" sz="2200" b="1" dirty="0"/>
              <a:t>System Requirements:</a:t>
            </a:r>
            <a:endParaRPr lang="en-IN" sz="2200" dirty="0"/>
          </a:p>
          <a:p>
            <a:pPr lvl="1"/>
            <a:r>
              <a:rPr lang="en-IN" sz="2000" dirty="0"/>
              <a:t>IBM Cloud (Lite – Mandatory)</a:t>
            </a:r>
          </a:p>
          <a:p>
            <a:pPr lvl="1"/>
            <a:r>
              <a:rPr lang="en-IN" sz="2000" dirty="0"/>
              <a:t>IBM Watsonx.ai Studio</a:t>
            </a:r>
          </a:p>
          <a:p>
            <a:pPr lvl="1"/>
            <a:r>
              <a:rPr lang="en-IN" sz="2000" dirty="0"/>
              <a:t>IBM Cloud Object Storage</a:t>
            </a:r>
          </a:p>
          <a:p>
            <a:r>
              <a:rPr lang="en-IN" sz="2200" b="1" dirty="0"/>
              <a:t>Steps Followed:</a:t>
            </a:r>
            <a:endParaRPr lang="en-IN" sz="2200" dirty="0"/>
          </a:p>
          <a:p>
            <a:pPr lvl="1"/>
            <a:r>
              <a:rPr lang="en-IN" sz="2000" dirty="0"/>
              <a:t>Data preprocessing and </a:t>
            </a:r>
            <a:r>
              <a:rPr lang="en-IN" sz="2000" dirty="0" err="1"/>
              <a:t>labeling</a:t>
            </a:r>
            <a:endParaRPr lang="en-IN" sz="2000" dirty="0"/>
          </a:p>
          <a:p>
            <a:pPr lvl="1"/>
            <a:r>
              <a:rPr lang="en-IN" sz="2000" dirty="0" err="1"/>
              <a:t>AutoAI</a:t>
            </a:r>
            <a:r>
              <a:rPr lang="en-IN" sz="2000" dirty="0"/>
              <a:t> experiment to train multiple pipelines</a:t>
            </a:r>
          </a:p>
          <a:p>
            <a:pPr lvl="1"/>
            <a:r>
              <a:rPr lang="en-IN" sz="2000" dirty="0"/>
              <a:t>Model selection based on cross-validated accuracy</a:t>
            </a:r>
          </a:p>
          <a:p>
            <a:pPr lvl="1"/>
            <a:r>
              <a:rPr lang="en-IN" sz="2000" dirty="0"/>
              <a:t>Real-time prediction using Watson UI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1E66E-5470-3579-6E59-5909E9940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AC0F23-03A1-769C-0BE6-F84A292B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3E7315-C29D-FEF9-00A1-01A26F835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40" y="1482520"/>
            <a:ext cx="11029615" cy="4673324"/>
          </a:xfrm>
        </p:spPr>
        <p:txBody>
          <a:bodyPr>
            <a:normAutofit fontScale="85000" lnSpcReduction="20000"/>
          </a:bodyPr>
          <a:lstStyle/>
          <a:p>
            <a:pPr marL="305435" indent="-305435"/>
            <a:r>
              <a:rPr lang="en-IN" sz="3200" b="1" dirty="0">
                <a:ea typeface="+mn-lt"/>
                <a:cs typeface="+mn-lt"/>
              </a:rPr>
              <a:t>Algorithm Selection:</a:t>
            </a:r>
            <a:endParaRPr lang="en-IN" sz="3200" dirty="0"/>
          </a:p>
          <a:p>
            <a:pPr lvl="1"/>
            <a:r>
              <a:rPr lang="en-US" sz="2400" dirty="0"/>
              <a:t>Decision Tree Classifier (with HPO and FE)</a:t>
            </a:r>
          </a:p>
          <a:p>
            <a:pPr lvl="1"/>
            <a:r>
              <a:rPr lang="en-US" sz="2400" dirty="0"/>
              <a:t>Achieved highest accuracy of </a:t>
            </a:r>
            <a:r>
              <a:rPr lang="en-US" sz="2400" b="1" dirty="0"/>
              <a:t>0.967</a:t>
            </a:r>
            <a:endParaRPr lang="en-US" sz="2400" dirty="0"/>
          </a:p>
          <a:p>
            <a:pPr lvl="1"/>
            <a:r>
              <a:rPr lang="en-US" sz="2400" dirty="0"/>
              <a:t>Snap Decision Tree Classifier also performed well</a:t>
            </a:r>
          </a:p>
          <a:p>
            <a:pPr marL="305435" indent="-305435"/>
            <a:r>
              <a:rPr lang="en-IN" sz="3100" b="1" dirty="0">
                <a:ea typeface="+mn-lt"/>
                <a:cs typeface="+mn-lt"/>
              </a:rPr>
              <a:t>Data Input:</a:t>
            </a:r>
          </a:p>
          <a:p>
            <a:pPr marL="629435" lvl="1" indent="-305435"/>
            <a:r>
              <a:rPr lang="en-IN" sz="2400" dirty="0"/>
              <a:t>Age , Gender, Marital status, Aadhar number (optional), Mobile number , Category (</a:t>
            </a:r>
            <a:r>
              <a:rPr lang="en-IN" sz="2400" dirty="0" err="1"/>
              <a:t>obc</a:t>
            </a:r>
            <a:r>
              <a:rPr lang="en-IN" sz="2400" dirty="0"/>
              <a:t>, gen , </a:t>
            </a:r>
            <a:r>
              <a:rPr lang="en-IN" sz="2400" dirty="0" err="1"/>
              <a:t>sc</a:t>
            </a:r>
            <a:r>
              <a:rPr lang="en-IN" sz="2400" dirty="0"/>
              <a:t> and at).</a:t>
            </a:r>
          </a:p>
          <a:p>
            <a:pPr lvl="1"/>
            <a:r>
              <a:rPr lang="en-US" sz="2400" dirty="0"/>
              <a:t>These features were selected because they directly correlate with eligibility conditions across various NSAP sub-schemes like:</a:t>
            </a:r>
          </a:p>
          <a:p>
            <a:pPr lvl="2"/>
            <a:r>
              <a:rPr lang="en-US" sz="2400" b="1" dirty="0"/>
              <a:t>IGNOAPS (Old Age Pension)</a:t>
            </a:r>
            <a:endParaRPr lang="en-US" sz="2400" dirty="0"/>
          </a:p>
          <a:p>
            <a:pPr lvl="2"/>
            <a:r>
              <a:rPr lang="en-US" sz="2400" b="1" dirty="0"/>
              <a:t>IGNWPS (Widow Pension)</a:t>
            </a:r>
            <a:endParaRPr lang="en-US" sz="2400" dirty="0"/>
          </a:p>
          <a:p>
            <a:pPr lvl="2"/>
            <a:r>
              <a:rPr lang="en-US" sz="2400" b="1" dirty="0"/>
              <a:t>IGNDPS (Disability Pension)</a:t>
            </a:r>
            <a:endParaRPr lang="en-US" sz="2400" dirty="0"/>
          </a:p>
          <a:p>
            <a:pPr marL="629435" lvl="1" indent="-305435"/>
            <a:endParaRPr lang="en-IN" sz="11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4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7E53F-B15C-2445-A7C6-EBD1A2575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9D9A4C-BA3B-F360-974B-1815A1D6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4A18AA-8548-2F65-D158-CD1A6EA16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752" y="1647112"/>
            <a:ext cx="11029615" cy="4673324"/>
          </a:xfrm>
        </p:spPr>
        <p:txBody>
          <a:bodyPr>
            <a:normAutofit lnSpcReduction="10000"/>
          </a:bodyPr>
          <a:lstStyle/>
          <a:p>
            <a:pPr marL="305435" indent="-305435"/>
            <a:r>
              <a:rPr lang="en-IN" sz="3200" dirty="0"/>
              <a:t>Training Process :</a:t>
            </a:r>
          </a:p>
          <a:p>
            <a:pPr marL="629435" lvl="1" indent="-305435"/>
            <a:r>
              <a:rPr lang="en-IN" sz="2100" b="1" dirty="0"/>
              <a:t>Platform Used:</a:t>
            </a:r>
            <a:r>
              <a:rPr lang="en-IN" sz="2100" dirty="0"/>
              <a:t> IBM Watsonx.ai </a:t>
            </a:r>
            <a:r>
              <a:rPr lang="en-IN" sz="2100" dirty="0" err="1"/>
              <a:t>AutoAI</a:t>
            </a:r>
            <a:endParaRPr lang="en-IN" sz="2100" dirty="0"/>
          </a:p>
          <a:p>
            <a:pPr marL="629435" lvl="1" indent="-305435"/>
            <a:r>
              <a:rPr lang="en-US" sz="2400" b="1" dirty="0"/>
              <a:t>Dataset Split:</a:t>
            </a:r>
            <a:r>
              <a:rPr lang="en-US" sz="2400" dirty="0"/>
              <a:t> </a:t>
            </a:r>
            <a:r>
              <a:rPr lang="en-US" sz="2400" dirty="0" err="1"/>
              <a:t>AutoAI</a:t>
            </a:r>
            <a:r>
              <a:rPr lang="en-US" sz="2400" dirty="0"/>
              <a:t> handled training/validation split internally (typically 80:20 or with K-fold cross-validation)</a:t>
            </a:r>
          </a:p>
          <a:p>
            <a:pPr marL="629435" lvl="1" indent="-305435"/>
            <a:r>
              <a:rPr lang="en-IN" sz="2400" dirty="0"/>
              <a:t>Preprocessing:</a:t>
            </a:r>
          </a:p>
          <a:p>
            <a:pPr marL="899435" lvl="2" indent="-305435"/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Categorical encoding (e.g., gender, pension type)</a:t>
            </a:r>
          </a:p>
          <a:p>
            <a:pPr marL="899435" lvl="2" indent="-305435"/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Handling of missing values</a:t>
            </a:r>
          </a:p>
          <a:p>
            <a:pPr marL="899435" lvl="2" indent="-305435"/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Automatic feature transformation by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AutoAI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24000" lvl="1" indent="0">
              <a:buNone/>
            </a:pPr>
            <a:r>
              <a:rPr lang="en-IN" sz="2800" dirty="0"/>
              <a:t>Model Selection: </a:t>
            </a:r>
            <a:r>
              <a:rPr lang="en-US" sz="2800" dirty="0"/>
              <a:t>The pipeline with highest </a:t>
            </a:r>
            <a:r>
              <a:rPr lang="en-US" sz="2800" b="1" dirty="0"/>
              <a:t>accuracy (96.7%)</a:t>
            </a:r>
            <a:r>
              <a:rPr lang="en-US" sz="2800" dirty="0"/>
              <a:t> using </a:t>
            </a:r>
            <a:r>
              <a:rPr lang="en-US" sz="2800" b="1" dirty="0"/>
              <a:t>Decision Tree Classifier</a:t>
            </a:r>
            <a:r>
              <a:rPr lang="en-US" sz="2800" dirty="0"/>
              <a:t> was selected</a:t>
            </a:r>
            <a:endParaRPr lang="en-IN" sz="2800" dirty="0"/>
          </a:p>
          <a:p>
            <a:pPr marL="324000" lvl="1" indent="0">
              <a:buNone/>
            </a:pPr>
            <a:endParaRPr lang="en-IN" sz="2800" dirty="0"/>
          </a:p>
          <a:p>
            <a:pPr marL="629435" lvl="1" indent="-305435"/>
            <a:endParaRPr lang="en-IN" sz="11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982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1852654"/>
          </a:xfrm>
        </p:spPr>
        <p:txBody>
          <a:bodyPr>
            <a:normAutofit/>
          </a:bodyPr>
          <a:lstStyle/>
          <a:p>
            <a:r>
              <a:rPr lang="en-US" sz="2400" dirty="0"/>
              <a:t>8 ML Pipelines trained using </a:t>
            </a:r>
            <a:r>
              <a:rPr lang="en-US" sz="2400" dirty="0" err="1"/>
              <a:t>AutoAI</a:t>
            </a:r>
            <a:r>
              <a:rPr lang="en-US" sz="2400" dirty="0"/>
              <a:t> in 3 minutes.</a:t>
            </a:r>
          </a:p>
          <a:p>
            <a:r>
              <a:rPr lang="en-US" sz="2400" dirty="0"/>
              <a:t>Best Model:</a:t>
            </a:r>
            <a:r>
              <a:rPr lang="en-IN" sz="2800" dirty="0"/>
              <a:t> </a:t>
            </a:r>
            <a:r>
              <a:rPr lang="en-IN" sz="2400" dirty="0"/>
              <a:t>Batched Tree Ensemble Classifier (Snap Random Forest Classifier)</a:t>
            </a:r>
          </a:p>
          <a:p>
            <a:r>
              <a:rPr lang="en-US" sz="2400" dirty="0"/>
              <a:t>Example Prediction: IGNDPS with probability [1.0, 0.0, 0.0]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D0B3CBB-1FAA-C6CD-1D49-C9BD839E8A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777" y="3068233"/>
            <a:ext cx="6656821" cy="351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85</TotalTime>
  <Words>749</Words>
  <Application>Microsoft Office PowerPoint</Application>
  <PresentationFormat>Widescreen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NSAP Eligibility Prediction using IBM Watsonx.ai</vt:lpstr>
      <vt:lpstr>OUTLINE</vt:lpstr>
      <vt:lpstr>Problem Statement</vt:lpstr>
      <vt:lpstr>Proposed Solution</vt:lpstr>
      <vt:lpstr>Proposed Solution</vt:lpstr>
      <vt:lpstr>System  Approach</vt:lpstr>
      <vt:lpstr>Algorithm &amp; Deployment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Shubham Kumar Sharma</cp:lastModifiedBy>
  <cp:revision>25</cp:revision>
  <dcterms:created xsi:type="dcterms:W3CDTF">2021-05-26T16:50:10Z</dcterms:created>
  <dcterms:modified xsi:type="dcterms:W3CDTF">2025-08-02T17:47:59Z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