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13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4309-2DC8-4029-B126-18E6155A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02983-F708-4E49-855E-091D1A7A9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B2D2-C0DF-40EC-900F-08C28B62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8929-1F4D-4D80-B09A-BCA0E423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AF07-2422-4BF7-9373-967E26AD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D318-E7EF-4158-B244-D882425E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1A27E-B9F2-4152-81A7-7DE03464E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EE93-C188-4EF1-9F9E-DA2FC889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0A51-20D7-4504-9F9F-98A4AF66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DE67-FAFD-4CDC-A7CF-CBA8F16A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6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A2398-93A3-4F1B-BDC0-FDB887F9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84C15-F944-463C-8BB6-BA46DDFF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1C6F-0FBB-4C6B-93F1-48F5F3C7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27E7-A3BA-45A6-A209-25090427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9AE7-7BFF-4A5E-A1E8-43F0C311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54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84F8-D361-47A4-A9A8-343FB0D3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1E66-2A98-42FC-84C2-84F3C023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DE5A-3472-4426-94A3-98A647FC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06B47-CA62-412F-B3A3-54DC7D7B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E1E2-FFD8-483B-926E-FB8F8D66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4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CFC1-A449-4450-BADD-4731E259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1DCC-02E9-425F-8910-9F7179C4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4DC3-01D3-48FC-B694-2C2E1E7C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330A1-6AA1-4635-A7F9-838499B8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48E3-439E-402E-9937-955F267D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2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BAA7-4AB9-4D48-A5E8-0378F89A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166D-C3CB-498C-98B2-531C0F643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34EA0-9F5A-4AE9-BBD8-FFBA8723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189AB-3CB2-48E0-8473-74BEF0FA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F1C8-0E10-47A9-B476-4B11D97C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9ABD-87F2-4DE3-92CA-719E39C7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0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198B-CC08-41CA-905C-67C04040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472F-9BDE-4E6F-89F6-A0A6D3A2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53A63-64C0-45E5-B35D-BDCF7732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F4AA6-58AF-4DD4-8DF3-CD3CBC0FA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099AB-1F9A-4095-B022-F29969DF2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6E470-1AF0-475A-AD57-AD3BBD9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CDC07-0339-4C73-94BE-6E40F71E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2FC8-305E-4179-A4DF-B193A8C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8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D76-D284-4266-9BD8-22758A8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A0B1D-DDA4-4DB1-A03D-A9196AB5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F1A1C-6382-4A7C-B91C-F8492321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E48E1-D204-4F56-B6C9-02F4DF54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2155F-0F59-4FD1-8FCE-B255B9BE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99314-FEA3-4EF2-A717-FCF4A84A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64C1-26D4-45B8-BAFD-F11D1B87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1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7550-69F6-4613-AD04-C77C3879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B84D-D37B-412A-80D9-652CD936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4CE5-4D87-44C2-A6D2-0F0E3FB85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72FF-BF50-4AC7-835D-7239A59F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09E7D-982A-4368-BFD0-29196F18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A6CCA-E31D-4A64-871A-3CD23D34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805E-70DE-4582-B430-C71BCA73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12A59-9695-433A-9DD3-F31DA6171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36A66-E030-4E1C-901D-A5190CB37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40F9D-4637-4759-BFC8-0D7886B8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A932-0744-4772-8EDF-D32B336B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4191-7EC0-4302-9563-589D68A7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51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8201-7E5D-489D-B501-6FF9897C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EF017-9230-46EB-906B-084D4986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6F8F-84BB-4534-A720-D155111F0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B0E2-8779-4278-91DE-C8CAADE54EE2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91A7-E464-49DF-B893-530BA637D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DFC8-F756-45E2-9B21-F963A7787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6BA2-2F00-4C5B-9E65-F6BE03CE1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61CA-7044-4E53-9DDD-844C53A39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066" y="518271"/>
            <a:ext cx="9144000" cy="133593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Welcome back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5460D-FAF5-4975-B807-5EA60067E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9346"/>
            <a:ext cx="9144000" cy="36202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ASHISH PARDHI </a:t>
            </a:r>
            <a:r>
              <a:rPr lang="en-US" dirty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(ETC engineer , pursuing CDAC, from ACTS </a:t>
            </a:r>
            <a:r>
              <a:rPr lang="en-US" dirty="0" err="1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pune</a:t>
            </a:r>
            <a:r>
              <a:rPr lang="en-US" dirty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)</a:t>
            </a:r>
          </a:p>
          <a:p>
            <a:endParaRPr lang="en-IN" dirty="0"/>
          </a:p>
          <a:p>
            <a:r>
              <a:rPr lang="en-US" sz="3600" dirty="0">
                <a:solidFill>
                  <a:srgbClr val="FF0000"/>
                </a:solidFill>
                <a:latin typeface="Cooper Black" panose="0208090404030B020404" pitchFamily="18" charset="0"/>
                <a:ea typeface="Adobe Gothic Std B" panose="020B0800000000000000" pitchFamily="34" charset="-128"/>
              </a:rPr>
              <a:t>FREE LEARNING</a:t>
            </a:r>
          </a:p>
          <a:p>
            <a:endParaRPr lang="en-IN" sz="3600" dirty="0">
              <a:solidFill>
                <a:srgbClr val="FF0000"/>
              </a:solidFill>
              <a:latin typeface="Cooper Black" panose="0208090404030B020404" pitchFamily="18" charset="0"/>
              <a:ea typeface="Adobe Gothic Std B" panose="020B0800000000000000" pitchFamily="34" charset="-128"/>
            </a:endParaRPr>
          </a:p>
          <a:p>
            <a:r>
              <a:rPr lang="en-US" sz="3600" dirty="0">
                <a:latin typeface="Cooper Black" panose="0208090404030B020404" pitchFamily="18" charset="0"/>
                <a:ea typeface="Adobe Gothic Std B" panose="020B0800000000000000" pitchFamily="34" charset="-128"/>
              </a:rPr>
              <a:t>( </a:t>
            </a:r>
            <a:r>
              <a:rPr lang="en-US" sz="3600" b="1" u="sng" dirty="0">
                <a:solidFill>
                  <a:srgbClr val="00B050"/>
                </a:solidFill>
                <a:latin typeface="Cooper Black" panose="0208090404030B020404" pitchFamily="18" charset="0"/>
                <a:ea typeface="Adobe Gothic Std B" panose="020B0800000000000000" pitchFamily="34" charset="-128"/>
              </a:rPr>
              <a:t>Part- 2 </a:t>
            </a:r>
            <a:r>
              <a:rPr lang="en-US" sz="3600" dirty="0">
                <a:latin typeface="Cooper Black" panose="0208090404030B020404" pitchFamily="18" charset="0"/>
                <a:ea typeface="Adobe Gothic Std B" panose="020B0800000000000000" pitchFamily="34" charset="-128"/>
              </a:rPr>
              <a:t>)</a:t>
            </a:r>
            <a:endParaRPr lang="en-IN" sz="3600" dirty="0">
              <a:latin typeface="Cooper Black" panose="0208090404030B020404" pitchFamily="18" charset="0"/>
              <a:ea typeface="Adobe Gothic Std B" panose="020B0800000000000000" pitchFamily="34" charset="-12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24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EF6F-766C-420F-B79A-737AEB10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1" y="71437"/>
            <a:ext cx="10515600" cy="15470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530B-8602-4FC1-94E6-CDB5AA46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128"/>
            <a:ext cx="10515600" cy="6442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75) In a _____connection , three or more devices share a link.</a:t>
            </a:r>
          </a:p>
          <a:p>
            <a:pPr marL="457200" indent="-457200">
              <a:buAutoNum type="alphaLcParenR"/>
            </a:pPr>
            <a:r>
              <a:rPr lang="en-US" sz="2000" dirty="0"/>
              <a:t>Multipoint</a:t>
            </a:r>
          </a:p>
          <a:p>
            <a:pPr marL="457200" indent="-457200">
              <a:buAutoNum type="alphaLcParenR"/>
            </a:pPr>
            <a:r>
              <a:rPr lang="en-US" sz="2000" dirty="0"/>
              <a:t>Point-to-point</a:t>
            </a:r>
          </a:p>
          <a:p>
            <a:pPr marL="457200" indent="-457200">
              <a:buAutoNum type="alphaLcParenR"/>
            </a:pPr>
            <a:r>
              <a:rPr lang="en-US" sz="2000" dirty="0"/>
              <a:t>Both a and b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the above</a:t>
            </a:r>
          </a:p>
          <a:p>
            <a:pPr marL="0" indent="0">
              <a:buNone/>
            </a:pPr>
            <a:r>
              <a:rPr lang="en-US" sz="2400" b="1" dirty="0"/>
              <a:t>76) Device may be arranged in a ____ topology.</a:t>
            </a:r>
          </a:p>
          <a:p>
            <a:pPr marL="457200" indent="-457200">
              <a:buAutoNum type="alphaLcParenR"/>
            </a:pPr>
            <a:r>
              <a:rPr lang="en-US" sz="2000" dirty="0"/>
              <a:t>Mesh</a:t>
            </a:r>
          </a:p>
          <a:p>
            <a:pPr marL="457200" indent="-457200">
              <a:buAutoNum type="alphaLcParenR"/>
            </a:pPr>
            <a:r>
              <a:rPr lang="en-US" sz="2000" dirty="0"/>
              <a:t>Ring</a:t>
            </a:r>
          </a:p>
          <a:p>
            <a:pPr marL="457200" indent="-457200">
              <a:buAutoNum type="alphaLcParenR"/>
            </a:pPr>
            <a:r>
              <a:rPr lang="en-US" sz="2000" dirty="0"/>
              <a:t>Bus</a:t>
            </a:r>
          </a:p>
          <a:p>
            <a:pPr marL="457200" indent="-457200">
              <a:buAutoNum type="alphaLcParenR"/>
            </a:pPr>
            <a:r>
              <a:rPr lang="en-US" sz="2000" dirty="0"/>
              <a:t>All of the above</a:t>
            </a:r>
          </a:p>
          <a:p>
            <a:pPr marL="0" indent="0">
              <a:buNone/>
            </a:pPr>
            <a:r>
              <a:rPr lang="en-US" sz="2400" b="1" dirty="0"/>
              <a:t>77) A _____ is a data communication system within a building , plants, or ca</a:t>
            </a:r>
          </a:p>
          <a:p>
            <a:pPr marL="0" indent="0">
              <a:buNone/>
            </a:pPr>
            <a:r>
              <a:rPr lang="en-US" sz="2400" b="1" dirty="0" err="1"/>
              <a:t>mpus,or</a:t>
            </a:r>
            <a:r>
              <a:rPr lang="en-US" sz="2400" b="1" dirty="0"/>
              <a:t> between nearby buildings.</a:t>
            </a:r>
          </a:p>
          <a:p>
            <a:pPr marL="457200" indent="-457200">
              <a:buAutoNum type="alphaLcParenR"/>
            </a:pPr>
            <a:r>
              <a:rPr lang="en-US" sz="2000" dirty="0"/>
              <a:t>MAN</a:t>
            </a:r>
          </a:p>
          <a:p>
            <a:pPr marL="457200" indent="-457200">
              <a:buAutoNum type="alphaLcParenR"/>
            </a:pPr>
            <a:r>
              <a:rPr lang="en-US" sz="2000" dirty="0"/>
              <a:t>LAN</a:t>
            </a:r>
          </a:p>
          <a:p>
            <a:pPr marL="457200" indent="-457200">
              <a:buAutoNum type="alphaLcParenR"/>
            </a:pPr>
            <a:r>
              <a:rPr lang="en-US" sz="2000" dirty="0"/>
              <a:t>WAN</a:t>
            </a:r>
          </a:p>
          <a:p>
            <a:pPr marL="457200" indent="-457200">
              <a:buAutoNum type="alphaLcParenR"/>
            </a:pPr>
            <a:r>
              <a:rPr lang="en-IN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34733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B24F-7677-4EBB-A166-38FEC8DD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77"/>
            <a:ext cx="10515600" cy="195941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9FA0-6DE1-46F6-BBA0-2EF77569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38"/>
            <a:ext cx="10515600" cy="6335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78) </a:t>
            </a:r>
            <a:r>
              <a:rPr lang="en-US" sz="2400" b="1" dirty="0" err="1"/>
              <a:t>A_____is</a:t>
            </a:r>
            <a:r>
              <a:rPr lang="en-US" sz="2400" b="1" dirty="0"/>
              <a:t> a data communication system spanning states ,countries or the whole world.</a:t>
            </a:r>
          </a:p>
          <a:p>
            <a:pPr marL="457200" indent="-457200">
              <a:buAutoNum type="alphaLcParenR"/>
            </a:pPr>
            <a:r>
              <a:rPr lang="en-US" sz="2000" dirty="0"/>
              <a:t>MAN</a:t>
            </a:r>
          </a:p>
          <a:p>
            <a:pPr marL="457200" indent="-457200">
              <a:buAutoNum type="alphaLcParenR" startAt="2"/>
            </a:pPr>
            <a:r>
              <a:rPr lang="en-US" sz="2000" dirty="0"/>
              <a:t>LAN</a:t>
            </a:r>
          </a:p>
          <a:p>
            <a:pPr marL="457200" indent="-457200">
              <a:buAutoNum type="alphaLcParenR" startAt="2"/>
            </a:pPr>
            <a:r>
              <a:rPr lang="en-US" sz="2000" dirty="0"/>
              <a:t>WAN</a:t>
            </a:r>
          </a:p>
          <a:p>
            <a:pPr marL="457200" indent="-457200">
              <a:buAutoNum type="alphaLcParenR" startAt="2"/>
            </a:pPr>
            <a:r>
              <a:rPr lang="en-US" sz="2000" dirty="0"/>
              <a:t>None of the above</a:t>
            </a:r>
          </a:p>
          <a:p>
            <a:pPr marL="0" indent="0">
              <a:buNone/>
            </a:pPr>
            <a:r>
              <a:rPr lang="en-US" sz="2400" b="1" dirty="0"/>
              <a:t>79)______is a collection of many separate networks.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000" dirty="0"/>
              <a:t>a) A WAN</a:t>
            </a:r>
          </a:p>
          <a:p>
            <a:pPr marL="0" indent="0">
              <a:buNone/>
            </a:pPr>
            <a:r>
              <a:rPr lang="en-US" sz="2000" dirty="0"/>
              <a:t>b) An internet</a:t>
            </a:r>
          </a:p>
          <a:p>
            <a:pPr marL="0" indent="0">
              <a:buNone/>
            </a:pPr>
            <a:r>
              <a:rPr lang="en-US" sz="2000" dirty="0"/>
              <a:t>c) A LAN </a:t>
            </a:r>
          </a:p>
          <a:p>
            <a:pPr marL="0" indent="0">
              <a:buNone/>
            </a:pPr>
            <a:r>
              <a:rPr lang="en-US" sz="2000" dirty="0"/>
              <a:t>d) None of the above</a:t>
            </a:r>
          </a:p>
          <a:p>
            <a:pPr marL="0" indent="0">
              <a:buNone/>
            </a:pPr>
            <a:r>
              <a:rPr lang="en-IN" sz="2400" b="1" dirty="0"/>
              <a:t>80) There are______ internet service providers.</a:t>
            </a:r>
          </a:p>
          <a:p>
            <a:pPr marL="457200" indent="-457200">
              <a:buAutoNum type="alphaLcParenR"/>
            </a:pPr>
            <a:r>
              <a:rPr lang="en-IN" sz="2000" dirty="0"/>
              <a:t>Local</a:t>
            </a:r>
          </a:p>
          <a:p>
            <a:pPr marL="457200" indent="-457200">
              <a:buAutoNum type="alphaLcParenR"/>
            </a:pPr>
            <a:r>
              <a:rPr lang="en-IN" sz="2000" dirty="0"/>
              <a:t>Regional</a:t>
            </a:r>
          </a:p>
          <a:p>
            <a:pPr marL="457200" indent="-457200">
              <a:buAutoNum type="alphaLcParenR"/>
            </a:pPr>
            <a:r>
              <a:rPr lang="en-IN" sz="2000" dirty="0"/>
              <a:t>National and international</a:t>
            </a:r>
          </a:p>
          <a:p>
            <a:pPr marL="457200" indent="-457200">
              <a:buAutoNum type="alphaLcParenR"/>
            </a:pPr>
            <a:r>
              <a:rPr lang="en-IN" sz="2000" dirty="0"/>
              <a:t>All of the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442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EB1F-378C-479B-981C-8B12C855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1"/>
            <a:ext cx="10515600" cy="74644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2588-E0B4-45E5-B3F9-EBEEE61E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504"/>
            <a:ext cx="10515600" cy="6307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81) A _____ is a set of rules that governs data communication.</a:t>
            </a:r>
          </a:p>
          <a:p>
            <a:pPr marL="457200" indent="-457200">
              <a:buAutoNum type="alphaLcParenR"/>
            </a:pPr>
            <a:r>
              <a:rPr lang="en-US" sz="2000" dirty="0"/>
              <a:t>Forum</a:t>
            </a:r>
          </a:p>
          <a:p>
            <a:pPr marL="457200" indent="-457200">
              <a:buAutoNum type="alphaLcParenR"/>
            </a:pPr>
            <a:r>
              <a:rPr lang="en-US" sz="2000" dirty="0"/>
              <a:t>Protocol</a:t>
            </a:r>
          </a:p>
          <a:p>
            <a:pPr marL="457200" indent="-457200">
              <a:buAutoNum type="alphaLcParenR"/>
            </a:pPr>
            <a:r>
              <a:rPr lang="en-US" sz="2000" dirty="0"/>
              <a:t>Standard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the above</a:t>
            </a:r>
          </a:p>
          <a:p>
            <a:pPr marL="0" indent="0">
              <a:buNone/>
            </a:pPr>
            <a:r>
              <a:rPr lang="en-US" sz="2400" b="1" dirty="0"/>
              <a:t>82)_____ is an idea or concept that is a precursor to an internet standard.</a:t>
            </a:r>
          </a:p>
          <a:p>
            <a:pPr marL="457200" indent="-457200">
              <a:buAutoNum type="alphaLcParenR"/>
            </a:pPr>
            <a:r>
              <a:rPr lang="en-US" sz="2000" dirty="0"/>
              <a:t>RCF</a:t>
            </a:r>
          </a:p>
          <a:p>
            <a:pPr marL="457200" indent="-457200">
              <a:buAutoNum type="alphaLcParenR"/>
            </a:pPr>
            <a:r>
              <a:rPr lang="en-US" sz="2000" dirty="0"/>
              <a:t>RFC</a:t>
            </a:r>
          </a:p>
          <a:p>
            <a:pPr marL="457200" indent="-457200">
              <a:buAutoNum type="alphaLcParenR"/>
            </a:pPr>
            <a:r>
              <a:rPr lang="en-US" sz="2000" dirty="0"/>
              <a:t>ID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the above</a:t>
            </a:r>
          </a:p>
          <a:p>
            <a:pPr marL="0" indent="0">
              <a:buNone/>
            </a:pPr>
            <a:r>
              <a:rPr lang="en-US" sz="2400" b="1" dirty="0"/>
              <a:t>83)The internet model consists of _____ layers.</a:t>
            </a:r>
          </a:p>
          <a:p>
            <a:pPr marL="0" indent="0">
              <a:buNone/>
            </a:pPr>
            <a:r>
              <a:rPr lang="en-US" sz="2000" dirty="0"/>
              <a:t>a) Three</a:t>
            </a:r>
          </a:p>
          <a:p>
            <a:pPr marL="0" indent="0">
              <a:buNone/>
            </a:pPr>
            <a:r>
              <a:rPr lang="en-US" sz="2000" dirty="0"/>
              <a:t>b) Five</a:t>
            </a:r>
          </a:p>
          <a:p>
            <a:pPr marL="0" indent="0">
              <a:buNone/>
            </a:pPr>
            <a:r>
              <a:rPr lang="en-US" sz="2000" dirty="0"/>
              <a:t>c) Seven</a:t>
            </a:r>
          </a:p>
          <a:p>
            <a:pPr marL="0" indent="0">
              <a:buNone/>
            </a:pPr>
            <a:r>
              <a:rPr lang="en-US" sz="2000" dirty="0"/>
              <a:t>d) Eight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986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EFA1-12D7-4E88-9DCD-FDFD5AF4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60"/>
            <a:ext cx="10515600" cy="9330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4802-9AED-4DD5-A237-CCBC4A73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6288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84)The process-to-process delivery of the entire message is the responsibility of the ______layer.</a:t>
            </a:r>
          </a:p>
          <a:p>
            <a:pPr marL="457200" indent="-457200">
              <a:buAutoNum type="alphaLcParenR"/>
            </a:pPr>
            <a:r>
              <a:rPr lang="en-US" sz="2000" dirty="0"/>
              <a:t>Network</a:t>
            </a:r>
          </a:p>
          <a:p>
            <a:pPr marL="457200" indent="-457200">
              <a:buAutoNum type="alphaLcParenR"/>
            </a:pPr>
            <a:r>
              <a:rPr lang="en-US" sz="2000" dirty="0"/>
              <a:t>Transport</a:t>
            </a:r>
          </a:p>
          <a:p>
            <a:pPr marL="457200" indent="-457200">
              <a:buAutoNum type="alphaLcParenR"/>
            </a:pPr>
            <a:r>
              <a:rPr lang="en-US" sz="2000" dirty="0"/>
              <a:t>Application</a:t>
            </a:r>
          </a:p>
          <a:p>
            <a:pPr marL="457200" indent="-457200">
              <a:buAutoNum type="alphaLcParenR"/>
            </a:pPr>
            <a:r>
              <a:rPr lang="en-US" sz="2000" dirty="0"/>
              <a:t>Physical</a:t>
            </a:r>
          </a:p>
          <a:p>
            <a:pPr marL="0" indent="0">
              <a:buNone/>
            </a:pPr>
            <a:r>
              <a:rPr lang="en-US" sz="2400" b="1" dirty="0"/>
              <a:t>85)______ layer is the layer closer to the transmission medium.</a:t>
            </a:r>
          </a:p>
          <a:p>
            <a:pPr marL="457200" indent="-457200">
              <a:buAutoNum type="alphaLcParenR"/>
            </a:pPr>
            <a:r>
              <a:rPr lang="en-US" sz="2000" dirty="0"/>
              <a:t>Physical</a:t>
            </a:r>
          </a:p>
          <a:p>
            <a:pPr marL="457200" indent="-457200">
              <a:buAutoNum type="alphaLcParenR"/>
            </a:pPr>
            <a:r>
              <a:rPr lang="en-US" sz="2000" dirty="0"/>
              <a:t>Data link</a:t>
            </a:r>
          </a:p>
          <a:p>
            <a:pPr marL="457200" indent="-457200">
              <a:buAutoNum type="alphaLcParenR"/>
            </a:pPr>
            <a:r>
              <a:rPr lang="en-US" sz="2000" dirty="0"/>
              <a:t>Network</a:t>
            </a:r>
          </a:p>
          <a:p>
            <a:pPr marL="457200" indent="-457200">
              <a:buAutoNum type="alphaLcParenR"/>
            </a:pPr>
            <a:r>
              <a:rPr lang="en-US" sz="2000" dirty="0"/>
              <a:t>Transport</a:t>
            </a:r>
          </a:p>
          <a:p>
            <a:pPr marL="0" indent="0">
              <a:buNone/>
            </a:pPr>
            <a:r>
              <a:rPr lang="en-US" sz="2400" b="1" dirty="0"/>
              <a:t>86)Mail service are available to network users through the ____ layer.</a:t>
            </a:r>
          </a:p>
          <a:p>
            <a:pPr marL="457200" indent="-457200">
              <a:buAutoNum type="alphaLcParenR"/>
            </a:pPr>
            <a:r>
              <a:rPr lang="en-US" sz="2000" dirty="0"/>
              <a:t>Data link</a:t>
            </a:r>
          </a:p>
          <a:p>
            <a:pPr marL="457200" indent="-457200">
              <a:buAutoNum type="alphaLcParenR"/>
            </a:pPr>
            <a:r>
              <a:rPr lang="en-US" sz="2000" dirty="0"/>
              <a:t>Physical</a:t>
            </a:r>
          </a:p>
          <a:p>
            <a:pPr marL="457200" indent="-457200">
              <a:buAutoNum type="alphaLcParenR"/>
            </a:pPr>
            <a:r>
              <a:rPr lang="en-US" sz="2000" dirty="0"/>
              <a:t>Transport</a:t>
            </a:r>
          </a:p>
          <a:p>
            <a:pPr marL="457200" indent="-457200">
              <a:buAutoNum type="alphaLcParenR"/>
            </a:pPr>
            <a:r>
              <a:rPr lang="en-US" sz="2000" dirty="0"/>
              <a:t>application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373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2979-9CA3-4A73-AFFE-A5495613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92"/>
            <a:ext cx="10515600" cy="16795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BF42-0359-473A-8EE5-A26D4024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0"/>
            <a:ext cx="10515600" cy="6391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87)The _______layer lies between the network layer and the application layer.</a:t>
            </a:r>
          </a:p>
          <a:p>
            <a:pPr marL="457200" indent="-457200">
              <a:buAutoNum type="alphaLcParenR"/>
            </a:pPr>
            <a:r>
              <a:rPr lang="en-US" sz="2000" dirty="0"/>
              <a:t>Physical</a:t>
            </a:r>
          </a:p>
          <a:p>
            <a:pPr marL="457200" indent="-457200">
              <a:buAutoNum type="alphaLcParenR"/>
            </a:pPr>
            <a:r>
              <a:rPr lang="en-US" sz="2000" dirty="0"/>
              <a:t>Data link</a:t>
            </a:r>
          </a:p>
          <a:p>
            <a:pPr marL="457200" indent="-457200">
              <a:buAutoNum type="alphaLcParenR"/>
            </a:pPr>
            <a:r>
              <a:rPr lang="en-US" sz="2000" dirty="0"/>
              <a:t>Transport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the above</a:t>
            </a:r>
          </a:p>
          <a:p>
            <a:pPr marL="0" indent="0">
              <a:buNone/>
            </a:pPr>
            <a:r>
              <a:rPr lang="en-US" sz="2400" b="1" dirty="0"/>
              <a:t>88) Layer 2 lies between the physical layer and the _____ layer.</a:t>
            </a:r>
          </a:p>
          <a:p>
            <a:pPr marL="457200" indent="-457200">
              <a:buAutoNum type="alphaLcParenR"/>
            </a:pPr>
            <a:r>
              <a:rPr lang="en-US" sz="2000" dirty="0"/>
              <a:t>Network</a:t>
            </a:r>
          </a:p>
          <a:p>
            <a:pPr marL="457200" indent="-457200">
              <a:buAutoNum type="alphaLcParenR"/>
            </a:pPr>
            <a:r>
              <a:rPr lang="en-US" sz="2000" dirty="0"/>
              <a:t>Data link</a:t>
            </a:r>
          </a:p>
          <a:p>
            <a:pPr marL="457200" indent="-457200">
              <a:buAutoNum type="alphaLcParenR"/>
            </a:pPr>
            <a:r>
              <a:rPr lang="en-US" sz="2000" dirty="0"/>
              <a:t>Transport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the above</a:t>
            </a:r>
          </a:p>
          <a:p>
            <a:pPr marL="0" indent="0">
              <a:buNone/>
            </a:pPr>
            <a:r>
              <a:rPr lang="en-US" sz="2400" b="1" dirty="0"/>
              <a:t>89) When data are transmitted from device A to device B , the header from A’s layer 4 is read by B’s _____layer.</a:t>
            </a:r>
          </a:p>
          <a:p>
            <a:pPr marL="457200" indent="-457200">
              <a:buAutoNum type="alphaLcParenR"/>
            </a:pPr>
            <a:r>
              <a:rPr lang="en-US" sz="2000" dirty="0"/>
              <a:t>Physical</a:t>
            </a:r>
          </a:p>
          <a:p>
            <a:pPr marL="457200" indent="-457200">
              <a:buAutoNum type="alphaLcParenR"/>
            </a:pPr>
            <a:r>
              <a:rPr lang="en-US" sz="2000" dirty="0"/>
              <a:t>Transport</a:t>
            </a:r>
          </a:p>
          <a:p>
            <a:pPr marL="457200" indent="-457200">
              <a:buAutoNum type="alphaLcParenR"/>
            </a:pPr>
            <a:r>
              <a:rPr lang="en-US" sz="2000" dirty="0"/>
              <a:t>Application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96211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69D9-3164-4CCD-853F-AF3A93D0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960"/>
            <a:ext cx="10515600" cy="15862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7B12-E9BB-4558-B2E0-F8C46EEF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4"/>
            <a:ext cx="10515600" cy="6344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90) The ____ layer changes bits into electromagnetic signals.</a:t>
            </a:r>
          </a:p>
          <a:p>
            <a:pPr marL="457200" indent="-457200">
              <a:buAutoNum type="alphaLcParenR"/>
            </a:pPr>
            <a:r>
              <a:rPr lang="en-US" sz="2000" dirty="0"/>
              <a:t>Physical</a:t>
            </a:r>
          </a:p>
          <a:p>
            <a:pPr marL="457200" indent="-457200">
              <a:buAutoNum type="alphaLcParenR"/>
            </a:pPr>
            <a:r>
              <a:rPr lang="en-US" sz="2000" dirty="0"/>
              <a:t>Data link</a:t>
            </a:r>
          </a:p>
          <a:p>
            <a:pPr marL="457200" indent="-457200">
              <a:buAutoNum type="alphaLcParenR"/>
            </a:pPr>
            <a:r>
              <a:rPr lang="en-US" sz="2000" dirty="0"/>
              <a:t>Transport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the above</a:t>
            </a:r>
          </a:p>
          <a:p>
            <a:pPr marL="0" indent="0">
              <a:buNone/>
            </a:pPr>
            <a:r>
              <a:rPr lang="en-US" sz="2400" b="1" dirty="0"/>
              <a:t>91)Which of the following is an application layer service?</a:t>
            </a:r>
          </a:p>
          <a:p>
            <a:pPr marL="457200" indent="-457200">
              <a:buAutoNum type="alphaLcParenR"/>
            </a:pPr>
            <a:r>
              <a:rPr lang="en-US" sz="2000" dirty="0"/>
              <a:t>remote-log-in</a:t>
            </a:r>
          </a:p>
          <a:p>
            <a:pPr marL="457200" indent="-457200">
              <a:buAutoNum type="alphaLcParenR"/>
            </a:pPr>
            <a:r>
              <a:rPr lang="en-US" sz="2000" dirty="0"/>
              <a:t>File transfer and access</a:t>
            </a:r>
          </a:p>
          <a:p>
            <a:pPr marL="457200" indent="-457200">
              <a:buAutoNum type="alphaLcParenR"/>
            </a:pPr>
            <a:r>
              <a:rPr lang="en-US" sz="2000" dirty="0"/>
              <a:t>Mail service</a:t>
            </a:r>
          </a:p>
          <a:p>
            <a:pPr marL="457200" indent="-457200">
              <a:buAutoNum type="alphaLcParenR"/>
            </a:pPr>
            <a:r>
              <a:rPr lang="en-US" sz="2000" dirty="0"/>
              <a:t>All the above</a:t>
            </a:r>
          </a:p>
          <a:p>
            <a:pPr marL="0" indent="0">
              <a:buNone/>
            </a:pPr>
            <a:r>
              <a:rPr lang="en-US" sz="2400" b="1" dirty="0"/>
              <a:t>92)The _______model shows how the network functions of a computer ought to be organized.</a:t>
            </a:r>
          </a:p>
          <a:p>
            <a:pPr marL="0" indent="0">
              <a:buNone/>
            </a:pPr>
            <a:r>
              <a:rPr lang="en-US" sz="2000" dirty="0"/>
              <a:t>a)CCITT</a:t>
            </a:r>
          </a:p>
          <a:p>
            <a:pPr marL="0" indent="0">
              <a:buNone/>
            </a:pPr>
            <a:r>
              <a:rPr lang="en-US" sz="2000" dirty="0"/>
              <a:t>b)OSI</a:t>
            </a:r>
          </a:p>
          <a:p>
            <a:pPr marL="0" indent="0">
              <a:buNone/>
            </a:pPr>
            <a:r>
              <a:rPr lang="en-US" sz="2000" dirty="0"/>
              <a:t>c)ISO</a:t>
            </a:r>
          </a:p>
          <a:p>
            <a:pPr marL="0" indent="0">
              <a:buNone/>
            </a:pPr>
            <a:r>
              <a:rPr lang="en-US" sz="2000" dirty="0"/>
              <a:t>d)ANSI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466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F565-A390-4BC5-9D9A-99CE5D1D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9"/>
            <a:ext cx="10515600" cy="158618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173D-FE22-4D50-BAD1-D5EE53D0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7"/>
            <a:ext cx="10515600" cy="63261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93)The physical layer is concerned with the movement of ______ over the physical medium.</a:t>
            </a:r>
          </a:p>
          <a:p>
            <a:pPr marL="457200" indent="-457200">
              <a:buAutoNum type="alphaLcParenR"/>
            </a:pPr>
            <a:r>
              <a:rPr lang="en-US" sz="2000" dirty="0"/>
              <a:t>Programs</a:t>
            </a:r>
          </a:p>
          <a:p>
            <a:pPr marL="457200" indent="-457200">
              <a:buAutoNum type="alphaLcParenR"/>
            </a:pPr>
            <a:r>
              <a:rPr lang="en-US" sz="2000" dirty="0"/>
              <a:t>Dialogs</a:t>
            </a:r>
          </a:p>
          <a:p>
            <a:pPr marL="457200" indent="-457200">
              <a:buAutoNum type="alphaLcParenR"/>
            </a:pPr>
            <a:r>
              <a:rPr lang="en-US" sz="2000" dirty="0"/>
              <a:t>Protocols</a:t>
            </a:r>
          </a:p>
          <a:p>
            <a:pPr marL="457200" indent="-457200">
              <a:buAutoNum type="alphaLcParenR"/>
            </a:pPr>
            <a:r>
              <a:rPr lang="en-US" sz="2000" dirty="0"/>
              <a:t>Bits </a:t>
            </a:r>
          </a:p>
          <a:p>
            <a:pPr marL="0" indent="0">
              <a:buNone/>
            </a:pPr>
            <a:r>
              <a:rPr lang="en-US" sz="2400" b="1" dirty="0"/>
              <a:t>94)In the OSI model, when data is transmitted from device A to device B , the header from A’s layer 5 is read by B’s _______layer</a:t>
            </a:r>
          </a:p>
          <a:p>
            <a:pPr marL="457200" indent="-457200">
              <a:buAutoNum type="alphaLcParenR"/>
            </a:pPr>
            <a:r>
              <a:rPr lang="en-US" sz="2000" dirty="0"/>
              <a:t>Physical</a:t>
            </a:r>
          </a:p>
          <a:p>
            <a:pPr marL="457200" indent="-457200">
              <a:buAutoNum type="alphaLcParenR"/>
            </a:pPr>
            <a:r>
              <a:rPr lang="en-US" sz="2000" dirty="0"/>
              <a:t>Transport</a:t>
            </a:r>
          </a:p>
          <a:p>
            <a:pPr marL="457200" indent="-457200">
              <a:buAutoNum type="alphaLcParenR"/>
            </a:pPr>
            <a:r>
              <a:rPr lang="en-US" sz="2000" dirty="0"/>
              <a:t>Session</a:t>
            </a:r>
          </a:p>
          <a:p>
            <a:pPr marL="457200" indent="-457200">
              <a:buAutoNum type="alphaLcParenR"/>
            </a:pPr>
            <a:r>
              <a:rPr lang="en-US" sz="2000" dirty="0"/>
              <a:t>Presentation</a:t>
            </a:r>
          </a:p>
          <a:p>
            <a:pPr marL="0" indent="0">
              <a:buNone/>
            </a:pPr>
            <a:r>
              <a:rPr lang="en-US" sz="2400" b="1" dirty="0"/>
              <a:t>95)In the OSI model, what is the main function of the transport layer?</a:t>
            </a:r>
          </a:p>
          <a:p>
            <a:pPr marL="457200" indent="-457200">
              <a:buAutoNum type="alphaLcParenR"/>
            </a:pPr>
            <a:r>
              <a:rPr lang="en-US" sz="2000" dirty="0"/>
              <a:t>node-to-node delivery</a:t>
            </a:r>
          </a:p>
          <a:p>
            <a:pPr marL="457200" indent="-457200">
              <a:buAutoNum type="alphaLcParenR"/>
            </a:pPr>
            <a:r>
              <a:rPr lang="en-US" sz="2000" dirty="0"/>
              <a:t>Process-to-process message delivery</a:t>
            </a:r>
          </a:p>
          <a:p>
            <a:pPr marL="457200" indent="-457200">
              <a:buAutoNum type="alphaLcParenR"/>
            </a:pPr>
            <a:r>
              <a:rPr lang="en-US" sz="2000" dirty="0"/>
              <a:t>Synchronization</a:t>
            </a:r>
          </a:p>
          <a:p>
            <a:pPr marL="457200" indent="-457200">
              <a:buAutoNum type="alphaLcParenR"/>
            </a:pPr>
            <a:r>
              <a:rPr lang="en-US" sz="2000" dirty="0"/>
              <a:t>Updating and maintenance of routing table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450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B467-62CE-45CC-822D-B6B6816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68"/>
            <a:ext cx="10515600" cy="15862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34AC-B4BE-4F36-973D-4FC92D28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539"/>
            <a:ext cx="10515600" cy="6307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96)In the OSI model, encryption and decryption are function of the _____layer.</a:t>
            </a:r>
          </a:p>
          <a:p>
            <a:pPr marL="457200" indent="-457200">
              <a:buAutoNum type="alphaLcParenR"/>
            </a:pPr>
            <a:r>
              <a:rPr lang="en-IN" sz="2000" dirty="0"/>
              <a:t>Transport</a:t>
            </a:r>
          </a:p>
          <a:p>
            <a:pPr marL="457200" indent="-457200">
              <a:buAutoNum type="alphaLcParenR"/>
            </a:pPr>
            <a:r>
              <a:rPr lang="en-IN" sz="2000" dirty="0"/>
              <a:t>Session</a:t>
            </a:r>
          </a:p>
          <a:p>
            <a:pPr marL="457200" indent="-457200">
              <a:buAutoNum type="alphaLcParenR"/>
            </a:pPr>
            <a:r>
              <a:rPr lang="en-IN" sz="2000" dirty="0"/>
              <a:t>Presentation</a:t>
            </a:r>
          </a:p>
          <a:p>
            <a:pPr marL="457200" indent="-457200">
              <a:buAutoNum type="alphaLcParenR"/>
            </a:pPr>
            <a:r>
              <a:rPr lang="en-IN" sz="2000" dirty="0"/>
              <a:t>Application</a:t>
            </a:r>
          </a:p>
          <a:p>
            <a:pPr marL="0" indent="0">
              <a:buNone/>
            </a:pPr>
            <a:r>
              <a:rPr lang="en-IN" sz="2400" b="1" dirty="0"/>
              <a:t>97)When a host on network A sends a message to a host on network B , which address does the router look at?</a:t>
            </a:r>
          </a:p>
          <a:p>
            <a:pPr marL="457200" indent="-457200">
              <a:buAutoNum type="alphaLcParenR"/>
            </a:pPr>
            <a:r>
              <a:rPr lang="en-IN" sz="2000" dirty="0"/>
              <a:t>Port</a:t>
            </a:r>
          </a:p>
          <a:p>
            <a:pPr marL="457200" indent="-457200">
              <a:buAutoNum type="alphaLcParenR"/>
            </a:pPr>
            <a:r>
              <a:rPr lang="en-IN" sz="2000" dirty="0"/>
              <a:t>Logical</a:t>
            </a:r>
          </a:p>
          <a:p>
            <a:pPr marL="457200" indent="-457200">
              <a:buAutoNum type="alphaLcParenR"/>
            </a:pPr>
            <a:r>
              <a:rPr lang="en-IN" sz="2000" dirty="0"/>
              <a:t>Physical</a:t>
            </a:r>
          </a:p>
          <a:p>
            <a:pPr marL="457200" indent="-457200">
              <a:buAutoNum type="alphaLcParenR"/>
            </a:pPr>
            <a:r>
              <a:rPr lang="en-IN" sz="2000" dirty="0"/>
              <a:t>None of the above</a:t>
            </a:r>
          </a:p>
          <a:p>
            <a:pPr marL="0" indent="0">
              <a:buNone/>
            </a:pPr>
            <a:r>
              <a:rPr lang="en-IN" sz="2400" b="1" dirty="0"/>
              <a:t>98)To deliver a message to the correct application program running on a host, the ______ address must be consulted.</a:t>
            </a:r>
          </a:p>
          <a:p>
            <a:pPr marL="457200" indent="-457200">
              <a:buAutoNum type="alphaLcParenR"/>
            </a:pPr>
            <a:r>
              <a:rPr lang="en-IN" sz="2000" dirty="0"/>
              <a:t>Port</a:t>
            </a:r>
          </a:p>
          <a:p>
            <a:pPr marL="457200" indent="-457200">
              <a:buAutoNum type="alphaLcParenR"/>
            </a:pPr>
            <a:r>
              <a:rPr lang="en-IN" sz="2000" dirty="0"/>
              <a:t>IP</a:t>
            </a:r>
          </a:p>
          <a:p>
            <a:pPr marL="457200" indent="-457200">
              <a:buAutoNum type="alphaLcParenR"/>
            </a:pPr>
            <a:r>
              <a:rPr lang="en-IN" sz="2000" dirty="0"/>
              <a:t>Physical</a:t>
            </a:r>
          </a:p>
          <a:p>
            <a:pPr marL="457200" indent="-457200">
              <a:buAutoNum type="alphaLcParenR"/>
            </a:pPr>
            <a:r>
              <a:rPr lang="en-IN" sz="20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11553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54F3-D737-4C3B-99A1-C34F2E9C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69"/>
            <a:ext cx="10515600" cy="18661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A3AC-9A3D-4010-B80F-C0E5F3F6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97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99) ICMPv6 includes_______.</a:t>
            </a:r>
          </a:p>
          <a:p>
            <a:pPr marL="457200" indent="-457200">
              <a:buAutoNum type="alphaLcParenR"/>
            </a:pPr>
            <a:r>
              <a:rPr lang="en-US" sz="2000" dirty="0"/>
              <a:t>IGMP</a:t>
            </a:r>
          </a:p>
          <a:p>
            <a:pPr marL="457200" indent="-457200">
              <a:buAutoNum type="alphaLcParenR"/>
            </a:pPr>
            <a:r>
              <a:rPr lang="en-US" sz="2000" dirty="0"/>
              <a:t>ARP</a:t>
            </a:r>
          </a:p>
          <a:p>
            <a:pPr marL="457200" indent="-457200">
              <a:buAutoNum type="alphaLcParenR"/>
            </a:pPr>
            <a:r>
              <a:rPr lang="en-US" sz="2000" dirty="0"/>
              <a:t>RARP</a:t>
            </a:r>
          </a:p>
          <a:p>
            <a:pPr marL="457200" indent="-457200">
              <a:buAutoNum type="alphaLcParenR"/>
            </a:pPr>
            <a:r>
              <a:rPr lang="en-US" sz="2000" dirty="0"/>
              <a:t>Both A and B</a:t>
            </a:r>
          </a:p>
          <a:p>
            <a:pPr marL="457200" indent="-457200">
              <a:buAutoNum type="alphaLcParenR"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100)The_______ layer is  responsible for moving frames from hop(node) to the next.</a:t>
            </a:r>
          </a:p>
          <a:p>
            <a:pPr marL="457200" indent="-457200">
              <a:buAutoNum type="alphaLcParenR"/>
            </a:pPr>
            <a:r>
              <a:rPr lang="en-US" sz="2000" dirty="0"/>
              <a:t>Physical</a:t>
            </a:r>
          </a:p>
          <a:p>
            <a:pPr marL="457200" indent="-457200">
              <a:buAutoNum type="alphaLcParenR"/>
            </a:pPr>
            <a:r>
              <a:rPr lang="en-US" sz="2000" dirty="0"/>
              <a:t>Data link</a:t>
            </a:r>
          </a:p>
          <a:p>
            <a:pPr marL="457200" indent="-457200">
              <a:buAutoNum type="alphaLcParenR"/>
            </a:pPr>
            <a:r>
              <a:rPr lang="en-US" sz="2000" dirty="0"/>
              <a:t>Transport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</a:t>
            </a:r>
            <a:r>
              <a:rPr lang="en-US" sz="2000"/>
              <a:t>the above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1016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0108-FEC9-4E3C-9633-CE5A5D1F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7636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2905-7AD2-47C6-8DB6-C8BB4740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761"/>
            <a:ext cx="10515600" cy="3994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oper Black" panose="0208090404030B020404" pitchFamily="18" charset="0"/>
              </a:rPr>
              <a:t>LIKE</a:t>
            </a:r>
          </a:p>
          <a:p>
            <a:pPr marL="0" indent="0">
              <a:buNone/>
            </a:pPr>
            <a:r>
              <a:rPr lang="en-US" sz="3200" dirty="0">
                <a:latin typeface="Cooper Black" panose="0208090404030B020404" pitchFamily="18" charset="0"/>
              </a:rPr>
              <a:t>SHARE</a:t>
            </a:r>
          </a:p>
          <a:p>
            <a:pPr marL="0" indent="0">
              <a:buNone/>
            </a:pPr>
            <a:r>
              <a:rPr lang="en-US" sz="3600" dirty="0">
                <a:latin typeface="Cooper Black" panose="0208090404030B020404" pitchFamily="18" charset="0"/>
              </a:rPr>
              <a:t>COMMENT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Cooper Black" panose="0208090404030B020404" pitchFamily="18" charset="0"/>
              </a:rPr>
              <a:t>SUBSCRIBE</a:t>
            </a:r>
            <a:endParaRPr lang="en-IN" sz="40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6B48-85D4-44A1-917A-07CABD81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45718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5DFF-6E39-493D-BAC2-F995F4646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28"/>
            <a:ext cx="10515600" cy="665832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51) Which of the following is reliable communication? </a:t>
            </a:r>
          </a:p>
          <a:p>
            <a:pPr marL="0" indent="0">
              <a:buNone/>
            </a:pPr>
            <a:r>
              <a:rPr lang="en-US" sz="2000" dirty="0"/>
              <a:t>a) TCP </a:t>
            </a:r>
          </a:p>
          <a:p>
            <a:pPr marL="0" indent="0">
              <a:buNone/>
            </a:pPr>
            <a:r>
              <a:rPr lang="en-US" sz="2000" dirty="0"/>
              <a:t>b) IP </a:t>
            </a:r>
          </a:p>
          <a:p>
            <a:pPr marL="0" indent="0">
              <a:buNone/>
            </a:pPr>
            <a:r>
              <a:rPr lang="en-US" sz="2000" dirty="0"/>
              <a:t>c) UDP</a:t>
            </a:r>
          </a:p>
          <a:p>
            <a:pPr marL="0" indent="0">
              <a:buNone/>
            </a:pPr>
            <a:r>
              <a:rPr lang="en-US" sz="2000" dirty="0"/>
              <a:t>d) All of them </a:t>
            </a:r>
          </a:p>
          <a:p>
            <a:pPr marL="0" indent="0">
              <a:buNone/>
            </a:pPr>
            <a:r>
              <a:rPr lang="en-US" sz="2400" b="1" dirty="0"/>
              <a:t>52) Delimiting and synchronization of data exchange is provided by</a:t>
            </a:r>
          </a:p>
          <a:p>
            <a:pPr marL="0" indent="0">
              <a:buNone/>
            </a:pPr>
            <a:r>
              <a:rPr lang="en-US" sz="2000" dirty="0"/>
              <a:t>a) Application layer </a:t>
            </a:r>
          </a:p>
          <a:p>
            <a:pPr marL="0" indent="0">
              <a:buNone/>
            </a:pPr>
            <a:r>
              <a:rPr lang="en-US" sz="2000" dirty="0"/>
              <a:t>b) Session layer </a:t>
            </a:r>
          </a:p>
          <a:p>
            <a:pPr marL="0" indent="0">
              <a:buNone/>
            </a:pPr>
            <a:r>
              <a:rPr lang="en-US" sz="2000" dirty="0"/>
              <a:t>c) Transport layer </a:t>
            </a:r>
          </a:p>
          <a:p>
            <a:pPr marL="0" indent="0">
              <a:buNone/>
            </a:pPr>
            <a:r>
              <a:rPr lang="en-US" sz="2000" dirty="0"/>
              <a:t>d) Link layer </a:t>
            </a:r>
          </a:p>
          <a:p>
            <a:pPr marL="0" indent="0">
              <a:buNone/>
            </a:pPr>
            <a:r>
              <a:rPr lang="en-US" sz="2400" b="1" dirty="0"/>
              <a:t>53) Which is not a application layer protocol? </a:t>
            </a:r>
          </a:p>
          <a:p>
            <a:pPr marL="0" indent="0">
              <a:buNone/>
            </a:pPr>
            <a:r>
              <a:rPr lang="en-US" sz="2000" dirty="0"/>
              <a:t>a) HTTP </a:t>
            </a:r>
          </a:p>
          <a:p>
            <a:pPr marL="0" indent="0">
              <a:buNone/>
            </a:pPr>
            <a:r>
              <a:rPr lang="en-US" sz="2000" dirty="0"/>
              <a:t>b) SMTP </a:t>
            </a:r>
          </a:p>
          <a:p>
            <a:pPr marL="0" indent="0">
              <a:buNone/>
            </a:pPr>
            <a:r>
              <a:rPr lang="en-US" sz="2000" dirty="0"/>
              <a:t>c) FTP </a:t>
            </a:r>
          </a:p>
          <a:p>
            <a:pPr marL="0" indent="0">
              <a:buNone/>
            </a:pPr>
            <a:r>
              <a:rPr lang="en-US" sz="2000" dirty="0"/>
              <a:t>d) TCP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74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383-A8FF-4AEC-B622-1EE9F254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15"/>
            <a:ext cx="10515600" cy="65314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7C56A-9841-43EC-A7BE-D22620DF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64661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54) Application layer offers _______ service. </a:t>
            </a:r>
          </a:p>
          <a:p>
            <a:pPr marL="0" indent="0">
              <a:buNone/>
            </a:pPr>
            <a:r>
              <a:rPr lang="en-US" sz="2000" dirty="0"/>
              <a:t>a) End to end </a:t>
            </a:r>
          </a:p>
          <a:p>
            <a:pPr marL="0" indent="0">
              <a:buNone/>
            </a:pPr>
            <a:r>
              <a:rPr lang="en-US" sz="2000" dirty="0"/>
              <a:t>b) Process to process </a:t>
            </a:r>
          </a:p>
          <a:p>
            <a:pPr marL="0" indent="0">
              <a:buNone/>
            </a:pPr>
            <a:r>
              <a:rPr lang="en-US" sz="2000" dirty="0"/>
              <a:t>c) Both End to end and Process to process </a:t>
            </a:r>
          </a:p>
          <a:p>
            <a:pPr marL="0" indent="0">
              <a:buNone/>
            </a:pPr>
            <a:r>
              <a:rPr lang="en-US" sz="2000" dirty="0"/>
              <a:t>d) None of the mentioned </a:t>
            </a:r>
          </a:p>
          <a:p>
            <a:pPr marL="0" indent="0">
              <a:buNone/>
            </a:pPr>
            <a:r>
              <a:rPr lang="en-IN" sz="2400" b="1" dirty="0"/>
              <a:t>55) When displaying a web page, the application layer uses the _____________ </a:t>
            </a:r>
          </a:p>
          <a:p>
            <a:pPr marL="0" indent="0">
              <a:buNone/>
            </a:pPr>
            <a:r>
              <a:rPr lang="en-IN" sz="2000" dirty="0"/>
              <a:t>a) HTTP protocol </a:t>
            </a:r>
          </a:p>
          <a:p>
            <a:pPr marL="0" indent="0">
              <a:buNone/>
            </a:pPr>
            <a:r>
              <a:rPr lang="en-IN" sz="2000" dirty="0"/>
              <a:t>b) FTP protocol </a:t>
            </a:r>
          </a:p>
          <a:p>
            <a:pPr marL="0" indent="0">
              <a:buNone/>
            </a:pPr>
            <a:r>
              <a:rPr lang="en-IN" sz="2000" dirty="0"/>
              <a:t>c) SMTP protocol </a:t>
            </a:r>
          </a:p>
          <a:p>
            <a:pPr marL="0" indent="0">
              <a:buNone/>
            </a:pPr>
            <a:r>
              <a:rPr lang="en-IN" sz="2000" dirty="0"/>
              <a:t>d) TCP protocol </a:t>
            </a:r>
          </a:p>
          <a:p>
            <a:pPr marL="0" indent="0">
              <a:buNone/>
            </a:pPr>
            <a:r>
              <a:rPr lang="en-IN" sz="2400" b="1" dirty="0"/>
              <a:t>56) The information to be communicated in a data communications system is the ________.</a:t>
            </a:r>
          </a:p>
          <a:p>
            <a:pPr marL="0" indent="0">
              <a:buNone/>
            </a:pPr>
            <a:r>
              <a:rPr lang="en-US" sz="2000" dirty="0"/>
              <a:t>a) Medium </a:t>
            </a:r>
          </a:p>
          <a:p>
            <a:pPr marL="0" indent="0">
              <a:buNone/>
            </a:pPr>
            <a:r>
              <a:rPr lang="en-US" sz="2000" dirty="0"/>
              <a:t>b) Protocol</a:t>
            </a:r>
          </a:p>
          <a:p>
            <a:pPr marL="0" indent="0">
              <a:buNone/>
            </a:pPr>
            <a:r>
              <a:rPr lang="en-US" sz="2000" dirty="0"/>
              <a:t>c) Message</a:t>
            </a:r>
          </a:p>
          <a:p>
            <a:pPr marL="0" indent="0">
              <a:buNone/>
            </a:pPr>
            <a:r>
              <a:rPr lang="en-US" sz="2000" dirty="0"/>
              <a:t>d) Transmission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45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FFC-C7DE-4CC2-A9D5-210659B3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5"/>
            <a:ext cx="10515600" cy="10263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CAA5-7C20-40E2-B1AC-E9A9D67F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918"/>
            <a:ext cx="10515600" cy="6484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57) Frequency of failure and network recovery time after a failure are </a:t>
            </a:r>
            <a:r>
              <a:rPr lang="en-US" sz="2400" b="1" dirty="0" err="1"/>
              <a:t>mesures</a:t>
            </a:r>
            <a:r>
              <a:rPr lang="en-US" sz="2400" b="1" dirty="0"/>
              <a:t> of the ________ of a network.</a:t>
            </a:r>
          </a:p>
          <a:p>
            <a:pPr marL="457200" indent="-457200">
              <a:buAutoNum type="alphaLcParenR"/>
            </a:pPr>
            <a:r>
              <a:rPr lang="en-US" sz="2000" dirty="0"/>
              <a:t>Performance</a:t>
            </a:r>
          </a:p>
          <a:p>
            <a:pPr marL="457200" indent="-457200">
              <a:buAutoNum type="alphaLcParenR"/>
            </a:pPr>
            <a:r>
              <a:rPr lang="en-US" sz="2000" dirty="0"/>
              <a:t>Reliability</a:t>
            </a:r>
          </a:p>
          <a:p>
            <a:pPr marL="457200" indent="-457200">
              <a:buAutoNum type="alphaLcParenR"/>
            </a:pPr>
            <a:r>
              <a:rPr lang="en-US" sz="2000" dirty="0"/>
              <a:t>Security</a:t>
            </a:r>
          </a:p>
          <a:p>
            <a:pPr marL="457200" indent="-457200">
              <a:buAutoNum type="alphaLcParenR"/>
            </a:pPr>
            <a:r>
              <a:rPr lang="en-US" sz="2000" dirty="0"/>
              <a:t>Feasibility</a:t>
            </a:r>
          </a:p>
          <a:p>
            <a:pPr marL="0" indent="0">
              <a:buNone/>
            </a:pPr>
            <a:r>
              <a:rPr lang="en-US" sz="2400" b="1" dirty="0"/>
              <a:t>58) An unauthorized user is a network _______ issue.</a:t>
            </a:r>
          </a:p>
          <a:p>
            <a:pPr marL="457200" indent="-457200">
              <a:buAutoNum type="alphaLcParenR"/>
            </a:pPr>
            <a:r>
              <a:rPr lang="en-US" sz="2000" dirty="0"/>
              <a:t>Performance</a:t>
            </a:r>
          </a:p>
          <a:p>
            <a:pPr marL="457200" indent="-457200">
              <a:buAutoNum type="alphaLcParenR"/>
            </a:pPr>
            <a:r>
              <a:rPr lang="en-US" sz="2000" dirty="0"/>
              <a:t>Reliability</a:t>
            </a:r>
          </a:p>
          <a:p>
            <a:pPr marL="457200" indent="-457200">
              <a:buAutoNum type="alphaLcParenR"/>
            </a:pPr>
            <a:r>
              <a:rPr lang="en-US" sz="2000" dirty="0"/>
              <a:t>Security</a:t>
            </a:r>
          </a:p>
          <a:p>
            <a:pPr marL="457200" indent="-457200">
              <a:buAutoNum type="alphaLcParenR"/>
            </a:pPr>
            <a:r>
              <a:rPr lang="en-US" sz="2000" dirty="0"/>
              <a:t>All the above</a:t>
            </a:r>
          </a:p>
          <a:p>
            <a:pPr marL="0" indent="0">
              <a:buNone/>
            </a:pPr>
            <a:r>
              <a:rPr lang="en-IN" sz="2400" b="1" dirty="0"/>
              <a:t>59) Which topology requires a central controller or hub ?</a:t>
            </a:r>
          </a:p>
          <a:p>
            <a:pPr marL="457200" indent="-457200">
              <a:buAutoNum type="alphaLcParenR"/>
            </a:pPr>
            <a:r>
              <a:rPr lang="en-IN" sz="2000" dirty="0"/>
              <a:t>Mesh</a:t>
            </a:r>
          </a:p>
          <a:p>
            <a:pPr marL="457200" indent="-457200">
              <a:buAutoNum type="alphaLcParenR"/>
            </a:pPr>
            <a:r>
              <a:rPr lang="en-IN" sz="2000" dirty="0"/>
              <a:t>Star</a:t>
            </a:r>
          </a:p>
          <a:p>
            <a:pPr marL="457200" indent="-457200">
              <a:buAutoNum type="alphaLcParenR"/>
            </a:pPr>
            <a:r>
              <a:rPr lang="en-IN" sz="2000" dirty="0"/>
              <a:t>Bus</a:t>
            </a:r>
          </a:p>
          <a:p>
            <a:pPr marL="457200" indent="-457200">
              <a:buAutoNum type="alphaLcParenR"/>
            </a:pPr>
            <a:r>
              <a:rPr lang="en-IN" sz="2000" dirty="0"/>
              <a:t>Ring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781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3898-E083-40DB-952D-A25CB79D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4665"/>
            <a:ext cx="10515600" cy="289250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78C75-C4A0-474D-9212-D72F6072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6351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60) Which topology requires a multipoint connection?</a:t>
            </a:r>
          </a:p>
          <a:p>
            <a:pPr marL="457200" indent="-457200">
              <a:buAutoNum type="alphaLcParenR"/>
            </a:pPr>
            <a:r>
              <a:rPr lang="en-US" sz="2000" dirty="0"/>
              <a:t>Mesh</a:t>
            </a:r>
          </a:p>
          <a:p>
            <a:pPr marL="457200" indent="-457200">
              <a:buAutoNum type="alphaLcParenR"/>
            </a:pPr>
            <a:r>
              <a:rPr lang="en-US" sz="2000" dirty="0"/>
              <a:t>Star</a:t>
            </a:r>
          </a:p>
          <a:p>
            <a:pPr marL="457200" indent="-457200">
              <a:buAutoNum type="alphaLcParenR"/>
            </a:pPr>
            <a:r>
              <a:rPr lang="en-US" sz="2000" dirty="0"/>
              <a:t>Bus</a:t>
            </a:r>
          </a:p>
          <a:p>
            <a:pPr marL="457200" indent="-457200">
              <a:buAutoNum type="alphaLcParenR"/>
            </a:pPr>
            <a:r>
              <a:rPr lang="en-US" sz="2000" dirty="0"/>
              <a:t>Ring</a:t>
            </a:r>
          </a:p>
          <a:p>
            <a:pPr marL="0" indent="0">
              <a:buNone/>
            </a:pPr>
            <a:r>
              <a:rPr lang="en-US" sz="2400" b="1" dirty="0"/>
              <a:t>61) A television broadcast is an example of _______ transmission.</a:t>
            </a:r>
          </a:p>
          <a:p>
            <a:pPr marL="457200" indent="-457200">
              <a:buAutoNum type="alphaLcParenR"/>
            </a:pPr>
            <a:r>
              <a:rPr lang="en-US" sz="2000" dirty="0"/>
              <a:t>Simplex</a:t>
            </a:r>
          </a:p>
          <a:p>
            <a:pPr marL="457200" indent="-457200">
              <a:buAutoNum type="alphaLcParenR"/>
            </a:pPr>
            <a:r>
              <a:rPr lang="en-US" sz="2000" dirty="0"/>
              <a:t>Half-duplex</a:t>
            </a:r>
          </a:p>
          <a:p>
            <a:pPr marL="457200" indent="-457200">
              <a:buAutoNum type="alphaLcParenR"/>
            </a:pPr>
            <a:r>
              <a:rPr lang="en-US" sz="2000" dirty="0"/>
              <a:t>Full-duplex</a:t>
            </a:r>
          </a:p>
          <a:p>
            <a:pPr marL="457200" indent="-457200">
              <a:buAutoNum type="alphaLcParenR"/>
            </a:pPr>
            <a:r>
              <a:rPr lang="en-US" sz="2000" dirty="0"/>
              <a:t>Automatic</a:t>
            </a:r>
          </a:p>
          <a:p>
            <a:pPr marL="0" indent="0">
              <a:buNone/>
            </a:pPr>
            <a:r>
              <a:rPr lang="en-US" sz="2400" b="1" dirty="0"/>
              <a:t>62) In ______ transmission , the channel capacity is shared by both communicating device at all times.</a:t>
            </a:r>
          </a:p>
          <a:p>
            <a:pPr marL="457200" indent="-457200">
              <a:buAutoNum type="alphaLcParenR"/>
            </a:pPr>
            <a:r>
              <a:rPr lang="en-US" sz="2000" dirty="0"/>
              <a:t>Simplex</a:t>
            </a:r>
          </a:p>
          <a:p>
            <a:pPr marL="457200" indent="-457200">
              <a:buAutoNum type="alphaLcParenR"/>
            </a:pPr>
            <a:r>
              <a:rPr lang="en-US" sz="2000" dirty="0"/>
              <a:t>Half-duplex</a:t>
            </a:r>
          </a:p>
          <a:p>
            <a:pPr marL="457200" indent="-457200">
              <a:buAutoNum type="alphaLcParenR"/>
            </a:pPr>
            <a:r>
              <a:rPr lang="en-US" sz="2000" dirty="0"/>
              <a:t>Full-duplex</a:t>
            </a:r>
          </a:p>
          <a:p>
            <a:pPr marL="457200" indent="-457200">
              <a:buAutoNum type="alphaLcParenR"/>
            </a:pPr>
            <a:r>
              <a:rPr lang="en-US" sz="2000" dirty="0"/>
              <a:t>Half-simplex</a:t>
            </a:r>
          </a:p>
        </p:txBody>
      </p:sp>
    </p:spTree>
    <p:extLst>
      <p:ext uri="{BB962C8B-B14F-4D97-AF65-F5344CB8AC3E}">
        <p14:creationId xmlns:p14="http://schemas.microsoft.com/office/powerpoint/2010/main" val="80547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1D0-034C-4BF6-A3B1-6806F634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54"/>
            <a:ext cx="10515600" cy="11798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B3CCD-1388-439F-BF44-AE6EE53F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6415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63) </a:t>
            </a:r>
            <a:r>
              <a:rPr lang="en-US" sz="2400" b="1" dirty="0" err="1"/>
              <a:t>A______connection</a:t>
            </a:r>
            <a:r>
              <a:rPr lang="en-US" sz="2400" b="1" dirty="0"/>
              <a:t> provides a dedicated link between two devices.</a:t>
            </a:r>
          </a:p>
          <a:p>
            <a:pPr marL="457200" indent="-457200">
              <a:buAutoNum type="alphaLcParenR"/>
            </a:pPr>
            <a:r>
              <a:rPr lang="en-US" sz="2000" dirty="0"/>
              <a:t>point-to-point</a:t>
            </a:r>
          </a:p>
          <a:p>
            <a:pPr marL="457200" indent="-457200">
              <a:buAutoNum type="alphaLcParenR"/>
            </a:pPr>
            <a:r>
              <a:rPr lang="en-US" sz="2000" dirty="0"/>
              <a:t>Multipoint</a:t>
            </a:r>
          </a:p>
          <a:p>
            <a:pPr marL="457200" indent="-457200">
              <a:buAutoNum type="alphaLcParenR"/>
            </a:pPr>
            <a:r>
              <a:rPr lang="en-US" sz="2000" dirty="0"/>
              <a:t>Primary</a:t>
            </a:r>
          </a:p>
          <a:p>
            <a:pPr marL="457200" indent="-457200">
              <a:buAutoNum type="alphaLcParenR"/>
            </a:pPr>
            <a:r>
              <a:rPr lang="en-US" sz="2000" dirty="0"/>
              <a:t>Secondary</a:t>
            </a:r>
          </a:p>
          <a:p>
            <a:pPr marL="0" indent="0">
              <a:buNone/>
            </a:pPr>
            <a:r>
              <a:rPr lang="en-US" sz="2400" b="1" dirty="0"/>
              <a:t>64) In a _____connection, more than two devices can share a single link.</a:t>
            </a:r>
          </a:p>
          <a:p>
            <a:pPr marL="457200" indent="-457200">
              <a:buAutoNum type="alphaLcParenR"/>
            </a:pPr>
            <a:r>
              <a:rPr lang="en-US" sz="2000" dirty="0"/>
              <a:t>point-to-point</a:t>
            </a:r>
          </a:p>
          <a:p>
            <a:pPr marL="457200" indent="-457200">
              <a:buAutoNum type="alphaLcParenR"/>
            </a:pPr>
            <a:r>
              <a:rPr lang="en-US" sz="2000" dirty="0"/>
              <a:t>Multipoint</a:t>
            </a:r>
          </a:p>
          <a:p>
            <a:pPr marL="457200" indent="-457200">
              <a:buAutoNum type="alphaLcParenR"/>
            </a:pPr>
            <a:r>
              <a:rPr lang="en-US" sz="2000" dirty="0"/>
              <a:t>Primary</a:t>
            </a:r>
          </a:p>
          <a:p>
            <a:pPr marL="457200" indent="-457200">
              <a:buAutoNum type="alphaLcParenR"/>
            </a:pPr>
            <a:r>
              <a:rPr lang="en-US" sz="2000" dirty="0"/>
              <a:t>Secondary</a:t>
            </a:r>
          </a:p>
          <a:p>
            <a:pPr marL="0" indent="0">
              <a:buNone/>
            </a:pPr>
            <a:r>
              <a:rPr lang="en-US" sz="2400" b="1" dirty="0"/>
              <a:t>65) In the original ARPANET ._____were directly connected together.</a:t>
            </a:r>
          </a:p>
          <a:p>
            <a:pPr marL="457200" indent="-457200">
              <a:buAutoNum type="alphaLcParenR"/>
            </a:pPr>
            <a:r>
              <a:rPr lang="en-US" sz="2000" dirty="0"/>
              <a:t>IMPs</a:t>
            </a:r>
          </a:p>
          <a:p>
            <a:pPr marL="457200" indent="-457200">
              <a:buAutoNum type="alphaLcParenR"/>
            </a:pPr>
            <a:r>
              <a:rPr lang="en-US" sz="2000" dirty="0"/>
              <a:t>Host computers</a:t>
            </a:r>
          </a:p>
          <a:p>
            <a:pPr marL="457200" indent="-457200">
              <a:buAutoNum type="alphaLcParenR"/>
            </a:pPr>
            <a:r>
              <a:rPr lang="en-US" sz="2000" dirty="0"/>
              <a:t>Networks</a:t>
            </a:r>
          </a:p>
          <a:p>
            <a:pPr marL="457200" indent="-457200">
              <a:buAutoNum type="alphaLcParenR"/>
            </a:pPr>
            <a:r>
              <a:rPr lang="en-US" sz="2000" dirty="0"/>
              <a:t>Routers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94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BBC8-9016-4D93-96A3-CD415330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18681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5C38-815E-44E8-AEC7-83032C95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960"/>
            <a:ext cx="10515600" cy="65040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66) Which organization has authority over interstate and international commerce in the communications field?</a:t>
            </a:r>
          </a:p>
          <a:p>
            <a:pPr marL="457200" indent="-457200">
              <a:buAutoNum type="alphaLcParenR"/>
            </a:pPr>
            <a:r>
              <a:rPr lang="en-US" sz="2000" dirty="0"/>
              <a:t>ITU-T </a:t>
            </a:r>
          </a:p>
          <a:p>
            <a:pPr marL="457200" indent="-457200">
              <a:buAutoNum type="alphaLcParenR"/>
            </a:pPr>
            <a:r>
              <a:rPr lang="en-US" sz="2000" dirty="0"/>
              <a:t>IEEE</a:t>
            </a:r>
          </a:p>
          <a:p>
            <a:pPr marL="457200" indent="-457200">
              <a:buAutoNum type="alphaLcParenR"/>
            </a:pPr>
            <a:r>
              <a:rPr lang="en-US" sz="2000" dirty="0"/>
              <a:t>FCC</a:t>
            </a:r>
          </a:p>
          <a:p>
            <a:pPr marL="457200" indent="-457200">
              <a:buAutoNum type="alphaLcParenR"/>
            </a:pPr>
            <a:r>
              <a:rPr lang="en-US" sz="2000" dirty="0"/>
              <a:t>ISOC</a:t>
            </a:r>
          </a:p>
          <a:p>
            <a:pPr marL="0" indent="0">
              <a:buNone/>
            </a:pPr>
            <a:r>
              <a:rPr lang="en-US" sz="2400" b="1" dirty="0"/>
              <a:t>67)_____ are special-interest group that quickly test, evaluate, and standardize new technologies.</a:t>
            </a:r>
          </a:p>
          <a:p>
            <a:pPr marL="457200" indent="-457200">
              <a:buAutoNum type="alphaLcParenR"/>
            </a:pPr>
            <a:r>
              <a:rPr lang="en-US" sz="2000" dirty="0"/>
              <a:t>Forums</a:t>
            </a:r>
          </a:p>
          <a:p>
            <a:pPr marL="457200" indent="-457200">
              <a:buAutoNum type="alphaLcParenR"/>
            </a:pPr>
            <a:r>
              <a:rPr lang="en-US" sz="2000" dirty="0"/>
              <a:t>Regulatory agencies</a:t>
            </a:r>
          </a:p>
          <a:p>
            <a:pPr marL="457200" indent="-457200">
              <a:buAutoNum type="alphaLcParenR"/>
            </a:pPr>
            <a:r>
              <a:rPr lang="en-US" sz="2000" dirty="0"/>
              <a:t>Standards organizations</a:t>
            </a:r>
          </a:p>
          <a:p>
            <a:pPr marL="457200" indent="-457200">
              <a:buAutoNum type="alphaLcParenR"/>
            </a:pPr>
            <a:r>
              <a:rPr lang="en-US" sz="2000" dirty="0"/>
              <a:t>All the above</a:t>
            </a:r>
          </a:p>
          <a:p>
            <a:pPr marL="0" indent="0">
              <a:buNone/>
            </a:pPr>
            <a:r>
              <a:rPr lang="en-US" sz="2400" b="1" dirty="0"/>
              <a:t>68)_____ is the protocol suite for the current internet.</a:t>
            </a:r>
          </a:p>
          <a:p>
            <a:pPr marL="457200" indent="-457200">
              <a:buAutoNum type="alphaLcParenR"/>
            </a:pPr>
            <a:r>
              <a:rPr lang="en-US" sz="2000" dirty="0"/>
              <a:t>TCP/IP</a:t>
            </a:r>
          </a:p>
          <a:p>
            <a:pPr marL="457200" indent="-457200">
              <a:buAutoNum type="alphaLcParenR" startAt="2"/>
            </a:pPr>
            <a:r>
              <a:rPr lang="en-US" sz="2000" dirty="0"/>
              <a:t>NCP</a:t>
            </a:r>
          </a:p>
          <a:p>
            <a:pPr marL="457200" indent="-457200">
              <a:buAutoNum type="alphaLcParenR" startAt="3"/>
            </a:pPr>
            <a:r>
              <a:rPr lang="en-US" sz="2000" dirty="0"/>
              <a:t>UNIX</a:t>
            </a:r>
          </a:p>
          <a:p>
            <a:pPr marL="457200" indent="-457200">
              <a:buAutoNum type="alphaLcParenR" startAt="3"/>
            </a:pPr>
            <a:r>
              <a:rPr lang="en-US" sz="2000" dirty="0"/>
              <a:t>ACM</a:t>
            </a:r>
          </a:p>
        </p:txBody>
      </p:sp>
    </p:spTree>
    <p:extLst>
      <p:ext uri="{BB962C8B-B14F-4D97-AF65-F5344CB8AC3E}">
        <p14:creationId xmlns:p14="http://schemas.microsoft.com/office/powerpoint/2010/main" val="326421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B7DF-A39B-45AE-8DC1-4D3D02B1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28"/>
            <a:ext cx="10515600" cy="108154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8CF5-5401-4ED3-ABF3-D6828EEE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956"/>
            <a:ext cx="10515600" cy="6376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69) Which agency developed standards for physical connections interfaces and electronic signaling </a:t>
            </a:r>
            <a:r>
              <a:rPr lang="en-US" sz="2400" b="1" dirty="0" err="1"/>
              <a:t>specificatons</a:t>
            </a:r>
            <a:r>
              <a:rPr lang="en-US" sz="2400" b="1" dirty="0"/>
              <a:t>?</a:t>
            </a:r>
          </a:p>
          <a:p>
            <a:pPr marL="457200" indent="-457200">
              <a:buAutoNum type="alphaLcParenR"/>
            </a:pPr>
            <a:r>
              <a:rPr lang="en-US" sz="2000" dirty="0"/>
              <a:t>EIA</a:t>
            </a:r>
          </a:p>
          <a:p>
            <a:pPr marL="457200" indent="-457200">
              <a:buAutoNum type="alphaLcParenR"/>
            </a:pPr>
            <a:r>
              <a:rPr lang="en-US" sz="2000" dirty="0"/>
              <a:t>ITU-T</a:t>
            </a:r>
          </a:p>
          <a:p>
            <a:pPr marL="457200" indent="-457200">
              <a:buAutoNum type="alphaLcParenR"/>
            </a:pPr>
            <a:r>
              <a:rPr lang="en-US" sz="2000" dirty="0"/>
              <a:t>ANSI</a:t>
            </a:r>
          </a:p>
          <a:p>
            <a:pPr marL="457200" indent="-457200">
              <a:buAutoNum type="alphaLcParenR"/>
            </a:pPr>
            <a:r>
              <a:rPr lang="en-US" sz="2000" dirty="0"/>
              <a:t>ISO</a:t>
            </a:r>
          </a:p>
          <a:p>
            <a:pPr marL="0" indent="0">
              <a:buNone/>
            </a:pPr>
            <a:r>
              <a:rPr lang="en-US" sz="2400" b="1" dirty="0"/>
              <a:t>70) ______refers to the structure or format of the data, meaning the order in which they are presented.</a:t>
            </a:r>
          </a:p>
          <a:p>
            <a:pPr marL="457200" indent="-457200">
              <a:buAutoNum type="alphaLcParenR"/>
            </a:pPr>
            <a:r>
              <a:rPr lang="en-US" sz="2000" dirty="0"/>
              <a:t>Semantics</a:t>
            </a:r>
          </a:p>
          <a:p>
            <a:pPr marL="457200" indent="-457200">
              <a:buAutoNum type="alphaLcParenR"/>
            </a:pPr>
            <a:r>
              <a:rPr lang="en-US" sz="2000" dirty="0"/>
              <a:t>Syntax</a:t>
            </a:r>
          </a:p>
          <a:p>
            <a:pPr marL="457200" indent="-457200">
              <a:buAutoNum type="alphaLcParenR"/>
            </a:pPr>
            <a:r>
              <a:rPr lang="en-US" sz="2000" dirty="0"/>
              <a:t>Timing</a:t>
            </a:r>
          </a:p>
          <a:p>
            <a:pPr marL="457200" indent="-457200">
              <a:buAutoNum type="alphaLcParenR"/>
            </a:pPr>
            <a:r>
              <a:rPr lang="en-US" sz="2000" dirty="0"/>
              <a:t>All of the above</a:t>
            </a:r>
          </a:p>
          <a:p>
            <a:pPr marL="0" indent="0">
              <a:buNone/>
            </a:pPr>
            <a:r>
              <a:rPr lang="en-US" sz="2400" b="1" dirty="0"/>
              <a:t>71) _____ defines how a particular pattern to be interpreted, and what action is to be taken based on that interpretation.</a:t>
            </a:r>
          </a:p>
          <a:p>
            <a:pPr marL="457200" indent="-457200">
              <a:buAutoNum type="alphaLcParenR"/>
            </a:pPr>
            <a:r>
              <a:rPr lang="en-US" sz="2000" dirty="0"/>
              <a:t>Semantics</a:t>
            </a:r>
          </a:p>
          <a:p>
            <a:pPr marL="457200" indent="-457200">
              <a:buAutoNum type="alphaLcParenR" startAt="2"/>
            </a:pPr>
            <a:r>
              <a:rPr lang="en-US" sz="2000" dirty="0"/>
              <a:t>Syntax</a:t>
            </a:r>
          </a:p>
          <a:p>
            <a:pPr marL="457200" indent="-457200">
              <a:buAutoNum type="alphaLcParenR" startAt="3"/>
            </a:pPr>
            <a:r>
              <a:rPr lang="en-US" sz="2000" dirty="0"/>
              <a:t>Timing</a:t>
            </a:r>
          </a:p>
          <a:p>
            <a:pPr marL="0" indent="0">
              <a:buNone/>
            </a:pPr>
            <a:r>
              <a:rPr lang="en-US" sz="2000" dirty="0"/>
              <a:t>d)     None of the above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1358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9AB8-C7E6-402C-BC21-AB0BACCE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78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082C-938D-4673-871E-C3C84FDB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466"/>
            <a:ext cx="10515600" cy="6459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72) _____refers to two characteristics: when data should be send and how fast it can be send.</a:t>
            </a:r>
          </a:p>
          <a:p>
            <a:pPr marL="457200" indent="-457200">
              <a:buAutoNum type="alphaLcParenR"/>
            </a:pPr>
            <a:r>
              <a:rPr lang="en-US" sz="2000" dirty="0"/>
              <a:t>Semantic</a:t>
            </a:r>
          </a:p>
          <a:p>
            <a:pPr marL="457200" indent="-457200">
              <a:buAutoNum type="alphaLcParenR"/>
            </a:pPr>
            <a:r>
              <a:rPr lang="en-US" sz="2000" dirty="0"/>
              <a:t>Syntax</a:t>
            </a:r>
          </a:p>
          <a:p>
            <a:pPr marL="457200" indent="-457200">
              <a:buAutoNum type="alphaLcParenR"/>
            </a:pPr>
            <a:r>
              <a:rPr lang="en-US" sz="2000" dirty="0"/>
              <a:t>Timing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the above</a:t>
            </a:r>
          </a:p>
          <a:p>
            <a:pPr marL="0" indent="0">
              <a:buNone/>
            </a:pPr>
            <a:r>
              <a:rPr lang="en-US" sz="2400" b="1" dirty="0"/>
              <a:t>73) Data flow between two devices can </a:t>
            </a:r>
            <a:r>
              <a:rPr lang="en-US" sz="2400" b="1" dirty="0" err="1"/>
              <a:t>occure</a:t>
            </a:r>
            <a:r>
              <a:rPr lang="en-US" sz="2400" b="1" dirty="0"/>
              <a:t> in a _____ way.</a:t>
            </a:r>
          </a:p>
          <a:p>
            <a:pPr marL="457200" indent="-457200">
              <a:buAutoNum type="alphaLcParenR"/>
            </a:pPr>
            <a:r>
              <a:rPr lang="en-US" sz="2000" dirty="0"/>
              <a:t>Simplex</a:t>
            </a:r>
          </a:p>
          <a:p>
            <a:pPr marL="457200" indent="-457200">
              <a:buAutoNum type="alphaLcParenR"/>
            </a:pPr>
            <a:r>
              <a:rPr lang="en-US" sz="2000" dirty="0"/>
              <a:t>Half-duplex</a:t>
            </a:r>
          </a:p>
          <a:p>
            <a:pPr marL="457200" indent="-457200">
              <a:buAutoNum type="alphaLcParenR"/>
            </a:pPr>
            <a:r>
              <a:rPr lang="en-US" sz="2000" dirty="0"/>
              <a:t>Full-duplex</a:t>
            </a:r>
          </a:p>
          <a:p>
            <a:pPr marL="457200" indent="-457200">
              <a:buAutoNum type="alphaLcParenR"/>
            </a:pPr>
            <a:r>
              <a:rPr lang="en-US" sz="2000" dirty="0"/>
              <a:t>All of the above</a:t>
            </a:r>
          </a:p>
          <a:p>
            <a:pPr marL="0" indent="0">
              <a:buNone/>
            </a:pPr>
            <a:r>
              <a:rPr lang="en-US" sz="2400" b="1" dirty="0"/>
              <a:t>74) In a ___connection , two and only two device are connected by a dedicated link.</a:t>
            </a:r>
          </a:p>
          <a:p>
            <a:pPr marL="457200" indent="-457200">
              <a:buAutoNum type="alphaLcParenR"/>
            </a:pPr>
            <a:r>
              <a:rPr lang="en-US" sz="2000" dirty="0"/>
              <a:t>Multipoint</a:t>
            </a:r>
          </a:p>
          <a:p>
            <a:pPr marL="457200" indent="-457200">
              <a:buAutoNum type="alphaLcParenR"/>
            </a:pPr>
            <a:r>
              <a:rPr lang="en-US" sz="2000" dirty="0"/>
              <a:t>Point-to-point</a:t>
            </a:r>
          </a:p>
          <a:p>
            <a:pPr marL="457200" indent="-457200">
              <a:buAutoNum type="alphaLcParenR"/>
            </a:pPr>
            <a:r>
              <a:rPr lang="en-US" sz="2000" dirty="0"/>
              <a:t>Both a and b</a:t>
            </a:r>
          </a:p>
          <a:p>
            <a:pPr marL="457200" indent="-457200">
              <a:buAutoNum type="alphaLcParenR"/>
            </a:pPr>
            <a:r>
              <a:rPr lang="en-US" sz="2000" dirty="0"/>
              <a:t>None of the above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40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1217</Words>
  <Application>Microsoft Office PowerPoint</Application>
  <PresentationFormat>Widescreen</PresentationFormat>
  <Paragraphs>280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Gothic Std B</vt:lpstr>
      <vt:lpstr>Adobe Garamond Pro Bold</vt:lpstr>
      <vt:lpstr>Algerian</vt:lpstr>
      <vt:lpstr>Arial</vt:lpstr>
      <vt:lpstr>Calibri</vt:lpstr>
      <vt:lpstr>Calibri Light</vt:lpstr>
      <vt:lpstr>Cooper Black</vt:lpstr>
      <vt:lpstr>Office Theme</vt:lpstr>
      <vt:lpstr>Welcome back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</dc:title>
  <dc:creator>hp</dc:creator>
  <cp:lastModifiedBy>hp</cp:lastModifiedBy>
  <cp:revision>28</cp:revision>
  <dcterms:created xsi:type="dcterms:W3CDTF">2020-02-04T13:48:40Z</dcterms:created>
  <dcterms:modified xsi:type="dcterms:W3CDTF">2020-03-04T13:19:43Z</dcterms:modified>
</cp:coreProperties>
</file>