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07AA8-4B17-463E-90B9-22546565EA7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4CB16-9E3F-4BAC-B011-F5FE4592F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28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A5FB-0EA4-4872-8CF2-9BF463BB6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E5BFB-EAE0-4802-B55C-D0EAD6C31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6EE74-5EAD-4084-8EB1-D61EE5D0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A62C-99C5-4816-BC48-51D8C9B38CBB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53B26-18D8-413E-853E-733DA39B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5FBCF-FEBC-4A58-AE74-8F482DB7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3F34-37E9-4235-A3B1-8475F1A04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69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C109-DDC2-45BB-A41F-DFC30E5C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85A21-9543-4558-A824-29539DFC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83EE1-D474-4769-A06C-404F7EA1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A62C-99C5-4816-BC48-51D8C9B38CBB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1D64D-B4BB-4FC8-BDB8-9100E50D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7B88C-8E1D-4091-9A45-0579D7C5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3F34-37E9-4235-A3B1-8475F1A04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30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67EA0-303F-4EC3-8DA2-26030B208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3813C-A511-4378-AB9E-B97DDD4B4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D9E53-B39C-487F-8E74-6E1C1150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A62C-99C5-4816-BC48-51D8C9B38CBB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61DF-2E26-4CF3-B351-1B5DCF05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8F6E5-D64D-4435-9F24-EC8B3117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3F34-37E9-4235-A3B1-8475F1A04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5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529E-0558-4DA8-874B-559E3613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6C711-BA45-4074-BA94-A36815D9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0A07-9CFE-4A74-BE5A-F0C85343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A62C-99C5-4816-BC48-51D8C9B38CBB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87BD5-A3F0-4C40-BA9D-73323FE7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CDB47-8FD9-4F07-988A-3DE6DEFE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3F34-37E9-4235-A3B1-8475F1A04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80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FD47-3C60-4672-B335-C3AE535B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5904F-528C-406D-B6AB-A99BDCA95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FF67-CAB0-4C1D-B145-641A78FB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A62C-99C5-4816-BC48-51D8C9B38CBB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4B0BE-3D71-4C64-9B92-0FC1F280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69777-5BA5-494F-B557-8D173D63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3F34-37E9-4235-A3B1-8475F1A04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40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38E5-8337-4133-B7EB-5BD601C3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FA8A7-2A73-4826-AC62-59A6E0A8C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50C96-8018-4750-ACC0-03F8F2129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1F1B9-67B0-4B5E-B44F-B02D0130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A62C-99C5-4816-BC48-51D8C9B38CBB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79354-6DDE-4789-A6C2-B74F19B0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D535A-278E-41AC-85B6-3F2EE623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3F34-37E9-4235-A3B1-8475F1A04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95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665D-2EC6-4AF6-BC91-B3CA06AC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93C15-464D-4CC2-983C-A04C0C079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C8D42-B444-4536-A45C-6ABC91FF5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98DDB-0792-4FD6-9BD0-B815D2BBB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12A99-9D0E-4ABE-BF4C-510D3018E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B9C38-F2E3-413B-8F46-D6890F16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A62C-99C5-4816-BC48-51D8C9B38CBB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3728E-31D5-493F-8DEE-CB9C9AAC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6F7C8-7E42-4793-895F-C8ECC010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3F34-37E9-4235-A3B1-8475F1A04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99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3C88-7C64-4311-96B0-25B779DC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C893C-4ECB-46CD-87E5-AE0BC8C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A62C-99C5-4816-BC48-51D8C9B38CBB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A8168-3FDE-4D9C-A793-03112E4F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4670C-BAA4-49CD-9371-A2AA2409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3F34-37E9-4235-A3B1-8475F1A04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03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443D6-4B3E-4086-B994-5E64F6F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A62C-99C5-4816-BC48-51D8C9B38CBB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D60BB-D754-437B-B0F7-E6345F77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862DA-1B7A-471D-BAC8-56BC7ACD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3F34-37E9-4235-A3B1-8475F1A04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7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BBFC-0208-4FFD-ADFC-4A902374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75F7-207A-49A8-9EE3-725D530BA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C312D-6AAA-4F91-A980-55C5F419E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CC5FC-942F-4F3D-9E9B-09A1D9AE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A62C-99C5-4816-BC48-51D8C9B38CBB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1C88F-7BF0-445C-9E50-B76B2342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4CB09-4301-4324-B117-80C1A528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3F34-37E9-4235-A3B1-8475F1A04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1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E150-B87F-4D27-8039-94B35210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3E5A2-069E-4B8F-B3CC-1D4FB5F9E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9AE0C-0728-4955-A9B1-BC916F68A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207A8-D4A6-4351-B884-85608EB7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A62C-99C5-4816-BC48-51D8C9B38CBB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094CD-73FE-47B3-97B1-70C89113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C146D-44E1-455F-B90E-CEFAFF3C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3F34-37E9-4235-A3B1-8475F1A04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55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4FFC2-5884-47B2-9A05-DE5252BD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91EC3-2779-447A-A880-79D7EEC5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AFF85-3469-43E2-B3A6-D514ADCAA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8A62C-99C5-4816-BC48-51D8C9B38CBB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B566-8A61-48DB-9197-28B2D0383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4BCE2-1330-4E6B-86BA-3DA0FB8EE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C3F34-37E9-4235-A3B1-8475F1A04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61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5B79-A41C-4ACF-BE4C-BA066636F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702" y="0"/>
            <a:ext cx="9144000" cy="194740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lgerian" panose="04020705040A02060702" pitchFamily="82" charset="0"/>
              </a:rPr>
              <a:t>Welcome back</a:t>
            </a:r>
            <a:endParaRPr lang="en-IN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341DA-1766-4F88-A02A-2B7A970B9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40563"/>
            <a:ext cx="9144000" cy="299979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ASHISH PARDHI </a:t>
            </a:r>
            <a:r>
              <a:rPr lang="en-US" dirty="0">
                <a:latin typeface="Adobe Garamond Pro Bold" panose="02020702060506020403" pitchFamily="18" charset="0"/>
                <a:ea typeface="Adobe Gothic Std B" panose="020B0800000000000000" pitchFamily="34" charset="-128"/>
              </a:rPr>
              <a:t>(ETC engineer , pursuing CDAC, from ACTS </a:t>
            </a:r>
            <a:r>
              <a:rPr lang="en-US" dirty="0" err="1">
                <a:latin typeface="Adobe Garamond Pro Bold" panose="02020702060506020403" pitchFamily="18" charset="0"/>
                <a:ea typeface="Adobe Gothic Std B" panose="020B0800000000000000" pitchFamily="34" charset="-128"/>
              </a:rPr>
              <a:t>pune</a:t>
            </a:r>
            <a:r>
              <a:rPr lang="en-US" dirty="0">
                <a:latin typeface="Adobe Garamond Pro Bold" panose="02020702060506020403" pitchFamily="18" charset="0"/>
                <a:ea typeface="Adobe Gothic Std B" panose="020B0800000000000000" pitchFamily="34" charset="-128"/>
              </a:rPr>
              <a:t>)</a:t>
            </a:r>
          </a:p>
          <a:p>
            <a:endParaRPr lang="en-US" dirty="0">
              <a:latin typeface="Adobe Garamond Pro Bold" panose="02020702060506020403" pitchFamily="18" charset="0"/>
              <a:ea typeface="Adobe Gothic Std B" panose="020B0800000000000000" pitchFamily="34" charset="-128"/>
            </a:endParaRPr>
          </a:p>
          <a:p>
            <a:endParaRPr lang="en-US" dirty="0">
              <a:latin typeface="Adobe Garamond Pro Bold" panose="02020702060506020403" pitchFamily="18" charset="0"/>
              <a:ea typeface="Adobe Gothic Std B" panose="020B0800000000000000" pitchFamily="34" charset="-128"/>
            </a:endParaRPr>
          </a:p>
          <a:p>
            <a:r>
              <a:rPr lang="en-US" sz="4000" dirty="0">
                <a:solidFill>
                  <a:srgbClr val="FF0000"/>
                </a:solidFill>
                <a:latin typeface="Cooper Black" panose="0208090404030B020404" pitchFamily="18" charset="0"/>
                <a:ea typeface="Adobe Gothic Std B" panose="020B0800000000000000" pitchFamily="34" charset="-128"/>
              </a:rPr>
              <a:t>FREE LEARNING</a:t>
            </a:r>
          </a:p>
          <a:p>
            <a:endParaRPr lang="en-US" sz="4000" dirty="0">
              <a:solidFill>
                <a:srgbClr val="FF0000"/>
              </a:solidFill>
              <a:latin typeface="Cooper Black" panose="0208090404030B020404" pitchFamily="18" charset="0"/>
              <a:ea typeface="Adobe Gothic Std B" panose="020B0800000000000000" pitchFamily="34" charset="-128"/>
            </a:endParaRPr>
          </a:p>
          <a:p>
            <a:r>
              <a:rPr lang="en-US" sz="4000" dirty="0">
                <a:latin typeface="Cooper Black" panose="0208090404030B020404" pitchFamily="18" charset="0"/>
                <a:ea typeface="Adobe Gothic Std B" panose="020B0800000000000000" pitchFamily="34" charset="-128"/>
              </a:rPr>
              <a:t>( </a:t>
            </a:r>
            <a:r>
              <a:rPr lang="en-US" sz="4000" b="1" u="sng" dirty="0">
                <a:solidFill>
                  <a:srgbClr val="00B050"/>
                </a:solidFill>
                <a:latin typeface="Cooper Black" panose="0208090404030B020404" pitchFamily="18" charset="0"/>
                <a:ea typeface="Adobe Gothic Std B" panose="020B0800000000000000" pitchFamily="34" charset="-128"/>
              </a:rPr>
              <a:t>Part- 1 </a:t>
            </a:r>
            <a:r>
              <a:rPr lang="en-US" sz="4000" dirty="0">
                <a:latin typeface="Cooper Black" panose="0208090404030B020404" pitchFamily="18" charset="0"/>
                <a:ea typeface="Adobe Gothic Std B" panose="020B0800000000000000" pitchFamily="34" charset="-128"/>
              </a:rPr>
              <a:t>)</a:t>
            </a:r>
            <a:endParaRPr lang="en-IN" sz="4000" dirty="0">
              <a:latin typeface="Cooper Black" panose="0208090404030B020404" pitchFamily="18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0844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9B13-234C-4A3D-B494-D3BE122DE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636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0370A-D24D-426B-BFEE-3595B18B9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918"/>
            <a:ext cx="10515600" cy="645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24) IPV4 Address is </a:t>
            </a:r>
          </a:p>
          <a:p>
            <a:pPr marL="0" indent="0">
              <a:buNone/>
            </a:pPr>
            <a:r>
              <a:rPr lang="en-US" sz="2000" dirty="0"/>
              <a:t>a) 8 bit </a:t>
            </a:r>
          </a:p>
          <a:p>
            <a:pPr marL="0" indent="0">
              <a:buNone/>
            </a:pPr>
            <a:r>
              <a:rPr lang="en-US" sz="2000" dirty="0"/>
              <a:t>b) 16 bit </a:t>
            </a:r>
          </a:p>
          <a:p>
            <a:pPr marL="0" indent="0">
              <a:buNone/>
            </a:pPr>
            <a:r>
              <a:rPr lang="en-US" sz="2000" dirty="0"/>
              <a:t>*c) 32 bit </a:t>
            </a:r>
          </a:p>
          <a:p>
            <a:pPr marL="0" indent="0">
              <a:buNone/>
            </a:pPr>
            <a:r>
              <a:rPr lang="en-US" sz="2000" dirty="0"/>
              <a:t>d) 64 bit </a:t>
            </a:r>
          </a:p>
          <a:p>
            <a:pPr marL="0" indent="0">
              <a:buNone/>
            </a:pPr>
            <a:r>
              <a:rPr lang="en-US" sz="2400" b="1" dirty="0"/>
              <a:t>25) What is the size of MAC Address? </a:t>
            </a:r>
          </a:p>
          <a:p>
            <a:pPr marL="0" indent="0">
              <a:buNone/>
            </a:pPr>
            <a:r>
              <a:rPr lang="en-US" sz="2000" dirty="0"/>
              <a:t>a) 16-bits </a:t>
            </a:r>
          </a:p>
          <a:p>
            <a:pPr marL="0" indent="0">
              <a:buNone/>
            </a:pPr>
            <a:r>
              <a:rPr lang="en-US" sz="2000" dirty="0"/>
              <a:t>b) 32-bits </a:t>
            </a:r>
          </a:p>
          <a:p>
            <a:pPr marL="0" indent="0">
              <a:buNone/>
            </a:pPr>
            <a:r>
              <a:rPr lang="en-US" sz="2000" dirty="0"/>
              <a:t>*c) 48-bits </a:t>
            </a:r>
          </a:p>
          <a:p>
            <a:pPr marL="0" indent="0">
              <a:buNone/>
            </a:pPr>
            <a:r>
              <a:rPr lang="en-US" sz="2000" dirty="0"/>
              <a:t>d) 64-bits </a:t>
            </a:r>
          </a:p>
          <a:p>
            <a:pPr marL="0" indent="0">
              <a:buNone/>
            </a:pPr>
            <a:r>
              <a:rPr lang="en-US" sz="2400" b="1" dirty="0"/>
              <a:t>26) DNS is the abbreviation of </a:t>
            </a:r>
          </a:p>
          <a:p>
            <a:pPr marL="0" indent="0">
              <a:buNone/>
            </a:pPr>
            <a:r>
              <a:rPr lang="en-US" sz="2000" dirty="0"/>
              <a:t>a) Dynamic Name System </a:t>
            </a:r>
          </a:p>
          <a:p>
            <a:pPr marL="0" indent="0">
              <a:buNone/>
            </a:pPr>
            <a:r>
              <a:rPr lang="en-US" sz="2000" dirty="0"/>
              <a:t>b) Dynamic Network System </a:t>
            </a:r>
          </a:p>
          <a:p>
            <a:pPr marL="0" indent="0">
              <a:buNone/>
            </a:pPr>
            <a:r>
              <a:rPr lang="en-US" sz="2000" dirty="0"/>
              <a:t>*c) Domain Name System </a:t>
            </a:r>
          </a:p>
          <a:p>
            <a:pPr marL="0" indent="0">
              <a:buNone/>
            </a:pPr>
            <a:r>
              <a:rPr lang="en-US" sz="2000" dirty="0"/>
              <a:t>d) Domain Network Service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49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CF1C-2CD8-44AA-B9F7-D6E0AE49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330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3736D-2DC0-4CC4-A740-EE4234401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43"/>
            <a:ext cx="10515600" cy="6559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27) What is the size of Host bits in Class B of IP address? </a:t>
            </a:r>
          </a:p>
          <a:p>
            <a:pPr marL="0" indent="0">
              <a:buNone/>
            </a:pPr>
            <a:r>
              <a:rPr lang="en-US" sz="2000" dirty="0"/>
              <a:t>a) 04 </a:t>
            </a:r>
          </a:p>
          <a:p>
            <a:pPr marL="0" indent="0">
              <a:buNone/>
            </a:pPr>
            <a:r>
              <a:rPr lang="en-US" sz="2000" dirty="0"/>
              <a:t>b)  08 </a:t>
            </a:r>
          </a:p>
          <a:p>
            <a:pPr marL="0" indent="0">
              <a:buNone/>
            </a:pPr>
            <a:r>
              <a:rPr lang="en-US" sz="2000" dirty="0"/>
              <a:t>*c) 16 </a:t>
            </a:r>
          </a:p>
          <a:p>
            <a:pPr marL="0" indent="0">
              <a:buNone/>
            </a:pPr>
            <a:r>
              <a:rPr lang="en-US" sz="2000" dirty="0"/>
              <a:t>d) 32 </a:t>
            </a:r>
          </a:p>
          <a:p>
            <a:pPr marL="0" indent="0">
              <a:buNone/>
            </a:pPr>
            <a:r>
              <a:rPr lang="en-US" sz="2400" b="1" dirty="0"/>
              <a:t>28) What do you mean by broadcasting in Networking? </a:t>
            </a:r>
          </a:p>
          <a:p>
            <a:pPr marL="0" indent="0">
              <a:buNone/>
            </a:pPr>
            <a:r>
              <a:rPr lang="en-US" sz="2000" dirty="0"/>
              <a:t>*a) It means addressing a packet to all machine</a:t>
            </a:r>
          </a:p>
          <a:p>
            <a:pPr marL="0" indent="0">
              <a:buNone/>
            </a:pPr>
            <a:r>
              <a:rPr lang="en-US" sz="2000" dirty="0"/>
              <a:t>b) It means addressing a packet to some machine </a:t>
            </a:r>
          </a:p>
          <a:p>
            <a:pPr marL="0" indent="0">
              <a:buNone/>
            </a:pPr>
            <a:r>
              <a:rPr lang="en-US" sz="2000" dirty="0"/>
              <a:t>c) It means addressing a packet to a particular machine </a:t>
            </a:r>
          </a:p>
          <a:p>
            <a:pPr marL="0" indent="0">
              <a:buNone/>
            </a:pPr>
            <a:r>
              <a:rPr lang="en-US" sz="2000" dirty="0"/>
              <a:t>d) It means addressing a packet to except a particular machine </a:t>
            </a:r>
          </a:p>
          <a:p>
            <a:pPr marL="0" indent="0">
              <a:buNone/>
            </a:pPr>
            <a:r>
              <a:rPr lang="en-US" sz="2400" b="1" dirty="0"/>
              <a:t>29) What is the address size of IPv6 ? </a:t>
            </a:r>
          </a:p>
          <a:p>
            <a:pPr marL="0" indent="0">
              <a:buNone/>
            </a:pPr>
            <a:r>
              <a:rPr lang="en-US" sz="2000" dirty="0"/>
              <a:t>a) 32 bit </a:t>
            </a:r>
          </a:p>
          <a:p>
            <a:pPr marL="0" indent="0">
              <a:buNone/>
            </a:pPr>
            <a:r>
              <a:rPr lang="en-US" sz="2000" dirty="0"/>
              <a:t>b) 64 bit </a:t>
            </a:r>
          </a:p>
          <a:p>
            <a:pPr marL="0" indent="0">
              <a:buNone/>
            </a:pPr>
            <a:r>
              <a:rPr lang="sv-SE" sz="2000" dirty="0"/>
              <a:t>*c) 128 bit </a:t>
            </a:r>
          </a:p>
          <a:p>
            <a:pPr marL="0" indent="0">
              <a:buNone/>
            </a:pPr>
            <a:r>
              <a:rPr lang="sv-SE" sz="2000" dirty="0"/>
              <a:t>d) 256 bit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426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BDEB-2328-485A-A476-585B9DFC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06"/>
            <a:ext cx="10515600" cy="8397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49961-00AF-4AAC-801C-53D82BA17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14"/>
            <a:ext cx="10515600" cy="6470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30) What is the size of Network bits &amp; Host bits of Class A of IP address? </a:t>
            </a:r>
          </a:p>
          <a:p>
            <a:pPr marL="0" indent="0">
              <a:buNone/>
            </a:pPr>
            <a:r>
              <a:rPr lang="en-US" sz="2000" dirty="0"/>
              <a:t>a) Network bits 7, Host bits 24 </a:t>
            </a:r>
          </a:p>
          <a:p>
            <a:pPr marL="0" indent="0">
              <a:buNone/>
            </a:pPr>
            <a:r>
              <a:rPr lang="en-US" sz="2000" dirty="0"/>
              <a:t>*b) Network bits 8, Host bits 24 </a:t>
            </a:r>
          </a:p>
          <a:p>
            <a:pPr marL="0" indent="0">
              <a:buNone/>
            </a:pPr>
            <a:r>
              <a:rPr lang="en-US" sz="2000" dirty="0"/>
              <a:t>c) Network bits 7, Host bits 23 </a:t>
            </a:r>
          </a:p>
          <a:p>
            <a:pPr marL="0" indent="0">
              <a:buNone/>
            </a:pPr>
            <a:r>
              <a:rPr lang="en-US" sz="2000" dirty="0"/>
              <a:t>d) Network bits 8, Host bits 23 </a:t>
            </a:r>
          </a:p>
          <a:p>
            <a:pPr marL="0" indent="0">
              <a:buNone/>
            </a:pPr>
            <a:r>
              <a:rPr lang="en-US" sz="2400" b="1" dirty="0"/>
              <a:t>31) What is the default/ natural mask for a class C Network? </a:t>
            </a:r>
          </a:p>
          <a:p>
            <a:pPr marL="0" indent="0">
              <a:buNone/>
            </a:pPr>
            <a:r>
              <a:rPr lang="en-US" sz="2000" dirty="0"/>
              <a:t>*a) 255.255.255.1 </a:t>
            </a:r>
          </a:p>
          <a:p>
            <a:pPr marL="0" indent="0">
              <a:buNone/>
            </a:pPr>
            <a:r>
              <a:rPr lang="en-US" sz="2000" dirty="0"/>
              <a:t>b) 255.255.255.0 </a:t>
            </a:r>
          </a:p>
          <a:p>
            <a:pPr marL="0" indent="0">
              <a:buNone/>
            </a:pPr>
            <a:r>
              <a:rPr lang="en-US" sz="2000" dirty="0"/>
              <a:t>c) 255.255.255.254 </a:t>
            </a:r>
          </a:p>
          <a:p>
            <a:pPr marL="0" indent="0">
              <a:buNone/>
            </a:pPr>
            <a:r>
              <a:rPr lang="en-US" sz="2000" dirty="0"/>
              <a:t>b) 255.255.255.255 </a:t>
            </a:r>
          </a:p>
          <a:p>
            <a:pPr marL="0" indent="0">
              <a:buNone/>
            </a:pPr>
            <a:r>
              <a:rPr lang="en-US" sz="2400" b="1" dirty="0"/>
              <a:t>32) What is the uses of subnetting? </a:t>
            </a:r>
          </a:p>
          <a:p>
            <a:pPr marL="0" indent="0">
              <a:buNone/>
            </a:pPr>
            <a:r>
              <a:rPr lang="en-US" sz="2000" dirty="0"/>
              <a:t>*a) It divides one large network into several smaller ones </a:t>
            </a:r>
          </a:p>
          <a:p>
            <a:pPr marL="0" indent="0">
              <a:buNone/>
            </a:pPr>
            <a:r>
              <a:rPr lang="en-US" sz="2000" dirty="0"/>
              <a:t>b) It divides network into network classes </a:t>
            </a:r>
          </a:p>
          <a:p>
            <a:pPr marL="0" indent="0">
              <a:buNone/>
            </a:pPr>
            <a:r>
              <a:rPr lang="en-US" sz="2000" dirty="0"/>
              <a:t>c) It speeds up the speed of network </a:t>
            </a:r>
          </a:p>
          <a:p>
            <a:pPr marL="0" indent="0">
              <a:buNone/>
            </a:pPr>
            <a:r>
              <a:rPr lang="en-US" sz="2000" dirty="0"/>
              <a:t>d) None of above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522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F7BA-19B8-48AD-A390-4407A2AE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102636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96FF-D3B3-4C29-96F8-C7AA1B1C7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570"/>
            <a:ext cx="10515600" cy="6428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33) Layer-2 Switch is also called </a:t>
            </a:r>
          </a:p>
          <a:p>
            <a:pPr marL="0" indent="0">
              <a:buNone/>
            </a:pPr>
            <a:r>
              <a:rPr lang="en-US" sz="2000" dirty="0"/>
              <a:t>a) Multiport Hub </a:t>
            </a:r>
          </a:p>
          <a:p>
            <a:pPr marL="0" indent="0">
              <a:buNone/>
            </a:pPr>
            <a:r>
              <a:rPr lang="en-US" sz="2000" dirty="0"/>
              <a:t>b) Multiport Switch </a:t>
            </a:r>
          </a:p>
          <a:p>
            <a:pPr marL="0" indent="0">
              <a:buNone/>
            </a:pPr>
            <a:r>
              <a:rPr lang="en-US" sz="2000" dirty="0"/>
              <a:t>*c) Multiport Bridge </a:t>
            </a:r>
          </a:p>
          <a:p>
            <a:pPr marL="0" indent="0">
              <a:buNone/>
            </a:pPr>
            <a:r>
              <a:rPr lang="en-US" sz="2000" dirty="0"/>
              <a:t>d) Multiport NIC </a:t>
            </a:r>
          </a:p>
          <a:p>
            <a:pPr marL="0" indent="0">
              <a:buNone/>
            </a:pPr>
            <a:r>
              <a:rPr lang="en-US" sz="2400" b="1" dirty="0"/>
              <a:t>34) Secure shell (SSH) network protocol is used for __________ </a:t>
            </a:r>
          </a:p>
          <a:p>
            <a:pPr marL="0" indent="0">
              <a:buNone/>
            </a:pPr>
            <a:r>
              <a:rPr lang="en-US" sz="2000" dirty="0"/>
              <a:t>a) secure data communication </a:t>
            </a:r>
          </a:p>
          <a:p>
            <a:pPr marL="0" indent="0">
              <a:buNone/>
            </a:pPr>
            <a:r>
              <a:rPr lang="en-US" sz="2000" dirty="0"/>
              <a:t>b) remote command-line login </a:t>
            </a:r>
          </a:p>
          <a:p>
            <a:pPr marL="0" indent="0">
              <a:buNone/>
            </a:pPr>
            <a:r>
              <a:rPr lang="en-US" sz="2000" dirty="0"/>
              <a:t>c) remote command execution </a:t>
            </a:r>
          </a:p>
          <a:p>
            <a:pPr marL="0" indent="0">
              <a:buNone/>
            </a:pPr>
            <a:r>
              <a:rPr lang="en-US" sz="2000" dirty="0"/>
              <a:t>*d) all of the mentioned </a:t>
            </a:r>
          </a:p>
          <a:p>
            <a:pPr marL="0" indent="0">
              <a:buNone/>
            </a:pPr>
            <a:r>
              <a:rPr lang="en-US" sz="2400" b="1" dirty="0"/>
              <a:t>35) In IPv4 Addresses, classful addressing is replaced with </a:t>
            </a:r>
          </a:p>
          <a:p>
            <a:pPr marL="0" indent="0">
              <a:buNone/>
            </a:pPr>
            <a:r>
              <a:rPr lang="en-US" sz="2000" dirty="0"/>
              <a:t>*a) Classless Addressing </a:t>
            </a:r>
          </a:p>
          <a:p>
            <a:pPr marL="0" indent="0">
              <a:buNone/>
            </a:pPr>
            <a:r>
              <a:rPr lang="en-US" sz="2000" dirty="0"/>
              <a:t>b) Classful Addressing </a:t>
            </a:r>
          </a:p>
          <a:p>
            <a:pPr marL="0" indent="0">
              <a:buNone/>
            </a:pPr>
            <a:r>
              <a:rPr lang="en-US" sz="2000" dirty="0"/>
              <a:t>c) Classful Advertising </a:t>
            </a:r>
          </a:p>
          <a:p>
            <a:pPr marL="0" indent="0">
              <a:buNone/>
            </a:pPr>
            <a:r>
              <a:rPr lang="en-US" sz="2000" dirty="0"/>
              <a:t>d) Classless Advertising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623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7B23-9690-49E1-B2F2-1C26EC4B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139958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4A4C-9260-4816-B147-5245C12A1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894"/>
            <a:ext cx="10515600" cy="64194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36) First address in a block is used as network address that represents the </a:t>
            </a:r>
          </a:p>
          <a:p>
            <a:pPr marL="0" indent="0">
              <a:buNone/>
            </a:pPr>
            <a:r>
              <a:rPr lang="en-US" sz="2000" dirty="0"/>
              <a:t>a) Class Network </a:t>
            </a:r>
          </a:p>
          <a:p>
            <a:pPr marL="0" indent="0">
              <a:buNone/>
            </a:pPr>
            <a:r>
              <a:rPr lang="en-US" sz="2000" dirty="0"/>
              <a:t>b) Entity </a:t>
            </a:r>
          </a:p>
          <a:p>
            <a:pPr marL="0" indent="0">
              <a:buNone/>
            </a:pPr>
            <a:r>
              <a:rPr lang="en-US" sz="2000" dirty="0"/>
              <a:t>*c) Organization </a:t>
            </a:r>
          </a:p>
          <a:p>
            <a:pPr marL="0" indent="0">
              <a:buNone/>
            </a:pPr>
            <a:r>
              <a:rPr lang="en-US" sz="2000" dirty="0"/>
              <a:t>d) Codes </a:t>
            </a:r>
          </a:p>
          <a:p>
            <a:pPr marL="0" indent="0">
              <a:buNone/>
            </a:pPr>
            <a:r>
              <a:rPr lang="en-US" sz="2400" b="1" dirty="0"/>
              <a:t>37) In classful addressing, a large part of available addresses are </a:t>
            </a:r>
          </a:p>
          <a:p>
            <a:pPr marL="0" indent="0">
              <a:buNone/>
            </a:pPr>
            <a:r>
              <a:rPr lang="en-US" sz="2000" dirty="0"/>
              <a:t>a) Organized </a:t>
            </a:r>
          </a:p>
          <a:p>
            <a:pPr marL="0" indent="0">
              <a:buNone/>
            </a:pPr>
            <a:r>
              <a:rPr lang="en-US" sz="2000" dirty="0"/>
              <a:t>b) Blocked </a:t>
            </a:r>
          </a:p>
          <a:p>
            <a:pPr marL="0" indent="0">
              <a:buNone/>
            </a:pPr>
            <a:r>
              <a:rPr lang="en-US" sz="2000" dirty="0"/>
              <a:t>*c) Wasted </a:t>
            </a:r>
          </a:p>
          <a:p>
            <a:pPr marL="0" indent="0">
              <a:buNone/>
            </a:pPr>
            <a:r>
              <a:rPr lang="en-US" sz="2000" dirty="0"/>
              <a:t>d) Communicated </a:t>
            </a:r>
          </a:p>
          <a:p>
            <a:pPr marL="0" indent="0">
              <a:buNone/>
            </a:pPr>
            <a:r>
              <a:rPr lang="en-US" sz="2400" b="1" dirty="0"/>
              <a:t>38) You need to subnet a network that has 5 subnets, each with at least 16 hosts. Which classful subnet mask would you use </a:t>
            </a:r>
          </a:p>
          <a:p>
            <a:pPr marL="0" indent="0">
              <a:buNone/>
            </a:pPr>
            <a:r>
              <a:rPr lang="en-US" sz="2200" dirty="0"/>
              <a:t>a) 255.255.255.192 </a:t>
            </a:r>
          </a:p>
          <a:p>
            <a:pPr marL="0" indent="0">
              <a:buNone/>
            </a:pPr>
            <a:r>
              <a:rPr lang="en-US" sz="2200" dirty="0"/>
              <a:t>*b) 255.255.255.224 </a:t>
            </a:r>
          </a:p>
          <a:p>
            <a:pPr marL="0" indent="0">
              <a:buNone/>
            </a:pPr>
            <a:r>
              <a:rPr lang="en-US" sz="2200" dirty="0"/>
              <a:t>c) 255.255.255.240 </a:t>
            </a:r>
          </a:p>
          <a:p>
            <a:pPr marL="0" indent="0">
              <a:buNone/>
            </a:pPr>
            <a:r>
              <a:rPr lang="en-US" sz="2200" dirty="0"/>
              <a:t>d) 255.255.255.248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011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9260-E79C-4D69-B39E-95F3BCE3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07"/>
            <a:ext cx="10515600" cy="121297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FED1-70E9-4367-9EF5-B5C628696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894"/>
            <a:ext cx="10515600" cy="64941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40) In the layer hierarchy as the data packet moves from the upper to the lower layers, headers are </a:t>
            </a:r>
          </a:p>
          <a:p>
            <a:pPr marL="0" indent="0">
              <a:buNone/>
            </a:pPr>
            <a:r>
              <a:rPr lang="en-US" sz="2000" dirty="0"/>
              <a:t>*a) Added </a:t>
            </a:r>
          </a:p>
          <a:p>
            <a:pPr marL="0" indent="0">
              <a:buNone/>
            </a:pPr>
            <a:r>
              <a:rPr lang="en-US" sz="2000" dirty="0"/>
              <a:t>b) Removed </a:t>
            </a:r>
          </a:p>
          <a:p>
            <a:pPr marL="0" indent="0">
              <a:buNone/>
            </a:pPr>
            <a:r>
              <a:rPr lang="en-US" sz="2000" dirty="0"/>
              <a:t>c) Rearranged </a:t>
            </a:r>
          </a:p>
          <a:p>
            <a:pPr marL="0" indent="0">
              <a:buNone/>
            </a:pPr>
            <a:r>
              <a:rPr lang="en-US" sz="2000" dirty="0"/>
              <a:t>d) Modified </a:t>
            </a:r>
          </a:p>
          <a:p>
            <a:pPr marL="0" indent="0">
              <a:buNone/>
            </a:pPr>
            <a:r>
              <a:rPr lang="en-US" sz="2400" b="1" dirty="0"/>
              <a:t>41) In the OSI model, as a data packet moves from the lower to the upper layers, headers are _______ </a:t>
            </a:r>
          </a:p>
          <a:p>
            <a:pPr marL="0" indent="0">
              <a:buNone/>
            </a:pPr>
            <a:r>
              <a:rPr lang="en-US" sz="2000" dirty="0"/>
              <a:t>a) Added </a:t>
            </a:r>
          </a:p>
          <a:p>
            <a:pPr marL="0" indent="0">
              <a:buNone/>
            </a:pPr>
            <a:r>
              <a:rPr lang="en-US" sz="2000" dirty="0"/>
              <a:t>*b) Removed </a:t>
            </a:r>
          </a:p>
          <a:p>
            <a:pPr marL="0" indent="0">
              <a:buNone/>
            </a:pPr>
            <a:r>
              <a:rPr lang="en-US" sz="2000" dirty="0"/>
              <a:t>c) Rearranged </a:t>
            </a:r>
          </a:p>
          <a:p>
            <a:pPr marL="0" indent="0">
              <a:buNone/>
            </a:pPr>
            <a:r>
              <a:rPr lang="en-US" sz="2000" dirty="0"/>
              <a:t>d) None of the mentioned </a:t>
            </a:r>
          </a:p>
          <a:p>
            <a:pPr marL="0" indent="0">
              <a:buNone/>
            </a:pPr>
            <a:r>
              <a:rPr lang="en-US" sz="2600" b="1" dirty="0"/>
              <a:t>42) The physical layer concerns with </a:t>
            </a:r>
          </a:p>
          <a:p>
            <a:pPr marL="0" indent="0">
              <a:buNone/>
            </a:pPr>
            <a:r>
              <a:rPr lang="en-US" sz="2200" dirty="0"/>
              <a:t>*a) bit-by-bit delivery </a:t>
            </a:r>
          </a:p>
          <a:p>
            <a:pPr marL="0" indent="0">
              <a:buNone/>
            </a:pPr>
            <a:r>
              <a:rPr lang="en-US" sz="2200" dirty="0"/>
              <a:t>b) process to process delivery </a:t>
            </a:r>
          </a:p>
          <a:p>
            <a:pPr marL="0" indent="0">
              <a:buNone/>
            </a:pPr>
            <a:r>
              <a:rPr lang="en-US" sz="2200" dirty="0"/>
              <a:t>c) application to application delivery </a:t>
            </a:r>
          </a:p>
          <a:p>
            <a:pPr marL="0" indent="0">
              <a:buNone/>
            </a:pPr>
            <a:r>
              <a:rPr lang="en-US" sz="2200" dirty="0"/>
              <a:t>d) none of the mentioned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37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0F95-4F8D-4213-A063-5A84B574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46"/>
            <a:ext cx="10515600" cy="111966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420DD-043A-4F30-92DB-59F5BA1BF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6"/>
            <a:ext cx="10515600" cy="6522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43) OSI stands for </a:t>
            </a:r>
          </a:p>
          <a:p>
            <a:pPr marL="0" indent="0">
              <a:buNone/>
            </a:pPr>
            <a:r>
              <a:rPr lang="en-US" sz="2000" dirty="0"/>
              <a:t>*a) open system interconnection </a:t>
            </a:r>
          </a:p>
          <a:p>
            <a:pPr marL="0" indent="0">
              <a:buNone/>
            </a:pPr>
            <a:r>
              <a:rPr lang="en-US" sz="2000" dirty="0"/>
              <a:t>b) operating system interface </a:t>
            </a:r>
          </a:p>
          <a:p>
            <a:pPr marL="0" indent="0">
              <a:buNone/>
            </a:pPr>
            <a:r>
              <a:rPr lang="en-US" sz="2000" dirty="0"/>
              <a:t>c) optical service implementation </a:t>
            </a:r>
          </a:p>
          <a:p>
            <a:pPr marL="0" indent="0">
              <a:buNone/>
            </a:pPr>
            <a:r>
              <a:rPr lang="en-US" sz="2000" dirty="0"/>
              <a:t>d) none of the mentioned </a:t>
            </a:r>
          </a:p>
          <a:p>
            <a:pPr marL="0" indent="0">
              <a:buNone/>
            </a:pPr>
            <a:r>
              <a:rPr lang="en-US" sz="2400" b="1" dirty="0"/>
              <a:t>44) A set of rules that governs data communication </a:t>
            </a:r>
          </a:p>
          <a:p>
            <a:pPr marL="0" indent="0">
              <a:buNone/>
            </a:pPr>
            <a:r>
              <a:rPr lang="en-US" sz="2000" dirty="0"/>
              <a:t>*a) Protocols </a:t>
            </a:r>
          </a:p>
          <a:p>
            <a:pPr marL="0" indent="0">
              <a:buNone/>
            </a:pPr>
            <a:r>
              <a:rPr lang="en-US" sz="2000" dirty="0"/>
              <a:t>b) Standards </a:t>
            </a:r>
          </a:p>
          <a:p>
            <a:pPr marL="0" indent="0">
              <a:buNone/>
            </a:pPr>
            <a:r>
              <a:rPr lang="en-US" sz="2000" dirty="0"/>
              <a:t>c) RFCs </a:t>
            </a:r>
          </a:p>
          <a:p>
            <a:pPr marL="0" indent="0">
              <a:buNone/>
            </a:pPr>
            <a:r>
              <a:rPr lang="en-US" sz="2000" dirty="0"/>
              <a:t>d) None of the mentioned </a:t>
            </a:r>
          </a:p>
          <a:p>
            <a:pPr marL="0" indent="0">
              <a:buNone/>
            </a:pPr>
            <a:r>
              <a:rPr lang="en-US" sz="2400" b="1" dirty="0"/>
              <a:t>45) The network layer concerns with </a:t>
            </a:r>
          </a:p>
          <a:p>
            <a:pPr marL="0" indent="0">
              <a:buNone/>
            </a:pPr>
            <a:r>
              <a:rPr lang="en-US" sz="2000" dirty="0"/>
              <a:t>a) bits </a:t>
            </a:r>
          </a:p>
          <a:p>
            <a:pPr marL="0" indent="0">
              <a:buNone/>
            </a:pPr>
            <a:r>
              <a:rPr lang="en-US" sz="2000" dirty="0"/>
              <a:t>b) frames </a:t>
            </a:r>
          </a:p>
          <a:p>
            <a:pPr marL="0" indent="0">
              <a:buNone/>
            </a:pPr>
            <a:r>
              <a:rPr lang="en-US" sz="2000" dirty="0"/>
              <a:t>*c) packets </a:t>
            </a:r>
          </a:p>
          <a:p>
            <a:pPr marL="0" indent="0">
              <a:buNone/>
            </a:pPr>
            <a:r>
              <a:rPr lang="en-US" sz="2000" dirty="0"/>
              <a:t>d) none of the mentioned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14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65F8-8555-4452-A970-ECC47158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45718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772F3-8333-48D9-B3A8-7781ABD5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588"/>
            <a:ext cx="10515600" cy="65416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46) The data link layer takes the packets from _________ and encapsulates them into frames for transmission. </a:t>
            </a:r>
          </a:p>
          <a:p>
            <a:pPr marL="0" indent="0">
              <a:buNone/>
            </a:pPr>
            <a:r>
              <a:rPr lang="en-US" sz="2000" dirty="0"/>
              <a:t>*a) network layer </a:t>
            </a:r>
          </a:p>
          <a:p>
            <a:pPr marL="0" indent="0">
              <a:buNone/>
            </a:pPr>
            <a:r>
              <a:rPr lang="en-US" sz="2000" dirty="0"/>
              <a:t>b) physical layer </a:t>
            </a:r>
          </a:p>
          <a:p>
            <a:pPr marL="0" indent="0">
              <a:buNone/>
            </a:pPr>
            <a:r>
              <a:rPr lang="en-US" sz="2000" dirty="0"/>
              <a:t>c) transport layer </a:t>
            </a:r>
          </a:p>
          <a:p>
            <a:pPr marL="0" indent="0">
              <a:buNone/>
            </a:pPr>
            <a:r>
              <a:rPr lang="en-US" sz="2000" dirty="0"/>
              <a:t>d) application layer </a:t>
            </a:r>
          </a:p>
          <a:p>
            <a:pPr marL="0" indent="0">
              <a:buNone/>
            </a:pPr>
            <a:r>
              <a:rPr lang="en-US" sz="2400" b="1" dirty="0"/>
              <a:t>47) Which layer is responsible for process to process delivery? </a:t>
            </a:r>
          </a:p>
          <a:p>
            <a:pPr marL="0" indent="0">
              <a:buNone/>
            </a:pPr>
            <a:r>
              <a:rPr lang="en-US" sz="2000" dirty="0"/>
              <a:t>a) network layer </a:t>
            </a:r>
          </a:p>
          <a:p>
            <a:pPr marL="0" indent="0">
              <a:buNone/>
            </a:pPr>
            <a:r>
              <a:rPr lang="en-US" sz="2000" dirty="0"/>
              <a:t>*b) transport layer </a:t>
            </a:r>
          </a:p>
          <a:p>
            <a:pPr marL="0" indent="0">
              <a:buNone/>
            </a:pPr>
            <a:r>
              <a:rPr lang="en-US" sz="2000" dirty="0"/>
              <a:t>c) session layer </a:t>
            </a:r>
          </a:p>
          <a:p>
            <a:pPr marL="0" indent="0">
              <a:buNone/>
            </a:pPr>
            <a:r>
              <a:rPr lang="en-US" sz="2000" dirty="0"/>
              <a:t>d) data link layer </a:t>
            </a:r>
          </a:p>
          <a:p>
            <a:pPr marL="0" indent="0">
              <a:buNone/>
            </a:pPr>
            <a:r>
              <a:rPr lang="en-US" sz="2600" b="1" dirty="0"/>
              <a:t>48) An endpoint of an inter-process communication flow across a computer network is called </a:t>
            </a:r>
          </a:p>
          <a:p>
            <a:pPr marL="0" indent="0">
              <a:buNone/>
            </a:pPr>
            <a:r>
              <a:rPr lang="en-US" sz="2200" dirty="0"/>
              <a:t>*a) socket </a:t>
            </a:r>
          </a:p>
          <a:p>
            <a:pPr marL="0" indent="0">
              <a:buNone/>
            </a:pPr>
            <a:r>
              <a:rPr lang="en-US" sz="2200" dirty="0"/>
              <a:t>b) pipe </a:t>
            </a:r>
          </a:p>
          <a:p>
            <a:pPr marL="0" indent="0">
              <a:buNone/>
            </a:pPr>
            <a:r>
              <a:rPr lang="en-US" sz="2200" dirty="0"/>
              <a:t>c) port </a:t>
            </a:r>
          </a:p>
          <a:p>
            <a:pPr marL="0" indent="0">
              <a:buNone/>
            </a:pPr>
            <a:r>
              <a:rPr lang="en-US" sz="2200" dirty="0"/>
              <a:t>d) none of the mentioned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815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F5DE-721C-4303-A599-7021A7A7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45"/>
            <a:ext cx="10515600" cy="111967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68E0-E2D2-4672-BEDA-3F9AE7BA6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92"/>
            <a:ext cx="10515600" cy="62981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49) Which address identifies a process on a host? </a:t>
            </a:r>
          </a:p>
          <a:p>
            <a:pPr marL="0" indent="0">
              <a:buNone/>
            </a:pPr>
            <a:r>
              <a:rPr lang="en-US" sz="2000" dirty="0"/>
              <a:t>a) physical address</a:t>
            </a:r>
          </a:p>
          <a:p>
            <a:pPr marL="0" indent="0">
              <a:buNone/>
            </a:pPr>
            <a:r>
              <a:rPr lang="en-US" sz="2000" dirty="0"/>
              <a:t>b) logical address </a:t>
            </a:r>
          </a:p>
          <a:p>
            <a:pPr marL="0" indent="0">
              <a:buNone/>
            </a:pPr>
            <a:r>
              <a:rPr lang="en-US" sz="2000" dirty="0"/>
              <a:t>*c) port address </a:t>
            </a:r>
          </a:p>
          <a:p>
            <a:pPr marL="0" indent="0">
              <a:buNone/>
            </a:pPr>
            <a:r>
              <a:rPr lang="en-US" sz="2000" dirty="0"/>
              <a:t>d) specific address </a:t>
            </a:r>
          </a:p>
          <a:p>
            <a:pPr marL="0" indent="0">
              <a:buNone/>
            </a:pPr>
            <a:r>
              <a:rPr lang="en-US" sz="2400" b="1" dirty="0"/>
              <a:t>50) How many layers does OSI Reference Model has? </a:t>
            </a:r>
          </a:p>
          <a:p>
            <a:pPr marL="0" indent="0">
              <a:buNone/>
            </a:pPr>
            <a:r>
              <a:rPr lang="en-US" sz="2000" dirty="0"/>
              <a:t>a) 4 </a:t>
            </a:r>
          </a:p>
          <a:p>
            <a:pPr marL="0" indent="0">
              <a:buNone/>
            </a:pPr>
            <a:r>
              <a:rPr lang="en-US" sz="2000" dirty="0"/>
              <a:t>b) 5 </a:t>
            </a:r>
          </a:p>
          <a:p>
            <a:pPr marL="0" indent="0">
              <a:buNone/>
            </a:pPr>
            <a:r>
              <a:rPr lang="en-US" sz="2000" dirty="0"/>
              <a:t>c) 6 </a:t>
            </a:r>
          </a:p>
          <a:p>
            <a:pPr marL="0" indent="0">
              <a:buNone/>
            </a:pPr>
            <a:r>
              <a:rPr lang="en-US" sz="2000" dirty="0"/>
              <a:t>*d) 7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334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FACA-8B8E-4470-A1BB-639B00D2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45"/>
            <a:ext cx="10515600" cy="139959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7AE47-854A-492B-8B93-703053E48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878"/>
            <a:ext cx="10515600" cy="6298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rgbClr val="7030A0"/>
                </a:solidFill>
                <a:latin typeface="Algerian" panose="04020705040A02060702" pitchFamily="82" charset="0"/>
              </a:rPr>
              <a:t>Thank you </a:t>
            </a:r>
          </a:p>
          <a:p>
            <a:pPr marL="0" indent="0">
              <a:buNone/>
            </a:pPr>
            <a:endParaRPr lang="en-US" sz="2400" dirty="0">
              <a:latin typeface="Cooper Black" panose="0208090404030B020404" pitchFamily="18" charset="0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r>
              <a:rPr lang="en-US" sz="2400" dirty="0">
                <a:latin typeface="Cooper Black" panose="0208090404030B020404" pitchFamily="18" charset="0"/>
                <a:ea typeface="Adobe Gothic Std B" panose="020B0800000000000000" pitchFamily="34" charset="-128"/>
              </a:rPr>
              <a:t>LIKE</a:t>
            </a:r>
          </a:p>
          <a:p>
            <a:pPr marL="0" indent="0">
              <a:buNone/>
            </a:pPr>
            <a:r>
              <a:rPr lang="en-US" dirty="0">
                <a:latin typeface="Cooper Black" panose="0208090404030B020404" pitchFamily="18" charset="0"/>
                <a:ea typeface="Adobe Gothic Std B" panose="020B0800000000000000" pitchFamily="34" charset="-128"/>
              </a:rPr>
              <a:t>SHARE</a:t>
            </a:r>
          </a:p>
          <a:p>
            <a:pPr marL="0" indent="0">
              <a:buNone/>
            </a:pPr>
            <a:r>
              <a:rPr lang="en-US" sz="3200" dirty="0">
                <a:latin typeface="Cooper Black" panose="0208090404030B020404" pitchFamily="18" charset="0"/>
                <a:ea typeface="Adobe Gothic Std B" panose="020B0800000000000000" pitchFamily="34" charset="-128"/>
              </a:rPr>
              <a:t>COMMENT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Cooper Black" panose="0208090404030B020404" pitchFamily="18" charset="0"/>
                <a:ea typeface="Adobe Gothic Std B" panose="020B0800000000000000" pitchFamily="34" charset="-128"/>
              </a:rPr>
              <a:t>SUBSCRIBE</a:t>
            </a:r>
            <a:endParaRPr lang="en-IN" sz="3600" dirty="0">
              <a:solidFill>
                <a:srgbClr val="FF0000"/>
              </a:solidFill>
              <a:latin typeface="Cooper Black" panose="0208090404030B020404" pitchFamily="18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047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D34D-B464-496B-A1AF-8F6D02BE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dobe Garamond Pro Bold" panose="02020702060506020403" pitchFamily="18" charset="0"/>
              </a:rPr>
              <a:t>DATA COMMUNICATION NETWORK (MCQ)</a:t>
            </a:r>
            <a:endParaRPr lang="en-IN" sz="3600" dirty="0">
              <a:solidFill>
                <a:schemeClr val="accent5">
                  <a:lumMod val="50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8962-FBF9-47DA-A6A6-267533901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534"/>
            <a:ext cx="10168812" cy="5103845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2400" b="1" dirty="0"/>
              <a:t>Computer Network is…?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A. Collection of hardware components and computers </a:t>
            </a:r>
          </a:p>
          <a:p>
            <a:pPr marL="0" indent="0">
              <a:buNone/>
            </a:pPr>
            <a:r>
              <a:rPr lang="en-US" sz="2000" dirty="0"/>
              <a:t> B. Interconnected by communication channels </a:t>
            </a:r>
          </a:p>
          <a:p>
            <a:pPr marL="0" indent="0">
              <a:buNone/>
            </a:pPr>
            <a:r>
              <a:rPr lang="en-US" sz="2000" dirty="0"/>
              <a:t> C. Sharing of resources and information </a:t>
            </a:r>
          </a:p>
          <a:p>
            <a:pPr marL="0" indent="0">
              <a:buNone/>
            </a:pPr>
            <a:r>
              <a:rPr lang="en-US" sz="2000" dirty="0"/>
              <a:t>* D. All of the Above </a:t>
            </a:r>
          </a:p>
          <a:p>
            <a:pPr marL="0" indent="0">
              <a:buNone/>
            </a:pPr>
            <a:r>
              <a:rPr lang="en-US" sz="2400" b="1" dirty="0"/>
              <a:t>2) Communication between a computer and a keyboard involves ______________ transmission 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US" sz="2000" dirty="0"/>
              <a:t>a)Automatic </a:t>
            </a:r>
          </a:p>
          <a:p>
            <a:pPr marL="0" indent="0">
              <a:buNone/>
            </a:pPr>
            <a:r>
              <a:rPr lang="en-US" sz="2000" dirty="0"/>
              <a:t>b) Half-duplex </a:t>
            </a:r>
          </a:p>
          <a:p>
            <a:pPr marL="0" indent="0">
              <a:buNone/>
            </a:pPr>
            <a:r>
              <a:rPr lang="en-US" sz="2000" dirty="0"/>
              <a:t>c) Full-duplex </a:t>
            </a:r>
          </a:p>
          <a:p>
            <a:pPr marL="0" indent="0">
              <a:buNone/>
            </a:pPr>
            <a:r>
              <a:rPr lang="en-US" sz="2000" dirty="0"/>
              <a:t>*d) Simplex </a:t>
            </a:r>
          </a:p>
          <a:p>
            <a:pPr marL="0" indent="0">
              <a:buNone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73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9B0F-0F52-4EB4-8FE0-66034A0C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46"/>
            <a:ext cx="10097278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E59F9-97FD-4470-A1F6-21B36B812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918"/>
            <a:ext cx="10515600" cy="63261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US" sz="2400" b="1" dirty="0"/>
              <a:t>3) The first Network </a:t>
            </a:r>
          </a:p>
          <a:p>
            <a:pPr marL="0" indent="0">
              <a:buNone/>
            </a:pPr>
            <a:r>
              <a:rPr lang="en-US" sz="2000" dirty="0"/>
              <a:t>a) CNNET </a:t>
            </a:r>
          </a:p>
          <a:p>
            <a:pPr marL="0" indent="0">
              <a:buNone/>
            </a:pPr>
            <a:r>
              <a:rPr lang="en-US" sz="2000" dirty="0"/>
              <a:t>b) NSFNET </a:t>
            </a:r>
          </a:p>
          <a:p>
            <a:pPr marL="0" indent="0">
              <a:buNone/>
            </a:pPr>
            <a:r>
              <a:rPr lang="en-US" sz="2000" dirty="0"/>
              <a:t>c) ASAPNET </a:t>
            </a:r>
          </a:p>
          <a:p>
            <a:pPr marL="0" indent="0">
              <a:buNone/>
            </a:pPr>
            <a:r>
              <a:rPr lang="en-US" sz="2000" dirty="0"/>
              <a:t>*d) ARPANET </a:t>
            </a:r>
          </a:p>
          <a:p>
            <a:pPr marL="0" indent="0">
              <a:buNone/>
            </a:pPr>
            <a:r>
              <a:rPr lang="en-US" sz="2400" b="1" dirty="0"/>
              <a:t>4) Physical or logical arrangement of network is __________ </a:t>
            </a:r>
          </a:p>
          <a:p>
            <a:pPr marL="0" indent="0">
              <a:buNone/>
            </a:pPr>
            <a:r>
              <a:rPr lang="en-US" sz="2000" dirty="0"/>
              <a:t>*a) Topology </a:t>
            </a:r>
          </a:p>
          <a:p>
            <a:pPr marL="0" indent="0">
              <a:buNone/>
            </a:pPr>
            <a:r>
              <a:rPr lang="en-US" sz="2000" dirty="0"/>
              <a:t>b) Routing </a:t>
            </a:r>
          </a:p>
          <a:p>
            <a:pPr marL="0" indent="0">
              <a:buNone/>
            </a:pPr>
            <a:r>
              <a:rPr lang="en-US" sz="2000" dirty="0"/>
              <a:t>c) Networking </a:t>
            </a:r>
          </a:p>
          <a:p>
            <a:pPr marL="0" indent="0">
              <a:buNone/>
            </a:pPr>
            <a:r>
              <a:rPr lang="en-US" sz="2000" dirty="0"/>
              <a:t>d) None of the mentioned </a:t>
            </a:r>
          </a:p>
          <a:p>
            <a:pPr marL="0" indent="0">
              <a:buNone/>
            </a:pPr>
            <a:r>
              <a:rPr lang="en-US" sz="2400" b="1" dirty="0"/>
              <a:t>5) Data communication system within a building or campus is________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dirty="0"/>
              <a:t>*a) LAN </a:t>
            </a:r>
          </a:p>
          <a:p>
            <a:pPr marL="0" indent="0">
              <a:buNone/>
            </a:pPr>
            <a:r>
              <a:rPr lang="en-US" sz="2000" dirty="0"/>
              <a:t>b) WAN </a:t>
            </a:r>
          </a:p>
          <a:p>
            <a:pPr marL="0" indent="0">
              <a:buNone/>
            </a:pPr>
            <a:r>
              <a:rPr lang="en-US" sz="2000" dirty="0"/>
              <a:t>c) MAN </a:t>
            </a:r>
          </a:p>
          <a:p>
            <a:pPr marL="0" indent="0">
              <a:buNone/>
            </a:pPr>
            <a:r>
              <a:rPr lang="en-US" sz="2000" dirty="0"/>
              <a:t>d) None of the mentioned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78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AED6-ECA3-486A-BAEB-B2C84407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07"/>
            <a:ext cx="10515600" cy="65313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9BB7E-CA51-4783-BA92-A2341DB4F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91"/>
            <a:ext cx="10515600" cy="62795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6) Data communication system spanning states, countries, or the whole world is ________ </a:t>
            </a:r>
          </a:p>
          <a:p>
            <a:pPr marL="0" indent="0">
              <a:buNone/>
            </a:pPr>
            <a:r>
              <a:rPr lang="en-US" sz="2000" dirty="0"/>
              <a:t>a)LAN </a:t>
            </a:r>
          </a:p>
          <a:p>
            <a:pPr marL="0" indent="0">
              <a:buNone/>
            </a:pPr>
            <a:r>
              <a:rPr lang="en-US" sz="2000" dirty="0"/>
              <a:t>*b) WAN </a:t>
            </a:r>
          </a:p>
          <a:p>
            <a:pPr marL="0" indent="0">
              <a:buNone/>
            </a:pPr>
            <a:r>
              <a:rPr lang="en-US" sz="2000" dirty="0"/>
              <a:t>c) MAN </a:t>
            </a:r>
          </a:p>
          <a:p>
            <a:pPr marL="0" indent="0">
              <a:buNone/>
            </a:pPr>
            <a:r>
              <a:rPr lang="en-US" sz="2000" dirty="0"/>
              <a:t>d) None of the mentioned </a:t>
            </a:r>
          </a:p>
          <a:p>
            <a:pPr marL="0" indent="0">
              <a:buNone/>
            </a:pPr>
            <a:r>
              <a:rPr lang="en-US" sz="2400" b="1" dirty="0"/>
              <a:t>7) The _______ is the physical path over which a message travels </a:t>
            </a:r>
          </a:p>
          <a:p>
            <a:pPr marL="0" indent="0">
              <a:buNone/>
            </a:pPr>
            <a:r>
              <a:rPr lang="en-US" sz="2000" dirty="0"/>
              <a:t>a) Path </a:t>
            </a:r>
          </a:p>
          <a:p>
            <a:pPr marL="0" indent="0">
              <a:buNone/>
            </a:pPr>
            <a:r>
              <a:rPr lang="en-US" sz="2000" dirty="0"/>
              <a:t>*b) Medium </a:t>
            </a:r>
          </a:p>
          <a:p>
            <a:pPr marL="0" indent="0">
              <a:buNone/>
            </a:pPr>
            <a:r>
              <a:rPr lang="en-US" sz="2000" dirty="0"/>
              <a:t>c) Protocol </a:t>
            </a:r>
          </a:p>
          <a:p>
            <a:pPr marL="0" indent="0">
              <a:buNone/>
            </a:pPr>
            <a:r>
              <a:rPr lang="en-US" sz="2000" dirty="0"/>
              <a:t>d) Route </a:t>
            </a:r>
          </a:p>
          <a:p>
            <a:pPr marL="0" indent="0">
              <a:buNone/>
            </a:pPr>
            <a:r>
              <a:rPr lang="en-US" sz="2600" b="1" dirty="0"/>
              <a:t>8) In TDM, slots are further divided into __________ </a:t>
            </a:r>
          </a:p>
          <a:p>
            <a:pPr marL="0" indent="0">
              <a:buNone/>
            </a:pPr>
            <a:r>
              <a:rPr lang="en-US" sz="2200" dirty="0"/>
              <a:t>a)Seconds </a:t>
            </a:r>
          </a:p>
          <a:p>
            <a:pPr marL="0" indent="0">
              <a:buNone/>
            </a:pPr>
            <a:r>
              <a:rPr lang="en-US" sz="2200" dirty="0"/>
              <a:t>*b) Frames </a:t>
            </a:r>
          </a:p>
          <a:p>
            <a:pPr marL="0" indent="0">
              <a:buNone/>
            </a:pPr>
            <a:r>
              <a:rPr lang="en-US" sz="2200" dirty="0"/>
              <a:t>c) Packets </a:t>
            </a:r>
          </a:p>
          <a:p>
            <a:pPr marL="0" indent="0">
              <a:buNone/>
            </a:pPr>
            <a:r>
              <a:rPr lang="en-US" sz="2200" dirty="0"/>
              <a:t>d) None of the mentioned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45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0C34-5406-4AC9-AFD2-1133F103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9959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7E1A-AF91-48E9-8F9A-D0C46F714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"/>
            <a:ext cx="105156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9) Which transmission media has the highest transmission speed in a network? </a:t>
            </a:r>
          </a:p>
          <a:p>
            <a:pPr marL="0" indent="0">
              <a:buNone/>
            </a:pPr>
            <a:r>
              <a:rPr lang="en-US" sz="2000" dirty="0"/>
              <a:t>a) coaxial cable </a:t>
            </a:r>
          </a:p>
          <a:p>
            <a:pPr marL="0" indent="0">
              <a:buNone/>
            </a:pPr>
            <a:r>
              <a:rPr lang="en-US" sz="2000" dirty="0"/>
              <a:t>b) twisted pair cable </a:t>
            </a:r>
          </a:p>
          <a:p>
            <a:pPr marL="0" indent="0">
              <a:buNone/>
            </a:pPr>
            <a:r>
              <a:rPr lang="en-US" sz="2000" dirty="0"/>
              <a:t>*c) optical fiber </a:t>
            </a:r>
          </a:p>
          <a:p>
            <a:pPr marL="0" indent="0">
              <a:buNone/>
            </a:pPr>
            <a:r>
              <a:rPr lang="en-US" sz="2000" dirty="0"/>
              <a:t>d) electrical cable </a:t>
            </a:r>
          </a:p>
          <a:p>
            <a:pPr marL="0" indent="0">
              <a:buNone/>
            </a:pPr>
            <a:r>
              <a:rPr lang="en-US" sz="2400" b="1" dirty="0"/>
              <a:t>10) Which of the following is not the Networking Devices? </a:t>
            </a:r>
          </a:p>
          <a:p>
            <a:pPr marL="0" indent="0">
              <a:buNone/>
            </a:pPr>
            <a:r>
              <a:rPr lang="en-US" sz="2000" dirty="0"/>
              <a:t>a) Gateways </a:t>
            </a:r>
          </a:p>
          <a:p>
            <a:pPr marL="0" indent="0">
              <a:buNone/>
            </a:pPr>
            <a:r>
              <a:rPr lang="en-US" sz="2000" dirty="0"/>
              <a:t>*b) Linux </a:t>
            </a:r>
          </a:p>
          <a:p>
            <a:pPr marL="0" indent="0">
              <a:buNone/>
            </a:pPr>
            <a:r>
              <a:rPr lang="en-IN" sz="2000" dirty="0"/>
              <a:t>c) Routers </a:t>
            </a:r>
          </a:p>
          <a:p>
            <a:pPr marL="0" indent="0">
              <a:buNone/>
            </a:pPr>
            <a:r>
              <a:rPr lang="en-IN" sz="2000" dirty="0"/>
              <a:t>d) Firewalls </a:t>
            </a:r>
          </a:p>
          <a:p>
            <a:pPr marL="0" indent="0">
              <a:buNone/>
            </a:pPr>
            <a:r>
              <a:rPr lang="en-US" sz="2400" b="1" dirty="0"/>
              <a:t>11) Three or more devices share a link in ________ connection </a:t>
            </a:r>
          </a:p>
          <a:p>
            <a:pPr marL="0" indent="0">
              <a:buNone/>
            </a:pPr>
            <a:r>
              <a:rPr lang="en-US" sz="2000" dirty="0"/>
              <a:t>a) Unipoint </a:t>
            </a:r>
          </a:p>
          <a:p>
            <a:pPr marL="0" indent="0">
              <a:buNone/>
            </a:pPr>
            <a:r>
              <a:rPr lang="en-US" sz="2000" dirty="0"/>
              <a:t>*b) Multipoint </a:t>
            </a:r>
          </a:p>
          <a:p>
            <a:pPr marL="0" indent="0">
              <a:buNone/>
            </a:pPr>
            <a:r>
              <a:rPr lang="en-US" sz="2000" dirty="0"/>
              <a:t>c) Point to point </a:t>
            </a:r>
          </a:p>
          <a:p>
            <a:pPr marL="0" indent="0">
              <a:buNone/>
            </a:pPr>
            <a:r>
              <a:rPr lang="en-US" sz="2000" dirty="0"/>
              <a:t>d) None of the mentioned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59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DEE9-6738-4A6F-BBCE-7BC9A4E6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70"/>
            <a:ext cx="10515600" cy="101403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84C50-2A8B-4B6E-A40C-637F39B37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532"/>
            <a:ext cx="10515600" cy="6287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12) Two devices are in network if </a:t>
            </a:r>
          </a:p>
          <a:p>
            <a:pPr marL="0" indent="0">
              <a:buNone/>
            </a:pPr>
            <a:r>
              <a:rPr lang="en-US" sz="2000" dirty="0"/>
              <a:t>*a) a process in one device is able to exchange information with a process in another device </a:t>
            </a:r>
          </a:p>
          <a:p>
            <a:pPr marL="0" indent="0">
              <a:buNone/>
            </a:pPr>
            <a:r>
              <a:rPr lang="en-US" sz="2000" dirty="0"/>
              <a:t>b) a process is running on both devices </a:t>
            </a:r>
          </a:p>
          <a:p>
            <a:pPr marL="0" indent="0">
              <a:buNone/>
            </a:pPr>
            <a:r>
              <a:rPr lang="en-US" sz="2000" dirty="0"/>
              <a:t>c) PIDs of the processes running of different devices are same </a:t>
            </a:r>
          </a:p>
          <a:p>
            <a:pPr marL="0" indent="0">
              <a:buNone/>
            </a:pPr>
            <a:r>
              <a:rPr lang="en-US" sz="2000" dirty="0"/>
              <a:t>d) none of the mentioned </a:t>
            </a:r>
          </a:p>
          <a:p>
            <a:pPr marL="0" indent="0">
              <a:buNone/>
            </a:pPr>
            <a:r>
              <a:rPr lang="en-US" sz="2400" b="1" dirty="0"/>
              <a:t>13) Which of this is not a guided media? </a:t>
            </a:r>
          </a:p>
          <a:p>
            <a:pPr marL="0" indent="0">
              <a:buNone/>
            </a:pPr>
            <a:r>
              <a:rPr lang="en-US" sz="2000" dirty="0"/>
              <a:t>a) Fiber optical cable </a:t>
            </a:r>
          </a:p>
          <a:p>
            <a:pPr marL="0" indent="0">
              <a:buNone/>
            </a:pPr>
            <a:r>
              <a:rPr lang="en-US" sz="2000" dirty="0"/>
              <a:t>b) Coaxial cable </a:t>
            </a:r>
          </a:p>
          <a:p>
            <a:pPr marL="0" indent="0">
              <a:buNone/>
            </a:pPr>
            <a:r>
              <a:rPr lang="en-US" sz="2000" dirty="0"/>
              <a:t>*c) Wireless LAN </a:t>
            </a:r>
          </a:p>
          <a:p>
            <a:pPr marL="0" indent="0">
              <a:buNone/>
            </a:pPr>
            <a:r>
              <a:rPr lang="en-US" sz="2000" dirty="0"/>
              <a:t>d) Copper wire </a:t>
            </a:r>
          </a:p>
          <a:p>
            <a:pPr marL="0" indent="0">
              <a:buNone/>
            </a:pPr>
            <a:r>
              <a:rPr lang="en-US" sz="2400" b="1" dirty="0"/>
              <a:t>14) Communication channel is shared by all the machines on the network in </a:t>
            </a:r>
          </a:p>
          <a:p>
            <a:pPr marL="0" indent="0">
              <a:buNone/>
            </a:pPr>
            <a:r>
              <a:rPr lang="en-US" sz="2200" dirty="0"/>
              <a:t>*a) broadcast network </a:t>
            </a:r>
          </a:p>
          <a:p>
            <a:pPr marL="0" indent="0">
              <a:buNone/>
            </a:pPr>
            <a:r>
              <a:rPr lang="en-US" sz="2200" dirty="0"/>
              <a:t>b) unicast network </a:t>
            </a:r>
          </a:p>
          <a:p>
            <a:pPr marL="0" indent="0">
              <a:buNone/>
            </a:pPr>
            <a:r>
              <a:rPr lang="en-US" sz="2200" dirty="0"/>
              <a:t>c) multicast network </a:t>
            </a:r>
          </a:p>
          <a:p>
            <a:pPr marL="0" indent="0">
              <a:buNone/>
            </a:pPr>
            <a:r>
              <a:rPr lang="en-US" sz="2200" dirty="0"/>
              <a:t>d) none of the mentioned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32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77A7-FDAB-4485-A604-10FD162A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45718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5D49E-4AD8-4BE2-8E88-B3C4162AF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710"/>
            <a:ext cx="10515600" cy="6495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15) Bluetooth is an example of </a:t>
            </a:r>
          </a:p>
          <a:p>
            <a:pPr marL="0" indent="0">
              <a:buNone/>
            </a:pPr>
            <a:r>
              <a:rPr lang="en-US" sz="2000" dirty="0"/>
              <a:t>*a) personal area network </a:t>
            </a:r>
          </a:p>
          <a:p>
            <a:pPr marL="0" indent="0">
              <a:buNone/>
            </a:pPr>
            <a:r>
              <a:rPr lang="en-US" sz="2000" dirty="0"/>
              <a:t>b) local area network </a:t>
            </a:r>
          </a:p>
          <a:p>
            <a:pPr marL="0" indent="0">
              <a:buNone/>
            </a:pPr>
            <a:r>
              <a:rPr lang="en-US" sz="2000" dirty="0"/>
              <a:t>c) virtual private network </a:t>
            </a:r>
          </a:p>
          <a:p>
            <a:pPr marL="0" indent="0">
              <a:buNone/>
            </a:pPr>
            <a:r>
              <a:rPr lang="en-US" sz="2000" dirty="0"/>
              <a:t>d) none of the mentioned </a:t>
            </a:r>
          </a:p>
          <a:p>
            <a:pPr marL="0" indent="0">
              <a:buNone/>
            </a:pPr>
            <a:r>
              <a:rPr lang="en-US" sz="2400" b="1" dirty="0"/>
              <a:t>16) A __________ is a device that forwards packets between networks by processing the routing information included in the packet. </a:t>
            </a:r>
          </a:p>
          <a:p>
            <a:pPr marL="0" indent="0">
              <a:buNone/>
            </a:pPr>
            <a:r>
              <a:rPr lang="en-US" sz="2000" dirty="0"/>
              <a:t>a) bridge </a:t>
            </a:r>
          </a:p>
          <a:p>
            <a:pPr marL="0" indent="0">
              <a:buNone/>
            </a:pPr>
            <a:r>
              <a:rPr lang="en-US" sz="2000" dirty="0"/>
              <a:t>b) firewall </a:t>
            </a:r>
          </a:p>
          <a:p>
            <a:pPr marL="0" indent="0">
              <a:buNone/>
            </a:pPr>
            <a:r>
              <a:rPr lang="en-US" sz="2000" dirty="0"/>
              <a:t>*c) router </a:t>
            </a:r>
          </a:p>
          <a:p>
            <a:pPr marL="0" indent="0">
              <a:buNone/>
            </a:pPr>
            <a:r>
              <a:rPr lang="en-US" sz="2000" dirty="0"/>
              <a:t>d) all of the mentioned </a:t>
            </a:r>
          </a:p>
          <a:p>
            <a:pPr marL="0" indent="0">
              <a:buNone/>
            </a:pPr>
            <a:r>
              <a:rPr lang="en-US" sz="2400" b="1" dirty="0"/>
              <a:t>17) Router operates in which layer of OSI Reference Model? </a:t>
            </a:r>
          </a:p>
          <a:p>
            <a:pPr marL="0" indent="0">
              <a:buNone/>
            </a:pPr>
            <a:r>
              <a:rPr lang="en-US" sz="2000" dirty="0"/>
              <a:t>a)  Layer 1 (Physical Layer) </a:t>
            </a:r>
          </a:p>
          <a:p>
            <a:pPr marL="0" indent="0">
              <a:buNone/>
            </a:pPr>
            <a:r>
              <a:rPr lang="en-US" sz="2000" dirty="0"/>
              <a:t>*b)  Layer 3 (Network Layer) </a:t>
            </a:r>
          </a:p>
          <a:p>
            <a:pPr marL="0" indent="0">
              <a:buNone/>
            </a:pPr>
            <a:r>
              <a:rPr lang="en-US" sz="2000" dirty="0"/>
              <a:t>c)  Layer 4 (Transport Layer) </a:t>
            </a:r>
          </a:p>
          <a:p>
            <a:pPr marL="0" indent="0">
              <a:buNone/>
            </a:pPr>
            <a:r>
              <a:rPr lang="en-US" sz="2000" dirty="0"/>
              <a:t>d)  Layer 7 (Application Layer)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10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460B-BB71-456A-B990-8975D8AA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64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F7964-2F7A-400A-8914-8CD558190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228599"/>
            <a:ext cx="10515600" cy="6554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18) Most packet switches use this principle ____________ </a:t>
            </a:r>
          </a:p>
          <a:p>
            <a:pPr marL="0" indent="0">
              <a:buNone/>
            </a:pPr>
            <a:r>
              <a:rPr lang="en-US" sz="2000" dirty="0"/>
              <a:t>a) Stop and wait </a:t>
            </a:r>
          </a:p>
          <a:p>
            <a:pPr marL="0" indent="0">
              <a:buNone/>
            </a:pPr>
            <a:r>
              <a:rPr lang="en-US" sz="2000" dirty="0"/>
              <a:t>*b) Store and forward </a:t>
            </a:r>
          </a:p>
          <a:p>
            <a:pPr marL="0" indent="0">
              <a:buNone/>
            </a:pPr>
            <a:r>
              <a:rPr lang="en-US" sz="2000" dirty="0"/>
              <a:t>c) Both Stop and wait and Store and forward </a:t>
            </a:r>
          </a:p>
          <a:p>
            <a:pPr marL="0" indent="0">
              <a:buNone/>
            </a:pPr>
            <a:r>
              <a:rPr lang="en-US" sz="2000" dirty="0"/>
              <a:t>d) Stop and forward </a:t>
            </a:r>
          </a:p>
          <a:p>
            <a:pPr marL="0" indent="0">
              <a:buNone/>
            </a:pPr>
            <a:r>
              <a:rPr lang="en-US" sz="2400" b="1" dirty="0"/>
              <a:t>19) Repeater operates in which layer of the OSI model? </a:t>
            </a:r>
          </a:p>
          <a:p>
            <a:pPr marL="0" indent="0">
              <a:buNone/>
            </a:pPr>
            <a:r>
              <a:rPr lang="en-US" sz="2000" dirty="0"/>
              <a:t>*a) Physical layer </a:t>
            </a:r>
          </a:p>
          <a:p>
            <a:pPr marL="0" indent="0">
              <a:buNone/>
            </a:pPr>
            <a:r>
              <a:rPr lang="en-US" sz="2000" dirty="0"/>
              <a:t>b) Data link layer </a:t>
            </a:r>
          </a:p>
          <a:p>
            <a:pPr marL="0" indent="0">
              <a:buNone/>
            </a:pPr>
            <a:r>
              <a:rPr lang="en-US" sz="2000" dirty="0"/>
              <a:t>c) Network layer </a:t>
            </a:r>
          </a:p>
          <a:p>
            <a:pPr marL="0" indent="0">
              <a:buNone/>
            </a:pPr>
            <a:r>
              <a:rPr lang="en-US" sz="2000" dirty="0"/>
              <a:t>d) Transport layer </a:t>
            </a:r>
          </a:p>
          <a:p>
            <a:pPr marL="0" indent="0">
              <a:buNone/>
            </a:pPr>
            <a:r>
              <a:rPr lang="en-US" sz="2400" b="1" dirty="0"/>
              <a:t>20) The resources needed for communication between end systems are reserved for the duration of the session between end systems in ________ </a:t>
            </a:r>
          </a:p>
          <a:p>
            <a:pPr marL="0" indent="0">
              <a:buNone/>
            </a:pPr>
            <a:r>
              <a:rPr lang="en-US" sz="2000" dirty="0"/>
              <a:t>a) Packet switching </a:t>
            </a:r>
          </a:p>
          <a:p>
            <a:pPr marL="0" indent="0">
              <a:buNone/>
            </a:pPr>
            <a:r>
              <a:rPr lang="en-US" sz="2000" dirty="0"/>
              <a:t>*b) Circuit switching </a:t>
            </a:r>
          </a:p>
          <a:p>
            <a:pPr marL="0" indent="0">
              <a:buNone/>
            </a:pPr>
            <a:r>
              <a:rPr lang="en-US" sz="2000" dirty="0"/>
              <a:t>c) Line switching </a:t>
            </a:r>
          </a:p>
          <a:p>
            <a:pPr marL="0" indent="0">
              <a:buNone/>
            </a:pPr>
            <a:r>
              <a:rPr lang="en-US" sz="2000" dirty="0"/>
              <a:t>d) Frequency switching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15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C3BF-4928-417D-9164-DFE05682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68" y="18256"/>
            <a:ext cx="10515600" cy="93712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5AAB-232F-4A37-8C9F-4B93A7CF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910"/>
            <a:ext cx="10515600" cy="645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21) A local telephone network is an example of a _______ network. </a:t>
            </a:r>
          </a:p>
          <a:p>
            <a:pPr marL="0" indent="0">
              <a:buNone/>
            </a:pPr>
            <a:r>
              <a:rPr lang="en-US" sz="2000" dirty="0"/>
              <a:t>a) Packet switched </a:t>
            </a:r>
          </a:p>
          <a:p>
            <a:pPr marL="0" indent="0">
              <a:buNone/>
            </a:pPr>
            <a:r>
              <a:rPr lang="en-US" sz="2000" dirty="0"/>
              <a:t>*b) Circuit switched </a:t>
            </a:r>
          </a:p>
          <a:p>
            <a:pPr marL="0" indent="0">
              <a:buNone/>
            </a:pPr>
            <a:r>
              <a:rPr lang="en-US" sz="2000" dirty="0"/>
              <a:t>c) Both Packet switched and Circuit switched </a:t>
            </a:r>
          </a:p>
          <a:p>
            <a:pPr marL="0" indent="0">
              <a:buNone/>
            </a:pPr>
            <a:r>
              <a:rPr lang="en-US" sz="2000" dirty="0"/>
              <a:t>d) Line switched </a:t>
            </a:r>
          </a:p>
          <a:p>
            <a:pPr marL="0" indent="0">
              <a:buNone/>
            </a:pPr>
            <a:r>
              <a:rPr lang="en-US" sz="2400" b="1" dirty="0"/>
              <a:t>22) Ethernet frame consists of </a:t>
            </a:r>
          </a:p>
          <a:p>
            <a:pPr marL="0" indent="0">
              <a:buNone/>
            </a:pPr>
            <a:r>
              <a:rPr lang="en-US" sz="2000" dirty="0"/>
              <a:t>*a) MAC address </a:t>
            </a:r>
          </a:p>
          <a:p>
            <a:pPr marL="0" indent="0">
              <a:buNone/>
            </a:pPr>
            <a:r>
              <a:rPr lang="en-US" sz="2000" dirty="0"/>
              <a:t>b) IP address </a:t>
            </a:r>
          </a:p>
          <a:p>
            <a:pPr marL="0" indent="0">
              <a:buNone/>
            </a:pPr>
            <a:r>
              <a:rPr lang="en-US" sz="2000" dirty="0"/>
              <a:t>c) both MAC address and IP address </a:t>
            </a:r>
          </a:p>
          <a:p>
            <a:pPr marL="0" indent="0">
              <a:buNone/>
            </a:pPr>
            <a:r>
              <a:rPr lang="en-US" sz="2000" dirty="0"/>
              <a:t>d) none of the mentioned </a:t>
            </a:r>
          </a:p>
          <a:p>
            <a:pPr marL="0" indent="0">
              <a:buNone/>
            </a:pPr>
            <a:r>
              <a:rPr lang="en-US" sz="2400" b="1" dirty="0"/>
              <a:t>23) What is stat frame </a:t>
            </a:r>
            <a:r>
              <a:rPr lang="en-US" sz="2400" b="1" dirty="0" err="1"/>
              <a:t>delimeter</a:t>
            </a:r>
            <a:r>
              <a:rPr lang="en-US" sz="2400" b="1" dirty="0"/>
              <a:t> (SFD) in ethernet frame? </a:t>
            </a:r>
          </a:p>
          <a:p>
            <a:pPr marL="0" indent="0">
              <a:buNone/>
            </a:pPr>
            <a:r>
              <a:rPr lang="en-US" sz="2000" dirty="0"/>
              <a:t>*a) 10101010 </a:t>
            </a:r>
          </a:p>
          <a:p>
            <a:pPr marL="0" indent="0">
              <a:buNone/>
            </a:pPr>
            <a:r>
              <a:rPr lang="en-US" sz="2000" dirty="0"/>
              <a:t>b) 10101011 </a:t>
            </a:r>
          </a:p>
          <a:p>
            <a:pPr marL="0" indent="0">
              <a:buNone/>
            </a:pPr>
            <a:r>
              <a:rPr lang="en-US" sz="2000" dirty="0"/>
              <a:t>c) 00000000 </a:t>
            </a:r>
          </a:p>
          <a:p>
            <a:pPr marL="0" indent="0">
              <a:buNone/>
            </a:pPr>
            <a:r>
              <a:rPr lang="en-US" sz="2000" dirty="0"/>
              <a:t>d) 11111111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96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1600</Words>
  <Application>Microsoft Office PowerPoint</Application>
  <PresentationFormat>Widescreen</PresentationFormat>
  <Paragraphs>282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Adobe Gothic Std B</vt:lpstr>
      <vt:lpstr>Adobe Garamond Pro Bold</vt:lpstr>
      <vt:lpstr>Algerian</vt:lpstr>
      <vt:lpstr>Arial</vt:lpstr>
      <vt:lpstr>Calibri</vt:lpstr>
      <vt:lpstr>Calibri Light</vt:lpstr>
      <vt:lpstr>Cooper Black</vt:lpstr>
      <vt:lpstr>Office Theme</vt:lpstr>
      <vt:lpstr>Welcome back</vt:lpstr>
      <vt:lpstr>DATA COMMUNICATION NETWORK (MCQ)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back</dc:title>
  <dc:creator>hp</dc:creator>
  <cp:lastModifiedBy>hp</cp:lastModifiedBy>
  <cp:revision>24</cp:revision>
  <dcterms:created xsi:type="dcterms:W3CDTF">2020-01-26T14:08:29Z</dcterms:created>
  <dcterms:modified xsi:type="dcterms:W3CDTF">2020-02-10T13:37:12Z</dcterms:modified>
</cp:coreProperties>
</file>