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2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B9A03-E8B0-49E0-94EA-8D61C6815D3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510A0-CFDC-489A-903B-943B73E38E0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Arduino</a:t>
          </a:r>
          <a:r>
            <a:rPr lang="en-US" dirty="0" smtClean="0"/>
            <a:t> Uno Microcontroller</a:t>
          </a:r>
          <a:endParaRPr lang="en-US" dirty="0"/>
        </a:p>
      </dgm:t>
    </dgm:pt>
    <dgm:pt modelId="{43ACA805-F7EC-4CCD-B775-2B7075FE49F5}" type="parTrans" cxnId="{988BEB24-962C-49C4-BF83-E945A9413500}">
      <dgm:prSet/>
      <dgm:spPr/>
      <dgm:t>
        <a:bodyPr/>
        <a:lstStyle/>
        <a:p>
          <a:endParaRPr lang="en-US"/>
        </a:p>
      </dgm:t>
    </dgm:pt>
    <dgm:pt modelId="{0B29040F-FBF0-45F2-87A3-3FFBF572FBC1}" type="sibTrans" cxnId="{988BEB24-962C-49C4-BF83-E945A9413500}">
      <dgm:prSet/>
      <dgm:spPr/>
      <dgm:t>
        <a:bodyPr/>
        <a:lstStyle/>
        <a:p>
          <a:endParaRPr lang="en-US"/>
        </a:p>
      </dgm:t>
    </dgm:pt>
    <dgm:pt modelId="{A327C133-73D5-4702-A610-20A4F9DCED4D}">
      <dgm:prSet phldrT="[Text]"/>
      <dgm:spPr/>
      <dgm:t>
        <a:bodyPr/>
        <a:lstStyle/>
        <a:p>
          <a:r>
            <a:rPr lang="en-US" dirty="0" smtClean="0"/>
            <a:t>ESP8266 Wi-Fi module</a:t>
          </a:r>
          <a:endParaRPr lang="en-US" dirty="0"/>
        </a:p>
      </dgm:t>
    </dgm:pt>
    <dgm:pt modelId="{4EFC1868-6149-4716-8D04-E1CC4993C2C8}" type="parTrans" cxnId="{44825A96-4CF0-465E-8B5A-F3DB90FEB1F7}">
      <dgm:prSet/>
      <dgm:spPr/>
      <dgm:t>
        <a:bodyPr/>
        <a:lstStyle/>
        <a:p>
          <a:endParaRPr lang="en-US"/>
        </a:p>
      </dgm:t>
    </dgm:pt>
    <dgm:pt modelId="{E3557539-AACF-4090-87F1-115054534EAA}" type="sibTrans" cxnId="{44825A96-4CF0-465E-8B5A-F3DB90FEB1F7}">
      <dgm:prSet/>
      <dgm:spPr/>
      <dgm:t>
        <a:bodyPr/>
        <a:lstStyle/>
        <a:p>
          <a:endParaRPr lang="en-US"/>
        </a:p>
      </dgm:t>
    </dgm:pt>
    <dgm:pt modelId="{9537E648-CE72-4AEE-869D-C88A48CA2B91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DHT11 module</a:t>
          </a:r>
          <a:endParaRPr lang="en-US" dirty="0"/>
        </a:p>
      </dgm:t>
    </dgm:pt>
    <dgm:pt modelId="{6EC089A8-1AF3-4B62-9914-0AD1A41DA9AA}" type="parTrans" cxnId="{2D01CD5F-A07C-40E6-9826-517605CF7943}">
      <dgm:prSet/>
      <dgm:spPr/>
      <dgm:t>
        <a:bodyPr/>
        <a:lstStyle/>
        <a:p>
          <a:endParaRPr lang="en-US"/>
        </a:p>
      </dgm:t>
    </dgm:pt>
    <dgm:pt modelId="{C29589BE-F931-4F7C-B255-E7F74264973F}" type="sibTrans" cxnId="{2D01CD5F-A07C-40E6-9826-517605CF7943}">
      <dgm:prSet/>
      <dgm:spPr/>
      <dgm:t>
        <a:bodyPr/>
        <a:lstStyle/>
        <a:p>
          <a:endParaRPr lang="en-US"/>
        </a:p>
      </dgm:t>
    </dgm:pt>
    <dgm:pt modelId="{87BC808F-05AF-45B9-94CB-95CF4A70CC4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Single-relay switch</a:t>
          </a:r>
          <a:endParaRPr lang="en-US" dirty="0"/>
        </a:p>
      </dgm:t>
    </dgm:pt>
    <dgm:pt modelId="{A6F1D1B0-D0C4-4C12-AD96-06393F5FD153}" type="parTrans" cxnId="{918B9829-89AE-45AD-ACB9-342973E1FA6E}">
      <dgm:prSet/>
      <dgm:spPr/>
      <dgm:t>
        <a:bodyPr/>
        <a:lstStyle/>
        <a:p>
          <a:endParaRPr lang="en-US"/>
        </a:p>
      </dgm:t>
    </dgm:pt>
    <dgm:pt modelId="{F5A0AE29-C51C-4639-97FD-2C795772C9BA}" type="sibTrans" cxnId="{918B9829-89AE-45AD-ACB9-342973E1FA6E}">
      <dgm:prSet/>
      <dgm:spPr/>
      <dgm:t>
        <a:bodyPr/>
        <a:lstStyle/>
        <a:p>
          <a:endParaRPr lang="en-US"/>
        </a:p>
      </dgm:t>
    </dgm:pt>
    <dgm:pt modelId="{348CCDAA-64BB-4A13-AE12-369DCEDB2E24}" type="pres">
      <dgm:prSet presAssocID="{E02B9A03-E8B0-49E0-94EA-8D61C6815D3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C3513-5825-4DC4-842C-6A71C5B3FEC8}" type="pres">
      <dgm:prSet presAssocID="{E02B9A03-E8B0-49E0-94EA-8D61C6815D3E}" presName="diamond" presStyleLbl="bgShp" presStyleIdx="0" presStyleCnt="1"/>
      <dgm:spPr/>
    </dgm:pt>
    <dgm:pt modelId="{8CA9D61A-40DC-4C14-A56E-017300A336B6}" type="pres">
      <dgm:prSet presAssocID="{E02B9A03-E8B0-49E0-94EA-8D61C6815D3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648FD-505B-47B8-8000-03E3965C5942}" type="pres">
      <dgm:prSet presAssocID="{E02B9A03-E8B0-49E0-94EA-8D61C6815D3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97EB4-CC21-466A-A4FA-0EF3D4C262A7}" type="pres">
      <dgm:prSet presAssocID="{E02B9A03-E8B0-49E0-94EA-8D61C6815D3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75393-FDB6-4634-ADF3-33E11FA72348}" type="pres">
      <dgm:prSet presAssocID="{E02B9A03-E8B0-49E0-94EA-8D61C6815D3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9829-89AE-45AD-ACB9-342973E1FA6E}" srcId="{E02B9A03-E8B0-49E0-94EA-8D61C6815D3E}" destId="{87BC808F-05AF-45B9-94CB-95CF4A70CC4B}" srcOrd="3" destOrd="0" parTransId="{A6F1D1B0-D0C4-4C12-AD96-06393F5FD153}" sibTransId="{F5A0AE29-C51C-4639-97FD-2C795772C9BA}"/>
    <dgm:cxn modelId="{0392080F-9A5D-4BCD-BD4C-0BEB26DDA310}" type="presOf" srcId="{A327C133-73D5-4702-A610-20A4F9DCED4D}" destId="{223648FD-505B-47B8-8000-03E3965C5942}" srcOrd="0" destOrd="0" presId="urn:microsoft.com/office/officeart/2005/8/layout/matrix3"/>
    <dgm:cxn modelId="{E6D00884-1B8E-4614-BF0F-D4EA90CC3A1D}" type="presOf" srcId="{176510A0-CFDC-489A-903B-943B73E38E0D}" destId="{8CA9D61A-40DC-4C14-A56E-017300A336B6}" srcOrd="0" destOrd="0" presId="urn:microsoft.com/office/officeart/2005/8/layout/matrix3"/>
    <dgm:cxn modelId="{40BBBDBF-FE14-4D7D-B56A-2F3D57982DCE}" type="presOf" srcId="{87BC808F-05AF-45B9-94CB-95CF4A70CC4B}" destId="{5E575393-FDB6-4634-ADF3-33E11FA72348}" srcOrd="0" destOrd="0" presId="urn:microsoft.com/office/officeart/2005/8/layout/matrix3"/>
    <dgm:cxn modelId="{988BEB24-962C-49C4-BF83-E945A9413500}" srcId="{E02B9A03-E8B0-49E0-94EA-8D61C6815D3E}" destId="{176510A0-CFDC-489A-903B-943B73E38E0D}" srcOrd="0" destOrd="0" parTransId="{43ACA805-F7EC-4CCD-B775-2B7075FE49F5}" sibTransId="{0B29040F-FBF0-45F2-87A3-3FFBF572FBC1}"/>
    <dgm:cxn modelId="{44825A96-4CF0-465E-8B5A-F3DB90FEB1F7}" srcId="{E02B9A03-E8B0-49E0-94EA-8D61C6815D3E}" destId="{A327C133-73D5-4702-A610-20A4F9DCED4D}" srcOrd="1" destOrd="0" parTransId="{4EFC1868-6149-4716-8D04-E1CC4993C2C8}" sibTransId="{E3557539-AACF-4090-87F1-115054534EAA}"/>
    <dgm:cxn modelId="{4A28B57E-A380-4D2C-8490-3252CF0ADB09}" type="presOf" srcId="{9537E648-CE72-4AEE-869D-C88A48CA2B91}" destId="{B6E97EB4-CC21-466A-A4FA-0EF3D4C262A7}" srcOrd="0" destOrd="0" presId="urn:microsoft.com/office/officeart/2005/8/layout/matrix3"/>
    <dgm:cxn modelId="{66D145EC-5871-43D3-A3A6-0D2F69C43C74}" type="presOf" srcId="{E02B9A03-E8B0-49E0-94EA-8D61C6815D3E}" destId="{348CCDAA-64BB-4A13-AE12-369DCEDB2E24}" srcOrd="0" destOrd="0" presId="urn:microsoft.com/office/officeart/2005/8/layout/matrix3"/>
    <dgm:cxn modelId="{2D01CD5F-A07C-40E6-9826-517605CF7943}" srcId="{E02B9A03-E8B0-49E0-94EA-8D61C6815D3E}" destId="{9537E648-CE72-4AEE-869D-C88A48CA2B91}" srcOrd="2" destOrd="0" parTransId="{6EC089A8-1AF3-4B62-9914-0AD1A41DA9AA}" sibTransId="{C29589BE-F931-4F7C-B255-E7F74264973F}"/>
    <dgm:cxn modelId="{AC5BB3A3-BFA1-4C7F-B75B-D75B157DEA0F}" type="presParOf" srcId="{348CCDAA-64BB-4A13-AE12-369DCEDB2E24}" destId="{033C3513-5825-4DC4-842C-6A71C5B3FEC8}" srcOrd="0" destOrd="0" presId="urn:microsoft.com/office/officeart/2005/8/layout/matrix3"/>
    <dgm:cxn modelId="{2F75A7E6-93F6-4E1C-ACB9-DEC37527766C}" type="presParOf" srcId="{348CCDAA-64BB-4A13-AE12-369DCEDB2E24}" destId="{8CA9D61A-40DC-4C14-A56E-017300A336B6}" srcOrd="1" destOrd="0" presId="urn:microsoft.com/office/officeart/2005/8/layout/matrix3"/>
    <dgm:cxn modelId="{D3402BDA-4944-412B-91FA-BD90411FEFA9}" type="presParOf" srcId="{348CCDAA-64BB-4A13-AE12-369DCEDB2E24}" destId="{223648FD-505B-47B8-8000-03E3965C5942}" srcOrd="2" destOrd="0" presId="urn:microsoft.com/office/officeart/2005/8/layout/matrix3"/>
    <dgm:cxn modelId="{9F496C25-EB7E-4A57-A44A-E857DB24BC17}" type="presParOf" srcId="{348CCDAA-64BB-4A13-AE12-369DCEDB2E24}" destId="{B6E97EB4-CC21-466A-A4FA-0EF3D4C262A7}" srcOrd="3" destOrd="0" presId="urn:microsoft.com/office/officeart/2005/8/layout/matrix3"/>
    <dgm:cxn modelId="{59CB40CE-AA6D-42EB-8DE1-33373834F633}" type="presParOf" srcId="{348CCDAA-64BB-4A13-AE12-369DCEDB2E24}" destId="{5E575393-FDB6-4634-ADF3-33E11FA723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3513-5825-4DC4-842C-6A71C5B3FEC8}">
      <dsp:nvSpPr>
        <dsp:cNvPr id="0" name=""/>
        <dsp:cNvSpPr/>
      </dsp:nvSpPr>
      <dsp:spPr>
        <a:xfrm>
          <a:off x="1349374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9D61A-40DC-4C14-A56E-017300A336B6}">
      <dsp:nvSpPr>
        <dsp:cNvPr id="0" name=""/>
        <dsp:cNvSpPr/>
      </dsp:nvSpPr>
      <dsp:spPr>
        <a:xfrm>
          <a:off x="1805432" y="456056"/>
          <a:ext cx="1872234" cy="1872234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Arduino</a:t>
          </a:r>
          <a:r>
            <a:rPr lang="en-US" sz="1800" kern="1200" dirty="0" smtClean="0"/>
            <a:t> Uno Microcontroller</a:t>
          </a:r>
          <a:endParaRPr lang="en-US" sz="1800" kern="1200" dirty="0"/>
        </a:p>
      </dsp:txBody>
      <dsp:txXfrm>
        <a:off x="1896827" y="547451"/>
        <a:ext cx="1689444" cy="1689444"/>
      </dsp:txXfrm>
    </dsp:sp>
    <dsp:sp modelId="{223648FD-505B-47B8-8000-03E3965C5942}">
      <dsp:nvSpPr>
        <dsp:cNvPr id="0" name=""/>
        <dsp:cNvSpPr/>
      </dsp:nvSpPr>
      <dsp:spPr>
        <a:xfrm>
          <a:off x="3821683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ESP8266 Wi-Fi module</a:t>
          </a:r>
          <a:endParaRPr lang="en-US" sz="1800" kern="1200" dirty="0"/>
        </a:p>
      </dsp:txBody>
      <dsp:txXfrm>
        <a:off x="3913078" y="547451"/>
        <a:ext cx="1689444" cy="1689444"/>
      </dsp:txXfrm>
    </dsp:sp>
    <dsp:sp modelId="{B6E97EB4-CC21-466A-A4FA-0EF3D4C262A7}">
      <dsp:nvSpPr>
        <dsp:cNvPr id="0" name=""/>
        <dsp:cNvSpPr/>
      </dsp:nvSpPr>
      <dsp:spPr>
        <a:xfrm>
          <a:off x="1805432" y="2472308"/>
          <a:ext cx="1872234" cy="1872234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DHT11 module</a:t>
          </a:r>
          <a:endParaRPr lang="en-US" sz="1800" kern="1200" dirty="0"/>
        </a:p>
      </dsp:txBody>
      <dsp:txXfrm>
        <a:off x="1896827" y="2563703"/>
        <a:ext cx="1689444" cy="1689444"/>
      </dsp:txXfrm>
    </dsp:sp>
    <dsp:sp modelId="{5E575393-FDB6-4634-ADF3-33E11FA72348}">
      <dsp:nvSpPr>
        <dsp:cNvPr id="0" name=""/>
        <dsp:cNvSpPr/>
      </dsp:nvSpPr>
      <dsp:spPr>
        <a:xfrm>
          <a:off x="3821683" y="2472308"/>
          <a:ext cx="1872234" cy="187223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Single-relay switch</a:t>
          </a:r>
          <a:endParaRPr lang="en-US" sz="1800" kern="1200" dirty="0"/>
        </a:p>
      </dsp:txBody>
      <dsp:txXfrm>
        <a:off x="3913078" y="2563703"/>
        <a:ext cx="1689444" cy="168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4C20FE-7B8D-4ACC-B938-B92552A3A1C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81AA3BB-2E37-4EE4-AEBE-A12D06F3F40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304800"/>
            <a:ext cx="7406640" cy="1472184"/>
          </a:xfrm>
        </p:spPr>
        <p:txBody>
          <a:bodyPr>
            <a:normAutofit/>
          </a:bodyPr>
          <a:lstStyle/>
          <a:p>
            <a:r>
              <a:rPr lang="en-US" sz="4400" u="sng" dirty="0" err="1" smtClean="0"/>
              <a:t>IoT</a:t>
            </a:r>
            <a:r>
              <a:rPr lang="en-US" sz="4400" u="sng" dirty="0" smtClean="0"/>
              <a:t>-based Climate Controller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41148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In-house training project by</a:t>
            </a:r>
          </a:p>
          <a:p>
            <a:pPr algn="ctr"/>
            <a:r>
              <a:rPr lang="en-US" sz="2400" dirty="0" err="1" smtClean="0">
                <a:latin typeface="Bodoni MT Black" pitchFamily="18" charset="0"/>
              </a:rPr>
              <a:t>Atmaja</a:t>
            </a:r>
            <a:r>
              <a:rPr lang="en-US" sz="2400" dirty="0" smtClean="0">
                <a:latin typeface="Bodoni MT Black" pitchFamily="18" charset="0"/>
              </a:rPr>
              <a:t> </a:t>
            </a:r>
            <a:r>
              <a:rPr lang="en-US" sz="2400" dirty="0" err="1" smtClean="0">
                <a:latin typeface="Bodoni MT Black" pitchFamily="18" charset="0"/>
              </a:rPr>
              <a:t>Chowdhury</a:t>
            </a:r>
            <a:endParaRPr lang="en-US" sz="2400" dirty="0" smtClean="0">
              <a:latin typeface="Bodoni MT Black" pitchFamily="18" charset="0"/>
            </a:endParaRPr>
          </a:p>
          <a:p>
            <a:pPr algn="ctr"/>
            <a:r>
              <a:rPr lang="en-US" sz="2400" dirty="0" smtClean="0"/>
              <a:t>Roll no.-03414802814</a:t>
            </a:r>
          </a:p>
          <a:p>
            <a:pPr algn="ctr"/>
            <a:r>
              <a:rPr lang="en-US" sz="2400" dirty="0" err="1" smtClean="0">
                <a:latin typeface="Bodoni MT Black" pitchFamily="18" charset="0"/>
              </a:rPr>
              <a:t>Shubham</a:t>
            </a:r>
            <a:r>
              <a:rPr lang="en-US" sz="2400" dirty="0" smtClean="0">
                <a:latin typeface="Bodoni MT Black" pitchFamily="18" charset="0"/>
              </a:rPr>
              <a:t> </a:t>
            </a:r>
            <a:r>
              <a:rPr lang="en-US" sz="2400" dirty="0" err="1" smtClean="0">
                <a:latin typeface="Bodoni MT Black" pitchFamily="18" charset="0"/>
              </a:rPr>
              <a:t>Aggarwal</a:t>
            </a:r>
            <a:endParaRPr lang="en-US" sz="2400" dirty="0" smtClean="0">
              <a:latin typeface="Bodoni MT Black" pitchFamily="18" charset="0"/>
            </a:endParaRPr>
          </a:p>
          <a:p>
            <a:pPr algn="ctr"/>
            <a:r>
              <a:rPr lang="en-US" sz="2400" dirty="0" smtClean="0"/>
              <a:t>Roll no</a:t>
            </a:r>
            <a:r>
              <a:rPr lang="en-US" sz="2400" dirty="0" smtClean="0"/>
              <a:t>.-02014802814</a:t>
            </a:r>
            <a:endParaRPr lang="en-US" sz="2400" dirty="0" smtClean="0"/>
          </a:p>
          <a:p>
            <a:pPr algn="ctr"/>
            <a:r>
              <a:rPr lang="en-US" sz="2400" dirty="0" smtClean="0"/>
              <a:t>Under the guidance of our faculty in-charge</a:t>
            </a:r>
          </a:p>
          <a:p>
            <a:pPr algn="ctr"/>
            <a:r>
              <a:rPr lang="en-US" sz="2400" dirty="0" smtClean="0">
                <a:latin typeface="Bodoni MT Black" pitchFamily="18" charset="0"/>
              </a:rPr>
              <a:t>Prof. P.K. </a:t>
            </a:r>
            <a:r>
              <a:rPr lang="en-US" sz="2400" dirty="0" err="1" smtClean="0">
                <a:latin typeface="Bodoni MT Black" pitchFamily="18" charset="0"/>
              </a:rPr>
              <a:t>Choudhary</a:t>
            </a:r>
            <a:endParaRPr lang="en-US" sz="2400" dirty="0">
              <a:latin typeface="Bodoni MT Black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Relay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relay is an electromagnetic switch which is used to switch High Voltage/Current using Low power circuits. Relay isolates low power circuits from high power circuits. It is activated by energizing a coil wounded on a soft iron core.  A relay should not be directly connected to a microcontroller, it needs a driving circuit.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Obtain real-time data such as temperature, humidity etc. via DTH111 sensor.</a:t>
            </a:r>
          </a:p>
          <a:p>
            <a:r>
              <a:rPr lang="en-US" dirty="0" smtClean="0"/>
              <a:t>Send the data to cloud via </a:t>
            </a:r>
            <a:r>
              <a:rPr lang="en-US" dirty="0" err="1" smtClean="0"/>
              <a:t>Arduino</a:t>
            </a:r>
            <a:r>
              <a:rPr lang="en-US" dirty="0" smtClean="0"/>
              <a:t> for user access.</a:t>
            </a:r>
          </a:p>
          <a:p>
            <a:r>
              <a:rPr lang="en-US" dirty="0" smtClean="0"/>
              <a:t>Send the data to the app installed in user’s </a:t>
            </a:r>
            <a:r>
              <a:rPr lang="en-US" dirty="0" err="1" smtClean="0"/>
              <a:t>smartphone</a:t>
            </a:r>
            <a:r>
              <a:rPr lang="en-US" dirty="0" smtClean="0"/>
              <a:t> from cloud.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Compare the real-time temperature with the threshold temperature set in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temperature is greater than the threshold,  </a:t>
            </a:r>
            <a:r>
              <a:rPr lang="en-US" dirty="0" err="1" smtClean="0"/>
              <a:t>Arduino</a:t>
            </a:r>
            <a:r>
              <a:rPr lang="en-US" dirty="0" smtClean="0"/>
              <a:t> microcontroller will send high signal to relay switch and the circuit opens.</a:t>
            </a:r>
          </a:p>
          <a:p>
            <a:r>
              <a:rPr lang="en-US" dirty="0" smtClean="0"/>
              <a:t>If temperature is lesser than threshold, </a:t>
            </a:r>
            <a:r>
              <a:rPr lang="en-US" dirty="0" err="1" smtClean="0"/>
              <a:t>Arduino</a:t>
            </a:r>
            <a:r>
              <a:rPr lang="en-US" dirty="0" smtClean="0"/>
              <a:t> will send low signal to relay switch and the circuit closes. The device runs,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F:\Users\raman\Downloads\MINI HOUSE PROJECT IO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0762"/>
            <a:ext cx="7146925" cy="380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05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Image of the </a:t>
            </a:r>
            <a:r>
              <a:rPr lang="en-US" sz="3200" dirty="0" err="1" smtClean="0"/>
              <a:t>IoT</a:t>
            </a:r>
            <a:r>
              <a:rPr lang="en-US" sz="3200" dirty="0" smtClean="0"/>
              <a:t>-based Climate Controller</a:t>
            </a:r>
            <a:endParaRPr lang="en-US" sz="3200" dirty="0"/>
          </a:p>
        </p:txBody>
      </p:sp>
      <p:pic>
        <p:nvPicPr>
          <p:cNvPr id="7" name="Picture 6" descr="C:\Users\admin\Desktop\9aa36d43-d066-4456-8d9d-f5805792e49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1"/>
            <a:ext cx="6934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2895600" cy="3124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On the app, we observe the variations in temperature and humidity from 2</a:t>
            </a:r>
            <a:r>
              <a:rPr lang="en-US" baseline="30000" dirty="0" smtClean="0"/>
              <a:t>nd</a:t>
            </a:r>
            <a:r>
              <a:rPr lang="en-US" dirty="0" smtClean="0"/>
              <a:t> April, 2017 to 5</a:t>
            </a:r>
            <a:r>
              <a:rPr lang="en-US" baseline="30000" dirty="0" smtClean="0"/>
              <a:t>th</a:t>
            </a:r>
            <a:r>
              <a:rPr lang="en-US" dirty="0" smtClean="0"/>
              <a:t> April, 2017</a:t>
            </a:r>
            <a:endParaRPr lang="en-US" dirty="0"/>
          </a:p>
        </p:txBody>
      </p:sp>
      <p:pic>
        <p:nvPicPr>
          <p:cNvPr id="6" name="Content Placeholder 5" descr="C:\Users\admin\Downloads\WhatsApp Image 2017-04-06 at 9.46.41 PM.jpe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752600"/>
            <a:ext cx="4972050" cy="449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2602992" cy="2971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In second set of observations, we see the variation in speed of sound and heat index from 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April, 2017</a:t>
            </a:r>
            <a:endParaRPr lang="en-US" dirty="0"/>
          </a:p>
        </p:txBody>
      </p:sp>
      <p:pic>
        <p:nvPicPr>
          <p:cNvPr id="5" name="Content Placeholder 4" descr="C:\Users\admin\Downloads\WhatsApp Image 2017-04-06 at 9.46.26 PM.jpe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143000"/>
            <a:ext cx="5124450" cy="496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16764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From this experiment, we have been able to successfully demonstrate a climate controller using a microcontroller and a relay switch. This project, when scaled up to connect various temperature controlling devices can be easily installed at home to automatically control them without human intervention.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Some of the advantages of this project are as follows:</a:t>
            </a:r>
          </a:p>
          <a:p>
            <a:pPr lvl="0"/>
            <a:r>
              <a:rPr lang="en-US" dirty="0" smtClean="0"/>
              <a:t>The switch can be changed to two-device or multi-device relay switch to control two or more devices simultaneously.</a:t>
            </a:r>
          </a:p>
          <a:p>
            <a:pPr lvl="0"/>
            <a:r>
              <a:rPr lang="en-US" dirty="0" smtClean="0"/>
              <a:t>The devices can be switched on/off without any manual intervention.</a:t>
            </a:r>
          </a:p>
          <a:p>
            <a:pPr lvl="0"/>
            <a:r>
              <a:rPr lang="en-US" dirty="0" smtClean="0"/>
              <a:t>Real-time data on parameters such as temperature, humidity, speed of sound etc. is available easily.</a:t>
            </a:r>
          </a:p>
          <a:p>
            <a:pPr lvl="0"/>
            <a:r>
              <a:rPr lang="en-US" dirty="0" smtClean="0"/>
              <a:t>The climate-controller is inexpensive and scalable, thus making is a viable option to install in every home.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2438400"/>
            <a:ext cx="3770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7498080" cy="48006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/>
              <a:t>To create an </a:t>
            </a:r>
            <a:r>
              <a:rPr lang="en-US" i="1" dirty="0" err="1" smtClean="0"/>
              <a:t>IoT</a:t>
            </a:r>
            <a:r>
              <a:rPr lang="en-US" i="1" dirty="0" smtClean="0"/>
              <a:t>-based climate controller using </a:t>
            </a:r>
            <a:r>
              <a:rPr lang="en-US" i="1" dirty="0" smtClean="0"/>
              <a:t>ESP8266 and </a:t>
            </a:r>
            <a:r>
              <a:rPr lang="en-US" i="1" dirty="0" smtClean="0"/>
              <a:t>DHT11 sensor</a:t>
            </a:r>
            <a:endParaRPr lang="en-US" i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Elements of </a:t>
            </a:r>
            <a:r>
              <a:rPr lang="en-US" sz="3200" dirty="0" err="1" smtClean="0"/>
              <a:t>IoT</a:t>
            </a:r>
            <a:r>
              <a:rPr lang="en-US" sz="3200" dirty="0" smtClean="0"/>
              <a:t>-based Climate Controller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905000"/>
            <a:ext cx="4343400" cy="27620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4026408" cy="48920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/</a:t>
            </a:r>
            <a:r>
              <a:rPr lang="en-US" dirty="0" err="1" smtClean="0"/>
              <a:t>Genuino</a:t>
            </a:r>
            <a:r>
              <a:rPr lang="en-US" dirty="0" smtClean="0"/>
              <a:t> Uno is a microcontroller board based on the ATmega328P .</a:t>
            </a:r>
          </a:p>
          <a:p>
            <a:r>
              <a:rPr lang="en-US" dirty="0" smtClean="0"/>
              <a:t>It has 14 digital input/output pins (of which 6 can be used as PWM outputs), 6 analog inputs, a 16 MHz quartz crystal, a USB connection, a power jack, an ICSP header and a reset button. </a:t>
            </a:r>
            <a:endParaRPr lang="en-US" dirty="0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Arduino</a:t>
            </a:r>
            <a:r>
              <a:rPr lang="en-US" dirty="0" smtClean="0"/>
              <a:t> consists of both a physical programmable circuit board (often referred to as a microcontroller) and a piece of software, or IDE (Integrated Development Environment) that runs on our computer, used to write and upload computer code to the physical board.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DHT11 Sensor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593592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DHT11 digital temperature and humidity sensor is a composite Sensor contains a calibrated digital signal output of the temperature and humidity. </a:t>
            </a:r>
          </a:p>
          <a:p>
            <a:r>
              <a:rPr lang="en-US" dirty="0" smtClean="0"/>
              <a:t>It has a dedicated digital modules collection technology and temperature and humidity sensing technology, to ensure that the product has high reliability and excellent long-term stability. </a:t>
            </a:r>
            <a:endParaRPr lang="en-US" dirty="0"/>
          </a:p>
        </p:txBody>
      </p:sp>
      <p:pic>
        <p:nvPicPr>
          <p:cNvPr id="6" name="Content Placeholder 5" descr="dht1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8337" y="2536825"/>
            <a:ext cx="2714625" cy="2638425"/>
          </a:xfr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Dehumidifier</a:t>
            </a:r>
          </a:p>
          <a:p>
            <a:r>
              <a:rPr lang="en-US" dirty="0" smtClean="0"/>
              <a:t>testing and inspection equipment</a:t>
            </a:r>
          </a:p>
          <a:p>
            <a:r>
              <a:rPr lang="en-US" dirty="0" smtClean="0"/>
              <a:t>consumer goods</a:t>
            </a:r>
          </a:p>
          <a:p>
            <a:r>
              <a:rPr lang="en-US" dirty="0" smtClean="0"/>
              <a:t>data loggers </a:t>
            </a:r>
          </a:p>
          <a:p>
            <a:r>
              <a:rPr lang="en-US" dirty="0" smtClean="0"/>
              <a:t>weather stations</a:t>
            </a:r>
          </a:p>
          <a:p>
            <a:r>
              <a:rPr lang="en-US" dirty="0" smtClean="0"/>
              <a:t> home appliances</a:t>
            </a:r>
          </a:p>
          <a:p>
            <a:r>
              <a:rPr lang="en-US" dirty="0" smtClean="0"/>
              <a:t> humidity regulator</a:t>
            </a:r>
          </a:p>
          <a:p>
            <a:r>
              <a:rPr lang="en-US" dirty="0" smtClean="0"/>
              <a:t>medical and other humidity measurement and control.</a:t>
            </a: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ESP8266-11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ESP8266</a:t>
            </a:r>
            <a:r>
              <a:rPr lang="en-US" dirty="0" smtClean="0"/>
              <a:t> is a low-cost Wi-Fi chip with full TCP/IP stack and MCU (microcontroller unit) capability. . The ESP8266 is capable of either hosting an application or offloading all Wi-Fi networking functions from another application processor.</a:t>
            </a:r>
            <a:endParaRPr lang="en-US" dirty="0"/>
          </a:p>
        </p:txBody>
      </p:sp>
      <p:pic>
        <p:nvPicPr>
          <p:cNvPr id="6" name="Content Placeholder 5" descr="WiFi Serial Transceiver Modul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2484437"/>
            <a:ext cx="3657600" cy="2743200"/>
          </a:xfr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45920" y="1676400"/>
            <a:ext cx="7498080" cy="4800600"/>
          </a:xfrm>
        </p:spPr>
        <p:txBody>
          <a:bodyPr/>
          <a:lstStyle/>
          <a:p>
            <a:r>
              <a:rPr lang="en-US" dirty="0" smtClean="0"/>
              <a:t>. Its high degree of on-chip integration allows for minimal external circuitry, including the front-end module, is designed to occupy minimal PCB area.</a:t>
            </a:r>
          </a:p>
          <a:p>
            <a:r>
              <a:rPr lang="en-US" dirty="0" smtClean="0"/>
              <a:t>It contains a self-calibrated RF allowing it to work under all operating conditions, and requires no external RF parts.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358</Words>
  <Application>Microsoft Office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Bodoni MT Black</vt:lpstr>
      <vt:lpstr>Gill Sans MT</vt:lpstr>
      <vt:lpstr>Verdana</vt:lpstr>
      <vt:lpstr>Wingdings 2</vt:lpstr>
      <vt:lpstr>Solstice</vt:lpstr>
      <vt:lpstr>IoT-based Climate Controller</vt:lpstr>
      <vt:lpstr>Objective</vt:lpstr>
      <vt:lpstr>Elements of IoT-based Climate Controller</vt:lpstr>
      <vt:lpstr>Arduino</vt:lpstr>
      <vt:lpstr>PowerPoint Presentation</vt:lpstr>
      <vt:lpstr>DHT11 Sensor</vt:lpstr>
      <vt:lpstr>Applications</vt:lpstr>
      <vt:lpstr>ESP8266-11 Module</vt:lpstr>
      <vt:lpstr>Features</vt:lpstr>
      <vt:lpstr> Relay Switch</vt:lpstr>
      <vt:lpstr>Working</vt:lpstr>
      <vt:lpstr>PowerPoint Presentation</vt:lpstr>
      <vt:lpstr>Circuit Diagram</vt:lpstr>
      <vt:lpstr>Image of the IoT-based Climate Controller</vt:lpstr>
      <vt:lpstr>Observations</vt:lpstr>
      <vt:lpstr>PowerPoint Presentation</vt:lpstr>
      <vt:lpstr>Result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IoT-based Climate Controller</dc:title>
  <dc:creator>admin</dc:creator>
  <cp:lastModifiedBy>Buddha</cp:lastModifiedBy>
  <cp:revision>2</cp:revision>
  <dcterms:created xsi:type="dcterms:W3CDTF">2017-04-09T14:54:14Z</dcterms:created>
  <dcterms:modified xsi:type="dcterms:W3CDTF">2017-04-09T19:36:24Z</dcterms:modified>
</cp:coreProperties>
</file>