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0" r:id="rId6"/>
    <p:sldId id="288" r:id="rId7"/>
    <p:sldId id="285" r:id="rId8"/>
    <p:sldId id="287" r:id="rId9"/>
    <p:sldId id="296" r:id="rId10"/>
    <p:sldId id="289" r:id="rId11"/>
    <p:sldId id="293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79" r:id="rId22"/>
  </p:sldIdLst>
  <p:sldSz cx="9144000" cy="5143500" type="screen16x9"/>
  <p:notesSz cx="6858000" cy="9144000"/>
  <p:embeddedFontLst>
    <p:embeddedFont>
      <p:font typeface="Amatic SC" panose="020B0604020202020204" charset="-79"/>
      <p:regular r:id="rId24"/>
      <p:bold r:id="rId25"/>
    </p:embeddedFont>
    <p:embeddedFont>
      <p:font typeface="Muli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0016E-DAC4-4B5A-81F7-F65AA8EB8DA7}">
  <a:tblStyle styleId="{04D0016E-DAC4-4B5A-81F7-F65AA8EB8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03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26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2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8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31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95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VIDEO GAME SALES AND RATINGS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22088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r>
              <a:rPr lang="en-IN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914519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1.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YEARLY</a:t>
            </a: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GAMES</a:t>
            </a: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88C59-65FC-4482-91E7-C2AA596B43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54480"/>
            <a:ext cx="5751195" cy="268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6C710-6B23-4934-A537-850EA6CE7E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57" y="1304607"/>
            <a:ext cx="1903772" cy="32153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8281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2.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HIGHEST</a:t>
            </a: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GROSSING</a:t>
            </a: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GAMES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0344D-B8AC-4797-B8DA-A9C3A269E8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546860"/>
            <a:ext cx="4150360" cy="277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66D79-9E70-4A32-BE2C-259BD57C56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40" y="1546859"/>
            <a:ext cx="2588260" cy="2773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7972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3.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PUBLISHER</a:t>
            </a: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MARKET</a:t>
            </a: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IN" sz="3200" b="1" u="sng" dirty="0">
                <a:latin typeface="Amatic SC" panose="020B0604020202020204" charset="-79"/>
                <a:cs typeface="Amatic SC" panose="020B0604020202020204" charset="-79"/>
              </a:rPr>
              <a:t>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F054E-DCCC-4B97-9446-F4044602A3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95" y="1363980"/>
            <a:ext cx="2981326" cy="313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76A33-2A7F-40CC-97C8-B99D0A2D9D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63980"/>
            <a:ext cx="4366260" cy="3139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19264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4.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 INDIA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VS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GLOBAL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SALES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COMPARISION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1B58F-AAC8-475E-B7AF-5AB0B867D1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2" y="1528763"/>
            <a:ext cx="4861878" cy="29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21A65-4571-4322-A072-D13AE51A32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1528763"/>
            <a:ext cx="2721769" cy="2927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42348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5.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DEVELOPERS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WITH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HIGHEST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PROFITS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707F2-F415-4D30-9D32-22261AE46A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18" y="1572260"/>
            <a:ext cx="56642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A3441-6DB5-4169-89FB-651C3F11F1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82" y="1572259"/>
            <a:ext cx="1981200" cy="2730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54254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6.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CONSOLES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MARKET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DISTRIBUTION 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E2897-7586-4789-AB0B-CCD205A79A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3" y="1343660"/>
            <a:ext cx="50673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272C0-313F-4BEB-984D-0721172F46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77" y="1343660"/>
            <a:ext cx="2235200" cy="314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61634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7.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MOST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PREFERRED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GENRE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USER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2688B-D6A3-4A7A-95E7-79249AE9F3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3" y="1381125"/>
            <a:ext cx="5726430" cy="31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62EE9-4E2D-49E7-AFCE-B9C5D465BE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01" y="1381125"/>
            <a:ext cx="2063115" cy="3112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6344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8.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HIGHEST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RATED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GAMES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-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USERS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04B36-4A2D-42E1-BD08-A6BC7548EF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43" y="1482090"/>
            <a:ext cx="4511040" cy="291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A0C19-5255-4DC1-8DDB-414516148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41" y="1482090"/>
            <a:ext cx="2623900" cy="2910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64485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9.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HIGHEST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RATED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GAMES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-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CRITICS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4C8FB-EE4B-4509-A921-280E8EDB85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0" y="1344454"/>
            <a:ext cx="4586286" cy="318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F7E6D-8D8C-4589-9276-5AC10BE4DF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30" y="1344454"/>
            <a:ext cx="2686049" cy="3186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7467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1003087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F5F38D-75A3-4A80-A505-A855A1577EAD}"/>
              </a:ext>
            </a:extLst>
          </p:cNvPr>
          <p:cNvGrpSpPr/>
          <p:nvPr/>
        </p:nvGrpSpPr>
        <p:grpSpPr>
          <a:xfrm>
            <a:off x="2095948" y="2250232"/>
            <a:ext cx="6712325" cy="1674692"/>
            <a:chOff x="3925455" y="1066280"/>
            <a:chExt cx="6850720" cy="49305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DA8241-2251-4811-BAC3-D9FC48F2761A}"/>
                </a:ext>
              </a:extLst>
            </p:cNvPr>
            <p:cNvSpPr/>
            <p:nvPr/>
          </p:nvSpPr>
          <p:spPr>
            <a:xfrm>
              <a:off x="4888039" y="1108019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matic SC" panose="020B0604020202020204" charset="-79"/>
                  <a:cs typeface="Amatic SC" panose="020B0604020202020204" charset="-79"/>
                </a:rPr>
                <a:t>             INTRODUCTION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C3F6D20-1DAB-4015-94A0-F9D86BA24276}"/>
                </a:ext>
              </a:extLst>
            </p:cNvPr>
            <p:cNvGrpSpPr/>
            <p:nvPr/>
          </p:nvGrpSpPr>
          <p:grpSpPr>
            <a:xfrm>
              <a:off x="3925455" y="1066280"/>
              <a:ext cx="1178647" cy="1051191"/>
              <a:chOff x="3925455" y="1066280"/>
              <a:chExt cx="1178647" cy="105119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281538-DC75-4EE5-9144-501F333BCECE}"/>
                  </a:ext>
                </a:extLst>
              </p:cNvPr>
              <p:cNvSpPr/>
              <p:nvPr/>
            </p:nvSpPr>
            <p:spPr>
              <a:xfrm>
                <a:off x="3925455" y="1066280"/>
                <a:ext cx="969819" cy="105119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E6C3956-160C-4B31-9A25-06F59B82FAAE}"/>
                  </a:ext>
                </a:extLst>
              </p:cNvPr>
              <p:cNvSpPr/>
              <p:nvPr/>
            </p:nvSpPr>
            <p:spPr>
              <a:xfrm rot="5400000">
                <a:off x="4803124" y="1453585"/>
                <a:ext cx="323273" cy="278683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A26E2A3-A400-4F69-BC0F-E9D71426FF04}"/>
                </a:ext>
              </a:extLst>
            </p:cNvPr>
            <p:cNvSpPr/>
            <p:nvPr/>
          </p:nvSpPr>
          <p:spPr>
            <a:xfrm>
              <a:off x="5345192" y="3785298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matic SC" panose="020B0604020202020204" charset="-79"/>
                  <a:cs typeface="Amatic SC" panose="020B0604020202020204" charset="-79"/>
                </a:rPr>
                <a:t>What Is ETL PROCESS?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6C97D2-A0C3-4B67-836D-F11C2187CCF8}"/>
                </a:ext>
              </a:extLst>
            </p:cNvPr>
            <p:cNvSpPr/>
            <p:nvPr/>
          </p:nvSpPr>
          <p:spPr>
            <a:xfrm>
              <a:off x="4965124" y="5026992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matic SC" panose="020B0604020202020204" charset="-79"/>
                  <a:cs typeface="Amatic SC" panose="020B0604020202020204" charset="-79"/>
                </a:rPr>
                <a:t>             INTRODUCTION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086A1-FFC9-428C-8DF9-C81B033E5D10}"/>
              </a:ext>
            </a:extLst>
          </p:cNvPr>
          <p:cNvGrpSpPr/>
          <p:nvPr/>
        </p:nvGrpSpPr>
        <p:grpSpPr>
          <a:xfrm>
            <a:off x="2088860" y="2717079"/>
            <a:ext cx="7109640" cy="379022"/>
            <a:chOff x="3925455" y="1128887"/>
            <a:chExt cx="6926438" cy="111589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0F93AC-1B14-4119-871D-0A8518682D89}"/>
                </a:ext>
              </a:extLst>
            </p:cNvPr>
            <p:cNvSpPr/>
            <p:nvPr/>
          </p:nvSpPr>
          <p:spPr>
            <a:xfrm>
              <a:off x="4895271" y="1274964"/>
              <a:ext cx="5956622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matic SC" panose="020B0604020202020204" charset="-79"/>
                  <a:cs typeface="Amatic SC" panose="020B0604020202020204" charset="-79"/>
                </a:rPr>
                <a:t>What IS DATA MANGEMENT?</a:t>
              </a:r>
            </a:p>
            <a:p>
              <a:pPr algn="ctr"/>
              <a:endParaRPr lang="en-US" sz="9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C4DC4B6-3451-420F-852D-088F10E8F803}"/>
                </a:ext>
              </a:extLst>
            </p:cNvPr>
            <p:cNvGrpSpPr/>
            <p:nvPr/>
          </p:nvGrpSpPr>
          <p:grpSpPr>
            <a:xfrm>
              <a:off x="3925455" y="1128887"/>
              <a:ext cx="1131983" cy="969818"/>
              <a:chOff x="3925455" y="1128887"/>
              <a:chExt cx="1131983" cy="9698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84AD81C-BA6F-4147-976E-8FCB8B6E3BDC}"/>
                  </a:ext>
                </a:extLst>
              </p:cNvPr>
              <p:cNvSpPr/>
              <p:nvPr/>
            </p:nvSpPr>
            <p:spPr>
              <a:xfrm>
                <a:off x="3925455" y="1128887"/>
                <a:ext cx="925740" cy="969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BB24FB2-7719-44A2-9CBB-E75CA3D61B6E}"/>
                  </a:ext>
                </a:extLst>
              </p:cNvPr>
              <p:cNvSpPr/>
              <p:nvPr/>
            </p:nvSpPr>
            <p:spPr>
              <a:xfrm rot="5400000">
                <a:off x="4804604" y="1501124"/>
                <a:ext cx="301798" cy="203870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7CDDA8-4E49-4EC3-A624-978AF91D8DEE}"/>
              </a:ext>
            </a:extLst>
          </p:cNvPr>
          <p:cNvGrpSpPr/>
          <p:nvPr/>
        </p:nvGrpSpPr>
        <p:grpSpPr>
          <a:xfrm>
            <a:off x="2095949" y="3176838"/>
            <a:ext cx="1154831" cy="329406"/>
            <a:chOff x="3925449" y="1191491"/>
            <a:chExt cx="1178642" cy="9698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42EC91-BEC7-483A-BA9F-A6A0D2F44E85}"/>
                </a:ext>
              </a:extLst>
            </p:cNvPr>
            <p:cNvSpPr/>
            <p:nvPr/>
          </p:nvSpPr>
          <p:spPr>
            <a:xfrm>
              <a:off x="3925449" y="1191491"/>
              <a:ext cx="969818" cy="9698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2E00BC7-7516-4A2B-B02E-4D8242AE8648}"/>
                </a:ext>
              </a:extLst>
            </p:cNvPr>
            <p:cNvSpPr/>
            <p:nvPr/>
          </p:nvSpPr>
          <p:spPr>
            <a:xfrm rot="5400000">
              <a:off x="4803113" y="1537060"/>
              <a:ext cx="323273" cy="27868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3AFDF6-2E59-418A-8F38-20A5007D1DD0}"/>
              </a:ext>
            </a:extLst>
          </p:cNvPr>
          <p:cNvGrpSpPr/>
          <p:nvPr/>
        </p:nvGrpSpPr>
        <p:grpSpPr>
          <a:xfrm>
            <a:off x="2095948" y="3622417"/>
            <a:ext cx="6271489" cy="329406"/>
            <a:chOff x="3925455" y="1191491"/>
            <a:chExt cx="6400798" cy="9698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856E13-6737-4E98-8F93-B8B14CA51E47}"/>
                </a:ext>
              </a:extLst>
            </p:cNvPr>
            <p:cNvSpPr/>
            <p:nvPr/>
          </p:nvSpPr>
          <p:spPr>
            <a:xfrm>
              <a:off x="4895271" y="1191491"/>
              <a:ext cx="5430982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5DCF10-89DB-4BA9-9AEF-7E950F3EF04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A0941C4-8E28-40E3-B517-43E55EB364B9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7" cy="9698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1CF604A-75F9-4655-BA84-5D6F9A9D34A5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22482B-882B-40FF-B9ED-009EE354BAC2}"/>
              </a:ext>
            </a:extLst>
          </p:cNvPr>
          <p:cNvSpPr/>
          <p:nvPr/>
        </p:nvSpPr>
        <p:spPr>
          <a:xfrm>
            <a:off x="5620588" y="3595518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matic SC" panose="020B0604020202020204" charset="-79"/>
                <a:cs typeface="Amatic SC" panose="020B0604020202020204" charset="-79"/>
              </a:rPr>
              <a:t>ANALYSIS</a:t>
            </a:r>
            <a:endParaRPr lang="en-IN" sz="2400"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87B-F3CC-466A-9E19-057CA01A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64" y="390480"/>
            <a:ext cx="8233409" cy="523920"/>
          </a:xfrm>
        </p:spPr>
        <p:txBody>
          <a:bodyPr/>
          <a:lstStyle/>
          <a:p>
            <a:pPr marL="101600" indent="0" algn="ctr">
              <a:buNone/>
            </a:pPr>
            <a:r>
              <a:rPr lang="en-IN" sz="3200" b="1" dirty="0">
                <a:latin typeface="Amatic SC" panose="020B0604020202020204" charset="-79"/>
                <a:cs typeface="Amatic SC" panose="020B0604020202020204" charset="-79"/>
              </a:rPr>
              <a:t>10.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MOST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PREFERRED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GENRE</a:t>
            </a:r>
            <a:r>
              <a:rPr lang="en-US" sz="3200" b="1" dirty="0">
                <a:latin typeface="Amatic SC" panose="020B0604020202020204" charset="-79"/>
                <a:cs typeface="Amatic SC" panose="020B0604020202020204" charset="-79"/>
              </a:rPr>
              <a:t> </a:t>
            </a:r>
            <a:r>
              <a:rPr lang="en-US" sz="3200" b="1" u="sng" dirty="0">
                <a:latin typeface="Amatic SC" panose="020B0604020202020204" charset="-79"/>
                <a:cs typeface="Amatic SC" panose="020B0604020202020204" charset="-79"/>
              </a:rPr>
              <a:t>CRITIC</a:t>
            </a:r>
            <a:endParaRPr lang="en-IN" sz="3200" b="1" u="sng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0217D-230A-43B0-BE39-DD6F98180775}"/>
              </a:ext>
            </a:extLst>
          </p:cNvPr>
          <p:cNvSpPr/>
          <p:nvPr/>
        </p:nvSpPr>
        <p:spPr>
          <a:xfrm>
            <a:off x="451485" y="1196340"/>
            <a:ext cx="8233410" cy="3482340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830F2-DD74-43B0-88EC-5C75205569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6" y="1500187"/>
            <a:ext cx="5721985" cy="287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FF8A-CA1C-43C6-87D4-F488945B18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94" y="1500187"/>
            <a:ext cx="2085340" cy="287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66153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2690031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THANKS!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85233"/>
            <a:ext cx="65937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sp>
        <p:nvSpPr>
          <p:cNvPr id="291" name="Google Shape;291;p35"/>
          <p:cNvSpPr/>
          <p:nvPr/>
        </p:nvSpPr>
        <p:spPr>
          <a:xfrm>
            <a:off x="3759751" y="1136531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22088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77238" y="1979174"/>
            <a:ext cx="6593700" cy="67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500" dirty="0">
                <a:solidFill>
                  <a:srgbClr val="FFC000"/>
                </a:solidFill>
              </a:rPr>
              <a:t>WHAT IS</a:t>
            </a:r>
            <a:endParaRPr sz="11500" dirty="0">
              <a:solidFill>
                <a:srgbClr val="FFC000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6264720-3047-43A5-BF1F-1C43B6B1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2318823"/>
            <a:ext cx="5357813" cy="2065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15ACFE-19A3-47EC-8A62-4CE1D4DFD1FC}"/>
              </a:ext>
            </a:extLst>
          </p:cNvPr>
          <p:cNvSpPr/>
          <p:nvPr/>
        </p:nvSpPr>
        <p:spPr>
          <a:xfrm>
            <a:off x="6205207" y="0"/>
            <a:ext cx="2395207" cy="4862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ctrTitle" idx="4294967295"/>
          </p:nvPr>
        </p:nvSpPr>
        <p:spPr>
          <a:xfrm>
            <a:off x="3094145" y="3361450"/>
            <a:ext cx="647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0" b="0" dirty="0">
                <a:solidFill>
                  <a:srgbClr val="DBBDE5"/>
                </a:solidFill>
              </a:rPr>
              <a:t>WHY THIS TOPIC ?</a:t>
            </a:r>
            <a:endParaRPr sz="13000" b="0" dirty="0">
              <a:solidFill>
                <a:srgbClr val="DBBDE5"/>
              </a:solidFill>
            </a:endParaRPr>
          </a:p>
        </p:txBody>
      </p:sp>
      <p:pic>
        <p:nvPicPr>
          <p:cNvPr id="3" name="Picture 2" descr="A picture containing doll, toy, drawing&#10;&#10;Description automatically generated">
            <a:extLst>
              <a:ext uri="{FF2B5EF4-FFF2-40B4-BE49-F238E27FC236}">
                <a16:creationId xmlns:a16="http://schemas.microsoft.com/office/drawing/2014/main" id="{CC9520E5-FA09-4F51-BD59-6582AD8F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0" y="533400"/>
            <a:ext cx="2898620" cy="40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35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559981" y="1666638"/>
            <a:ext cx="7853917" cy="1395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DATA MANAGEMENT?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997200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670560" y="914400"/>
            <a:ext cx="3739022" cy="332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Data management is the process of storing, organizing and maintaining the data created and collected by an organization. Effective data management is a crucial piece of deploying the IT systems that run business applications and provide analytical information to help drive operational decision-making and strategic planning by corporate executives, business managers and other end users.</a:t>
            </a:r>
            <a:endParaRPr sz="1400" b="1" dirty="0"/>
          </a:p>
        </p:txBody>
      </p:sp>
      <p:pic>
        <p:nvPicPr>
          <p:cNvPr id="3" name="Picture 2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59B1505E-A1CD-48AD-A4FA-64A5E830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19" y="868680"/>
            <a:ext cx="3970164" cy="33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12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22088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r>
              <a:rPr lang="en-IN" dirty="0"/>
              <a:t>WHAT IS ETL PROCESS ?</a:t>
            </a:r>
          </a:p>
        </p:txBody>
      </p:sp>
    </p:spTree>
    <p:extLst>
      <p:ext uri="{BB962C8B-B14F-4D97-AF65-F5344CB8AC3E}">
        <p14:creationId xmlns:p14="http://schemas.microsoft.com/office/powerpoint/2010/main" val="42076700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07B4F2C-E36A-4F2B-ACA6-A1BA7BD3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" y="598342"/>
            <a:ext cx="6863715" cy="2236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608760-FA65-4ED3-B1CF-F1D904357134}"/>
              </a:ext>
            </a:extLst>
          </p:cNvPr>
          <p:cNvSpPr/>
          <p:nvPr/>
        </p:nvSpPr>
        <p:spPr>
          <a:xfrm>
            <a:off x="1013460" y="2960489"/>
            <a:ext cx="711708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uli Light" panose="020B0604020202020204" charset="0"/>
              </a:rPr>
              <a:t>ETL stands for Extract, Transform and Load. It’s a generic process in which data is firstly acquired, then changed or processed and is finally loaded into data warehouse or databases or other files such as PDF, Excel.</a:t>
            </a:r>
          </a:p>
          <a:p>
            <a:pPr algn="ctr"/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uli Light" panose="020B0604020202020204" charset="0"/>
              </a:rPr>
              <a:t>You can extract data from any data sources such as Files, any RDBMS, </a:t>
            </a:r>
            <a:r>
              <a:rPr lang="en-US" sz="1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uli Light" panose="020B0604020202020204" charset="0"/>
              </a:rPr>
              <a:t>MYSql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uli Light" panose="020B0604020202020204" charset="0"/>
              </a:rPr>
              <a:t> Database, Websites or real-time user activity, transform the acquired data and then load the transformed data into a data warehouse for business uses such as reporting or analytics.</a:t>
            </a:r>
          </a:p>
        </p:txBody>
      </p:sp>
    </p:spTree>
    <p:extLst>
      <p:ext uri="{BB962C8B-B14F-4D97-AF65-F5344CB8AC3E}">
        <p14:creationId xmlns:p14="http://schemas.microsoft.com/office/powerpoint/2010/main" val="9599304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260</Words>
  <Application>Microsoft Office PowerPoint</Application>
  <PresentationFormat>On-screen Show (16:9)</PresentationFormat>
  <Paragraphs>36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Muli Light</vt:lpstr>
      <vt:lpstr>Amatic SC</vt:lpstr>
      <vt:lpstr>Arial</vt:lpstr>
      <vt:lpstr>Quickly template</vt:lpstr>
      <vt:lpstr>VIDEO GAME SALES AND RATINGS</vt:lpstr>
      <vt:lpstr>Content</vt:lpstr>
      <vt:lpstr>1. INTRODUCTION</vt:lpstr>
      <vt:lpstr>WHAT IS</vt:lpstr>
      <vt:lpstr>WHY THIS TOPIC ?</vt:lpstr>
      <vt:lpstr>WHAT IS DATA MANAGEMENT?</vt:lpstr>
      <vt:lpstr>PowerPoint Presentation</vt:lpstr>
      <vt:lpstr>3. WHAT IS ETL PROCESS ?</vt:lpstr>
      <vt:lpstr>PowerPoint Presentation</vt:lpstr>
      <vt:lpstr>4.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 ON Wall street</dc:title>
  <cp:lastModifiedBy>Shubham Madhwal</cp:lastModifiedBy>
  <cp:revision>39</cp:revision>
  <dcterms:modified xsi:type="dcterms:W3CDTF">2019-11-24T05:23:59Z</dcterms:modified>
</cp:coreProperties>
</file>