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57" r:id="rId4"/>
    <p:sldId id="275" r:id="rId5"/>
    <p:sldId id="281" r:id="rId6"/>
    <p:sldId id="280" r:id="rId7"/>
    <p:sldId id="282" r:id="rId8"/>
    <p:sldId id="283" r:id="rId9"/>
    <p:sldId id="285" r:id="rId10"/>
    <p:sldId id="262" r:id="rId11"/>
    <p:sldId id="263" r:id="rId12"/>
    <p:sldId id="284" r:id="rId13"/>
    <p:sldId id="271" r:id="rId14"/>
    <p:sldId id="272" r:id="rId15"/>
    <p:sldId id="258" r:id="rId16"/>
    <p:sldId id="279" r:id="rId17"/>
    <p:sldId id="277" r:id="rId18"/>
    <p:sldId id="273" r:id="rId19"/>
    <p:sldId id="278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673DE-14E4-E7EF-AAF2-1328DD4E5252}" v="303" dt="2023-04-03T00:35:36.767"/>
    <p1510:client id="{38E1B383-E6B9-6604-4971-C892720D78AD}" v="1105" dt="2023-04-03T00:05:26.432"/>
    <p1510:client id="{520CA483-6815-EFFB-47E6-7F126E5754CC}" v="23" dt="2023-04-02T22:08:10.554"/>
    <p1510:client id="{7398734F-4970-B5C7-2E14-01C888FCCDFA}" v="43" dt="2023-04-02T23:47:48.267"/>
    <p1510:client id="{75AD3A3E-9C20-D436-C920-46ED6AB58837}" v="219" dt="2023-04-02T23:40:13.136"/>
    <p1510:client id="{7BED0508-E3B5-0C1F-2C46-39625CB0AE19}" v="139" dt="2023-04-02T19:53:06.584"/>
    <p1510:client id="{80125ACD-8B14-55CF-0391-C9C5C513DC9A}" v="112" dt="2023-04-01T14:42:47.281"/>
    <p1510:client id="{846D6FE7-AA6C-6291-F746-F5EB1048111C}" v="2" dt="2023-04-02T23:41:09.633"/>
    <p1510:client id="{85D02130-66CF-D0D4-E70D-D82101B3D1D5}" v="510" dt="2023-04-02T23:36:34.235"/>
    <p1510:client id="{B4A8BD14-CF9B-835A-0450-EF801392E483}" v="20" dt="2023-04-02T22:00:09.764"/>
    <p1510:client id="{D011BA9A-5D24-1756-8489-9227A4B297F1}" v="97" dt="2023-04-03T00:30:46.689"/>
    <p1510:client id="{D0AC1AC8-FD03-90AE-351B-7490C7465096}" v="13" dt="2023-04-02T22:13:12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FD78-CE53-F05A-E1D7-DD178A56F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31851-7603-C544-6FA5-822136677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4FF6A-1E17-2A25-38AE-3A08A0CD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681-EC20-F94E-B672-89B0D722138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FC31F-7BEF-C8EC-41CC-E79938C2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51C0B-C936-57A2-C3AA-F788E14C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0B-8711-B149-98E0-EE3D052B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218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E9B7-80AB-EC6D-0282-BEB3C252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5344-5428-D9C8-81DD-05B7AC4F0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6CE29-66B2-B807-15E9-8A644C93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681-EC20-F94E-B672-89B0D722138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84B78-DD04-04FF-8937-1A917C5D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AAE41-B27C-6FA9-F5A8-593AB68C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0B-8711-B149-98E0-EE3D052B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2377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DC05-0210-C0F5-EA20-2CCCA16E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53864-C400-CDF5-555E-9991B949F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75753-DC50-70D5-1C47-D5C4CF57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681-EC20-F94E-B672-89B0D722138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5987F-FB46-A8EC-49B8-A81F7474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E1C1C-DD9F-457D-E809-1BDDC909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0B-8711-B149-98E0-EE3D052B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77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35C8-0481-BB9F-42C2-463AB770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E367-C544-64ED-542B-3A951FAC5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C3F3F-022E-9146-C138-FDBD9CAD6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F7948-9859-C918-88DA-85BE5076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681-EC20-F94E-B672-89B0D722138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329AC-8437-B2D6-CDAC-EE0FF8BC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220D8-51BC-9E14-5279-DB31E2C5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0B-8711-B149-98E0-EE3D052B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1422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2958-8EAF-EDE8-EEB3-596E0737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74FE4-4EC6-DE58-E38B-406E42E0B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0B7A1-F7A2-6083-5204-1A9F6F87F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CB9E8-7B90-B253-0332-290873BC9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00D76-ED06-0B93-EA24-4335E9CB0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9EC96-E493-FAEC-4E48-6F0A5ED1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681-EC20-F94E-B672-89B0D722138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B1049-4607-259A-739E-19D8FD2A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99387-17E6-E59C-0B22-D43DD9DD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0B-8711-B149-98E0-EE3D052B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51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241C-4C50-6A83-934B-5BD107F3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31E23-1045-DB71-4E7B-71ADEA94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681-EC20-F94E-B672-89B0D722138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20B86-4E6E-7126-8B54-268605ED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4D6CC-9979-B083-59A1-F001E9AB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0B-8711-B149-98E0-EE3D052B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5323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88044-D81A-DAFE-85A2-CDE2C47A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681-EC20-F94E-B672-89B0D722138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55DF1-6073-E867-0D4C-DD1B7567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6FCA0-7E41-29A2-F5BA-0CF6880C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0B-8711-B149-98E0-EE3D052B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396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3756-0E0B-807F-0BDD-1D8DF0ED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4CE87-71CF-85D7-C73A-A03BD7E93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502AC-EA5C-E6AF-2CDF-FFB836B49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0C9D1-81B8-F2ED-6339-1DC7D38A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681-EC20-F94E-B672-89B0D722138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FF61A-EFAC-AC50-62C9-5BE26CCA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CE55F-C052-C5B3-D8C7-24E69FF9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0B-8711-B149-98E0-EE3D052B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1302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AC95-B71C-0BD6-A133-09598011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79D54-5C3E-EDC5-2A63-F26B1339D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0A441-D2EB-784F-588E-6B5F5B856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DC79F-26D1-1665-0A1B-737DC561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681-EC20-F94E-B672-89B0D722138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520E1-B694-3C32-AEE3-9E072367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75C49-128F-BB84-8123-4B33BEDA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0B-8711-B149-98E0-EE3D052B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47509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FCA2-83DE-6681-75B5-D83CBC1D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90797-2A69-6D03-BF8D-A232077A9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593EF-DBA3-77D2-0393-B54F7E99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681-EC20-F94E-B672-89B0D722138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908CD-980C-931D-7DB2-35A4AF84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9568F-107D-DF21-18D8-C0344911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0B-8711-B149-98E0-EE3D052B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6937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79C2CA-59A8-C9D2-77D0-252F4EF6F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1D29A-03DE-DF21-A260-B34966368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C7E25-3495-12A4-EAB1-A0389BD3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681-EC20-F94E-B672-89B0D722138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0797-76EC-F8FC-93D9-16A5E0C8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0B81A-C7B1-BE5B-E98A-BC9D82BD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0B-8711-B149-98E0-EE3D052B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848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477CD-61A3-9E19-9F96-B438973D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737EE-95D7-1B1C-347F-FF127DD67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2B097-8EAF-05C4-C403-A78AC5CC1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D2681-EC20-F94E-B672-89B0D722138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D8FBE-427F-C477-207E-AA1E95842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9340B-9F15-F1B7-D86E-2C5BB52E7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850B-8711-B149-98E0-EE3D052B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thereum.stackexchange.com/questions/96743/build-with-multiple-solc-versio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ethereum.stackexchange.com/questions/96743/build-with-multiple-solc-versio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thereum.stackexchange.com/questions/96743/build-with-multiple-solc-version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thereum.stackexchange.com/questions/96743/build-with-multiple-solc-version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lefebvre/compilers-101---overview-and-lexer-3i0m&#8203;" TargetMode="External"/><Relationship Id="rId2" Type="http://schemas.openxmlformats.org/officeDocument/2006/relationships/hyperlink" Target="https://www.antlr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pa8qG0I10_I" TargetMode="External"/><Relationship Id="rId4" Type="http://schemas.openxmlformats.org/officeDocument/2006/relationships/hyperlink" Target="https://github.com/OpenZeppelin/openzeppelin-contract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bhammalankar/ASE-CSE-6324-Team-5-Slither/tree/master/Iteration%20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to/lefebvre/compilers-101---overview-and-lexer-3i0m" TargetMode="External"/><Relationship Id="rId13" Type="http://schemas.openxmlformats.org/officeDocument/2006/relationships/hyperlink" Target="https://www.youtube.com/watch?v=pa8qG0I10_I" TargetMode="External"/><Relationship Id="rId3" Type="http://schemas.openxmlformats.org/officeDocument/2006/relationships/hyperlink" Target="https://www.eclipse.org/" TargetMode="External"/><Relationship Id="rId7" Type="http://schemas.openxmlformats.org/officeDocument/2006/relationships/hyperlink" Target="https://blackadam.hashnode.dev/zero-address-check-the-danger" TargetMode="External"/><Relationship Id="rId12" Type="http://schemas.openxmlformats.org/officeDocument/2006/relationships/hyperlink" Target="https://ethereum.stackexchange.com/questions/96743/build-with-multiple-solc-versions" TargetMode="External"/><Relationship Id="rId2" Type="http://schemas.openxmlformats.org/officeDocument/2006/relationships/hyperlink" Target="https://www.antl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Zeppelin/openzeppelin-contracts" TargetMode="External"/><Relationship Id="rId11" Type="http://schemas.openxmlformats.org/officeDocument/2006/relationships/hyperlink" Target="https://www.geeksforgeeks.org/arraylist-in-java/" TargetMode="External"/><Relationship Id="rId5" Type="http://schemas.openxmlformats.org/officeDocument/2006/relationships/hyperlink" Target="https://github.com/shubhammalankar/ASE-CSE-6324-Team-5-Slither/tree/master/Iteration%202" TargetMode="External"/><Relationship Id="rId10" Type="http://schemas.openxmlformats.org/officeDocument/2006/relationships/hyperlink" Target="https://stackoverflow.com/questions/29971097/how-to-create-ast-with-antlr4" TargetMode="External"/><Relationship Id="rId4" Type="http://schemas.openxmlformats.org/officeDocument/2006/relationships/hyperlink" Target="https://www.oracle.com/java/technologies/downloads/" TargetMode="External"/><Relationship Id="rId9" Type="http://schemas.openxmlformats.org/officeDocument/2006/relationships/hyperlink" Target="https://www.baeldung.com/java-antlr" TargetMode="External"/><Relationship Id="rId14" Type="http://schemas.openxmlformats.org/officeDocument/2006/relationships/hyperlink" Target="https://github.com/crytic/slither/wiki/Detector-Documentation#too-many-digit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a8qG0I10_I" TargetMode="External"/><Relationship Id="rId2" Type="http://schemas.openxmlformats.org/officeDocument/2006/relationships/hyperlink" Target="https://stackoverflow.com/questions/29971097/how-to-create-ast-with-antlr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antlr.org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Zeppelin/openzeppelin-contracts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downloads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tlr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72C6DD-AF37-5AAE-6AC8-E898E1CFA3B1}"/>
              </a:ext>
            </a:extLst>
          </p:cNvPr>
          <p:cNvSpPr>
            <a:spLocks noGrp="1"/>
          </p:cNvSpPr>
          <p:nvPr/>
        </p:nvSpPr>
        <p:spPr>
          <a:xfrm>
            <a:off x="7825948" y="3432137"/>
            <a:ext cx="2364613" cy="25358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600">
                <a:latin typeface="Arial"/>
                <a:ea typeface="+mj-lt"/>
                <a:cs typeface="+mj-lt"/>
              </a:rPr>
              <a:t>1002031033</a:t>
            </a:r>
            <a:endParaRPr lang="en-US"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2600">
                <a:latin typeface="Arial"/>
                <a:ea typeface="+mj-lt"/>
                <a:cs typeface="+mj-lt"/>
              </a:rPr>
              <a:t>1002033432</a:t>
            </a:r>
            <a:endParaRPr lang="en-US"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2600">
                <a:latin typeface="Arial"/>
                <a:ea typeface="+mj-lt"/>
                <a:cs typeface="+mj-lt"/>
              </a:rPr>
              <a:t>1002026832</a:t>
            </a:r>
            <a:endParaRPr lang="en-US"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2600">
                <a:latin typeface="Arial"/>
                <a:ea typeface="+mj-lt"/>
                <a:cs typeface="+mj-lt"/>
              </a:rPr>
              <a:t>1001965572</a:t>
            </a:r>
            <a:endParaRPr lang="en-US"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2600">
                <a:latin typeface="Arial"/>
                <a:ea typeface="+mj-lt"/>
                <a:cs typeface="+mj-lt"/>
              </a:rPr>
              <a:t>1001911486</a:t>
            </a:r>
            <a:endParaRPr lang="en-IN" sz="2600">
              <a:latin typeface="Arial"/>
              <a:cs typeface="Arial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B6FD755-0428-50EA-DAE2-A5EDE13BB3EB}"/>
              </a:ext>
            </a:extLst>
          </p:cNvPr>
          <p:cNvSpPr>
            <a:spLocks noGrp="1"/>
          </p:cNvSpPr>
          <p:nvPr/>
        </p:nvSpPr>
        <p:spPr>
          <a:xfrm>
            <a:off x="249338" y="2369681"/>
            <a:ext cx="11848622" cy="10640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600">
                <a:latin typeface="Arial"/>
                <a:cs typeface="Times New Roman"/>
              </a:rPr>
              <a:t>Project Title:</a:t>
            </a:r>
            <a:r>
              <a:rPr lang="en-IN" sz="2600">
                <a:latin typeface="Arial"/>
                <a:ea typeface="+mn-lt"/>
                <a:cs typeface="Times New Roman"/>
              </a:rPr>
              <a:t> </a:t>
            </a:r>
            <a:r>
              <a:rPr lang="en-IN" sz="2600" i="0">
                <a:effectLst/>
                <a:latin typeface="Arial"/>
                <a:ea typeface="+mn-lt"/>
                <a:cs typeface="+mn-lt"/>
              </a:rPr>
              <a:t>Smart </a:t>
            </a:r>
            <a:r>
              <a:rPr lang="en-IN" sz="2600">
                <a:latin typeface="Arial"/>
                <a:ea typeface="+mn-lt"/>
                <a:cs typeface="+mn-lt"/>
              </a:rPr>
              <a:t>Contract Analysis </a:t>
            </a:r>
            <a:r>
              <a:rPr lang="en-IN" sz="2600">
                <a:latin typeface="Arial"/>
                <a:cs typeface="Calibri"/>
              </a:rPr>
              <a:t>Tool – using ANTLR</a:t>
            </a:r>
            <a:endParaRPr lang="en-US" sz="2600" b="1" i="0">
              <a:effectLst/>
              <a:latin typeface="Arial"/>
              <a:cs typeface="Times New Roman"/>
            </a:endParaRPr>
          </a:p>
          <a:p>
            <a:r>
              <a:rPr lang="en-US" sz="2600">
                <a:latin typeface="Arial"/>
                <a:cs typeface="Times New Roman"/>
              </a:rPr>
              <a:t> </a:t>
            </a:r>
            <a:r>
              <a:rPr lang="en-US" sz="2600" i="0">
                <a:effectLst/>
                <a:latin typeface="Arial"/>
                <a:cs typeface="Times New Roman"/>
              </a:rPr>
              <a:t>Team members:</a:t>
            </a:r>
          </a:p>
          <a:p>
            <a:r>
              <a:rPr lang="en-US" sz="2800">
                <a:latin typeface="Times New Roman"/>
                <a:cs typeface="Times New Roman"/>
              </a:rPr>
              <a:t>                  </a:t>
            </a:r>
            <a:endParaRPr lang="en-US" sz="280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134086D-0B7F-6F01-87CA-E151E1639E4B}"/>
              </a:ext>
            </a:extLst>
          </p:cNvPr>
          <p:cNvSpPr txBox="1">
            <a:spLocks/>
          </p:cNvSpPr>
          <p:nvPr/>
        </p:nvSpPr>
        <p:spPr>
          <a:xfrm>
            <a:off x="1794737" y="3629046"/>
            <a:ext cx="5396577" cy="23285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sz="2600">
                <a:latin typeface="Arial"/>
                <a:cs typeface="Times New Roman"/>
              </a:rPr>
              <a:t>Shubham Arun Malankar </a:t>
            </a:r>
            <a:endParaRPr lang="en-US" sz="2600">
              <a:latin typeface="Arial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600" err="1">
                <a:latin typeface="Arial"/>
                <a:cs typeface="Times New Roman"/>
              </a:rPr>
              <a:t>Nageshwar</a:t>
            </a:r>
            <a:r>
              <a:rPr lang="en-US" sz="2600">
                <a:latin typeface="Arial"/>
                <a:cs typeface="Times New Roman"/>
              </a:rPr>
              <a:t> Ramkumar Jaiswal</a:t>
            </a:r>
            <a:endParaRPr lang="en-US" sz="2600">
              <a:latin typeface="Arial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600">
                <a:latin typeface="Arial"/>
                <a:cs typeface="Times New Roman"/>
              </a:rPr>
              <a:t>Ravi </a:t>
            </a:r>
            <a:r>
              <a:rPr lang="en-US" sz="2600" err="1">
                <a:latin typeface="Arial"/>
                <a:cs typeface="Times New Roman"/>
              </a:rPr>
              <a:t>Prakasha</a:t>
            </a:r>
            <a:endParaRPr lang="en-US" sz="2600">
              <a:latin typeface="Arial"/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 sz="2600" err="1">
                <a:latin typeface="Arial"/>
                <a:cs typeface="Times New Roman"/>
              </a:rPr>
              <a:t>Navyashree</a:t>
            </a:r>
            <a:r>
              <a:rPr lang="en-US" sz="2600">
                <a:latin typeface="Arial"/>
                <a:cs typeface="Times New Roman"/>
              </a:rPr>
              <a:t> </a:t>
            </a:r>
            <a:r>
              <a:rPr lang="en-US" sz="2600" err="1">
                <a:latin typeface="Arial"/>
                <a:cs typeface="Times New Roman"/>
              </a:rPr>
              <a:t>Budhihal</a:t>
            </a:r>
            <a:r>
              <a:rPr lang="en-US" sz="2600">
                <a:latin typeface="Arial"/>
                <a:cs typeface="Times New Roman"/>
              </a:rPr>
              <a:t> Mutt</a:t>
            </a:r>
          </a:p>
          <a:p>
            <a:pPr marL="514350" indent="-514350">
              <a:buAutoNum type="arabicPeriod"/>
            </a:pPr>
            <a:r>
              <a:rPr lang="en-US" sz="2600" err="1">
                <a:latin typeface="Arial"/>
                <a:cs typeface="Times New Roman"/>
              </a:rPr>
              <a:t>Rushikesh</a:t>
            </a:r>
            <a:r>
              <a:rPr lang="en-US" sz="2600">
                <a:latin typeface="Arial"/>
                <a:cs typeface="Times New Roman"/>
              </a:rPr>
              <a:t> Mahesh Bhagat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BA5C7-9F5D-B3C9-7B1C-656114EA100F}"/>
              </a:ext>
            </a:extLst>
          </p:cNvPr>
          <p:cNvSpPr>
            <a:spLocks noGrp="1"/>
          </p:cNvSpPr>
          <p:nvPr/>
        </p:nvSpPr>
        <p:spPr>
          <a:xfrm>
            <a:off x="1507882" y="665375"/>
            <a:ext cx="9304798" cy="16360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800">
                <a:latin typeface="Arial"/>
                <a:cs typeface="Times New Roman"/>
              </a:rPr>
              <a:t>Iteration 2</a:t>
            </a:r>
            <a:br>
              <a:rPr lang="en-US" sz="2600" b="0" i="0">
                <a:effectLst/>
                <a:latin typeface="Arial"/>
                <a:cs typeface="Times New Roman" panose="02020603050405020304" pitchFamily="18" charset="0"/>
              </a:rPr>
            </a:br>
            <a:r>
              <a:rPr lang="en-US" sz="2800">
                <a:latin typeface="Arial"/>
                <a:cs typeface="Times New Roman"/>
              </a:rPr>
              <a:t>CSE 6324-Advance Topic in Software Engineering</a:t>
            </a:r>
            <a:br>
              <a:rPr lang="en-US" sz="2800">
                <a:latin typeface="Arial"/>
                <a:cs typeface="Times New Roman"/>
              </a:rPr>
            </a:br>
            <a:r>
              <a:rPr lang="en-US" sz="2800">
                <a:latin typeface="Arial"/>
                <a:cs typeface="Times New Roman"/>
              </a:rPr>
              <a:t>       </a:t>
            </a:r>
            <a:r>
              <a:rPr lang="en-US" sz="2800" b="0" i="0">
                <a:effectLst/>
                <a:latin typeface="Arial"/>
                <a:cs typeface="Times New Roman"/>
              </a:rPr>
              <a:t>University of Texas at Arlington (UTA)</a:t>
            </a:r>
            <a:endParaRPr lang="en-IN" sz="2600">
              <a:latin typeface="Arial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516A16-8210-2E1E-D602-A60665E3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600" dirty="0" smtClean="0">
                <a:latin typeface="Arial"/>
                <a:cs typeface="Arial"/>
              </a:rPr>
              <a:t>1</a:t>
            </a:fld>
            <a:endParaRPr lang="en-US"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F77F9D-E1F9-0D8D-81D9-491B9DF0654B}"/>
              </a:ext>
            </a:extLst>
          </p:cNvPr>
          <p:cNvSpPr txBox="1"/>
          <p:nvPr/>
        </p:nvSpPr>
        <p:spPr>
          <a:xfrm>
            <a:off x="2894505" y="6478495"/>
            <a:ext cx="74223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Arial"/>
                <a:cs typeface="Calibri"/>
              </a:rPr>
              <a:t>Fig.2 Screenshot for zero-address check and too-many digits detection </a:t>
            </a:r>
            <a:r>
              <a:rPr lang="en-US" sz="1400">
                <a:solidFill>
                  <a:schemeClr val="accent1"/>
                </a:solidFill>
                <a:latin typeface="Arial"/>
                <a:cs typeface="Arial"/>
              </a:rPr>
              <a:t>[6] </a:t>
            </a:r>
            <a:r>
              <a:rPr lang="en-US" sz="1400">
                <a:solidFill>
                  <a:schemeClr val="accent1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[14]</a:t>
            </a:r>
            <a:endParaRPr lang="en-US" sz="1400">
              <a:solidFill>
                <a:schemeClr val="accent1"/>
              </a:solidFill>
              <a:latin typeface="Arial"/>
              <a:ea typeface="+mn-lt"/>
              <a:cs typeface="Arial"/>
            </a:endParaRPr>
          </a:p>
          <a:p>
            <a:endParaRPr lang="en-US" b="1">
              <a:latin typeface="Arial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0EA69-A750-1E8F-D3B3-F26112C846B8}"/>
              </a:ext>
            </a:extLst>
          </p:cNvPr>
          <p:cNvSpPr txBox="1"/>
          <p:nvPr/>
        </p:nvSpPr>
        <p:spPr>
          <a:xfrm>
            <a:off x="563975" y="689"/>
            <a:ext cx="743810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u="sng">
                <a:latin typeface="Arial"/>
                <a:ea typeface="+mn-lt"/>
                <a:cs typeface="+mn-lt"/>
              </a:rPr>
              <a:t>Code and Test contract: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32C76-A084-EEE6-040D-8E2B35A5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600" dirty="0" smtClean="0">
                <a:latin typeface="Arial"/>
                <a:cs typeface="Arial"/>
              </a:rPr>
              <a:t>10</a:t>
            </a:fld>
            <a:endParaRPr lang="en-US" sz="1600">
              <a:latin typeface="Arial"/>
              <a:cs typeface="Arial"/>
            </a:endParaRPr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ED232F98-6848-ABB2-750F-E44C3888D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770" y="586939"/>
            <a:ext cx="8609857" cy="576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16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F77F9D-E1F9-0D8D-81D9-491B9DF0654B}"/>
              </a:ext>
            </a:extLst>
          </p:cNvPr>
          <p:cNvSpPr txBox="1"/>
          <p:nvPr/>
        </p:nvSpPr>
        <p:spPr>
          <a:xfrm>
            <a:off x="2894505" y="6478495"/>
            <a:ext cx="74223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Arial"/>
                <a:cs typeface="Calibri"/>
              </a:rPr>
              <a:t>Fig.3 Screenshot for zero-address check and too-many digits detection </a:t>
            </a:r>
            <a:r>
              <a:rPr lang="en-US" sz="1400">
                <a:solidFill>
                  <a:schemeClr val="accent1"/>
                </a:solidFill>
                <a:latin typeface="Arial"/>
                <a:cs typeface="Arial"/>
              </a:rPr>
              <a:t>[6] </a:t>
            </a:r>
            <a:r>
              <a:rPr lang="en-US" sz="1400">
                <a:solidFill>
                  <a:schemeClr val="accent1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[14]</a:t>
            </a:r>
            <a:endParaRPr lang="en-US" sz="1400">
              <a:solidFill>
                <a:schemeClr val="accent1"/>
              </a:solidFill>
              <a:latin typeface="Arial"/>
              <a:ea typeface="+mn-lt"/>
              <a:cs typeface="Arial"/>
            </a:endParaRPr>
          </a:p>
          <a:p>
            <a:endParaRPr lang="en-US" b="1">
              <a:latin typeface="Arial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0EA69-A750-1E8F-D3B3-F26112C846B8}"/>
              </a:ext>
            </a:extLst>
          </p:cNvPr>
          <p:cNvSpPr txBox="1"/>
          <p:nvPr/>
        </p:nvSpPr>
        <p:spPr>
          <a:xfrm>
            <a:off x="563975" y="689"/>
            <a:ext cx="743810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u="sng">
                <a:latin typeface="Arial"/>
                <a:ea typeface="+mn-lt"/>
                <a:cs typeface="+mn-lt"/>
              </a:rPr>
              <a:t>Code and Test contract (Cont.)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32C76-A084-EEE6-040D-8E2B35A5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600" dirty="0" smtClean="0">
                <a:latin typeface="Arial"/>
                <a:cs typeface="Arial"/>
              </a:rPr>
              <a:t>11</a:t>
            </a:fld>
            <a:endParaRPr lang="en-US" sz="1600">
              <a:latin typeface="Arial"/>
              <a:cs typeface="Arial"/>
            </a:endParaRPr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:a16="http://schemas.microsoft.com/office/drawing/2014/main" id="{7B23B2E2-F656-832B-1372-29532418A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070" y="540407"/>
            <a:ext cx="6531004" cy="587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5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8703FD0-4994-B361-5B4E-BB6B095C5169}"/>
              </a:ext>
            </a:extLst>
          </p:cNvPr>
          <p:cNvSpPr txBox="1"/>
          <p:nvPr/>
        </p:nvSpPr>
        <p:spPr>
          <a:xfrm>
            <a:off x="2736966" y="6394946"/>
            <a:ext cx="846525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Arial"/>
                <a:cs typeface="Arial"/>
              </a:rPr>
              <a:t>Fig.4 Screenshot to check for ambiguous version detection in solidity</a:t>
            </a:r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[11]</a:t>
            </a:r>
            <a:endParaRPr lang="en-US" sz="1400" dirty="0">
              <a:solidFill>
                <a:schemeClr val="accent1"/>
              </a:solidFill>
              <a:ea typeface="+mn-lt"/>
              <a:cs typeface="+mn-lt"/>
            </a:endParaRPr>
          </a:p>
          <a:p>
            <a:endParaRPr lang="en-US" dirty="0">
              <a:solidFill>
                <a:schemeClr val="accent1"/>
              </a:solidFill>
              <a:latin typeface="Arial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F0219C-97CE-EFEF-042F-5503024CC9F9}"/>
              </a:ext>
            </a:extLst>
          </p:cNvPr>
          <p:cNvSpPr txBox="1"/>
          <p:nvPr/>
        </p:nvSpPr>
        <p:spPr>
          <a:xfrm>
            <a:off x="492484" y="51718"/>
            <a:ext cx="100453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u="sng">
                <a:latin typeface="Arial"/>
                <a:ea typeface="+mn-lt"/>
                <a:cs typeface="+mn-lt"/>
              </a:rPr>
              <a:t>Code and Test contract (cont.):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C31E2-6AAC-D226-54B3-8017510E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4927" y="6208615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600" dirty="0" smtClean="0">
                <a:latin typeface="Arial"/>
                <a:cs typeface="Arial"/>
              </a:rPr>
              <a:t>12</a:t>
            </a:fld>
            <a:endParaRPr lang="en-US" sz="1600">
              <a:latin typeface="Arial"/>
              <a:cs typeface="Arial"/>
            </a:endParaRPr>
          </a:p>
        </p:txBody>
      </p:sp>
      <p:pic>
        <p:nvPicPr>
          <p:cNvPr id="2" name="Picture 4" descr="Text&#10;&#10;Description automatically generated">
            <a:extLst>
              <a:ext uri="{FF2B5EF4-FFF2-40B4-BE49-F238E27FC236}">
                <a16:creationId xmlns:a16="http://schemas.microsoft.com/office/drawing/2014/main" id="{8587CAAE-B310-DC9D-2629-7F5E8D5FC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921" y="867131"/>
            <a:ext cx="8713939" cy="52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93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9AF6B4-49F3-2BDE-9CF8-7AE8037AF51B}"/>
              </a:ext>
            </a:extLst>
          </p:cNvPr>
          <p:cNvSpPr txBox="1"/>
          <p:nvPr/>
        </p:nvSpPr>
        <p:spPr>
          <a:xfrm>
            <a:off x="492110" y="82497"/>
            <a:ext cx="9716216" cy="6715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u="sng">
                <a:latin typeface="Arial"/>
                <a:ea typeface="+mn-lt"/>
                <a:cs typeface="+mn-lt"/>
              </a:rPr>
              <a:t>Code and Test contract (cont.):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A5F597-F591-8D8D-A117-20D3B3F004F1}"/>
              </a:ext>
            </a:extLst>
          </p:cNvPr>
          <p:cNvSpPr txBox="1"/>
          <p:nvPr/>
        </p:nvSpPr>
        <p:spPr>
          <a:xfrm>
            <a:off x="3709203" y="6357651"/>
            <a:ext cx="50029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1"/>
              </a:solidFill>
              <a:latin typeface="Arial"/>
              <a:ea typeface="+mn-lt"/>
              <a:cs typeface="Arial"/>
            </a:endParaRPr>
          </a:p>
          <a:p>
            <a:endParaRPr lang="en-US" b="1">
              <a:latin typeface="Arial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46623-93B1-1858-68BD-48FCA372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0389" y="6236034"/>
            <a:ext cx="457200" cy="445335"/>
          </a:xfrm>
        </p:spPr>
        <p:txBody>
          <a:bodyPr/>
          <a:lstStyle/>
          <a:p>
            <a:fld id="{330EA680-D336-4FF7-8B7A-9848BB0A1C32}" type="slidenum">
              <a:rPr lang="en-US" sz="1600" dirty="0" smtClean="0"/>
              <a:t>13</a:t>
            </a:fld>
            <a:endParaRPr lang="en-US" sz="160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79BE6A-F726-A948-0DFF-6A78A185BC9D}"/>
              </a:ext>
            </a:extLst>
          </p:cNvPr>
          <p:cNvSpPr txBox="1"/>
          <p:nvPr/>
        </p:nvSpPr>
        <p:spPr>
          <a:xfrm>
            <a:off x="2506218" y="6386370"/>
            <a:ext cx="89276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Arial"/>
                <a:cs typeface="Arial"/>
              </a:rPr>
              <a:t>Fig.5 Screenshot to check for ambiguous version detection in solidity  </a:t>
            </a:r>
            <a:r>
              <a:rPr lang="en-US" sz="1400">
                <a:solidFill>
                  <a:schemeClr val="accent1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[11]</a:t>
            </a:r>
            <a:endParaRPr lang="en-US" sz="1400">
              <a:solidFill>
                <a:schemeClr val="accent1"/>
              </a:solidFill>
              <a:ea typeface="+mn-lt"/>
              <a:cs typeface="+mn-lt"/>
            </a:endParaRPr>
          </a:p>
          <a:p>
            <a:endParaRPr lang="en-US">
              <a:solidFill>
                <a:schemeClr val="accent1"/>
              </a:solidFill>
              <a:latin typeface="Arial"/>
              <a:cs typeface="Calibri"/>
            </a:endParaRPr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707D195C-9109-4C9F-ECA1-F6B4B8C5A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305" y="870342"/>
            <a:ext cx="8139828" cy="54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43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E7F4-91BF-FE07-401C-D6A7FD20B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35" y="422481"/>
            <a:ext cx="10515600" cy="333754"/>
          </a:xfrm>
        </p:spPr>
        <p:txBody>
          <a:bodyPr>
            <a:noAutofit/>
          </a:bodyPr>
          <a:lstStyle/>
          <a:p>
            <a:r>
              <a:rPr lang="en-US" sz="3600" b="1" u="sng">
                <a:latin typeface="Arial"/>
                <a:cs typeface="Calibri Light"/>
              </a:rPr>
              <a:t>Risks Faced During The Iteration </a:t>
            </a:r>
            <a:r>
              <a:rPr lang="en-US" sz="3800" b="1" u="sng">
                <a:latin typeface="Arial"/>
                <a:cs typeface="Calibri Light"/>
              </a:rPr>
              <a:t>:</a:t>
            </a:r>
            <a:endParaRPr lang="en-US" sz="3800" b="1" u="sng">
              <a:latin typeface="Arial"/>
              <a:cs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CE9163-DE0C-65BF-578A-B9AE348C4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184627"/>
              </p:ext>
            </p:extLst>
          </p:nvPr>
        </p:nvGraphicFramePr>
        <p:xfrm>
          <a:off x="427653" y="964163"/>
          <a:ext cx="11185445" cy="57575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13083">
                  <a:extLst>
                    <a:ext uri="{9D8B030D-6E8A-4147-A177-3AD203B41FA5}">
                      <a16:colId xmlns:a16="http://schemas.microsoft.com/office/drawing/2014/main" val="1479640598"/>
                    </a:ext>
                  </a:extLst>
                </a:gridCol>
                <a:gridCol w="1283011">
                  <a:extLst>
                    <a:ext uri="{9D8B030D-6E8A-4147-A177-3AD203B41FA5}">
                      <a16:colId xmlns:a16="http://schemas.microsoft.com/office/drawing/2014/main" val="2837182117"/>
                    </a:ext>
                  </a:extLst>
                </a:gridCol>
                <a:gridCol w="6289351">
                  <a:extLst>
                    <a:ext uri="{9D8B030D-6E8A-4147-A177-3AD203B41FA5}">
                      <a16:colId xmlns:a16="http://schemas.microsoft.com/office/drawing/2014/main" val="880418847"/>
                    </a:ext>
                  </a:extLst>
                </a:gridCol>
              </a:tblGrid>
              <a:tr h="58375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Arial"/>
                        </a:rPr>
                        <a:t>Risks: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Type: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Mitigation: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222736"/>
                  </a:ext>
                </a:extLst>
              </a:tr>
              <a:tr h="172532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Inadequate documentation for </a:t>
                      </a:r>
                      <a:r>
                        <a:rPr lang="en-US" sz="1800" b="0" i="0" u="none" strike="noStrike" noProof="0" err="1">
                          <a:latin typeface="Arial"/>
                        </a:rPr>
                        <a:t>antlr</a:t>
                      </a:r>
                      <a:endParaRPr lang="en-US" u="none" err="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It is essential to ensure that any alterations or improvements made to a building or modification tool are clearly explained and detailed information is provided. Proper clarification is necessary, and documentation should be updated or committed whenever any changes or modifications are made.</a:t>
                      </a:r>
                      <a:r>
                        <a:rPr lang="en-US" sz="1800" b="0" i="0" u="none" strike="noStrike" noProof="0">
                          <a:solidFill>
                            <a:schemeClr val="accent1"/>
                          </a:solidFill>
                          <a:latin typeface="Arial"/>
                          <a:hlinkClick r:id="rId2"/>
                        </a:rPr>
                        <a:t>[1]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714801"/>
                  </a:ext>
                </a:extLst>
              </a:tr>
              <a:tr h="6745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Visiting actual nodes of abstract syntax tree</a:t>
                      </a:r>
                      <a:endParaRPr lang="en-US" u="none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We debugged each output of the result and got our target literal on which we further worked upon.</a:t>
                      </a:r>
                      <a:r>
                        <a:rPr lang="en-US">
                          <a:latin typeface="Arial"/>
                          <a:hlinkClick r:id="rId3"/>
                        </a:rPr>
                        <a:t>[7]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32138"/>
                  </a:ext>
                </a:extLst>
              </a:tr>
              <a:tr h="9080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Finding test contract</a:t>
                      </a:r>
                      <a:endParaRPr lang="en-US" u="none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We found a reliable </a:t>
                      </a:r>
                      <a:r>
                        <a:rPr lang="en-US" sz="1800" b="0" i="0" u="none" strike="noStrike" noProof="0" err="1">
                          <a:latin typeface="Arial"/>
                        </a:rPr>
                        <a:t>github</a:t>
                      </a:r>
                      <a:r>
                        <a:rPr lang="en-US" sz="1800" b="0" i="0" u="none" strike="noStrike" noProof="0">
                          <a:latin typeface="Arial"/>
                        </a:rPr>
                        <a:t> repository which consist of test contract related to crypto currency, e-governance which aided our testing requirements. </a:t>
                      </a:r>
                      <a:r>
                        <a:rPr lang="en-US" sz="1800" b="0" i="0" u="none" strike="noStrike" noProof="0">
                          <a:solidFill>
                            <a:schemeClr val="accent1"/>
                          </a:solidFill>
                          <a:latin typeface="Arial"/>
                          <a:hlinkClick r:id="rId4"/>
                        </a:rPr>
                        <a:t>[5]</a:t>
                      </a:r>
                      <a:endParaRPr lang="en-US" sz="1800" b="0" i="0" u="none" strike="noStrike" noProof="0">
                        <a:solidFill>
                          <a:schemeClr val="accent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46776"/>
                  </a:ext>
                </a:extLst>
              </a:tr>
              <a:tr h="9080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Arial"/>
                        </a:rPr>
                        <a:t>Antlr</a:t>
                      </a:r>
                      <a:r>
                        <a:rPr lang="en-US" sz="1800" b="0" i="0" u="none" strike="noStrike" noProof="0">
                          <a:latin typeface="Arial"/>
                        </a:rPr>
                        <a:t> producing different results for different versions of JDK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While setting the project environments, we need to take care of all the versions of JDK and jar files are compatible with each other.</a:t>
                      </a:r>
                      <a:r>
                        <a:rPr lang="en-US" sz="1800" b="0" i="0" u="none" strike="noStrike" noProof="0">
                          <a:solidFill>
                            <a:schemeClr val="accent1"/>
                          </a:solidFill>
                          <a:latin typeface="Arial"/>
                          <a:hlinkClick r:id="rId2"/>
                        </a:rPr>
                        <a:t>[1]</a:t>
                      </a:r>
                      <a:endParaRPr lang="en-US" sz="1800" b="0" i="0" u="none" strike="noStrike" noProof="0">
                        <a:solidFill>
                          <a:schemeClr val="accent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82862"/>
                  </a:ext>
                </a:extLst>
              </a:tr>
              <a:tr h="9330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Setting up </a:t>
                      </a:r>
                      <a:r>
                        <a:rPr lang="en-US" sz="1800" b="0" i="0" u="none" strike="noStrike" noProof="0" err="1">
                          <a:latin typeface="Arial"/>
                        </a:rPr>
                        <a:t>Antlr</a:t>
                      </a:r>
                      <a:endParaRPr lang="en-US" err="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We have followed the procedure, which are available on online resources. </a:t>
                      </a:r>
                      <a:r>
                        <a:rPr lang="en-US" sz="1800" b="0" i="0" u="none" strike="noStrike" noProof="0">
                          <a:solidFill>
                            <a:schemeClr val="accent1"/>
                          </a:solidFill>
                          <a:latin typeface="Arial"/>
                          <a:hlinkClick r:id="rId5"/>
                        </a:rPr>
                        <a:t>[12]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88499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DA430D-920D-4DDD-ECBA-A8184C8A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600" dirty="0" smtClean="0">
                <a:latin typeface="Arial"/>
                <a:cs typeface="Arial"/>
              </a:rPr>
              <a:t>14</a:t>
            </a:fld>
            <a:endParaRPr lang="en-US"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5348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01DF-B8E1-0930-A9AF-07EEBEA3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>
                <a:latin typeface="Arial"/>
                <a:ea typeface="+mj-lt"/>
                <a:cs typeface="+mj-lt"/>
              </a:rPr>
              <a:t>Customers and Users:</a:t>
            </a:r>
            <a:endParaRPr lang="en-US" sz="360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4487E-B8D2-66BA-6AF1-BA11D0A18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 panose="020F0502020204030204"/>
              </a:rPr>
              <a:t>Importance of Solidity smart contract analysis tools:</a:t>
            </a:r>
          </a:p>
          <a:p>
            <a:pPr lvl="1"/>
            <a:r>
              <a:rPr lang="en-US" dirty="0">
                <a:cs typeface="Calibri" panose="020F0502020204030204"/>
              </a:rPr>
              <a:t>Ensure security and functionality</a:t>
            </a:r>
          </a:p>
          <a:p>
            <a:pPr lvl="1"/>
            <a:r>
              <a:rPr lang="en-US" dirty="0">
                <a:cs typeface="Calibri" panose="020F0502020204030204"/>
              </a:rPr>
              <a:t>Essential for developers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Benefits for local businesses using Solidity smart contract analysis tools:</a:t>
            </a:r>
          </a:p>
          <a:p>
            <a:pPr lvl="1"/>
            <a:r>
              <a:rPr lang="en-US" dirty="0">
                <a:cs typeface="Calibri" panose="020F0502020204030204"/>
              </a:rPr>
              <a:t>Improve quality and reliability</a:t>
            </a:r>
          </a:p>
          <a:p>
            <a:pPr lvl="1"/>
            <a:r>
              <a:rPr lang="en-US" dirty="0">
                <a:cs typeface="Calibri" panose="020F0502020204030204"/>
              </a:rPr>
              <a:t>Manage Ether and smart contracts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Darshan </a:t>
            </a:r>
            <a:r>
              <a:rPr lang="en-US" dirty="0" err="1">
                <a:cs typeface="Calibri" panose="020F0502020204030204"/>
              </a:rPr>
              <a:t>Ujjini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Mallikarjuna's</a:t>
            </a:r>
            <a:r>
              <a:rPr lang="en-US" dirty="0">
                <a:cs typeface="Calibri" panose="020F0502020204030204"/>
              </a:rPr>
              <a:t> experience with Solidity analysis tool:</a:t>
            </a:r>
          </a:p>
          <a:p>
            <a:pPr lvl="1"/>
            <a:r>
              <a:rPr lang="en-US" dirty="0">
                <a:cs typeface="Calibri" panose="020F0502020204030204"/>
              </a:rPr>
              <a:t>Valuable feedback provided</a:t>
            </a:r>
          </a:p>
          <a:p>
            <a:pPr lvl="1"/>
            <a:r>
              <a:rPr lang="en-US" dirty="0">
                <a:cs typeface="Calibri" panose="020F0502020204030204"/>
              </a:rPr>
              <a:t>Practical experience with static analysis tool</a:t>
            </a:r>
          </a:p>
          <a:p>
            <a:pPr marL="0" indent="0">
              <a:buNone/>
            </a:pPr>
            <a:br>
              <a:rPr lang="en-US" dirty="0"/>
            </a:b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433EE-E19F-91DC-C224-74CE94F4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600" dirty="0" smtClean="0">
                <a:latin typeface="Arial"/>
                <a:cs typeface="Arial"/>
              </a:rPr>
              <a:t>15</a:t>
            </a:fld>
            <a:endParaRPr lang="en-US"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9268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640B-8EC4-3538-BB2B-46A3E931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19141"/>
          </a:xfrm>
        </p:spPr>
        <p:txBody>
          <a:bodyPr/>
          <a:lstStyle/>
          <a:p>
            <a:r>
              <a:rPr lang="en-US" sz="3600" b="1" u="sng">
                <a:latin typeface="Arial"/>
                <a:ea typeface="+mj-lt"/>
                <a:cs typeface="+mj-lt"/>
              </a:rPr>
              <a:t>Acknowledgement:</a:t>
            </a:r>
            <a:endParaRPr lang="en-US" sz="3600" b="1" u="sng">
              <a:latin typeface="Arial"/>
              <a:cs typeface="Arial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1A67-55ED-29F0-D4C5-72537CABA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Darshan </a:t>
            </a:r>
            <a:r>
              <a:rPr lang="en-US" dirty="0" err="1">
                <a:cs typeface="Calibri"/>
              </a:rPr>
              <a:t>Ujjini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Mallikarjuna</a:t>
            </a:r>
            <a:r>
              <a:rPr lang="en-US" dirty="0">
                <a:cs typeface="Calibri"/>
              </a:rPr>
              <a:t> – Block Chain Enthusiast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DC9CD-7711-5D9B-94D4-B9BB52D1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600" dirty="0" smtClean="0">
                <a:latin typeface="Arial"/>
                <a:cs typeface="Arial"/>
              </a:rPr>
              <a:t>16</a:t>
            </a:fld>
            <a:endParaRPr lang="en-US"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3901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99AC-9C66-13C7-75F0-CB8FCD8C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34" y="276960"/>
            <a:ext cx="10515600" cy="1325563"/>
          </a:xfrm>
        </p:spPr>
        <p:txBody>
          <a:bodyPr/>
          <a:lstStyle/>
          <a:p>
            <a:r>
              <a:rPr lang="en-US" sz="3600" b="1" u="sng" err="1">
                <a:latin typeface="Arial"/>
                <a:ea typeface="+mn-lt"/>
                <a:cs typeface="+mn-lt"/>
              </a:rPr>
              <a:t>Github</a:t>
            </a:r>
            <a:r>
              <a:rPr lang="en-US" sz="3600" b="1" u="sng">
                <a:latin typeface="Arial"/>
                <a:ea typeface="+mn-lt"/>
                <a:cs typeface="+mn-lt"/>
              </a:rPr>
              <a:t> Repository: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5450-2426-355A-2726-4F239FB3C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57" y="2097496"/>
            <a:ext cx="11632864" cy="14065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ea typeface="+mn-lt"/>
                <a:cs typeface="+mn-lt"/>
                <a:hlinkClick r:id="rId2"/>
              </a:rPr>
              <a:t>https://github.com/shubhammalankar/ASE-CSE-6324-Team-5-Slither/tree/master/Iteration%202</a:t>
            </a:r>
            <a:r>
              <a:rPr lang="en-US">
                <a:latin typeface="Arial"/>
                <a:ea typeface="+mn-lt"/>
                <a:cs typeface="+mn-lt"/>
              </a:rPr>
              <a:t> 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903E2-9A22-800D-C933-29A71490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600" dirty="0" smtClean="0">
                <a:latin typeface="Arial"/>
                <a:cs typeface="Arial"/>
              </a:rPr>
              <a:t>17</a:t>
            </a:fld>
            <a:endParaRPr lang="en-US"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94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BDF2-6834-E004-03DE-7B0C382F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655" y="1443"/>
            <a:ext cx="9354458" cy="890135"/>
          </a:xfrm>
        </p:spPr>
        <p:txBody>
          <a:bodyPr>
            <a:normAutofit/>
          </a:bodyPr>
          <a:lstStyle/>
          <a:p>
            <a:r>
              <a:rPr lang="en-US" sz="3600" b="1" u="sng">
                <a:latin typeface="Arial"/>
                <a:cs typeface="Arial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8014-B17D-307E-F18A-61C2AA0B0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900"/>
            <a:ext cx="10515600" cy="54194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[1] </a:t>
            </a:r>
            <a:r>
              <a:rPr lang="en-US" sz="1600" u="sng" dirty="0">
                <a:latin typeface="Arial"/>
                <a:ea typeface="+mn-lt"/>
                <a:cs typeface="+mn-lt"/>
                <a:hlinkClick r:id="rId2"/>
              </a:rPr>
              <a:t>https://www.antlr.org/</a:t>
            </a:r>
            <a:endParaRPr lang="en-US" sz="16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[2] </a:t>
            </a:r>
            <a:r>
              <a:rPr lang="en-US" sz="1600" u="sng" dirty="0">
                <a:latin typeface="Arial"/>
                <a:ea typeface="+mn-lt"/>
                <a:cs typeface="+mn-lt"/>
                <a:hlinkClick r:id="rId3"/>
              </a:rPr>
              <a:t>https://www.eclipse.org/</a:t>
            </a:r>
            <a:endParaRPr lang="en-US" sz="16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[3] </a:t>
            </a:r>
            <a:r>
              <a:rPr lang="en-US" sz="1600" u="sng" dirty="0">
                <a:latin typeface="Arial"/>
                <a:ea typeface="+mn-lt"/>
                <a:cs typeface="+mn-lt"/>
                <a:hlinkClick r:id="rId4"/>
              </a:rPr>
              <a:t>https://www.oracle.com/java/technologies/downloads/</a:t>
            </a:r>
            <a:endParaRPr lang="en-US" sz="16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[4] </a:t>
            </a:r>
            <a:r>
              <a:rPr lang="en-US" sz="1600" u="sng" dirty="0">
                <a:latin typeface="Arial"/>
                <a:ea typeface="+mn-lt"/>
                <a:cs typeface="+mn-lt"/>
                <a:hlinkClick r:id="rId5"/>
              </a:rPr>
              <a:t>https://github.com/shubhammalankar/ASE-CSE-6324-Team-5-Slither/tree/master/Iteration%202</a:t>
            </a:r>
            <a:endParaRPr lang="en-US" sz="16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[5] </a:t>
            </a:r>
            <a:r>
              <a:rPr lang="en-US" sz="1600" u="sng" dirty="0">
                <a:latin typeface="Arial"/>
                <a:ea typeface="+mn-lt"/>
                <a:cs typeface="+mn-lt"/>
                <a:hlinkClick r:id="rId6"/>
              </a:rPr>
              <a:t>https://github.com/OpenZeppelin/openzeppelin-contracts</a:t>
            </a:r>
            <a:endParaRPr lang="en-US" sz="16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[6] </a:t>
            </a:r>
            <a:r>
              <a:rPr lang="en-US" sz="1600" u="sng" dirty="0">
                <a:latin typeface="Arial"/>
                <a:ea typeface="+mn-lt"/>
                <a:cs typeface="+mn-lt"/>
                <a:hlinkClick r:id="rId7"/>
              </a:rPr>
              <a:t>https://blackadam.hashnode.dev/zero-address-check-the-danger</a:t>
            </a:r>
            <a:endParaRPr lang="en-US" sz="16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[7] </a:t>
            </a:r>
            <a:r>
              <a:rPr lang="en-US" sz="1600" u="sng" dirty="0">
                <a:latin typeface="Arial"/>
                <a:ea typeface="+mn-lt"/>
                <a:cs typeface="+mn-lt"/>
                <a:hlinkClick r:id="rId8"/>
              </a:rPr>
              <a:t>https://dev.to/lefebvre/compilers-101---overview-and-lexer-3i0m</a:t>
            </a:r>
            <a:endParaRPr lang="en-US" sz="16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[8] </a:t>
            </a:r>
            <a:r>
              <a:rPr lang="en-US" sz="1600" u="sng" dirty="0">
                <a:latin typeface="Arial"/>
                <a:ea typeface="+mn-lt"/>
                <a:cs typeface="+mn-lt"/>
                <a:hlinkClick r:id="rId9"/>
              </a:rPr>
              <a:t>https://www.baeldung.com/java-antlr</a:t>
            </a:r>
            <a:endParaRPr lang="en-US" sz="16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[9] </a:t>
            </a:r>
            <a:r>
              <a:rPr lang="en-US" sz="1600" u="sng" dirty="0">
                <a:latin typeface="Arial"/>
                <a:ea typeface="+mn-lt"/>
                <a:cs typeface="+mn-lt"/>
                <a:hlinkClick r:id="rId10"/>
              </a:rPr>
              <a:t>https://stackoverflow.com/questions/29971097/how-to-create-ast-with-antlr4</a:t>
            </a:r>
            <a:endParaRPr lang="en-US" sz="16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[10] </a:t>
            </a:r>
            <a:r>
              <a:rPr lang="en-US" sz="1600" u="sng" dirty="0">
                <a:latin typeface="Arial"/>
                <a:ea typeface="+mn-lt"/>
                <a:cs typeface="+mn-lt"/>
                <a:hlinkClick r:id="rId11"/>
              </a:rPr>
              <a:t>https://www.geeksforgeeks.org/arraylist-in-java/</a:t>
            </a:r>
            <a:endParaRPr lang="en-US" sz="16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[11] </a:t>
            </a:r>
            <a:r>
              <a:rPr lang="en-US" sz="1600" u="sng" dirty="0">
                <a:latin typeface="Arial"/>
                <a:ea typeface="+mn-lt"/>
                <a:cs typeface="+mn-lt"/>
                <a:hlinkClick r:id="rId12"/>
              </a:rPr>
              <a:t>https://ethereum.stackexchange.com/questions/96743/build-with-multiple-solc-versions</a:t>
            </a:r>
            <a:endParaRPr lang="en-US" sz="16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[12] </a:t>
            </a:r>
            <a:r>
              <a:rPr lang="en-US" sz="1600" u="sng" dirty="0">
                <a:latin typeface="Arial"/>
                <a:ea typeface="+mn-lt"/>
                <a:cs typeface="+mn-lt"/>
                <a:hlinkClick r:id="rId13"/>
              </a:rPr>
              <a:t>https://www.youtube.com/watch?v=pa8qG0I10_I</a:t>
            </a:r>
            <a:endParaRPr lang="en-US" sz="16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[13] </a:t>
            </a:r>
            <a:r>
              <a:rPr lang="en-US" sz="1600" u="sng" dirty="0">
                <a:latin typeface="Arial"/>
                <a:ea typeface="+mn-lt"/>
                <a:cs typeface="+mn-lt"/>
                <a:hlinkClick r:id="rId14"/>
              </a:rPr>
              <a:t>https://github.com/crytic/slither/wiki/Detector-Documentation#too-many-digits</a:t>
            </a:r>
            <a:endParaRPr lang="en-US" sz="1600" u="sng" dirty="0">
              <a:solidFill>
                <a:schemeClr val="accent1"/>
              </a:solidFill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n-US" sz="1600" u="sng" dirty="0">
              <a:solidFill>
                <a:schemeClr val="accent1"/>
              </a:solidFill>
              <a:latin typeface="Arial"/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EAA93-51BE-0EE6-D694-652E6294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600" dirty="0" smtClean="0">
                <a:latin typeface="Arial"/>
                <a:cs typeface="Arial"/>
              </a:rPr>
              <a:t>18</a:t>
            </a:fld>
            <a:endParaRPr lang="en-US"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4601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1104-CDE1-6F76-2209-92C00DEA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411" y="1140494"/>
            <a:ext cx="4539916" cy="3076826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Thank you!</a:t>
            </a:r>
            <a:endParaRPr lang="en-US" sz="5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7B48-CD61-CC01-FED3-59B0D22B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8389" y="6195929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600" dirty="0" smtClean="0">
                <a:latin typeface="Arial"/>
                <a:cs typeface="Arial"/>
              </a:rPr>
              <a:t>19</a:t>
            </a:fld>
            <a:endParaRPr lang="en-US" sz="1600">
              <a:latin typeface="Arial"/>
              <a:cs typeface="Arial"/>
            </a:endParaRPr>
          </a:p>
        </p:txBody>
      </p:sp>
      <p:pic>
        <p:nvPicPr>
          <p:cNvPr id="3" name="Graphic 4" descr="Smiling face outline with solid fill">
            <a:extLst>
              <a:ext uri="{FF2B5EF4-FFF2-40B4-BE49-F238E27FC236}">
                <a16:creationId xmlns:a16="http://schemas.microsoft.com/office/drawing/2014/main" id="{CDA08116-36EA-047E-6B73-B6AD79D02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7327" y="3172326"/>
            <a:ext cx="1409031" cy="13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9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9D9B-679E-A281-7FF1-69D2613D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15" y="144998"/>
            <a:ext cx="10515600" cy="684516"/>
          </a:xfrm>
        </p:spPr>
        <p:txBody>
          <a:bodyPr>
            <a:normAutofit/>
          </a:bodyPr>
          <a:lstStyle/>
          <a:p>
            <a:r>
              <a:rPr lang="en-US" sz="3600" b="1" u="sng">
                <a:latin typeface="Arial"/>
                <a:cs typeface="Calibri Light"/>
              </a:rPr>
              <a:t>Features that we worked 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25C90-E80A-BCB2-C086-15A17753D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41" y="1021989"/>
            <a:ext cx="11082376" cy="50212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/>
            <a:r>
              <a:rPr lang="en-US" sz="2400" b="0" i="0" u="none" strike="noStrike" dirty="0">
                <a:effectLst/>
                <a:latin typeface="Arial"/>
                <a:cs typeface="Arial"/>
              </a:rPr>
              <a:t>Challenges were faced in selecting the optimal programming language for analyzing smart contracts, as different languages have varying strengths and weaknesses</a:t>
            </a:r>
            <a:r>
              <a:rPr lang="en-US" sz="2400" dirty="0">
                <a:latin typeface="Arial"/>
                <a:cs typeface="Arial"/>
              </a:rPr>
              <a:t>.</a:t>
            </a: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[8] </a:t>
            </a: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[9]</a:t>
            </a:r>
            <a:endParaRPr lang="en-US" sz="2400" dirty="0">
              <a:solidFill>
                <a:schemeClr val="accent1"/>
              </a:solidFill>
              <a:latin typeface="Arial"/>
              <a:cs typeface="Arial"/>
            </a:endParaRPr>
          </a:p>
          <a:p>
            <a:pPr algn="just"/>
            <a:r>
              <a:rPr lang="en-US" sz="2400" b="0" i="0" u="none" strike="noStrike" dirty="0">
                <a:effectLst/>
                <a:latin typeface="Arial"/>
                <a:cs typeface="Arial"/>
              </a:rPr>
              <a:t>The team utilized ANTLR as a highly effective parse generator to develop the tool. The tool uses a .G4 file to generate lexer.java, parser.java, and visitor.java files, which process the Solidity file and produce an Abstract Syntax Tree (AST). The tool ultimately reports detected vulnerabilities and errors</a:t>
            </a:r>
            <a:r>
              <a:rPr lang="en-US" sz="2400" dirty="0">
                <a:latin typeface="Arial"/>
                <a:cs typeface="Arial"/>
              </a:rPr>
              <a:t>.</a:t>
            </a: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[1] </a:t>
            </a: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[12]</a:t>
            </a:r>
            <a:endParaRPr lang="en-US" sz="2400" b="0" i="0" strike="noStrike" dirty="0">
              <a:solidFill>
                <a:schemeClr val="accent1"/>
              </a:solidFill>
              <a:effectLst/>
              <a:latin typeface="Arial"/>
              <a:cs typeface="Arial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/>
            <a:r>
              <a:rPr lang="en-US" sz="2400" dirty="0">
                <a:latin typeface="Arial"/>
                <a:cs typeface="Calibri" panose="020F0502020204030204"/>
              </a:rPr>
              <a:t>We have created a tool to detect "too many digits" assigned to variable, zero address validation, incorrect address error and ambiguous version declaration by performing input validation on literal</a:t>
            </a:r>
            <a:r>
              <a:rPr lang="en-US" sz="2400">
                <a:latin typeface="Arial"/>
                <a:cs typeface="Calibri" panose="020F0502020204030204"/>
              </a:rPr>
              <a:t>. </a:t>
            </a:r>
            <a:endParaRPr lang="en-US" sz="2400" dirty="0">
              <a:latin typeface="Arial"/>
              <a:cs typeface="Calibri" panose="020F0502020204030204"/>
            </a:endParaRPr>
          </a:p>
          <a:p>
            <a:endParaRPr lang="en-US" sz="2400" dirty="0">
              <a:solidFill>
                <a:srgbClr val="4472C4"/>
              </a:solidFill>
              <a:latin typeface="Arial"/>
              <a:ea typeface="Calibri"/>
              <a:cs typeface="Calibri" panose="020F0502020204030204"/>
            </a:endParaRPr>
          </a:p>
          <a:p>
            <a:endParaRPr lang="en-US" sz="2400" dirty="0">
              <a:solidFill>
                <a:srgbClr val="4472C4"/>
              </a:solidFill>
              <a:latin typeface="Arial"/>
              <a:ea typeface="Calibri"/>
              <a:cs typeface="Calibri" panose="020F0502020204030204"/>
            </a:endParaRPr>
          </a:p>
          <a:p>
            <a:endParaRPr lang="en-US" sz="2400" dirty="0">
              <a:solidFill>
                <a:srgbClr val="4472C4"/>
              </a:solidFill>
              <a:latin typeface="Arial"/>
              <a:cs typeface="Calibri" panose="020F0502020204030204"/>
            </a:endParaRPr>
          </a:p>
          <a:p>
            <a:pPr marL="457200" lvl="1" indent="0" algn="just">
              <a:buNone/>
            </a:pPr>
            <a:endParaRPr lang="en-US" sz="3000" dirty="0">
              <a:solidFill>
                <a:srgbClr val="000000"/>
              </a:solidFill>
              <a:latin typeface="Arial"/>
              <a:cs typeface="Calibri" panose="020F0502020204030204"/>
            </a:endParaRPr>
          </a:p>
          <a:p>
            <a:pPr marL="457200" lvl="1" indent="0" algn="just">
              <a:buNone/>
            </a:pPr>
            <a:endParaRPr lang="en-US" sz="3000" dirty="0">
              <a:latin typeface="Arial"/>
              <a:cs typeface="Calibri" panose="020F0502020204030204"/>
            </a:endParaRPr>
          </a:p>
          <a:p>
            <a:pPr marL="457200" lvl="1" indent="0" algn="just">
              <a:buNone/>
            </a:pPr>
            <a:endParaRPr lang="en-US" sz="3000" dirty="0">
              <a:latin typeface="Arial"/>
              <a:cs typeface="Calibri" panose="020F0502020204030204"/>
            </a:endParaRPr>
          </a:p>
          <a:p>
            <a:pPr marL="457200" lvl="1" indent="0" algn="just">
              <a:buNone/>
            </a:pPr>
            <a:endParaRPr lang="en-US" sz="3000" dirty="0">
              <a:latin typeface="Arial"/>
              <a:cs typeface="Calibri" panose="020F0502020204030204"/>
            </a:endParaRPr>
          </a:p>
          <a:p>
            <a:pPr marL="457200" lvl="1" indent="0" algn="just">
              <a:buNone/>
            </a:pPr>
            <a:endParaRPr lang="en-US" sz="3000" dirty="0">
              <a:latin typeface="Arial"/>
              <a:cs typeface="Calibri" panose="020F0502020204030204"/>
            </a:endParaRPr>
          </a:p>
          <a:p>
            <a:pPr marL="0" indent="0" algn="just">
              <a:buNone/>
            </a:pPr>
            <a:endParaRPr lang="en-US" sz="3000" dirty="0">
              <a:latin typeface="Arial"/>
              <a:cs typeface="Calibri" panose="020F0502020204030204"/>
            </a:endParaRPr>
          </a:p>
          <a:p>
            <a:endParaRPr lang="en-US" sz="3000" dirty="0">
              <a:latin typeface="Arial"/>
              <a:cs typeface="Calibri" panose="020F0502020204030204"/>
            </a:endParaRPr>
          </a:p>
          <a:p>
            <a:endParaRPr lang="en-US" sz="3000" dirty="0">
              <a:latin typeface="Arial"/>
              <a:cs typeface="Calibri" panose="020F0502020204030204"/>
            </a:endParaRPr>
          </a:p>
          <a:p>
            <a:endParaRPr lang="en-US" sz="3000" dirty="0">
              <a:latin typeface="Arial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38EE4-C289-931F-4657-E517095A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600" dirty="0" smtClean="0">
                <a:latin typeface="Arial"/>
                <a:cs typeface="Arial"/>
              </a:rPr>
              <a:t>2</a:t>
            </a:fld>
            <a:endParaRPr lang="en-US"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133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5F462E82-1C22-D996-36D1-060A92EF1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821" y="2883468"/>
            <a:ext cx="1106104" cy="1106104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48EE3E7-B5F9-7F15-7B75-51F6AB1DF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303" y="1508866"/>
            <a:ext cx="875646" cy="8756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1B4B9E1-36AD-F3E1-EAAC-678A2D89A593}"/>
              </a:ext>
            </a:extLst>
          </p:cNvPr>
          <p:cNvSpPr/>
          <p:nvPr/>
        </p:nvSpPr>
        <p:spPr>
          <a:xfrm>
            <a:off x="1840800" y="1319963"/>
            <a:ext cx="6655165" cy="4197169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61E911F1-0E75-0712-067E-BDE12FEA2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419" y="1511879"/>
            <a:ext cx="933387" cy="93338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871047-C82D-1A21-0F81-B71C51A29606}"/>
              </a:ext>
            </a:extLst>
          </p:cNvPr>
          <p:cNvCxnSpPr>
            <a:cxnSpLocks/>
          </p:cNvCxnSpPr>
          <p:nvPr/>
        </p:nvCxnSpPr>
        <p:spPr>
          <a:xfrm>
            <a:off x="4937612" y="2384512"/>
            <a:ext cx="0" cy="3757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F60424-3B06-B6A4-7A0F-D237D46BC9F8}"/>
              </a:ext>
            </a:extLst>
          </p:cNvPr>
          <p:cNvCxnSpPr>
            <a:cxnSpLocks/>
          </p:cNvCxnSpPr>
          <p:nvPr/>
        </p:nvCxnSpPr>
        <p:spPr>
          <a:xfrm>
            <a:off x="2912362" y="2904460"/>
            <a:ext cx="4041811" cy="2103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956F49-936B-9DE7-4E99-E7614EAD79FC}"/>
              </a:ext>
            </a:extLst>
          </p:cNvPr>
          <p:cNvCxnSpPr>
            <a:cxnSpLocks/>
          </p:cNvCxnSpPr>
          <p:nvPr/>
        </p:nvCxnSpPr>
        <p:spPr>
          <a:xfrm>
            <a:off x="2912362" y="2904460"/>
            <a:ext cx="0" cy="3851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5A028D4A-35AF-A2EC-CB17-AF9F2DCEF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070" y="3235712"/>
            <a:ext cx="952549" cy="95254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2A1772-17C2-ACEF-1E25-5694B4CB070F}"/>
              </a:ext>
            </a:extLst>
          </p:cNvPr>
          <p:cNvCxnSpPr>
            <a:cxnSpLocks/>
          </p:cNvCxnSpPr>
          <p:nvPr/>
        </p:nvCxnSpPr>
        <p:spPr>
          <a:xfrm>
            <a:off x="4930471" y="2944343"/>
            <a:ext cx="0" cy="3851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CBBF26-BE7B-A42D-A5BF-805B22E3B27F}"/>
              </a:ext>
            </a:extLst>
          </p:cNvPr>
          <p:cNvCxnSpPr>
            <a:cxnSpLocks/>
          </p:cNvCxnSpPr>
          <p:nvPr/>
        </p:nvCxnSpPr>
        <p:spPr>
          <a:xfrm>
            <a:off x="6948579" y="2925492"/>
            <a:ext cx="0" cy="3851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6B2B18-E798-1E5C-198E-07E2A9F9DF7A}"/>
              </a:ext>
            </a:extLst>
          </p:cNvPr>
          <p:cNvSpPr txBox="1"/>
          <p:nvPr/>
        </p:nvSpPr>
        <p:spPr>
          <a:xfrm>
            <a:off x="3202651" y="3503387"/>
            <a:ext cx="1167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LEXER FILE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7D65DB-00FF-1592-97FD-8D4DE11CA885}"/>
              </a:ext>
            </a:extLst>
          </p:cNvPr>
          <p:cNvSpPr txBox="1"/>
          <p:nvPr/>
        </p:nvSpPr>
        <p:spPr>
          <a:xfrm>
            <a:off x="5155499" y="3488848"/>
            <a:ext cx="1289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PARSER FILE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9FDF75-2047-702B-1E75-3182FAC6AD7F}"/>
              </a:ext>
            </a:extLst>
          </p:cNvPr>
          <p:cNvCxnSpPr>
            <a:cxnSpLocks/>
          </p:cNvCxnSpPr>
          <p:nvPr/>
        </p:nvCxnSpPr>
        <p:spPr>
          <a:xfrm>
            <a:off x="2854126" y="4100265"/>
            <a:ext cx="0" cy="3851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0D613EF-D460-8085-4114-0936E823BB64}"/>
              </a:ext>
            </a:extLst>
          </p:cNvPr>
          <p:cNvSpPr txBox="1"/>
          <p:nvPr/>
        </p:nvSpPr>
        <p:spPr>
          <a:xfrm>
            <a:off x="5408635" y="1762710"/>
            <a:ext cx="103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.G4 FILLE</a:t>
            </a:r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08B92F7E-9A96-6C36-5C4E-B719E5275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805" y="3261994"/>
            <a:ext cx="933387" cy="933387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BBB554F4-A403-D0E8-D258-B374A1633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886" y="3245292"/>
            <a:ext cx="933387" cy="93338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C0E9743-4A5A-B7A1-6303-043F811A69D9}"/>
              </a:ext>
            </a:extLst>
          </p:cNvPr>
          <p:cNvSpPr txBox="1"/>
          <p:nvPr/>
        </p:nvSpPr>
        <p:spPr>
          <a:xfrm>
            <a:off x="7207281" y="3449225"/>
            <a:ext cx="1289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VISITOR FILE</a:t>
            </a:r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17F3221D-BF29-60CC-960F-C18F22C7E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851" y="4433031"/>
            <a:ext cx="952549" cy="95254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965E5BC-6C11-3A4D-D35C-0BE09AC2914C}"/>
              </a:ext>
            </a:extLst>
          </p:cNvPr>
          <p:cNvSpPr txBox="1"/>
          <p:nvPr/>
        </p:nvSpPr>
        <p:spPr>
          <a:xfrm>
            <a:off x="3157168" y="4806664"/>
            <a:ext cx="103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 TOKEN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37F0852-39E5-39C4-24C9-77EE01D1DE31}"/>
              </a:ext>
            </a:extLst>
          </p:cNvPr>
          <p:cNvCxnSpPr>
            <a:cxnSpLocks/>
          </p:cNvCxnSpPr>
          <p:nvPr/>
        </p:nvCxnSpPr>
        <p:spPr>
          <a:xfrm>
            <a:off x="3238911" y="4755640"/>
            <a:ext cx="80216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524FA51-1898-C158-46E5-66A5DA0E2A3E}"/>
              </a:ext>
            </a:extLst>
          </p:cNvPr>
          <p:cNvCxnSpPr>
            <a:cxnSpLocks/>
          </p:cNvCxnSpPr>
          <p:nvPr/>
        </p:nvCxnSpPr>
        <p:spPr>
          <a:xfrm flipV="1">
            <a:off x="4041075" y="3989572"/>
            <a:ext cx="0" cy="76606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EFC26B-43D7-658F-9EFE-7A8B75FFFC34}"/>
              </a:ext>
            </a:extLst>
          </p:cNvPr>
          <p:cNvCxnSpPr>
            <a:cxnSpLocks/>
          </p:cNvCxnSpPr>
          <p:nvPr/>
        </p:nvCxnSpPr>
        <p:spPr>
          <a:xfrm>
            <a:off x="4041075" y="3989572"/>
            <a:ext cx="42003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759D979-EA41-A278-7B94-7F21313C3229}"/>
              </a:ext>
            </a:extLst>
          </p:cNvPr>
          <p:cNvCxnSpPr>
            <a:cxnSpLocks/>
          </p:cNvCxnSpPr>
          <p:nvPr/>
        </p:nvCxnSpPr>
        <p:spPr>
          <a:xfrm>
            <a:off x="4896649" y="4157758"/>
            <a:ext cx="0" cy="3851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10A22A5-F3D3-ADE4-E147-7303A3D8E68B}"/>
              </a:ext>
            </a:extLst>
          </p:cNvPr>
          <p:cNvSpPr/>
          <p:nvPr/>
        </p:nvSpPr>
        <p:spPr>
          <a:xfrm>
            <a:off x="4395170" y="4587683"/>
            <a:ext cx="974022" cy="38825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A14973-0A04-EFD8-6403-C698045E02F4}"/>
              </a:ext>
            </a:extLst>
          </p:cNvPr>
          <p:cNvSpPr txBox="1"/>
          <p:nvPr/>
        </p:nvSpPr>
        <p:spPr>
          <a:xfrm>
            <a:off x="4577346" y="4606614"/>
            <a:ext cx="63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AST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9227FF-E859-1A5A-141D-3FEC1686F25F}"/>
              </a:ext>
            </a:extLst>
          </p:cNvPr>
          <p:cNvCxnSpPr>
            <a:cxnSpLocks/>
          </p:cNvCxnSpPr>
          <p:nvPr/>
        </p:nvCxnSpPr>
        <p:spPr>
          <a:xfrm>
            <a:off x="5522806" y="4755640"/>
            <a:ext cx="61301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ECF2FA-E91C-C395-3E72-D34504B07425}"/>
              </a:ext>
            </a:extLst>
          </p:cNvPr>
          <p:cNvCxnSpPr>
            <a:cxnSpLocks/>
          </p:cNvCxnSpPr>
          <p:nvPr/>
        </p:nvCxnSpPr>
        <p:spPr>
          <a:xfrm flipV="1">
            <a:off x="6135821" y="3989572"/>
            <a:ext cx="0" cy="76606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C8DA45-3170-C9DD-B86F-962E2B9F1853}"/>
              </a:ext>
            </a:extLst>
          </p:cNvPr>
          <p:cNvCxnSpPr>
            <a:cxnSpLocks/>
          </p:cNvCxnSpPr>
          <p:nvPr/>
        </p:nvCxnSpPr>
        <p:spPr>
          <a:xfrm>
            <a:off x="6135821" y="3989572"/>
            <a:ext cx="42003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BF88B1E2-541A-4462-11C1-02C655C92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5403" y="3056185"/>
            <a:ext cx="933387" cy="933387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821E2BA-A9DF-ED28-EBAA-5983F56B0A66}"/>
              </a:ext>
            </a:extLst>
          </p:cNvPr>
          <p:cNvSpPr txBox="1"/>
          <p:nvPr/>
        </p:nvSpPr>
        <p:spPr>
          <a:xfrm>
            <a:off x="8975167" y="3954710"/>
            <a:ext cx="168514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SOURCE_UNIT</a:t>
            </a:r>
          </a:p>
          <a:p>
            <a:r>
              <a:rPr lang="en-US" sz="1600" b="1">
                <a:cs typeface="Calibri"/>
              </a:rPr>
              <a:t>( JAVA CLASSES)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DE179B-ECE6-68F9-77E9-EF22F205557E}"/>
              </a:ext>
            </a:extLst>
          </p:cNvPr>
          <p:cNvCxnSpPr>
            <a:cxnSpLocks/>
          </p:cNvCxnSpPr>
          <p:nvPr/>
        </p:nvCxnSpPr>
        <p:spPr>
          <a:xfrm flipV="1">
            <a:off x="854963" y="3438294"/>
            <a:ext cx="985837" cy="1093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75FFB01-E192-E375-65A2-5CEB3F9DB318}"/>
              </a:ext>
            </a:extLst>
          </p:cNvPr>
          <p:cNvCxnSpPr>
            <a:cxnSpLocks/>
          </p:cNvCxnSpPr>
          <p:nvPr/>
        </p:nvCxnSpPr>
        <p:spPr>
          <a:xfrm>
            <a:off x="10098770" y="3458939"/>
            <a:ext cx="693393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73" descr="A picture containing clipart&#10;&#10;Description automatically generated">
            <a:extLst>
              <a:ext uri="{FF2B5EF4-FFF2-40B4-BE49-F238E27FC236}">
                <a16:creationId xmlns:a16="http://schemas.microsoft.com/office/drawing/2014/main" id="{D572439F-13D2-7C42-9CFD-DFA150737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5518" y="2939691"/>
            <a:ext cx="1049882" cy="104988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>
            <a:bevelT w="120650" prst="artDeco"/>
            <a:bevelB w="69850" h="127000" prst="artDeco"/>
          </a:sp3d>
        </p:spPr>
      </p:pic>
      <p:pic>
        <p:nvPicPr>
          <p:cNvPr id="80" name="Picture 79" descr="Icon&#10;&#10;Description automatically generated">
            <a:extLst>
              <a:ext uri="{FF2B5EF4-FFF2-40B4-BE49-F238E27FC236}">
                <a16:creationId xmlns:a16="http://schemas.microsoft.com/office/drawing/2014/main" id="{4B75F24E-0820-CD5C-0B56-2D00CE5D7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8317" y="2981169"/>
            <a:ext cx="1016748" cy="1016748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8995F55-3AB1-15F1-A63F-457374F26283}"/>
              </a:ext>
            </a:extLst>
          </p:cNvPr>
          <p:cNvCxnSpPr>
            <a:cxnSpLocks/>
          </p:cNvCxnSpPr>
          <p:nvPr/>
        </p:nvCxnSpPr>
        <p:spPr>
          <a:xfrm flipV="1">
            <a:off x="8505803" y="3499237"/>
            <a:ext cx="527245" cy="542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855C8FA-3B39-7897-B30F-77F2A02528A0}"/>
              </a:ext>
            </a:extLst>
          </p:cNvPr>
          <p:cNvSpPr txBox="1"/>
          <p:nvPr/>
        </p:nvSpPr>
        <p:spPr>
          <a:xfrm>
            <a:off x="10570611" y="3989572"/>
            <a:ext cx="179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VULNERABILITIES DETECTED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BB86210-C391-EF8F-5E02-40952C41DFDE}"/>
              </a:ext>
            </a:extLst>
          </p:cNvPr>
          <p:cNvSpPr txBox="1"/>
          <p:nvPr/>
        </p:nvSpPr>
        <p:spPr>
          <a:xfrm>
            <a:off x="52154" y="4093556"/>
            <a:ext cx="1493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SOLIDITY_FILE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D29B31-05C6-21B0-57DA-5042153CBA0E}"/>
              </a:ext>
            </a:extLst>
          </p:cNvPr>
          <p:cNvSpPr txBox="1"/>
          <p:nvPr/>
        </p:nvSpPr>
        <p:spPr>
          <a:xfrm>
            <a:off x="164400" y="56400"/>
            <a:ext cx="5935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u="sng">
                <a:latin typeface="Arial"/>
                <a:cs typeface="Calibri Light"/>
              </a:rPr>
              <a:t>Design</a:t>
            </a:r>
            <a:r>
              <a:rPr lang="en-US" sz="3600" b="1" u="sng">
                <a:latin typeface="Arial"/>
                <a:ea typeface="+mj-ea"/>
                <a:cs typeface="Calibri Light"/>
              </a:rPr>
              <a:t> and Specification​: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6CDA4-0FE4-B95C-F7EE-DFD622B17C80}"/>
              </a:ext>
            </a:extLst>
          </p:cNvPr>
          <p:cNvSpPr txBox="1"/>
          <p:nvPr/>
        </p:nvSpPr>
        <p:spPr>
          <a:xfrm>
            <a:off x="2011223" y="5634408"/>
            <a:ext cx="6096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Arial"/>
                <a:cs typeface="Calibri"/>
              </a:rPr>
              <a:t>Fig 1. Workflow of the tool </a:t>
            </a:r>
            <a:r>
              <a:rPr lang="en-US" b="1">
                <a:latin typeface="Arial"/>
                <a:cs typeface="Calibri"/>
                <a:hlinkClick r:id="rId6"/>
              </a:rPr>
              <a:t>[1]</a:t>
            </a:r>
            <a:endParaRPr lang="en-US" b="1">
              <a:latin typeface="Arial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723A2-8C52-9C24-92C2-DB2BB6B1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0B-8711-B149-98E0-EE3D052B6211}" type="slidenum">
              <a:rPr lang="en-US" sz="1600" dirty="0" smtClean="0">
                <a:latin typeface="Arial"/>
                <a:cs typeface="Arial"/>
              </a:rPr>
              <a:t>3</a:t>
            </a:fld>
            <a:endParaRPr lang="en-US"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566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E65ED-96D0-16BB-DA64-9CEA63279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55" y="144858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u="sng">
                <a:latin typeface="Arial"/>
                <a:cs typeface="Arial"/>
              </a:rPr>
              <a:t>List of Inputs:</a:t>
            </a:r>
            <a:endParaRPr lang="en-US">
              <a:ea typeface="+mn-lt"/>
              <a:cs typeface="+mn-lt"/>
            </a:endParaRPr>
          </a:p>
          <a:p>
            <a:pPr marL="742950" lvl="1" indent="-285750"/>
            <a:r>
              <a:rPr lang="en-US">
                <a:latin typeface="Arial"/>
                <a:cs typeface="Arial"/>
              </a:rPr>
              <a:t>Solidity files. </a:t>
            </a:r>
            <a:r>
              <a:rPr lang="en-US">
                <a:solidFill>
                  <a:schemeClr val="accent1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[7]</a:t>
            </a:r>
            <a:endParaRPr lang="en-US">
              <a:solidFill>
                <a:schemeClr val="accent1"/>
              </a:solidFill>
              <a:ea typeface="+mn-lt"/>
              <a:cs typeface="+mn-lt"/>
            </a:endParaRPr>
          </a:p>
          <a:p>
            <a:pPr marL="285750" indent="-285750"/>
            <a:r>
              <a:rPr lang="en-US" u="sng">
                <a:latin typeface="Arial"/>
                <a:cs typeface="Arial"/>
              </a:rPr>
              <a:t>List of Output:</a:t>
            </a:r>
            <a:endParaRPr lang="en-US">
              <a:ea typeface="+mn-lt"/>
              <a:cs typeface="+mn-lt"/>
            </a:endParaRPr>
          </a:p>
          <a:p>
            <a:pPr marL="742950" lvl="1" indent="-285750"/>
            <a:r>
              <a:rPr lang="en-US">
                <a:latin typeface="Arial"/>
                <a:cs typeface="Arial"/>
              </a:rPr>
              <a:t>Vulnerabilities and Errors present in contract.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24030-F654-6E2A-4E5C-543B917D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0B-8711-B149-98E0-EE3D052B6211}" type="slidenum">
              <a:rPr lang="en-US" sz="1600" dirty="0" smtClean="0">
                <a:latin typeface="Arial"/>
                <a:cs typeface="Arial"/>
              </a:rPr>
              <a:t>4</a:t>
            </a:fld>
            <a:endParaRPr lang="en-US" sz="160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A3A9A-C888-C36E-F56D-E4064B659452}"/>
              </a:ext>
            </a:extLst>
          </p:cNvPr>
          <p:cNvSpPr txBox="1"/>
          <p:nvPr/>
        </p:nvSpPr>
        <p:spPr>
          <a:xfrm>
            <a:off x="164400" y="56400"/>
            <a:ext cx="80967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u="sng">
                <a:latin typeface="Arial"/>
                <a:cs typeface="Calibri Light"/>
              </a:rPr>
              <a:t>Design</a:t>
            </a:r>
            <a:r>
              <a:rPr lang="en-US" sz="3600" b="1" u="sng">
                <a:latin typeface="Arial"/>
                <a:ea typeface="+mj-ea"/>
                <a:cs typeface="Calibri Light"/>
              </a:rPr>
              <a:t> and Specification</a:t>
            </a:r>
            <a:r>
              <a:rPr lang="en-US" sz="3600" b="1" u="sng">
                <a:latin typeface="Arial"/>
                <a:ea typeface="+mj-ea"/>
                <a:cs typeface="Arial"/>
              </a:rPr>
              <a:t>(cont.)</a:t>
            </a:r>
            <a:r>
              <a:rPr lang="en-US" sz="3600" b="1" u="sng">
                <a:latin typeface="Arial"/>
                <a:ea typeface="+mj-ea"/>
                <a:cs typeface="Calibri Light"/>
              </a:rPr>
              <a:t>​:</a:t>
            </a:r>
          </a:p>
        </p:txBody>
      </p:sp>
    </p:spTree>
    <p:extLst>
      <p:ext uri="{BB962C8B-B14F-4D97-AF65-F5344CB8AC3E}">
        <p14:creationId xmlns:p14="http://schemas.microsoft.com/office/powerpoint/2010/main" val="161047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B09B-6ABA-42F5-3BFA-AB94F714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26" y="258178"/>
            <a:ext cx="6451600" cy="964616"/>
          </a:xfrm>
        </p:spPr>
        <p:txBody>
          <a:bodyPr>
            <a:normAutofit/>
          </a:bodyPr>
          <a:lstStyle/>
          <a:p>
            <a:r>
              <a:rPr lang="en-US" sz="3600" b="1" u="sng">
                <a:latin typeface="Arial"/>
                <a:ea typeface="+mj-lt"/>
                <a:cs typeface="+mj-lt"/>
              </a:rPr>
              <a:t>Tool and Technologies:</a:t>
            </a:r>
            <a:endParaRPr lang="en-US" sz="3600" b="1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38209-5B49-A846-093C-089E26936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68" y="1518151"/>
            <a:ext cx="4887495" cy="23460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Arial"/>
                <a:cs typeface="Arial"/>
              </a:rPr>
              <a:t> Eclipse </a:t>
            </a:r>
            <a:r>
              <a:rPr lang="en-US">
                <a:solidFill>
                  <a:schemeClr val="accent1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[12]</a:t>
            </a:r>
            <a:endParaRPr lang="en-US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Arial"/>
                <a:cs typeface="Arial"/>
              </a:rPr>
              <a:t> Java 1.8 </a:t>
            </a:r>
            <a:r>
              <a:rPr lang="en-US">
                <a:latin typeface="Arial"/>
                <a:cs typeface="Arial"/>
                <a:hlinkClick r:id="rId3"/>
              </a:rPr>
              <a:t>[3]</a:t>
            </a:r>
            <a:r>
              <a:rPr lang="en-US">
                <a:latin typeface="Arial"/>
                <a:cs typeface="Arial"/>
              </a:rPr>
              <a:t> 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Arial"/>
                <a:cs typeface="Arial"/>
              </a:rPr>
              <a:t> ANTLR 4.7.2 </a:t>
            </a:r>
            <a:r>
              <a:rPr lang="en-US">
                <a:solidFill>
                  <a:schemeClr val="accent1"/>
                </a:solidFill>
                <a:latin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en-US">
                <a:solidFill>
                  <a:schemeClr val="accent1"/>
                </a:solidFill>
                <a:latin typeface="Arial"/>
                <a:cs typeface="Arial"/>
              </a:rPr>
              <a:t> </a:t>
            </a:r>
          </a:p>
          <a:p>
            <a:pPr>
              <a:lnSpc>
                <a:spcPct val="150000"/>
              </a:lnSpc>
            </a:pPr>
            <a:endParaRPr lang="en-US">
              <a:solidFill>
                <a:schemeClr val="accent1"/>
              </a:solidFill>
              <a:latin typeface="Arial"/>
              <a:cs typeface="Arial"/>
            </a:endParaRPr>
          </a:p>
          <a:p>
            <a:pPr marL="285750" indent="-285750">
              <a:buFont typeface="Arial,Sans-Serif" panose="020B0604020202020204" pitchFamily="34" charset="0"/>
            </a:pPr>
            <a:endParaRPr lang="en-US" b="1" u="sng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23FB1-7B1F-D2CE-D700-BFE43634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600" dirty="0" smtClean="0">
                <a:latin typeface="Arial"/>
                <a:cs typeface="Arial"/>
              </a:rPr>
              <a:t>5</a:t>
            </a:fld>
            <a:endParaRPr lang="en-US"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347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D6215-CA51-7EA1-72A8-885B77D6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600" dirty="0" smtClean="0">
                <a:latin typeface="Arial"/>
                <a:cs typeface="Arial"/>
              </a:rPr>
              <a:t>6</a:t>
            </a:fld>
            <a:endParaRPr lang="en-US" sz="160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D6255-D4A8-06D0-4FD7-B9AF35115FC7}"/>
              </a:ext>
            </a:extLst>
          </p:cNvPr>
          <p:cNvSpPr txBox="1"/>
          <p:nvPr/>
        </p:nvSpPr>
        <p:spPr>
          <a:xfrm>
            <a:off x="242419" y="-3765"/>
            <a:ext cx="359954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u="sng" dirty="0">
                <a:latin typeface="Arial"/>
                <a:ea typeface="+mn-lt"/>
                <a:cs typeface="+mn-lt"/>
              </a:rPr>
              <a:t>Outputs: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D12F131-F503-864E-9BE4-2F7DC78D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094" y="631378"/>
            <a:ext cx="7408505" cy="5587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2279D9-F5B8-C0F1-71BF-EDA541ED7FDF}"/>
              </a:ext>
            </a:extLst>
          </p:cNvPr>
          <p:cNvSpPr txBox="1"/>
          <p:nvPr/>
        </p:nvSpPr>
        <p:spPr>
          <a:xfrm>
            <a:off x="2570584" y="6225074"/>
            <a:ext cx="74162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Arial"/>
              </a:rPr>
              <a:t>Fig 8: Screenshot showing the AST for version constraint.</a:t>
            </a:r>
            <a:r>
              <a:rPr lang="en-US" sz="1400" dirty="0">
                <a:latin typeface="Arial"/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03612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D6215-CA51-7EA1-72A8-885B77D6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600" dirty="0" smtClean="0">
                <a:latin typeface="Arial"/>
                <a:cs typeface="Arial"/>
              </a:rPr>
              <a:t>7</a:t>
            </a:fld>
            <a:endParaRPr lang="en-US" sz="160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2279D9-F5B8-C0F1-71BF-EDA541ED7FDF}"/>
              </a:ext>
            </a:extLst>
          </p:cNvPr>
          <p:cNvSpPr txBox="1"/>
          <p:nvPr/>
        </p:nvSpPr>
        <p:spPr>
          <a:xfrm>
            <a:off x="2570584" y="6092890"/>
            <a:ext cx="74162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Arial"/>
              </a:rPr>
              <a:t>Fig 9: Screenshot showing the </a:t>
            </a:r>
            <a:r>
              <a:rPr lang="en-US" sz="1400" b="1" dirty="0" err="1">
                <a:latin typeface="Arial"/>
              </a:rPr>
              <a:t>ast</a:t>
            </a:r>
            <a:r>
              <a:rPr lang="en-US" sz="1400" b="1" dirty="0">
                <a:latin typeface="Arial"/>
              </a:rPr>
              <a:t> for number literal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FB126643-EF5E-1D6C-C897-E79A2E3A8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38" y="564396"/>
            <a:ext cx="9585646" cy="4905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EB3589-6F1A-7DB6-4E89-341263F6FC22}"/>
              </a:ext>
            </a:extLst>
          </p:cNvPr>
          <p:cNvSpPr txBox="1"/>
          <p:nvPr/>
        </p:nvSpPr>
        <p:spPr>
          <a:xfrm>
            <a:off x="242419" y="-3765"/>
            <a:ext cx="3599542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u="sng">
                <a:latin typeface="Arial"/>
                <a:ea typeface="+mn-lt"/>
                <a:cs typeface="Arial"/>
              </a:rPr>
              <a:t>Outputs</a:t>
            </a:r>
            <a:r>
              <a:rPr lang="en-US" sz="3200" b="1" u="sng">
                <a:latin typeface="Arial"/>
                <a:cs typeface="Arial"/>
              </a:rPr>
              <a:t>(cont.):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8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9AF6B4-49F3-2BDE-9CF8-7AE8037AF51B}"/>
              </a:ext>
            </a:extLst>
          </p:cNvPr>
          <p:cNvSpPr txBox="1"/>
          <p:nvPr/>
        </p:nvSpPr>
        <p:spPr>
          <a:xfrm>
            <a:off x="492110" y="82497"/>
            <a:ext cx="9716216" cy="6715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u="sng" dirty="0">
                <a:latin typeface="Arial"/>
                <a:ea typeface="+mn-lt"/>
                <a:cs typeface="+mn-lt"/>
              </a:rPr>
              <a:t>Test contract: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A5F597-F591-8D8D-A117-20D3B3F004F1}"/>
              </a:ext>
            </a:extLst>
          </p:cNvPr>
          <p:cNvSpPr txBox="1"/>
          <p:nvPr/>
        </p:nvSpPr>
        <p:spPr>
          <a:xfrm>
            <a:off x="3709203" y="6357651"/>
            <a:ext cx="50029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1"/>
              </a:solidFill>
              <a:latin typeface="Arial"/>
              <a:ea typeface="+mn-lt"/>
              <a:cs typeface="Arial"/>
            </a:endParaRPr>
          </a:p>
          <a:p>
            <a:endParaRPr lang="en-US" b="1">
              <a:latin typeface="Arial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46623-93B1-1858-68BD-48FCA372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0389" y="6236034"/>
            <a:ext cx="457200" cy="445335"/>
          </a:xfrm>
        </p:spPr>
        <p:txBody>
          <a:bodyPr/>
          <a:lstStyle/>
          <a:p>
            <a:fld id="{330EA680-D336-4FF7-8B7A-9848BB0A1C32}" type="slidenum">
              <a:rPr lang="en-US" sz="1600" dirty="0" smtClean="0"/>
              <a:t>8</a:t>
            </a:fld>
            <a:endParaRPr lang="en-US" sz="160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79BE6A-F726-A948-0DFF-6A78A185BC9D}"/>
              </a:ext>
            </a:extLst>
          </p:cNvPr>
          <p:cNvSpPr txBox="1"/>
          <p:nvPr/>
        </p:nvSpPr>
        <p:spPr>
          <a:xfrm>
            <a:off x="3359659" y="6444472"/>
            <a:ext cx="59062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Arial"/>
                <a:cs typeface="Arial"/>
              </a:rPr>
              <a:t>Fig.6 Screenshot of test contract that is used to test tool.</a:t>
            </a:r>
            <a:endParaRPr lang="en-US" sz="1400" dirty="0">
              <a:solidFill>
                <a:schemeClr val="accent1"/>
              </a:solidFill>
              <a:ea typeface="+mn-lt"/>
              <a:cs typeface="+mn-lt"/>
            </a:endParaRPr>
          </a:p>
          <a:p>
            <a:endParaRPr lang="en-US" dirty="0">
              <a:solidFill>
                <a:schemeClr val="accent1"/>
              </a:solidFill>
              <a:latin typeface="Arial"/>
              <a:cs typeface="Calibr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E91023C-7EF9-6A20-4982-E4451EC78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78" y="739733"/>
            <a:ext cx="6508044" cy="56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9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59472-29B6-6924-77D5-2A091052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600" dirty="0" smtClean="0">
                <a:latin typeface="Arial"/>
                <a:cs typeface="Arial"/>
              </a:rPr>
              <a:t>9</a:t>
            </a:fld>
            <a:endParaRPr lang="en-US" sz="1600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01456-A68B-4535-3AE9-CF5EB359A478}"/>
              </a:ext>
            </a:extLst>
          </p:cNvPr>
          <p:cNvSpPr txBox="1"/>
          <p:nvPr/>
        </p:nvSpPr>
        <p:spPr>
          <a:xfrm>
            <a:off x="2678847" y="5696218"/>
            <a:ext cx="770397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Fig 7: Screenshot showing the output showing vulnerabilities.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D40A0EE2-5115-F3B1-8B2D-9EAC08ED1770}"/>
              </a:ext>
            </a:extLst>
          </p:cNvPr>
          <p:cNvSpPr txBox="1"/>
          <p:nvPr/>
        </p:nvSpPr>
        <p:spPr>
          <a:xfrm>
            <a:off x="242419" y="-3765"/>
            <a:ext cx="359954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u="sng" dirty="0">
                <a:latin typeface="Arial"/>
                <a:ea typeface="+mn-lt"/>
                <a:cs typeface="+mn-lt"/>
              </a:rPr>
              <a:t>Outputs</a:t>
            </a:r>
            <a:r>
              <a:rPr lang="en-US" sz="3600" b="1" u="sng">
                <a:latin typeface="Arial"/>
                <a:ea typeface="+mn-lt"/>
                <a:cs typeface="+mn-lt"/>
              </a:rPr>
              <a:t>(cont..)</a:t>
            </a:r>
            <a:r>
              <a:rPr lang="en-US" sz="3200" b="1">
                <a:latin typeface="Arial"/>
                <a:cs typeface="Calibri"/>
              </a:rPr>
              <a:t>: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0156CFC-EED2-A56E-409B-0AD228B70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60" y="904240"/>
            <a:ext cx="930656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3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</TotalTime>
  <Words>906</Words>
  <Application>Microsoft Office PowerPoint</Application>
  <PresentationFormat>Widescreen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Arial,Sans-Serif</vt:lpstr>
      <vt:lpstr>Calibri</vt:lpstr>
      <vt:lpstr>Calibri Light</vt:lpstr>
      <vt:lpstr>Times New Roman</vt:lpstr>
      <vt:lpstr>office theme</vt:lpstr>
      <vt:lpstr>Office Theme</vt:lpstr>
      <vt:lpstr>PowerPoint Presentation</vt:lpstr>
      <vt:lpstr>Features that we worked on:</vt:lpstr>
      <vt:lpstr>PowerPoint Presentation</vt:lpstr>
      <vt:lpstr>PowerPoint Presentation</vt:lpstr>
      <vt:lpstr>Tool and Technologies: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Risks Faced During The Iteration :</vt:lpstr>
      <vt:lpstr>Customers and Users:</vt:lpstr>
      <vt:lpstr>Acknowledgement: </vt:lpstr>
      <vt:lpstr>Github Repository:</vt:lpstr>
      <vt:lpstr>References: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Bhagat, Rushikesh Mahesh</cp:lastModifiedBy>
  <cp:revision>12</cp:revision>
  <dcterms:created xsi:type="dcterms:W3CDTF">2023-03-05T01:35:20Z</dcterms:created>
  <dcterms:modified xsi:type="dcterms:W3CDTF">2023-04-06T05:19:43Z</dcterms:modified>
</cp:coreProperties>
</file>