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p:regular r:id="rId17"/>
      <p:bold r:id="rId18"/>
    </p:embeddedFont>
    <p:embeddedFont>
      <p:font typeface="Averag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576504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77715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766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146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4734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8805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527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085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40041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6830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13265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0898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169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15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551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0" y="679825"/>
            <a:ext cx="7801500" cy="1096500"/>
          </a:xfrm>
          <a:prstGeom prst="rect">
            <a:avLst/>
          </a:prstGeom>
        </p:spPr>
        <p:txBody>
          <a:bodyPr spcFirstLastPara="1" wrap="square" lIns="91425" tIns="91425" rIns="91425" bIns="91425" anchor="b" anchorCtr="0">
            <a:noAutofit/>
            <a:scene3d>
              <a:camera prst="orthographicFront"/>
              <a:lightRig rig="threePt" dir="t"/>
            </a:scene3d>
            <a:sp3d extrusionH="57150">
              <a:bevelT w="69850" h="69850" prst="divot"/>
            </a:sp3d>
          </a:bodyPr>
          <a:lstStyle/>
          <a:p>
            <a:pPr marL="0" lvl="0" indent="0">
              <a:spcBef>
                <a:spcPts val="0"/>
              </a:spcBef>
              <a:spcAft>
                <a:spcPts val="0"/>
              </a:spcAft>
              <a:buNone/>
            </a:pPr>
            <a:r>
              <a:rPr lang="en" dirty="0"/>
              <a:t>Your Wellbeing</a:t>
            </a:r>
            <a:endParaRPr dirty="0"/>
          </a:p>
        </p:txBody>
      </p:sp>
      <p:sp>
        <p:nvSpPr>
          <p:cNvPr id="60" name="Shape 60"/>
          <p:cNvSpPr txBox="1">
            <a:spLocks noGrp="1"/>
          </p:cNvSpPr>
          <p:nvPr>
            <p:ph type="subTitle" idx="1"/>
          </p:nvPr>
        </p:nvSpPr>
        <p:spPr>
          <a:xfrm>
            <a:off x="671250" y="3239849"/>
            <a:ext cx="7801500" cy="16860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algn="l" rtl="0">
              <a:spcBef>
                <a:spcPts val="0"/>
              </a:spcBef>
              <a:spcAft>
                <a:spcPts val="0"/>
              </a:spcAft>
              <a:buNone/>
            </a:pPr>
            <a:r>
              <a:rPr lang="en" sz="2400" b="1" dirty="0" smtClean="0"/>
              <a:t>Sachin </a:t>
            </a:r>
            <a:r>
              <a:rPr lang="en" sz="2400" b="1" dirty="0"/>
              <a:t>Pandey</a:t>
            </a:r>
            <a:endParaRPr sz="2400" b="1" dirty="0"/>
          </a:p>
          <a:p>
            <a:pPr marL="0" lvl="0" indent="0" algn="l" rtl="0">
              <a:spcBef>
                <a:spcPts val="0"/>
              </a:spcBef>
              <a:spcAft>
                <a:spcPts val="0"/>
              </a:spcAft>
              <a:buNone/>
            </a:pPr>
            <a:r>
              <a:rPr lang="en-IN" sz="2400" b="1" dirty="0" smtClean="0"/>
              <a:t>Ashish Mathur</a:t>
            </a:r>
          </a:p>
          <a:p>
            <a:pPr marL="0" lvl="0" indent="0" algn="l" rtl="0">
              <a:spcBef>
                <a:spcPts val="0"/>
              </a:spcBef>
              <a:spcAft>
                <a:spcPts val="0"/>
              </a:spcAft>
              <a:buNone/>
            </a:pPr>
            <a:r>
              <a:rPr lang="en-IN" sz="2400" b="1" dirty="0" smtClean="0"/>
              <a:t>Shubham Mathur</a:t>
            </a:r>
          </a:p>
          <a:p>
            <a:pPr marL="0" lvl="0" indent="0" algn="l" rtl="0">
              <a:spcBef>
                <a:spcPts val="0"/>
              </a:spcBef>
              <a:spcAft>
                <a:spcPts val="0"/>
              </a:spcAft>
              <a:buNone/>
            </a:pPr>
            <a:r>
              <a:rPr lang="en-IN" sz="2400" b="1" dirty="0" err="1" smtClean="0"/>
              <a:t>Lav</a:t>
            </a:r>
            <a:r>
              <a:rPr lang="en-IN" sz="2400" b="1" dirty="0" smtClean="0"/>
              <a:t> </a:t>
            </a:r>
            <a:r>
              <a:rPr lang="en-IN" sz="2400" b="1" dirty="0" err="1" smtClean="0"/>
              <a:t>Panwar</a:t>
            </a:r>
            <a:endParaRPr sz="2400" b="1" dirty="0"/>
          </a:p>
          <a:p>
            <a:pPr marL="0" lvl="0" indent="0" algn="l" rtl="0">
              <a:spcBef>
                <a:spcPts val="0"/>
              </a:spcBef>
              <a:spcAft>
                <a:spcPts val="0"/>
              </a:spcAft>
              <a:buNone/>
            </a:pPr>
            <a:endParaRPr sz="2400" b="1" dirty="0"/>
          </a:p>
          <a:p>
            <a:pPr marL="0" lvl="0" indent="0" algn="l">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86" name="Shape 186"/>
          <p:cNvPicPr preferRelativeResize="0"/>
          <p:nvPr/>
        </p:nvPicPr>
        <p:blipFill rotWithShape="1">
          <a:blip r:embed="rId3">
            <a:alphaModFix/>
          </a:blip>
          <a:srcRect b="23937"/>
          <a:stretch/>
        </p:blipFill>
        <p:spPr>
          <a:xfrm>
            <a:off x="117100" y="1153450"/>
            <a:ext cx="4331975" cy="3766425"/>
          </a:xfrm>
          <a:prstGeom prst="rect">
            <a:avLst/>
          </a:prstGeom>
          <a:noFill/>
          <a:ln>
            <a:noFill/>
          </a:ln>
        </p:spPr>
      </p:pic>
      <p:pic>
        <p:nvPicPr>
          <p:cNvPr id="187" name="Shape 187"/>
          <p:cNvPicPr preferRelativeResize="0"/>
          <p:nvPr/>
        </p:nvPicPr>
        <p:blipFill rotWithShape="1">
          <a:blip r:embed="rId4">
            <a:alphaModFix/>
          </a:blip>
          <a:srcRect b="22744"/>
          <a:stretch/>
        </p:blipFill>
        <p:spPr>
          <a:xfrm>
            <a:off x="4659625" y="1170125"/>
            <a:ext cx="4331976" cy="37497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1014600"/>
          </a:xfrm>
          <a:prstGeom prst="rect">
            <a:avLst/>
          </a:prstGeom>
          <a:solidFill>
            <a:schemeClr val="lt1"/>
          </a:solidFill>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algn="ctr" rtl="0">
              <a:lnSpc>
                <a:spcPct val="115000"/>
              </a:lnSpc>
              <a:spcBef>
                <a:spcPts val="0"/>
              </a:spcBef>
              <a:spcAft>
                <a:spcPts val="0"/>
              </a:spcAft>
              <a:buNone/>
            </a:pPr>
            <a:r>
              <a:rPr lang="en" sz="3600" b="1" dirty="0">
                <a:solidFill>
                  <a:srgbClr val="F3F3F3"/>
                </a:solidFill>
                <a:latin typeface="Arial"/>
                <a:ea typeface="Arial"/>
                <a:cs typeface="Arial"/>
                <a:sym typeface="Arial"/>
              </a:rPr>
              <a:t>Technologies to be used:</a:t>
            </a:r>
            <a:endParaRPr sz="3600" b="1" dirty="0">
              <a:solidFill>
                <a:srgbClr val="F3F3F3"/>
              </a:solidFill>
              <a:latin typeface="Arial"/>
              <a:ea typeface="Arial"/>
              <a:cs typeface="Arial"/>
              <a:sym typeface="Arial"/>
            </a:endParaRPr>
          </a:p>
          <a:p>
            <a:pPr marL="0" lvl="0" indent="0">
              <a:spcBef>
                <a:spcPts val="0"/>
              </a:spcBef>
              <a:spcAft>
                <a:spcPts val="0"/>
              </a:spcAft>
              <a:buNone/>
            </a:pPr>
            <a:endParaRPr sz="3600" dirty="0"/>
          </a:p>
        </p:txBody>
      </p:sp>
      <p:sp>
        <p:nvSpPr>
          <p:cNvPr id="6" name="TextBox 5"/>
          <p:cNvSpPr txBox="1"/>
          <p:nvPr/>
        </p:nvSpPr>
        <p:spPr>
          <a:xfrm>
            <a:off x="847789" y="1550241"/>
            <a:ext cx="7884428" cy="2308324"/>
          </a:xfrm>
          <a:prstGeom prst="rect">
            <a:avLst/>
          </a:prstGeom>
          <a:noFill/>
        </p:spPr>
        <p:txBody>
          <a:bodyPr wrap="square" numCol="2" rtlCol="0">
            <a:spAutoFit/>
          </a:bodyPr>
          <a:lstStyle/>
          <a:p>
            <a:pPr marL="285750" indent="-285750">
              <a:buFont typeface="Arial" panose="020B0604020202020204" pitchFamily="34" charset="0"/>
              <a:buChar char="•"/>
            </a:pPr>
            <a:r>
              <a:rPr lang="en-IN" sz="2400" dirty="0" smtClean="0">
                <a:solidFill>
                  <a:schemeClr val="tx1"/>
                </a:solidFill>
              </a:rPr>
              <a:t>Hadoop</a:t>
            </a:r>
          </a:p>
          <a:p>
            <a:pPr marL="285750" indent="-285750">
              <a:buFont typeface="Arial" panose="020B0604020202020204" pitchFamily="34" charset="0"/>
              <a:buChar char="•"/>
            </a:pPr>
            <a:r>
              <a:rPr lang="en-IN" sz="2400" dirty="0" smtClean="0">
                <a:solidFill>
                  <a:schemeClr val="tx1"/>
                </a:solidFill>
              </a:rPr>
              <a:t>Cloud</a:t>
            </a:r>
          </a:p>
          <a:p>
            <a:pPr marL="285750" indent="-285750">
              <a:buFont typeface="Arial" panose="020B0604020202020204" pitchFamily="34" charset="0"/>
              <a:buChar char="•"/>
            </a:pPr>
            <a:r>
              <a:rPr lang="en-IN" sz="2400" dirty="0" smtClean="0">
                <a:solidFill>
                  <a:schemeClr val="tx1"/>
                </a:solidFill>
              </a:rPr>
              <a:t>Ansible</a:t>
            </a:r>
          </a:p>
          <a:p>
            <a:pPr marL="285750" indent="-285750">
              <a:buFont typeface="Arial" panose="020B0604020202020204" pitchFamily="34" charset="0"/>
              <a:buChar char="•"/>
            </a:pPr>
            <a:r>
              <a:rPr lang="en-IN" sz="2400" dirty="0" smtClean="0">
                <a:solidFill>
                  <a:schemeClr val="tx1"/>
                </a:solidFill>
              </a:rPr>
              <a:t>Artificial Intelligence</a:t>
            </a:r>
          </a:p>
          <a:p>
            <a:pPr marL="285750" indent="-285750">
              <a:buFont typeface="Arial" panose="020B0604020202020204" pitchFamily="34" charset="0"/>
              <a:buChar char="•"/>
            </a:pPr>
            <a:r>
              <a:rPr lang="en-IN" sz="2400" dirty="0" smtClean="0">
                <a:solidFill>
                  <a:schemeClr val="tx1"/>
                </a:solidFill>
              </a:rPr>
              <a:t>Web Applications</a:t>
            </a:r>
          </a:p>
          <a:p>
            <a:pPr marL="285750" indent="-285750">
              <a:buFont typeface="Arial" panose="020B0604020202020204" pitchFamily="34" charset="0"/>
              <a:buChar char="•"/>
            </a:pPr>
            <a:r>
              <a:rPr lang="en-IN" sz="2400" dirty="0" smtClean="0">
                <a:solidFill>
                  <a:schemeClr val="tx1"/>
                </a:solidFill>
              </a:rPr>
              <a:t>Reimbursement Learning</a:t>
            </a:r>
          </a:p>
          <a:p>
            <a:pPr marL="285750" indent="-285750">
              <a:buFont typeface="Arial" panose="020B0604020202020204" pitchFamily="34" charset="0"/>
              <a:buChar char="•"/>
            </a:pPr>
            <a:r>
              <a:rPr lang="en-IN" sz="2400" dirty="0" smtClean="0">
                <a:solidFill>
                  <a:schemeClr val="tx1"/>
                </a:solidFill>
              </a:rPr>
              <a:t>OpenCV</a:t>
            </a:r>
          </a:p>
          <a:p>
            <a:pPr marL="285750" indent="-285750">
              <a:buFont typeface="Arial" panose="020B0604020202020204" pitchFamily="34" charset="0"/>
              <a:buChar char="•"/>
            </a:pPr>
            <a:r>
              <a:rPr lang="en-IN" sz="2400" dirty="0" smtClean="0">
                <a:solidFill>
                  <a:schemeClr val="tx1"/>
                </a:solidFill>
              </a:rPr>
              <a:t>Machine Learning</a:t>
            </a:r>
          </a:p>
          <a:p>
            <a:pPr marL="285750" indent="-285750">
              <a:buFont typeface="Arial" panose="020B0604020202020204" pitchFamily="34" charset="0"/>
              <a:buChar char="•"/>
            </a:pPr>
            <a:r>
              <a:rPr lang="en-IN" sz="2400" dirty="0" smtClean="0">
                <a:solidFill>
                  <a:schemeClr val="tx1"/>
                </a:solidFill>
              </a:rPr>
              <a:t>Matplotlib</a:t>
            </a:r>
          </a:p>
          <a:p>
            <a:pPr marL="285750" indent="-285750">
              <a:buFont typeface="Arial" panose="020B0604020202020204" pitchFamily="34" charset="0"/>
              <a:buChar char="•"/>
            </a:pPr>
            <a:r>
              <a:rPr lang="en-IN" sz="2400" dirty="0" smtClean="0">
                <a:solidFill>
                  <a:schemeClr val="tx1"/>
                </a:solidFill>
              </a:rPr>
              <a:t>Pandas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Hadoop Cluster:</a:t>
            </a:r>
            <a:endParaRPr/>
          </a:p>
          <a:p>
            <a:pPr marL="0" lvl="0" indent="0" rtl="0">
              <a:lnSpc>
                <a:spcPct val="115000"/>
              </a:lnSpc>
              <a:spcBef>
                <a:spcPts val="0"/>
              </a:spcBef>
              <a:spcAft>
                <a:spcPts val="0"/>
              </a:spcAft>
              <a:buNone/>
            </a:pPr>
            <a:r>
              <a:rPr lang="en" sz="2400">
                <a:solidFill>
                  <a:srgbClr val="000000"/>
                </a:solidFill>
                <a:latin typeface="Arial"/>
                <a:ea typeface="Arial"/>
                <a:cs typeface="Arial"/>
                <a:sym typeface="Arial"/>
              </a:rPr>
              <a:t>•</a:t>
            </a:r>
            <a:r>
              <a:rPr lang="en" sz="1800">
                <a:solidFill>
                  <a:srgbClr val="FFFFFF"/>
                </a:solidFill>
                <a:latin typeface="Arial"/>
                <a:ea typeface="Arial"/>
                <a:cs typeface="Arial"/>
                <a:sym typeface="Arial"/>
              </a:rPr>
              <a:t>Hadoop consists of MapReduce, the Hadoop distributed file system (HDFS) and a number of related projects such as Apache Hive, HBase and Zookeeper. </a:t>
            </a:r>
            <a:r>
              <a:rPr lang="en" sz="1800" b="1">
                <a:solidFill>
                  <a:srgbClr val="FFFFFF"/>
                </a:solidFill>
                <a:latin typeface="Arial"/>
                <a:ea typeface="Arial"/>
                <a:cs typeface="Arial"/>
                <a:sym typeface="Arial"/>
              </a:rPr>
              <a:t>MapReduce and Hadoop distributed file system (HDFS) are the main component of Hadoop.</a:t>
            </a:r>
            <a:endParaRPr sz="1800" b="1">
              <a:solidFill>
                <a:srgbClr val="FFFFFF"/>
              </a:solidFill>
              <a:latin typeface="Arial"/>
              <a:ea typeface="Arial"/>
              <a:cs typeface="Arial"/>
              <a:sym typeface="Arial"/>
            </a:endParaRPr>
          </a:p>
          <a:p>
            <a:pPr marL="0" lvl="0" indent="0" rtl="0">
              <a:lnSpc>
                <a:spcPct val="115000"/>
              </a:lnSpc>
              <a:spcBef>
                <a:spcPts val="0"/>
              </a:spcBef>
              <a:spcAft>
                <a:spcPts val="0"/>
              </a:spcAft>
              <a:buNone/>
            </a:pPr>
            <a:endParaRPr sz="2400">
              <a:solidFill>
                <a:srgbClr val="000000"/>
              </a:solidFill>
              <a:latin typeface="Arial"/>
              <a:ea typeface="Arial"/>
              <a:cs typeface="Arial"/>
              <a:sym typeface="Arial"/>
            </a:endParaRPr>
          </a:p>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Cloud Computing:</a:t>
            </a:r>
            <a:endParaRPr dirty="0"/>
          </a:p>
          <a:p>
            <a:pPr marL="457200" lvl="0" indent="-457200">
              <a:spcBef>
                <a:spcPts val="0"/>
              </a:spcBef>
              <a:spcAft>
                <a:spcPts val="0"/>
              </a:spcAft>
              <a:buFont typeface="Arial" panose="020B0604020202020204" pitchFamily="34" charset="0"/>
              <a:buChar char="•"/>
            </a:pPr>
            <a:r>
              <a:rPr lang="en" dirty="0"/>
              <a:t>SAAS(software as a service)</a:t>
            </a:r>
            <a:endParaRPr dirty="0"/>
          </a:p>
          <a:p>
            <a:pPr marL="457200" lvl="0" indent="-457200">
              <a:spcBef>
                <a:spcPts val="0"/>
              </a:spcBef>
              <a:spcAft>
                <a:spcPts val="0"/>
              </a:spcAft>
              <a:buFont typeface="Arial" panose="020B0604020202020204" pitchFamily="34" charset="0"/>
              <a:buChar char="•"/>
            </a:pPr>
            <a:r>
              <a:rPr lang="en" dirty="0"/>
              <a:t>STAAS(Storage as a service)</a:t>
            </a:r>
            <a:endParaRPr dirty="0"/>
          </a:p>
          <a:p>
            <a:pPr marL="457200" lvl="0" indent="-457200">
              <a:spcBef>
                <a:spcPts val="0"/>
              </a:spcBef>
              <a:spcAft>
                <a:spcPts val="0"/>
              </a:spcAft>
              <a:buFont typeface="Arial" panose="020B0604020202020204" pitchFamily="34" charset="0"/>
              <a:buChar char="•"/>
            </a:pPr>
            <a:r>
              <a:rPr lang="en" dirty="0"/>
              <a:t>PAAS(Platform as a service)</a:t>
            </a:r>
            <a:endParaRPr dirty="0"/>
          </a:p>
          <a:p>
            <a:pPr marL="457200" lvl="0" indent="-457200">
              <a:spcBef>
                <a:spcPts val="0"/>
              </a:spcBef>
              <a:spcAft>
                <a:spcPts val="0"/>
              </a:spcAft>
              <a:buFont typeface="Arial" panose="020B0604020202020204" pitchFamily="34" charset="0"/>
              <a:buChar char="•"/>
            </a:pPr>
            <a:r>
              <a:rPr lang="en" dirty="0"/>
              <a:t>CAAS(Container as a service)</a:t>
            </a:r>
            <a:endParaRPr dirty="0"/>
          </a:p>
          <a:p>
            <a:pPr marL="457200" lvl="0" indent="-457200">
              <a:spcBef>
                <a:spcPts val="0"/>
              </a:spcBef>
              <a:spcAft>
                <a:spcPts val="0"/>
              </a:spcAft>
              <a:buFont typeface="Arial" panose="020B0604020202020204" pitchFamily="34" charset="0"/>
              <a:buChar char="•"/>
            </a:pPr>
            <a:r>
              <a:rPr lang="en" dirty="0"/>
              <a:t>IAAS(Infrastructure as a service)</a:t>
            </a:r>
            <a:endParaRPr dirty="0"/>
          </a:p>
          <a:p>
            <a:pPr marL="0" lvl="0" indent="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82325" y="463192"/>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50800" h="38100" prst="riblet"/>
            </a:sp3d>
          </a:bodyPr>
          <a:lstStyle/>
          <a:p>
            <a:pPr marL="0" lvl="0" indent="0">
              <a:spcBef>
                <a:spcPts val="0"/>
              </a:spcBef>
              <a:spcAft>
                <a:spcPts val="0"/>
              </a:spcAft>
              <a:buNone/>
            </a:pPr>
            <a:r>
              <a:rPr lang="en" b="1" dirty="0"/>
              <a:t>Understanding the problem:</a:t>
            </a:r>
            <a:endParaRPr b="1" dirty="0"/>
          </a:p>
        </p:txBody>
      </p:sp>
      <p:grpSp>
        <p:nvGrpSpPr>
          <p:cNvPr id="66" name="Shape 66"/>
          <p:cNvGrpSpPr/>
          <p:nvPr/>
        </p:nvGrpSpPr>
        <p:grpSpPr>
          <a:xfrm>
            <a:off x="431925" y="1304875"/>
            <a:ext cx="2628925" cy="3508940"/>
            <a:chOff x="431925" y="1304875"/>
            <a:chExt cx="2628925" cy="3416400"/>
          </a:xfrm>
        </p:grpSpPr>
        <p:sp>
          <p:nvSpPr>
            <p:cNvPr id="67" name="Shape 6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9" name="Shape 69"/>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chemeClr val="lt1"/>
                </a:solidFill>
              </a:rPr>
              <a:t>Problem 1</a:t>
            </a:r>
            <a:endParaRPr b="1" dirty="0">
              <a:solidFill>
                <a:schemeClr val="lt1"/>
              </a:solidFill>
            </a:endParaRPr>
          </a:p>
        </p:txBody>
      </p:sp>
      <p:sp>
        <p:nvSpPr>
          <p:cNvPr id="70" name="Shape 70"/>
          <p:cNvSpPr txBox="1">
            <a:spLocks noGrp="1"/>
          </p:cNvSpPr>
          <p:nvPr>
            <p:ph type="body" idx="4294967295"/>
          </p:nvPr>
        </p:nvSpPr>
        <p:spPr>
          <a:xfrm>
            <a:off x="382325" y="1850300"/>
            <a:ext cx="2889600" cy="279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000000"/>
                </a:solidFill>
                <a:latin typeface="Arial"/>
                <a:ea typeface="Arial"/>
                <a:cs typeface="Arial"/>
                <a:sym typeface="Arial"/>
              </a:rPr>
              <a:t>•</a:t>
            </a:r>
            <a:r>
              <a:rPr lang="en" sz="1400" dirty="0">
                <a:solidFill>
                  <a:srgbClr val="FFFFFF"/>
                </a:solidFill>
                <a:latin typeface="Arial"/>
                <a:ea typeface="Arial"/>
                <a:cs typeface="Arial"/>
                <a:sym typeface="Arial"/>
              </a:rPr>
              <a:t>Thousands of people are dying because ambulances take too long to answer emergency calls.</a:t>
            </a:r>
            <a:endParaRPr sz="1400" dirty="0">
              <a:solidFill>
                <a:srgbClr val="FFFFFF"/>
              </a:solidFill>
              <a:latin typeface="Arial"/>
              <a:ea typeface="Arial"/>
              <a:cs typeface="Arial"/>
              <a:sym typeface="Arial"/>
            </a:endParaRPr>
          </a:p>
          <a:p>
            <a:pPr marL="0" lvl="0" indent="0" rtl="0">
              <a:spcBef>
                <a:spcPts val="0"/>
              </a:spcBef>
              <a:spcAft>
                <a:spcPts val="0"/>
              </a:spcAft>
              <a:buNone/>
            </a:pPr>
            <a:r>
              <a:rPr lang="en" dirty="0">
                <a:solidFill>
                  <a:srgbClr val="000000"/>
                </a:solidFill>
                <a:latin typeface="Arial"/>
                <a:ea typeface="Arial"/>
                <a:cs typeface="Arial"/>
                <a:sym typeface="Arial"/>
              </a:rPr>
              <a:t>•</a:t>
            </a:r>
            <a:r>
              <a:rPr lang="en" sz="1400" dirty="0">
                <a:solidFill>
                  <a:srgbClr val="FFFFFF"/>
                </a:solidFill>
                <a:latin typeface="Arial"/>
                <a:ea typeface="Arial"/>
                <a:cs typeface="Arial"/>
                <a:sym typeface="Arial"/>
              </a:rPr>
              <a:t>Government data shows that more than 50% of heart attack cases reach hospital late.</a:t>
            </a:r>
            <a:endParaRPr sz="1400" dirty="0">
              <a:solidFill>
                <a:srgbClr val="FFFFFF"/>
              </a:solidFill>
              <a:latin typeface="Arial"/>
              <a:ea typeface="Arial"/>
              <a:cs typeface="Arial"/>
              <a:sym typeface="Arial"/>
            </a:endParaRPr>
          </a:p>
          <a:p>
            <a:pPr marL="0" lvl="0" indent="0" rtl="0">
              <a:spcBef>
                <a:spcPts val="0"/>
              </a:spcBef>
              <a:spcAft>
                <a:spcPts val="0"/>
              </a:spcAft>
              <a:buNone/>
            </a:pPr>
            <a:endParaRPr sz="2400" dirty="0">
              <a:solidFill>
                <a:srgbClr val="000000"/>
              </a:solidFill>
              <a:latin typeface="Arial"/>
              <a:ea typeface="Arial"/>
              <a:cs typeface="Arial"/>
              <a:sym typeface="Arial"/>
            </a:endParaRPr>
          </a:p>
          <a:p>
            <a:pPr marL="0" lvl="0" indent="0">
              <a:spcBef>
                <a:spcPts val="0"/>
              </a:spcBef>
              <a:spcAft>
                <a:spcPts val="1600"/>
              </a:spcAft>
              <a:buNone/>
            </a:pPr>
            <a:endParaRPr sz="1600" dirty="0"/>
          </a:p>
        </p:txBody>
      </p:sp>
      <p:grpSp>
        <p:nvGrpSpPr>
          <p:cNvPr id="71" name="Shape 71"/>
          <p:cNvGrpSpPr/>
          <p:nvPr/>
        </p:nvGrpSpPr>
        <p:grpSpPr>
          <a:xfrm>
            <a:off x="3320450" y="1304874"/>
            <a:ext cx="2632500" cy="3508941"/>
            <a:chOff x="3320450" y="1304875"/>
            <a:chExt cx="2632500" cy="3416400"/>
          </a:xfrm>
        </p:grpSpPr>
        <p:sp>
          <p:nvSpPr>
            <p:cNvPr id="72" name="Shape 72"/>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4" name="Shape 7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chemeClr val="lt1"/>
                </a:solidFill>
              </a:rPr>
              <a:t>Problem 2</a:t>
            </a:r>
            <a:endParaRPr b="1">
              <a:solidFill>
                <a:schemeClr val="lt1"/>
              </a:solidFill>
            </a:endParaRPr>
          </a:p>
        </p:txBody>
      </p:sp>
      <p:sp>
        <p:nvSpPr>
          <p:cNvPr id="75" name="Shape 7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000000"/>
                </a:solidFill>
                <a:latin typeface="Arial"/>
                <a:ea typeface="Arial"/>
                <a:cs typeface="Arial"/>
                <a:sym typeface="Arial"/>
              </a:rPr>
              <a:t>•</a:t>
            </a:r>
            <a:r>
              <a:rPr lang="en" sz="1400" dirty="0">
                <a:solidFill>
                  <a:srgbClr val="FFFFFF"/>
                </a:solidFill>
                <a:latin typeface="Arial"/>
                <a:ea typeface="Arial"/>
                <a:cs typeface="Arial"/>
                <a:sym typeface="Arial"/>
              </a:rPr>
              <a:t>Mike Stone of the Patients' Association said: 'This is very worrying. When you call 108 from a road traffic accident, and you need straight up ambulance there but ambulance rarely reach on time.</a:t>
            </a:r>
            <a:endParaRPr sz="1400" dirty="0">
              <a:solidFill>
                <a:srgbClr val="FFFFFF"/>
              </a:solidFill>
              <a:latin typeface="Arial"/>
              <a:ea typeface="Arial"/>
              <a:cs typeface="Arial"/>
              <a:sym typeface="Arial"/>
            </a:endParaRPr>
          </a:p>
          <a:p>
            <a:pPr marL="0" lvl="0" indent="0">
              <a:spcBef>
                <a:spcPts val="0"/>
              </a:spcBef>
              <a:spcAft>
                <a:spcPts val="1600"/>
              </a:spcAft>
              <a:buNone/>
            </a:pPr>
            <a:endParaRPr sz="1400" dirty="0"/>
          </a:p>
        </p:txBody>
      </p:sp>
      <p:grpSp>
        <p:nvGrpSpPr>
          <p:cNvPr id="76" name="Shape 76"/>
          <p:cNvGrpSpPr/>
          <p:nvPr/>
        </p:nvGrpSpPr>
        <p:grpSpPr>
          <a:xfrm>
            <a:off x="6108848" y="1304831"/>
            <a:ext cx="2736484" cy="3508985"/>
            <a:chOff x="6212550" y="1304875"/>
            <a:chExt cx="2632500" cy="3416400"/>
          </a:xfrm>
        </p:grpSpPr>
        <p:sp>
          <p:nvSpPr>
            <p:cNvPr id="77" name="Shape 7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9" name="Shape 79"/>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solidFill>
                  <a:schemeClr val="lt1"/>
                </a:solidFill>
              </a:rPr>
              <a:t>Problem 3</a:t>
            </a:r>
            <a:endParaRPr b="1">
              <a:solidFill>
                <a:schemeClr val="lt1"/>
              </a:solidFill>
            </a:endParaRPr>
          </a:p>
        </p:txBody>
      </p:sp>
      <p:sp>
        <p:nvSpPr>
          <p:cNvPr id="80" name="Shape 80"/>
          <p:cNvSpPr txBox="1">
            <a:spLocks noGrp="1"/>
          </p:cNvSpPr>
          <p:nvPr>
            <p:ph type="body" idx="4294967295"/>
          </p:nvPr>
        </p:nvSpPr>
        <p:spPr>
          <a:xfrm>
            <a:off x="6286400" y="1766275"/>
            <a:ext cx="2632500" cy="304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FFFFFF"/>
                </a:solidFill>
                <a:latin typeface="Arial"/>
                <a:ea typeface="Arial"/>
                <a:cs typeface="Arial"/>
                <a:sym typeface="Arial"/>
              </a:rPr>
              <a:t>A two-year data from the ongoing Management of Acute Coronary Event (MACE) Registry of the Indian Council of Medical Research (ICMR) shows at some places Every second heart attack patient in India takes more than 400 minutes to reach a hospital, which is almost 13 times more than the ideal window of 30 minutes.</a:t>
            </a:r>
            <a:endParaRPr sz="1400">
              <a:solidFill>
                <a:srgbClr val="FFFFFF"/>
              </a:solidFill>
              <a:latin typeface="Arial"/>
              <a:ea typeface="Arial"/>
              <a:cs typeface="Arial"/>
              <a:sym typeface="Arial"/>
            </a:endParaRPr>
          </a:p>
          <a:p>
            <a:pPr marL="0" lvl="0" indent="0">
              <a:spcBef>
                <a:spcPts val="0"/>
              </a:spcBef>
              <a:spcAft>
                <a:spcPts val="1600"/>
              </a:spcAft>
              <a:buNone/>
            </a:pPr>
            <a:endParaRPr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28123" y="309690"/>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rtl="0">
              <a:spcBef>
                <a:spcPts val="0"/>
              </a:spcBef>
              <a:spcAft>
                <a:spcPts val="0"/>
              </a:spcAft>
              <a:buNone/>
            </a:pPr>
            <a:r>
              <a:rPr lang="en" b="1" dirty="0"/>
              <a:t>Understanding the problem:</a:t>
            </a:r>
            <a:endParaRPr b="1" dirty="0"/>
          </a:p>
        </p:txBody>
      </p:sp>
      <p:grpSp>
        <p:nvGrpSpPr>
          <p:cNvPr id="86" name="Shape 86"/>
          <p:cNvGrpSpPr/>
          <p:nvPr/>
        </p:nvGrpSpPr>
        <p:grpSpPr>
          <a:xfrm>
            <a:off x="431696" y="980079"/>
            <a:ext cx="2736448" cy="3838667"/>
            <a:chOff x="431925" y="1304875"/>
            <a:chExt cx="2628925" cy="3416400"/>
          </a:xfrm>
        </p:grpSpPr>
        <p:sp>
          <p:nvSpPr>
            <p:cNvPr id="87" name="Shape 8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body" idx="4294967295"/>
          </p:nvPr>
        </p:nvSpPr>
        <p:spPr>
          <a:xfrm>
            <a:off x="506200" y="980025"/>
            <a:ext cx="2494500" cy="46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chemeClr val="lt1"/>
                </a:solidFill>
              </a:rPr>
              <a:t>Problem 4	</a:t>
            </a:r>
            <a:endParaRPr b="1">
              <a:solidFill>
                <a:schemeClr val="lt1"/>
              </a:solidFill>
            </a:endParaRPr>
          </a:p>
        </p:txBody>
      </p:sp>
      <p:sp>
        <p:nvSpPr>
          <p:cNvPr id="90" name="Shape 90"/>
          <p:cNvSpPr txBox="1">
            <a:spLocks noGrp="1"/>
          </p:cNvSpPr>
          <p:nvPr>
            <p:ph type="body" idx="4294967295"/>
          </p:nvPr>
        </p:nvSpPr>
        <p:spPr>
          <a:xfrm>
            <a:off x="382100" y="1525450"/>
            <a:ext cx="2889600" cy="329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FFFFFF"/>
                </a:solidFill>
                <a:latin typeface="Arial"/>
                <a:ea typeface="Arial"/>
                <a:cs typeface="Arial"/>
                <a:sym typeface="Arial"/>
              </a:rPr>
              <a:t>The delay mostly is because of the patient being remotely located in rural areas or belonging to a terrain that is difficult to access,” said Dr. Meenakshi Sharma, a scientist at ICMR.</a:t>
            </a:r>
            <a:endParaRPr sz="1400">
              <a:solidFill>
                <a:srgbClr val="FFFFFF"/>
              </a:solidFill>
              <a:latin typeface="Arial"/>
              <a:ea typeface="Arial"/>
              <a:cs typeface="Arial"/>
              <a:sym typeface="Arial"/>
            </a:endParaRPr>
          </a:p>
          <a:p>
            <a:pPr marL="0" lvl="0" indent="0" rtl="0">
              <a:spcBef>
                <a:spcPts val="0"/>
              </a:spcBef>
              <a:spcAft>
                <a:spcPts val="0"/>
              </a:spcAft>
              <a:buNone/>
            </a:pPr>
            <a:r>
              <a:rPr lang="en" sz="1400">
                <a:solidFill>
                  <a:srgbClr val="000000"/>
                </a:solidFill>
                <a:latin typeface="Arial"/>
                <a:ea typeface="Arial"/>
                <a:cs typeface="Arial"/>
                <a:sym typeface="Arial"/>
              </a:rPr>
              <a:t>•</a:t>
            </a:r>
            <a:r>
              <a:rPr lang="en" sz="1400">
                <a:solidFill>
                  <a:srgbClr val="FFFFFF"/>
                </a:solidFill>
                <a:latin typeface="Arial"/>
                <a:ea typeface="Arial"/>
                <a:cs typeface="Arial"/>
                <a:sym typeface="Arial"/>
              </a:rPr>
              <a:t>Delhi, a city of 22 million people, has 152 state-run ambulances.  That’s one for every 144,736 people. The World Health Organization says there should be at least one ambulance per 100,000 people.</a:t>
            </a:r>
            <a:endParaRPr sz="1400">
              <a:solidFill>
                <a:srgbClr val="FFFFFF"/>
              </a:solidFill>
              <a:latin typeface="Arial"/>
              <a:ea typeface="Arial"/>
              <a:cs typeface="Arial"/>
              <a:sym typeface="Arial"/>
            </a:endParaRPr>
          </a:p>
          <a:p>
            <a:pPr marL="0" lvl="0" indent="0" rtl="0">
              <a:spcBef>
                <a:spcPts val="0"/>
              </a:spcBef>
              <a:spcAft>
                <a:spcPts val="0"/>
              </a:spcAft>
              <a:buNone/>
            </a:pPr>
            <a:endParaRPr sz="1400">
              <a:solidFill>
                <a:srgbClr val="FFFFFF"/>
              </a:solidFill>
              <a:latin typeface="Arial"/>
              <a:ea typeface="Arial"/>
              <a:cs typeface="Arial"/>
              <a:sym typeface="Arial"/>
            </a:endParaRPr>
          </a:p>
          <a:p>
            <a:pPr marL="0" lvl="0" indent="0" rtl="0">
              <a:spcBef>
                <a:spcPts val="0"/>
              </a:spcBef>
              <a:spcAft>
                <a:spcPts val="0"/>
              </a:spcAft>
              <a:buNone/>
            </a:pPr>
            <a:endParaRPr sz="1400">
              <a:solidFill>
                <a:srgbClr val="FFFFFF"/>
              </a:solidFill>
              <a:latin typeface="Arial"/>
              <a:ea typeface="Arial"/>
              <a:cs typeface="Arial"/>
              <a:sym typeface="Arial"/>
            </a:endParaRPr>
          </a:p>
          <a:p>
            <a:pPr marL="0" lvl="0" indent="0" rtl="0">
              <a:spcBef>
                <a:spcPts val="0"/>
              </a:spcBef>
              <a:spcAft>
                <a:spcPts val="0"/>
              </a:spcAft>
              <a:buNone/>
            </a:pPr>
            <a:endParaRPr sz="1400">
              <a:solidFill>
                <a:srgbClr val="000000"/>
              </a:solidFill>
              <a:latin typeface="Arial"/>
              <a:ea typeface="Arial"/>
              <a:cs typeface="Arial"/>
              <a:sym typeface="Arial"/>
            </a:endParaRPr>
          </a:p>
          <a:p>
            <a:pPr marL="0" lvl="0" indent="0" rtl="0">
              <a:spcBef>
                <a:spcPts val="0"/>
              </a:spcBef>
              <a:spcAft>
                <a:spcPts val="1600"/>
              </a:spcAft>
              <a:buNone/>
            </a:pPr>
            <a:endParaRPr sz="1400"/>
          </a:p>
        </p:txBody>
      </p:sp>
      <p:grpSp>
        <p:nvGrpSpPr>
          <p:cNvPr id="91" name="Shape 91"/>
          <p:cNvGrpSpPr/>
          <p:nvPr/>
        </p:nvGrpSpPr>
        <p:grpSpPr>
          <a:xfrm>
            <a:off x="3320225" y="980022"/>
            <a:ext cx="2632500" cy="3838667"/>
            <a:chOff x="3320450" y="1304875"/>
            <a:chExt cx="2632500" cy="3416400"/>
          </a:xfrm>
        </p:grpSpPr>
        <p:sp>
          <p:nvSpPr>
            <p:cNvPr id="92" name="Shape 92"/>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4" name="Shape 94"/>
          <p:cNvSpPr txBox="1">
            <a:spLocks noGrp="1"/>
          </p:cNvSpPr>
          <p:nvPr>
            <p:ph type="body" idx="4294967295"/>
          </p:nvPr>
        </p:nvSpPr>
        <p:spPr>
          <a:xfrm>
            <a:off x="3389225" y="980025"/>
            <a:ext cx="2494500" cy="46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lt1"/>
                </a:solidFill>
              </a:rPr>
              <a:t>Problem </a:t>
            </a:r>
            <a:r>
              <a:rPr lang="en" b="1" dirty="0" smtClean="0">
                <a:solidFill>
                  <a:schemeClr val="lt1"/>
                </a:solidFill>
              </a:rPr>
              <a:t>5</a:t>
            </a:r>
            <a:endParaRPr b="1" dirty="0">
              <a:solidFill>
                <a:schemeClr val="lt1"/>
              </a:solidFill>
            </a:endParaRPr>
          </a:p>
        </p:txBody>
      </p:sp>
      <p:sp>
        <p:nvSpPr>
          <p:cNvPr id="95" name="Shape 95"/>
          <p:cNvSpPr txBox="1">
            <a:spLocks noGrp="1"/>
          </p:cNvSpPr>
          <p:nvPr>
            <p:ph type="body" idx="4294967295"/>
          </p:nvPr>
        </p:nvSpPr>
        <p:spPr>
          <a:xfrm>
            <a:off x="3320123" y="1441425"/>
            <a:ext cx="2736600" cy="3047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dirty="0">
                <a:solidFill>
                  <a:srgbClr val="FFFFFF"/>
                </a:solidFill>
                <a:latin typeface="Arial"/>
                <a:ea typeface="Arial"/>
                <a:cs typeface="Arial"/>
                <a:sym typeface="Arial"/>
              </a:rPr>
              <a:t> Beyond 180 minutes, the heart muscles suffer irreversible damage due to lack of blood supply.If the clot buster medicine is not given within three hours, the chances of patient pulling through are near zero. Ideally, it shouldn’t take more than 30 minutes from symptoms to the door of a hospital equipped to treat heart attack cases.</a:t>
            </a:r>
            <a:endParaRPr sz="1400" dirty="0"/>
          </a:p>
        </p:txBody>
      </p:sp>
      <p:grpSp>
        <p:nvGrpSpPr>
          <p:cNvPr id="96" name="Shape 96"/>
          <p:cNvGrpSpPr/>
          <p:nvPr/>
        </p:nvGrpSpPr>
        <p:grpSpPr>
          <a:xfrm>
            <a:off x="6108623" y="980020"/>
            <a:ext cx="2736484" cy="3803478"/>
            <a:chOff x="6212550" y="1304875"/>
            <a:chExt cx="2632500" cy="3416400"/>
          </a:xfrm>
        </p:grpSpPr>
        <p:sp>
          <p:nvSpPr>
            <p:cNvPr id="97" name="Shape 9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9" name="Shape 99"/>
          <p:cNvSpPr txBox="1">
            <a:spLocks noGrp="1"/>
          </p:cNvSpPr>
          <p:nvPr>
            <p:ph type="body" idx="4294967295"/>
          </p:nvPr>
        </p:nvSpPr>
        <p:spPr>
          <a:xfrm>
            <a:off x="6272250" y="980025"/>
            <a:ext cx="2494500" cy="46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chemeClr val="lt1"/>
                </a:solidFill>
              </a:rPr>
              <a:t>Problem </a:t>
            </a:r>
            <a:r>
              <a:rPr lang="en" b="1" dirty="0" smtClean="0">
                <a:solidFill>
                  <a:schemeClr val="lt1"/>
                </a:solidFill>
              </a:rPr>
              <a:t>6</a:t>
            </a:r>
            <a:endParaRPr b="1" dirty="0">
              <a:solidFill>
                <a:schemeClr val="lt1"/>
              </a:solidFill>
            </a:endParaRPr>
          </a:p>
        </p:txBody>
      </p:sp>
      <p:sp>
        <p:nvSpPr>
          <p:cNvPr id="100" name="Shape 100"/>
          <p:cNvSpPr txBox="1">
            <a:spLocks noGrp="1"/>
          </p:cNvSpPr>
          <p:nvPr>
            <p:ph type="body" idx="4294967295"/>
          </p:nvPr>
        </p:nvSpPr>
        <p:spPr>
          <a:xfrm>
            <a:off x="6168450" y="1441425"/>
            <a:ext cx="2632500" cy="304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0000"/>
                </a:solidFill>
                <a:latin typeface="Arial"/>
                <a:ea typeface="Arial"/>
                <a:cs typeface="Arial"/>
                <a:sym typeface="Arial"/>
              </a:rPr>
              <a:t>•</a:t>
            </a:r>
            <a:r>
              <a:rPr lang="en" sz="1400" dirty="0">
                <a:solidFill>
                  <a:srgbClr val="FFFFFF"/>
                </a:solidFill>
                <a:latin typeface="Arial"/>
                <a:ea typeface="Arial"/>
                <a:cs typeface="Arial"/>
                <a:sym typeface="Arial"/>
              </a:rPr>
              <a:t>In general an ambulance is supposed to reach the site within </a:t>
            </a:r>
            <a:r>
              <a:rPr lang="en" sz="1400" b="1" dirty="0">
                <a:solidFill>
                  <a:srgbClr val="FFFFFF"/>
                </a:solidFill>
                <a:latin typeface="Arial"/>
                <a:ea typeface="Arial"/>
                <a:cs typeface="Arial"/>
                <a:sym typeface="Arial"/>
              </a:rPr>
              <a:t>10 minutes</a:t>
            </a:r>
            <a:r>
              <a:rPr lang="en" sz="1400" dirty="0">
                <a:solidFill>
                  <a:srgbClr val="FFFFFF"/>
                </a:solidFill>
                <a:latin typeface="Arial"/>
                <a:ea typeface="Arial"/>
                <a:cs typeface="Arial"/>
                <a:sym typeface="Arial"/>
              </a:rPr>
              <a:t>, but the Indian average is about </a:t>
            </a:r>
            <a:r>
              <a:rPr lang="en" sz="1400" b="1" dirty="0">
                <a:solidFill>
                  <a:srgbClr val="FFFFFF"/>
                </a:solidFill>
                <a:latin typeface="Arial"/>
                <a:ea typeface="Arial"/>
                <a:cs typeface="Arial"/>
                <a:sym typeface="Arial"/>
              </a:rPr>
              <a:t>18 minutes</a:t>
            </a:r>
            <a:endParaRPr sz="1400" b="1" dirty="0">
              <a:solidFill>
                <a:srgbClr val="FFFFFF"/>
              </a:solidFill>
              <a:latin typeface="Arial"/>
              <a:ea typeface="Arial"/>
              <a:cs typeface="Arial"/>
              <a:sym typeface="Arial"/>
            </a:endParaRPr>
          </a:p>
          <a:p>
            <a:pPr marL="0" lvl="0" indent="0" rtl="0">
              <a:spcBef>
                <a:spcPts val="0"/>
              </a:spcBef>
              <a:spcAft>
                <a:spcPts val="0"/>
              </a:spcAft>
              <a:buNone/>
            </a:pPr>
            <a:r>
              <a:rPr lang="en" sz="1400" dirty="0">
                <a:solidFill>
                  <a:srgbClr val="FFFFFF"/>
                </a:solidFill>
                <a:latin typeface="Arial"/>
                <a:ea typeface="Arial"/>
                <a:cs typeface="Arial"/>
                <a:sym typeface="Arial"/>
              </a:rPr>
              <a:t>Experts say a large percentage of deaths happen without medical care due to high cost and inaccessibility to medical care in rural and hilly areas.</a:t>
            </a:r>
            <a:endParaRPr sz="1400" dirty="0">
              <a:solidFill>
                <a:srgbClr val="000000"/>
              </a:solidFill>
              <a:latin typeface="Arial"/>
              <a:ea typeface="Arial"/>
              <a:cs typeface="Arial"/>
              <a:sym typeface="Arial"/>
            </a:endParaRPr>
          </a:p>
          <a:p>
            <a:pPr marL="0" lvl="0" indent="0" rtl="0">
              <a:spcBef>
                <a:spcPts val="0"/>
              </a:spcBef>
              <a:spcAft>
                <a:spcPts val="1600"/>
              </a:spcAft>
              <a:buNone/>
            </a:pPr>
            <a:endParaRPr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a:spcBef>
                <a:spcPts val="0"/>
              </a:spcBef>
              <a:spcAft>
                <a:spcPts val="0"/>
              </a:spcAft>
              <a:buNone/>
            </a:pPr>
            <a:r>
              <a:rPr lang="en" dirty="0"/>
              <a:t>Project Objective:</a:t>
            </a:r>
            <a:endParaRPr dirty="0"/>
          </a:p>
        </p:txBody>
      </p:sp>
      <p:sp>
        <p:nvSpPr>
          <p:cNvPr id="106" name="Shape 106"/>
          <p:cNvSpPr txBox="1">
            <a:spLocks noGrp="1"/>
          </p:cNvSpPr>
          <p:nvPr>
            <p:ph type="body" idx="1"/>
          </p:nvPr>
        </p:nvSpPr>
        <p:spPr>
          <a:xfrm>
            <a:off x="311700" y="1152475"/>
            <a:ext cx="85206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000000"/>
                </a:solidFill>
                <a:latin typeface="Arial"/>
                <a:ea typeface="Arial"/>
                <a:cs typeface="Arial"/>
                <a:sym typeface="Arial"/>
              </a:rPr>
              <a:t>•</a:t>
            </a:r>
            <a:r>
              <a:rPr lang="en" dirty="0">
                <a:solidFill>
                  <a:srgbClr val="FFFFFF"/>
                </a:solidFill>
                <a:latin typeface="Arial"/>
                <a:ea typeface="Arial"/>
                <a:cs typeface="Arial"/>
                <a:sym typeface="Arial"/>
              </a:rPr>
              <a:t>The utilization of ambulances in low- and middle-income cities and rural areas is limited. The aim of this study was to ascertain frequency of ambulance use and characteristics of patients brought into emergency departments (EDs) through ambulance and non-ambulance modes of transportation.</a:t>
            </a:r>
            <a:endParaRPr dirty="0">
              <a:solidFill>
                <a:srgbClr val="FFFFFF"/>
              </a:solidFill>
              <a:latin typeface="Arial"/>
              <a:ea typeface="Arial"/>
              <a:cs typeface="Arial"/>
              <a:sym typeface="Arial"/>
            </a:endParaRPr>
          </a:p>
          <a:p>
            <a:pPr marL="0" lvl="0" indent="0" rtl="0">
              <a:spcBef>
                <a:spcPts val="0"/>
              </a:spcBef>
              <a:spcAft>
                <a:spcPts val="0"/>
              </a:spcAft>
              <a:buNone/>
            </a:pPr>
            <a:r>
              <a:rPr lang="en" dirty="0">
                <a:solidFill>
                  <a:srgbClr val="000000"/>
                </a:solidFill>
                <a:latin typeface="Arial"/>
                <a:ea typeface="Arial"/>
                <a:cs typeface="Arial"/>
                <a:sym typeface="Arial"/>
              </a:rPr>
              <a:t>•</a:t>
            </a:r>
            <a:r>
              <a:rPr lang="en" dirty="0">
                <a:solidFill>
                  <a:srgbClr val="FFFFFF"/>
                </a:solidFill>
                <a:latin typeface="Arial"/>
                <a:ea typeface="Arial"/>
                <a:cs typeface="Arial"/>
                <a:sym typeface="Arial"/>
              </a:rPr>
              <a:t>We will use the different sensors like optical, CRT, electrical sensors for monitoring the patient oxygen saturation ,cardiac chamber pressures, pulmonary arterial pressure pulse rates blood volume flow.</a:t>
            </a:r>
            <a:endParaRPr dirty="0">
              <a:solidFill>
                <a:srgbClr val="FFFFFF"/>
              </a:solidFill>
              <a:latin typeface="Arial"/>
              <a:ea typeface="Arial"/>
              <a:cs typeface="Arial"/>
              <a:sym typeface="Arial"/>
            </a:endParaRPr>
          </a:p>
          <a:p>
            <a:pPr marL="0" lvl="0" indent="0" rtl="0">
              <a:spcBef>
                <a:spcPts val="0"/>
              </a:spcBef>
              <a:spcAft>
                <a:spcPts val="0"/>
              </a:spcAft>
              <a:buNone/>
            </a:pPr>
            <a:r>
              <a:rPr lang="en" dirty="0">
                <a:solidFill>
                  <a:srgbClr val="000000"/>
                </a:solidFill>
                <a:latin typeface="Arial"/>
                <a:ea typeface="Arial"/>
                <a:cs typeface="Arial"/>
                <a:sym typeface="Arial"/>
              </a:rPr>
              <a:t>•</a:t>
            </a:r>
            <a:r>
              <a:rPr lang="en" dirty="0">
                <a:solidFill>
                  <a:srgbClr val="FFFFFF"/>
                </a:solidFill>
                <a:latin typeface="Arial"/>
                <a:ea typeface="Arial"/>
                <a:cs typeface="Arial"/>
                <a:sym typeface="Arial"/>
              </a:rPr>
              <a:t>We will work on how to reduce traffic in the metro-polluted cities so that the traffic issue can be resolve and lifes of person can be saved.</a:t>
            </a:r>
            <a:endParaRPr dirty="0">
              <a:solidFill>
                <a:srgbClr val="FFFFFF"/>
              </a:solidFill>
              <a:latin typeface="Arial"/>
              <a:ea typeface="Arial"/>
              <a:cs typeface="Arial"/>
              <a:sym typeface="Arial"/>
            </a:endParaRPr>
          </a:p>
          <a:p>
            <a:pPr marL="0" lvl="0" indent="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rtl="0">
              <a:spcBef>
                <a:spcPts val="0"/>
              </a:spcBef>
              <a:spcAft>
                <a:spcPts val="0"/>
              </a:spcAft>
              <a:buNone/>
            </a:pPr>
            <a:r>
              <a:rPr lang="en" dirty="0"/>
              <a:t>Project Objective:</a:t>
            </a:r>
            <a:endParaRPr dirty="0"/>
          </a:p>
        </p:txBody>
      </p:sp>
      <p:sp>
        <p:nvSpPr>
          <p:cNvPr id="112" name="Shape 112"/>
          <p:cNvSpPr txBox="1">
            <a:spLocks noGrp="1"/>
          </p:cNvSpPr>
          <p:nvPr>
            <p:ph type="body" idx="1"/>
          </p:nvPr>
        </p:nvSpPr>
        <p:spPr>
          <a:xfrm>
            <a:off x="311700" y="1152475"/>
            <a:ext cx="8520600" cy="3416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latin typeface="Arial"/>
                <a:ea typeface="Arial"/>
                <a:cs typeface="Arial"/>
                <a:sym typeface="Arial"/>
              </a:rPr>
              <a:t>•</a:t>
            </a:r>
            <a:r>
              <a:rPr lang="en">
                <a:solidFill>
                  <a:srgbClr val="FFFFFF"/>
                </a:solidFill>
                <a:latin typeface="Arial"/>
                <a:ea typeface="Arial"/>
                <a:cs typeface="Arial"/>
                <a:sym typeface="Arial"/>
              </a:rPr>
              <a:t>Basically the ambulance availability is in the two forms One is a </a:t>
            </a:r>
            <a:r>
              <a:rPr lang="en" b="1">
                <a:solidFill>
                  <a:srgbClr val="FFFFFF"/>
                </a:solidFill>
                <a:latin typeface="Arial"/>
                <a:ea typeface="Arial"/>
                <a:cs typeface="Arial"/>
                <a:sym typeface="Arial"/>
              </a:rPr>
              <a:t>Basic Life Support</a:t>
            </a:r>
            <a:r>
              <a:rPr lang="en">
                <a:solidFill>
                  <a:srgbClr val="FFFFFF"/>
                </a:solidFill>
                <a:latin typeface="Arial"/>
                <a:ea typeface="Arial"/>
                <a:cs typeface="Arial"/>
                <a:sym typeface="Arial"/>
              </a:rPr>
              <a:t> </a:t>
            </a:r>
            <a:r>
              <a:rPr lang="en" b="1">
                <a:solidFill>
                  <a:srgbClr val="FFFFFF"/>
                </a:solidFill>
                <a:latin typeface="Arial"/>
                <a:ea typeface="Arial"/>
                <a:cs typeface="Arial"/>
                <a:sym typeface="Arial"/>
              </a:rPr>
              <a:t>(BLS)</a:t>
            </a:r>
            <a:r>
              <a:rPr lang="en">
                <a:solidFill>
                  <a:srgbClr val="FFFFFF"/>
                </a:solidFill>
                <a:latin typeface="Arial"/>
                <a:ea typeface="Arial"/>
                <a:cs typeface="Arial"/>
                <a:sym typeface="Arial"/>
              </a:rPr>
              <a:t> ambulance is equipped with life  support equipment like an oxygen cylinder, BP monitor and stethoscope.  This type of ambulance can be used for emergencies that are not very grevious or when the patient can be transported to the hospital quickly and an </a:t>
            </a:r>
            <a:r>
              <a:rPr lang="en" b="1">
                <a:solidFill>
                  <a:srgbClr val="FFFFFF"/>
                </a:solidFill>
                <a:latin typeface="Arial"/>
                <a:ea typeface="Arial"/>
                <a:cs typeface="Arial"/>
                <a:sym typeface="Arial"/>
              </a:rPr>
              <a:t>Advanced Life Support</a:t>
            </a:r>
            <a:r>
              <a:rPr lang="en">
                <a:solidFill>
                  <a:srgbClr val="FFFFFF"/>
                </a:solidFill>
                <a:latin typeface="Arial"/>
                <a:ea typeface="Arial"/>
                <a:cs typeface="Arial"/>
                <a:sym typeface="Arial"/>
              </a:rPr>
              <a:t> </a:t>
            </a:r>
            <a:r>
              <a:rPr lang="en" b="1">
                <a:solidFill>
                  <a:srgbClr val="FFFFFF"/>
                </a:solidFill>
                <a:latin typeface="Arial"/>
                <a:ea typeface="Arial"/>
                <a:cs typeface="Arial"/>
                <a:sym typeface="Arial"/>
              </a:rPr>
              <a:t>(ALS)</a:t>
            </a:r>
            <a:r>
              <a:rPr lang="en">
                <a:solidFill>
                  <a:srgbClr val="FFFFFF"/>
                </a:solidFill>
                <a:latin typeface="Arial"/>
                <a:ea typeface="Arial"/>
                <a:cs typeface="Arial"/>
                <a:sym typeface="Arial"/>
              </a:rPr>
              <a:t> ambulance also called a </a:t>
            </a:r>
            <a:r>
              <a:rPr lang="en" b="1">
                <a:solidFill>
                  <a:srgbClr val="FFFFFF"/>
                </a:solidFill>
                <a:latin typeface="Arial"/>
                <a:ea typeface="Arial"/>
                <a:cs typeface="Arial"/>
                <a:sym typeface="Arial"/>
              </a:rPr>
              <a:t>Cardiac Care Ambulance</a:t>
            </a:r>
            <a:r>
              <a:rPr lang="en">
                <a:solidFill>
                  <a:srgbClr val="FFFFFF"/>
                </a:solidFill>
                <a:latin typeface="Arial"/>
                <a:ea typeface="Arial"/>
                <a:cs typeface="Arial"/>
                <a:sym typeface="Arial"/>
              </a:rPr>
              <a:t>. This ambulance is fitted with advance life support machines such as   defibrillators (a machine used to restart the heart), ECG machine (used  to keep a check on the heart rate of a person), Ventilators, Oxygen  cylinders, Pulse oxymeter (used to check for  the mount of oxygen in the blood) , Resuscitation  kit, suction machine, Nebuliser and BP apparatus</a:t>
            </a:r>
            <a:endParaRPr>
              <a:solidFill>
                <a:srgbClr val="FFFFFF"/>
              </a:solidFill>
              <a:latin typeface="Arial"/>
              <a:ea typeface="Arial"/>
              <a:cs typeface="Arial"/>
              <a:sym typeface="Arial"/>
            </a:endParaRPr>
          </a:p>
          <a:p>
            <a:pPr marL="0" lvl="0" indent="0" rtl="0">
              <a:spcBef>
                <a:spcPts val="0"/>
              </a:spcBef>
              <a:spcAft>
                <a:spcPts val="0"/>
              </a:spcAft>
              <a:buNone/>
            </a:pPr>
            <a:endParaRPr>
              <a:solidFill>
                <a:srgbClr val="FFFF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scene3d>
              <a:camera prst="orthographicFront"/>
              <a:lightRig rig="threePt" dir="t"/>
            </a:scene3d>
            <a:sp3d extrusionH="57150">
              <a:bevelT w="69850" h="69850" prst="divot"/>
            </a:sp3d>
          </a:bodyPr>
          <a:lstStyle/>
          <a:p>
            <a:pPr marL="0" lvl="0" indent="0">
              <a:spcBef>
                <a:spcPts val="0"/>
              </a:spcBef>
              <a:spcAft>
                <a:spcPts val="0"/>
              </a:spcAft>
              <a:buNone/>
            </a:pPr>
            <a:r>
              <a:rPr lang="en" dirty="0"/>
              <a:t>Target audience</a:t>
            </a:r>
            <a:endParaRPr dirty="0"/>
          </a:p>
        </p:txBody>
      </p:sp>
      <p:sp>
        <p:nvSpPr>
          <p:cNvPr id="118" name="Shape 1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We will focuse on the low and middle-income cities and rural areas and make the people aware to increase the use of ambulance</a:t>
            </a:r>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a:spcBef>
                <a:spcPts val="0"/>
              </a:spcBef>
              <a:spcAft>
                <a:spcPts val="0"/>
              </a:spcAft>
              <a:buNone/>
            </a:pPr>
            <a:r>
              <a:rPr lang="en" dirty="0"/>
              <a:t>Admissions analysis</a:t>
            </a:r>
            <a:endParaRPr dirty="0"/>
          </a:p>
        </p:txBody>
      </p:sp>
      <p:sp>
        <p:nvSpPr>
          <p:cNvPr id="124" name="Shape 124"/>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100" b="1">
                <a:solidFill>
                  <a:schemeClr val="dk1"/>
                </a:solidFill>
              </a:rPr>
              <a:t>Findings</a:t>
            </a:r>
            <a:endParaRPr sz="2100" b="1">
              <a:solidFill>
                <a:schemeClr val="dk1"/>
              </a:solidFill>
            </a:endParaRPr>
          </a:p>
          <a:p>
            <a:pPr marL="0" lvl="0" indent="0" rtl="0">
              <a:spcBef>
                <a:spcPts val="1600"/>
              </a:spcBef>
              <a:spcAft>
                <a:spcPts val="0"/>
              </a:spcAft>
              <a:buNone/>
            </a:pPr>
            <a:r>
              <a:rPr lang="en" sz="1600"/>
              <a:t>Patients admitted in ED through the ambulance and non-ambulance medium.</a:t>
            </a:r>
            <a:endParaRPr sz="1600"/>
          </a:p>
          <a:p>
            <a:pPr marL="0" lvl="0" indent="0">
              <a:spcBef>
                <a:spcPts val="0"/>
              </a:spcBef>
              <a:spcAft>
                <a:spcPts val="0"/>
              </a:spcAft>
              <a:buNone/>
            </a:pPr>
            <a:r>
              <a:rPr lang="en" sz="1600" b="1"/>
              <a:t>Days of week </a:t>
            </a:r>
            <a:endParaRPr sz="1600" b="1"/>
          </a:p>
          <a:p>
            <a:pPr marL="457200" lvl="0" indent="-330200">
              <a:spcBef>
                <a:spcPts val="0"/>
              </a:spcBef>
              <a:spcAft>
                <a:spcPts val="0"/>
              </a:spcAft>
              <a:buSzPts val="1600"/>
              <a:buChar char="●"/>
            </a:pPr>
            <a:r>
              <a:rPr lang="en" sz="1600"/>
              <a:t>Analysis is done with the day and night time involved in admitting.</a:t>
            </a:r>
            <a:endParaRPr sz="1600"/>
          </a:p>
          <a:p>
            <a:pPr marL="457200" lvl="0" indent="-330200">
              <a:spcBef>
                <a:spcPts val="0"/>
              </a:spcBef>
              <a:spcAft>
                <a:spcPts val="0"/>
              </a:spcAft>
              <a:buSzPts val="1600"/>
              <a:buChar char="●"/>
            </a:pPr>
            <a:r>
              <a:rPr lang="en" sz="1600"/>
              <a:t>The survey taken under the government data basis</a:t>
            </a:r>
            <a:endParaRPr sz="1600"/>
          </a:p>
        </p:txBody>
      </p:sp>
      <p:sp>
        <p:nvSpPr>
          <p:cNvPr id="125" name="Shape 125"/>
          <p:cNvSpPr txBox="1">
            <a:spLocks noGrp="1"/>
          </p:cNvSpPr>
          <p:nvPr>
            <p:ph type="body" idx="4294967295"/>
          </p:nvPr>
        </p:nvSpPr>
        <p:spPr>
          <a:xfrm>
            <a:off x="7996175" y="254200"/>
            <a:ext cx="689400" cy="2190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sz="1400" b="1">
                <a:solidFill>
                  <a:schemeClr val="lt2"/>
                </a:solidFill>
              </a:rPr>
              <a:t>Day</a:t>
            </a:r>
            <a:endParaRPr sz="1400">
              <a:solidFill>
                <a:schemeClr val="lt2"/>
              </a:solidFill>
            </a:endParaRPr>
          </a:p>
        </p:txBody>
      </p:sp>
      <p:sp>
        <p:nvSpPr>
          <p:cNvPr id="126" name="Shape 126"/>
          <p:cNvSpPr/>
          <p:nvPr/>
        </p:nvSpPr>
        <p:spPr>
          <a:xfrm>
            <a:off x="8685573" y="254209"/>
            <a:ext cx="219000" cy="219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txBox="1">
            <a:spLocks noGrp="1"/>
          </p:cNvSpPr>
          <p:nvPr>
            <p:ph type="body" idx="4294967295"/>
          </p:nvPr>
        </p:nvSpPr>
        <p:spPr>
          <a:xfrm>
            <a:off x="7996175" y="602125"/>
            <a:ext cx="689400" cy="2190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sz="1400" b="1">
                <a:solidFill>
                  <a:schemeClr val="lt2"/>
                </a:solidFill>
              </a:rPr>
              <a:t>Night</a:t>
            </a:r>
            <a:endParaRPr sz="1400">
              <a:solidFill>
                <a:schemeClr val="lt2"/>
              </a:solidFill>
            </a:endParaRPr>
          </a:p>
        </p:txBody>
      </p:sp>
      <p:sp>
        <p:nvSpPr>
          <p:cNvPr id="128" name="Shape 128"/>
          <p:cNvSpPr/>
          <p:nvPr/>
        </p:nvSpPr>
        <p:spPr>
          <a:xfrm>
            <a:off x="8685573" y="602134"/>
            <a:ext cx="219000" cy="2190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txBox="1">
            <a:spLocks noGrp="1"/>
          </p:cNvSpPr>
          <p:nvPr>
            <p:ph type="body" idx="4294967295"/>
          </p:nvPr>
        </p:nvSpPr>
        <p:spPr>
          <a:xfrm>
            <a:off x="5688925" y="45447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dk1"/>
                </a:solidFill>
              </a:rPr>
              <a:t>fri</a:t>
            </a:r>
            <a:endParaRPr sz="1400"/>
          </a:p>
        </p:txBody>
      </p:sp>
      <p:sp>
        <p:nvSpPr>
          <p:cNvPr id="130" name="Shape 130"/>
          <p:cNvSpPr txBox="1">
            <a:spLocks noGrp="1"/>
          </p:cNvSpPr>
          <p:nvPr>
            <p:ph type="body" idx="4294967295"/>
          </p:nvPr>
        </p:nvSpPr>
        <p:spPr>
          <a:xfrm>
            <a:off x="5689050" y="274585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accent5"/>
                </a:solidFill>
              </a:rPr>
              <a:t>119</a:t>
            </a:r>
            <a:endParaRPr sz="1400">
              <a:solidFill>
                <a:schemeClr val="accent5"/>
              </a:solidFill>
            </a:endParaRPr>
          </a:p>
        </p:txBody>
      </p:sp>
      <p:sp>
        <p:nvSpPr>
          <p:cNvPr id="131" name="Shape 131"/>
          <p:cNvSpPr/>
          <p:nvPr/>
        </p:nvSpPr>
        <p:spPr>
          <a:xfrm>
            <a:off x="5688763" y="3060256"/>
            <a:ext cx="689700" cy="371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txBox="1">
            <a:spLocks noGrp="1"/>
          </p:cNvSpPr>
          <p:nvPr>
            <p:ph type="body" idx="4294967295"/>
          </p:nvPr>
        </p:nvSpPr>
        <p:spPr>
          <a:xfrm>
            <a:off x="5689075" y="3083375"/>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54</a:t>
            </a:r>
            <a:endParaRPr sz="1400">
              <a:solidFill>
                <a:schemeClr val="lt1"/>
              </a:solidFill>
            </a:endParaRPr>
          </a:p>
        </p:txBody>
      </p:sp>
      <p:sp>
        <p:nvSpPr>
          <p:cNvPr id="133" name="Shape 133"/>
          <p:cNvSpPr/>
          <p:nvPr/>
        </p:nvSpPr>
        <p:spPr>
          <a:xfrm>
            <a:off x="5688775" y="3432000"/>
            <a:ext cx="689700" cy="11127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txBox="1">
            <a:spLocks noGrp="1"/>
          </p:cNvSpPr>
          <p:nvPr>
            <p:ph type="body" idx="4294967295"/>
          </p:nvPr>
        </p:nvSpPr>
        <p:spPr>
          <a:xfrm>
            <a:off x="5689050" y="3814038"/>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65</a:t>
            </a:r>
            <a:endParaRPr sz="1400">
              <a:solidFill>
                <a:schemeClr val="lt1"/>
              </a:solidFill>
            </a:endParaRPr>
          </a:p>
        </p:txBody>
      </p:sp>
      <p:sp>
        <p:nvSpPr>
          <p:cNvPr id="135" name="Shape 135"/>
          <p:cNvSpPr txBox="1">
            <a:spLocks noGrp="1"/>
          </p:cNvSpPr>
          <p:nvPr>
            <p:ph type="body" idx="4294967295"/>
          </p:nvPr>
        </p:nvSpPr>
        <p:spPr>
          <a:xfrm>
            <a:off x="6534813" y="45447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dk1"/>
                </a:solidFill>
              </a:rPr>
              <a:t>wed</a:t>
            </a:r>
            <a:endParaRPr sz="1400"/>
          </a:p>
        </p:txBody>
      </p:sp>
      <p:sp>
        <p:nvSpPr>
          <p:cNvPr id="136" name="Shape 136"/>
          <p:cNvSpPr txBox="1">
            <a:spLocks noGrp="1"/>
          </p:cNvSpPr>
          <p:nvPr>
            <p:ph type="body" idx="4294967295"/>
          </p:nvPr>
        </p:nvSpPr>
        <p:spPr>
          <a:xfrm>
            <a:off x="6534825" y="20691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accent5"/>
                </a:solidFill>
              </a:rPr>
              <a:t>121</a:t>
            </a:r>
            <a:endParaRPr sz="1400">
              <a:solidFill>
                <a:schemeClr val="accent5"/>
              </a:solidFill>
            </a:endParaRPr>
          </a:p>
        </p:txBody>
      </p:sp>
      <p:sp>
        <p:nvSpPr>
          <p:cNvPr id="137" name="Shape 137"/>
          <p:cNvSpPr/>
          <p:nvPr/>
        </p:nvSpPr>
        <p:spPr>
          <a:xfrm>
            <a:off x="6534875" y="2383507"/>
            <a:ext cx="689400" cy="306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txBox="1">
            <a:spLocks noGrp="1"/>
          </p:cNvSpPr>
          <p:nvPr>
            <p:ph type="body" idx="4294967295"/>
          </p:nvPr>
        </p:nvSpPr>
        <p:spPr>
          <a:xfrm>
            <a:off x="6534875" y="2380513"/>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53</a:t>
            </a:r>
            <a:endParaRPr sz="1400">
              <a:solidFill>
                <a:schemeClr val="lt1"/>
              </a:solidFill>
            </a:endParaRPr>
          </a:p>
        </p:txBody>
      </p:sp>
      <p:sp>
        <p:nvSpPr>
          <p:cNvPr id="139" name="Shape 139"/>
          <p:cNvSpPr/>
          <p:nvPr/>
        </p:nvSpPr>
        <p:spPr>
          <a:xfrm>
            <a:off x="6534875" y="2689800"/>
            <a:ext cx="689400" cy="1855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a:spLocks noGrp="1"/>
          </p:cNvSpPr>
          <p:nvPr>
            <p:ph type="body" idx="4294967295"/>
          </p:nvPr>
        </p:nvSpPr>
        <p:spPr>
          <a:xfrm>
            <a:off x="6534850" y="3383350"/>
            <a:ext cx="689400" cy="314400"/>
          </a:xfrm>
          <a:prstGeom prst="rect">
            <a:avLst/>
          </a:prstGeom>
        </p:spPr>
        <p:txBody>
          <a:bodyPr spcFirstLastPara="1" wrap="square" lIns="91425" tIns="91425" rIns="91425" bIns="91425" anchor="ctr" anchorCtr="0">
            <a:noAutofit/>
          </a:bodyPr>
          <a:lstStyle/>
          <a:p>
            <a:pPr marL="0" lvl="0" indent="0" algn="l">
              <a:lnSpc>
                <a:spcPct val="100000"/>
              </a:lnSpc>
              <a:spcBef>
                <a:spcPts val="0"/>
              </a:spcBef>
              <a:spcAft>
                <a:spcPts val="0"/>
              </a:spcAft>
              <a:buNone/>
            </a:pPr>
            <a:r>
              <a:rPr lang="en" sz="1400" b="1">
                <a:solidFill>
                  <a:schemeClr val="lt1"/>
                </a:solidFill>
              </a:rPr>
              <a:t>   68</a:t>
            </a:r>
            <a:endParaRPr sz="1400">
              <a:solidFill>
                <a:schemeClr val="lt1"/>
              </a:solidFill>
            </a:endParaRPr>
          </a:p>
        </p:txBody>
      </p:sp>
      <p:sp>
        <p:nvSpPr>
          <p:cNvPr id="141" name="Shape 141"/>
          <p:cNvSpPr txBox="1">
            <a:spLocks noGrp="1"/>
          </p:cNvSpPr>
          <p:nvPr>
            <p:ph type="body" idx="4294967295"/>
          </p:nvPr>
        </p:nvSpPr>
        <p:spPr>
          <a:xfrm>
            <a:off x="7380800" y="45447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dk1"/>
                </a:solidFill>
              </a:rPr>
              <a:t>sat</a:t>
            </a:r>
            <a:endParaRPr sz="1400"/>
          </a:p>
        </p:txBody>
      </p:sp>
      <p:sp>
        <p:nvSpPr>
          <p:cNvPr id="142" name="Shape 142"/>
          <p:cNvSpPr txBox="1">
            <a:spLocks noGrp="1"/>
          </p:cNvSpPr>
          <p:nvPr>
            <p:ph type="body" idx="4294967295"/>
          </p:nvPr>
        </p:nvSpPr>
        <p:spPr>
          <a:xfrm>
            <a:off x="7380800" y="13269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accent5"/>
                </a:solidFill>
              </a:rPr>
              <a:t>126</a:t>
            </a:r>
            <a:endParaRPr sz="1400">
              <a:solidFill>
                <a:schemeClr val="accent5"/>
              </a:solidFill>
            </a:endParaRPr>
          </a:p>
        </p:txBody>
      </p:sp>
      <p:sp>
        <p:nvSpPr>
          <p:cNvPr id="143" name="Shape 143"/>
          <p:cNvSpPr/>
          <p:nvPr/>
        </p:nvSpPr>
        <p:spPr>
          <a:xfrm>
            <a:off x="7380700" y="1641307"/>
            <a:ext cx="689400" cy="306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txBox="1">
            <a:spLocks noGrp="1"/>
          </p:cNvSpPr>
          <p:nvPr>
            <p:ph type="body" idx="4294967295"/>
          </p:nvPr>
        </p:nvSpPr>
        <p:spPr>
          <a:xfrm>
            <a:off x="7374938" y="1641288"/>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59</a:t>
            </a:r>
            <a:endParaRPr sz="1400">
              <a:solidFill>
                <a:schemeClr val="lt1"/>
              </a:solidFill>
            </a:endParaRPr>
          </a:p>
        </p:txBody>
      </p:sp>
      <p:sp>
        <p:nvSpPr>
          <p:cNvPr id="145" name="Shape 145"/>
          <p:cNvSpPr/>
          <p:nvPr/>
        </p:nvSpPr>
        <p:spPr>
          <a:xfrm>
            <a:off x="7380700" y="1947601"/>
            <a:ext cx="689400" cy="25977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txBox="1">
            <a:spLocks noGrp="1"/>
          </p:cNvSpPr>
          <p:nvPr>
            <p:ph type="body" idx="4294967295"/>
          </p:nvPr>
        </p:nvSpPr>
        <p:spPr>
          <a:xfrm>
            <a:off x="7374913" y="29358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67</a:t>
            </a:r>
            <a:endParaRPr sz="1400">
              <a:solidFill>
                <a:schemeClr val="lt1"/>
              </a:solidFill>
            </a:endParaRPr>
          </a:p>
        </p:txBody>
      </p:sp>
      <p:sp>
        <p:nvSpPr>
          <p:cNvPr id="147" name="Shape 147"/>
          <p:cNvSpPr txBox="1">
            <a:spLocks noGrp="1"/>
          </p:cNvSpPr>
          <p:nvPr>
            <p:ph type="body" idx="4294967295"/>
          </p:nvPr>
        </p:nvSpPr>
        <p:spPr>
          <a:xfrm>
            <a:off x="8226775" y="45447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dk1"/>
                </a:solidFill>
              </a:rPr>
              <a:t>sun</a:t>
            </a:r>
            <a:endParaRPr sz="1400"/>
          </a:p>
        </p:txBody>
      </p:sp>
      <p:sp>
        <p:nvSpPr>
          <p:cNvPr id="148" name="Shape 148"/>
          <p:cNvSpPr txBox="1">
            <a:spLocks noGrp="1"/>
          </p:cNvSpPr>
          <p:nvPr>
            <p:ph type="body" idx="4294967295"/>
          </p:nvPr>
        </p:nvSpPr>
        <p:spPr>
          <a:xfrm>
            <a:off x="8215175" y="22213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accent5"/>
                </a:solidFill>
              </a:rPr>
              <a:t>125</a:t>
            </a:r>
            <a:endParaRPr sz="1400">
              <a:solidFill>
                <a:schemeClr val="accent5"/>
              </a:solidFill>
            </a:endParaRPr>
          </a:p>
        </p:txBody>
      </p:sp>
      <p:sp>
        <p:nvSpPr>
          <p:cNvPr id="149" name="Shape 149"/>
          <p:cNvSpPr/>
          <p:nvPr/>
        </p:nvSpPr>
        <p:spPr>
          <a:xfrm>
            <a:off x="8215013" y="2535706"/>
            <a:ext cx="689700" cy="371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txBox="1">
            <a:spLocks noGrp="1"/>
          </p:cNvSpPr>
          <p:nvPr>
            <p:ph type="body" idx="4294967295"/>
          </p:nvPr>
        </p:nvSpPr>
        <p:spPr>
          <a:xfrm>
            <a:off x="8226525" y="2564038"/>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56</a:t>
            </a:r>
            <a:endParaRPr sz="1400">
              <a:solidFill>
                <a:schemeClr val="lt1"/>
              </a:solidFill>
            </a:endParaRPr>
          </a:p>
        </p:txBody>
      </p:sp>
      <p:sp>
        <p:nvSpPr>
          <p:cNvPr id="151" name="Shape 151"/>
          <p:cNvSpPr/>
          <p:nvPr/>
        </p:nvSpPr>
        <p:spPr>
          <a:xfrm>
            <a:off x="8215175" y="2906800"/>
            <a:ext cx="689400" cy="1638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txBox="1">
            <a:spLocks noGrp="1"/>
          </p:cNvSpPr>
          <p:nvPr>
            <p:ph type="body" idx="4294967295"/>
          </p:nvPr>
        </p:nvSpPr>
        <p:spPr>
          <a:xfrm>
            <a:off x="8226525" y="3383000"/>
            <a:ext cx="689400" cy="314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b="1">
                <a:solidFill>
                  <a:schemeClr val="lt1"/>
                </a:solidFill>
              </a:rPr>
              <a:t>69</a:t>
            </a:r>
            <a:endParaRPr sz="1400">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scene3d>
              <a:camera prst="orthographicFront"/>
              <a:lightRig rig="threePt" dir="t"/>
            </a:scene3d>
            <a:sp3d extrusionH="57150">
              <a:bevelT w="69850" h="69850" prst="divot"/>
            </a:sp3d>
          </a:bodyPr>
          <a:lstStyle/>
          <a:p>
            <a:pPr marL="0" lvl="0" indent="0">
              <a:spcBef>
                <a:spcPts val="0"/>
              </a:spcBef>
              <a:spcAft>
                <a:spcPts val="0"/>
              </a:spcAft>
              <a:buNone/>
            </a:pPr>
            <a:r>
              <a:rPr lang="en" dirty="0"/>
              <a:t>Proposed deliverables</a:t>
            </a:r>
            <a:endParaRPr dirty="0"/>
          </a:p>
        </p:txBody>
      </p:sp>
      <p:grpSp>
        <p:nvGrpSpPr>
          <p:cNvPr id="158" name="Shape 158"/>
          <p:cNvGrpSpPr/>
          <p:nvPr/>
        </p:nvGrpSpPr>
        <p:grpSpPr>
          <a:xfrm>
            <a:off x="424825" y="1253973"/>
            <a:ext cx="8294372" cy="799416"/>
            <a:chOff x="424813" y="1177875"/>
            <a:chExt cx="8294372" cy="849900"/>
          </a:xfrm>
        </p:grpSpPr>
        <p:sp>
          <p:nvSpPr>
            <p:cNvPr id="159" name="Shape 159"/>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1" name="Shape 161"/>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62" name="Shape 162"/>
          <p:cNvSpPr txBox="1">
            <a:spLocks noGrp="1"/>
          </p:cNvSpPr>
          <p:nvPr>
            <p:ph type="body" idx="4294967295"/>
          </p:nvPr>
        </p:nvSpPr>
        <p:spPr>
          <a:xfrm>
            <a:off x="3480453" y="1254158"/>
            <a:ext cx="5111700" cy="7992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Clr>
                <a:schemeClr val="lt1"/>
              </a:buClr>
              <a:buSzPts val="1800"/>
              <a:buChar char="●"/>
            </a:pPr>
            <a:r>
              <a:rPr lang="en">
                <a:solidFill>
                  <a:schemeClr val="lt1"/>
                </a:solidFill>
              </a:rPr>
              <a:t>Ambulance availability at 24x7 hr.</a:t>
            </a:r>
            <a:endParaRPr>
              <a:solidFill>
                <a:schemeClr val="lt1"/>
              </a:solidFill>
            </a:endParaRPr>
          </a:p>
        </p:txBody>
      </p:sp>
      <p:grpSp>
        <p:nvGrpSpPr>
          <p:cNvPr id="163" name="Shape 163"/>
          <p:cNvGrpSpPr/>
          <p:nvPr/>
        </p:nvGrpSpPr>
        <p:grpSpPr>
          <a:xfrm>
            <a:off x="424825" y="2127339"/>
            <a:ext cx="8294360" cy="799416"/>
            <a:chOff x="424813" y="2075689"/>
            <a:chExt cx="8294360" cy="849900"/>
          </a:xfrm>
        </p:grpSpPr>
        <p:sp>
          <p:nvSpPr>
            <p:cNvPr id="164" name="Shape 164"/>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6" name="Shape 166"/>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67" name="Shape 167"/>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Clr>
                <a:schemeClr val="lt1"/>
              </a:buClr>
              <a:buSzPts val="1800"/>
              <a:buChar char="●"/>
            </a:pPr>
            <a:r>
              <a:rPr lang="en">
                <a:solidFill>
                  <a:schemeClr val="lt1"/>
                </a:solidFill>
              </a:rPr>
              <a:t>Sensors: optical,Electrical,CRT,etc</a:t>
            </a:r>
            <a:endParaRPr>
              <a:solidFill>
                <a:schemeClr val="lt1"/>
              </a:solidFill>
            </a:endParaRPr>
          </a:p>
        </p:txBody>
      </p:sp>
      <p:grpSp>
        <p:nvGrpSpPr>
          <p:cNvPr id="168" name="Shape 168"/>
          <p:cNvGrpSpPr/>
          <p:nvPr/>
        </p:nvGrpSpPr>
        <p:grpSpPr>
          <a:xfrm>
            <a:off x="424825" y="3000705"/>
            <a:ext cx="8294360" cy="799447"/>
            <a:chOff x="424813" y="2974405"/>
            <a:chExt cx="8294360" cy="849933"/>
          </a:xfrm>
        </p:grpSpPr>
        <p:sp>
          <p:nvSpPr>
            <p:cNvPr id="169" name="Shape 169"/>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1" name="Shape 171"/>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a:solidFill>
                  <a:schemeClr val="lt1"/>
                </a:solidFill>
              </a:rPr>
              <a:t>Deliverable 3</a:t>
            </a:r>
            <a:endParaRPr>
              <a:solidFill>
                <a:schemeClr val="lt1"/>
              </a:solidFill>
            </a:endParaRPr>
          </a:p>
        </p:txBody>
      </p:sp>
      <p:sp>
        <p:nvSpPr>
          <p:cNvPr id="172" name="Shape 172"/>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Clr>
                <a:schemeClr val="lt1"/>
              </a:buClr>
              <a:buSzPts val="1800"/>
              <a:buChar char="●"/>
            </a:pPr>
            <a:r>
              <a:rPr lang="en">
                <a:solidFill>
                  <a:schemeClr val="lt1"/>
                </a:solidFill>
              </a:rPr>
              <a:t>Deduce the traffic crisis so that the ambulance can be reached on time</a:t>
            </a:r>
            <a:endParaRPr>
              <a:solidFill>
                <a:schemeClr val="lt1"/>
              </a:solidFill>
            </a:endParaRPr>
          </a:p>
        </p:txBody>
      </p:sp>
      <p:sp>
        <p:nvSpPr>
          <p:cNvPr id="173" name="Shape 173"/>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74" name="Shape 174"/>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marL="457200" lvl="0" indent="-342900">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Analytics and the Survey</a:t>
            </a:r>
            <a:endParaRPr/>
          </a:p>
          <a:p>
            <a:pPr marL="0" lvl="0" indent="0">
              <a:spcBef>
                <a:spcPts val="0"/>
              </a:spcBef>
              <a:spcAft>
                <a:spcPts val="0"/>
              </a:spcAft>
              <a:buNone/>
            </a:pPr>
            <a:endParaRPr/>
          </a:p>
        </p:txBody>
      </p:sp>
      <p:pic>
        <p:nvPicPr>
          <p:cNvPr id="180" name="Shape 180"/>
          <p:cNvPicPr preferRelativeResize="0"/>
          <p:nvPr/>
        </p:nvPicPr>
        <p:blipFill rotWithShape="1">
          <a:blip r:embed="rId3">
            <a:alphaModFix/>
          </a:blip>
          <a:srcRect l="19234" r="2000"/>
          <a:stretch/>
        </p:blipFill>
        <p:spPr>
          <a:xfrm>
            <a:off x="311700" y="1087725"/>
            <a:ext cx="5108200" cy="39733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835</Words>
  <Application>Microsoft Office PowerPoint</Application>
  <PresentationFormat>On-screen Show (16:9)</PresentationFormat>
  <Paragraphs>86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Oswald</vt:lpstr>
      <vt:lpstr>Average</vt:lpstr>
      <vt:lpstr>Slate</vt:lpstr>
      <vt:lpstr>Your Wellbeing</vt:lpstr>
      <vt:lpstr>Understanding the problem:</vt:lpstr>
      <vt:lpstr>Understanding the problem:</vt:lpstr>
      <vt:lpstr>Project Objective:</vt:lpstr>
      <vt:lpstr>Project Objective:</vt:lpstr>
      <vt:lpstr>Target audience</vt:lpstr>
      <vt:lpstr>Admissions analysis</vt:lpstr>
      <vt:lpstr>Proposed deliverables</vt:lpstr>
      <vt:lpstr>Analytics and the Survey </vt:lpstr>
      <vt:lpstr>PowerPoint Presentation</vt:lpstr>
      <vt:lpstr>Technologies to be used: </vt:lpstr>
      <vt:lpstr>Hadoop Cluster: •Hadoop consists of MapReduce, the Hadoop distributed file system (HDFS) and a number of related projects such as Apache Hive, HBase and Zookeeper. MapReduce and Hadoop distributed file system (HDFS) are the main component of Hadoop.  </vt:lpstr>
      <vt:lpstr>Cloud Computing: SAAS(software as a service) STAAS(Storage as a service) PAAS(Platform as a service) CAAS(Container as a service) IAAS(Infrastructure as a service)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Wellbeing</dc:title>
  <cp:lastModifiedBy>shubham mathur</cp:lastModifiedBy>
  <cp:revision>10</cp:revision>
  <dcterms:modified xsi:type="dcterms:W3CDTF">2018-07-26T06:07:04Z</dcterms:modified>
</cp:coreProperties>
</file>