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Vy6TVeWO2lk8bUmXifJ4vrr5+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Hi prof , this is Shubham and we are team b-13. That’s my spot is a parking app which allows users to find a parking spot at ease.</a:t>
            </a:r>
            <a:endParaRPr/>
          </a:p>
          <a:p>
            <a:pPr indent="0" lvl="0" marL="0" rtl="0" algn="l">
              <a:spcBef>
                <a:spcPts val="0"/>
              </a:spcBef>
              <a:spcAft>
                <a:spcPts val="0"/>
              </a:spcAft>
              <a:buClr>
                <a:schemeClr val="dk1"/>
              </a:buClr>
              <a:buSzPts val="1100"/>
              <a:buFont typeface="Arial"/>
              <a:buNone/>
            </a:pPr>
            <a:r>
              <a:rPr lang="en-US"/>
              <a:t>Every day, millions of people look to park their cars on the street and often spend 5-10 minutes looking for a parking spot in the permitted area. </a:t>
            </a:r>
            <a:endParaRPr/>
          </a:p>
          <a:p>
            <a:pPr indent="0" lvl="0" marL="0" rtl="0" algn="l">
              <a:spcBef>
                <a:spcPts val="0"/>
              </a:spcBef>
              <a:spcAft>
                <a:spcPts val="0"/>
              </a:spcAft>
              <a:buClr>
                <a:schemeClr val="dk1"/>
              </a:buClr>
              <a:buSzPts val="1100"/>
              <a:buFont typeface="Arial"/>
              <a:buNone/>
            </a:pPr>
            <a:r>
              <a:rPr lang="en-US"/>
              <a:t>Apart from time, there can be confusing sign boards which may lead you to park in a wrong spot. That is where the motivation for this project came up from. </a:t>
            </a:r>
            <a:endParaRPr/>
          </a:p>
          <a:p>
            <a:pPr indent="0" lvl="0" marL="0" rtl="0" algn="l">
              <a:spcBef>
                <a:spcPts val="0"/>
              </a:spcBef>
              <a:spcAft>
                <a:spcPts val="0"/>
              </a:spcAft>
              <a:buClr>
                <a:schemeClr val="dk1"/>
              </a:buClr>
              <a:buSzPts val="1100"/>
              <a:buFont typeface="Arial"/>
              <a:buNone/>
            </a:pPr>
            <a:r>
              <a:rPr lang="en-US"/>
              <a:t>That’s my spot aims to provide a solution for this problem by getting the time left on the parking meter to show the person looking for parking if the meter is unpaid and show if any spot will be vacant in a span of 15 minutes. Using the app, users can also book a spot in a parking garage prior to their arrival.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c05de74f7_1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50800" lvl="0" marL="228600" rtl="0" algn="l">
              <a:lnSpc>
                <a:spcPct val="90000"/>
              </a:lnSpc>
              <a:spcBef>
                <a:spcPts val="0"/>
              </a:spcBef>
              <a:spcAft>
                <a:spcPts val="0"/>
              </a:spcAft>
              <a:buClr>
                <a:schemeClr val="dk1"/>
              </a:buClr>
              <a:buSzPts val="1100"/>
              <a:buFont typeface="Arial"/>
              <a:buNone/>
            </a:pPr>
            <a:r>
              <a:rPr lang="en-US" sz="1400">
                <a:solidFill>
                  <a:schemeClr val="dk1"/>
                </a:solidFill>
                <a:latin typeface="Calibri"/>
                <a:ea typeface="Calibri"/>
                <a:cs typeface="Calibri"/>
                <a:sym typeface="Calibri"/>
              </a:rPr>
              <a:t>The cost to develop That’s my spot app depends on mainly three segments- </a:t>
            </a:r>
            <a:endParaRPr sz="14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1400">
                <a:solidFill>
                  <a:schemeClr val="dk1"/>
                </a:solidFill>
                <a:latin typeface="Calibri"/>
                <a:ea typeface="Calibri"/>
                <a:cs typeface="Calibri"/>
                <a:sym typeface="Calibri"/>
              </a:rPr>
              <a:t>Per hour rate of the developer, per hour rate of designer and the total time to build the app. We can get an approximate cost using the following formula. </a:t>
            </a:r>
            <a:endParaRPr sz="14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1400">
                <a:solidFill>
                  <a:schemeClr val="dk1"/>
                </a:solidFill>
                <a:latin typeface="Calibri"/>
                <a:ea typeface="Calibri"/>
                <a:cs typeface="Calibri"/>
                <a:sym typeface="Calibri"/>
              </a:rPr>
              <a:t>Suppose charge is $30 per hour of the developer and total time taken to build the app is 650 hours and we need 3 such developers in a team then the total cost of development would be </a:t>
            </a:r>
            <a:endParaRPr sz="14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28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p>
        </p:txBody>
      </p:sp>
      <p:sp>
        <p:nvSpPr>
          <p:cNvPr id="149" name="Google Shape;149;g6c05de74f7_1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b9bb63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Any startup is bound to have a few risks. It is important how we mitigate these risks.</a:t>
            </a:r>
            <a:endParaRPr/>
          </a:p>
          <a:p>
            <a:pPr indent="0" lvl="0" marL="0" rtl="0" algn="l">
              <a:spcBef>
                <a:spcPts val="0"/>
              </a:spcBef>
              <a:spcAft>
                <a:spcPts val="0"/>
              </a:spcAft>
              <a:buNone/>
            </a:pPr>
            <a:r>
              <a:rPr lang="en-US"/>
              <a:t>Privacy: as </a:t>
            </a:r>
            <a:r>
              <a:rPr lang="en-US" sz="1150"/>
              <a:t>We’re collecting user’s licence plate number, location information and credit card information. </a:t>
            </a:r>
            <a:r>
              <a:rPr lang="en-US" sz="1150">
                <a:solidFill>
                  <a:schemeClr val="dk1"/>
                </a:solidFill>
              </a:rPr>
              <a:t>We should make sure we are transparent with the users on how their data is used by having a privacy policy for our users.</a:t>
            </a:r>
            <a:endParaRPr sz="1150"/>
          </a:p>
          <a:p>
            <a:pPr indent="0" lvl="0" marL="0" rtl="0" algn="l">
              <a:spcBef>
                <a:spcPts val="0"/>
              </a:spcBef>
              <a:spcAft>
                <a:spcPts val="0"/>
              </a:spcAft>
              <a:buNone/>
            </a:pPr>
            <a:r>
              <a:rPr lang="en-US"/>
              <a:t>Misuse: </a:t>
            </a:r>
            <a:r>
              <a:rPr lang="en-US" sz="1150">
                <a:solidFill>
                  <a:schemeClr val="dk1"/>
                </a:solidFill>
              </a:rPr>
              <a:t>Storing all of this data is a huge task and we should make sure it is stored in a secure place. </a:t>
            </a:r>
            <a:endParaRPr sz="1150">
              <a:solidFill>
                <a:schemeClr val="dk1"/>
              </a:solidFill>
            </a:endParaRPr>
          </a:p>
          <a:p>
            <a:pPr indent="0" lvl="0" marL="0" rtl="0" algn="l">
              <a:spcBef>
                <a:spcPts val="0"/>
              </a:spcBef>
              <a:spcAft>
                <a:spcPts val="0"/>
              </a:spcAft>
              <a:buNone/>
            </a:pPr>
            <a:r>
              <a:rPr lang="en-US" sz="1150">
                <a:solidFill>
                  <a:schemeClr val="dk1"/>
                </a:solidFill>
              </a:rPr>
              <a:t>Cost: To avoid any cost based risk,  It is important for us to research about the projected costs.</a:t>
            </a:r>
            <a:endParaRPr sz="1150">
              <a:solidFill>
                <a:schemeClr val="dk1"/>
              </a:solidFill>
            </a:endParaRPr>
          </a:p>
          <a:p>
            <a:pPr indent="0" lvl="0" marL="0" rtl="0" algn="l">
              <a:spcBef>
                <a:spcPts val="0"/>
              </a:spcBef>
              <a:spcAft>
                <a:spcPts val="0"/>
              </a:spcAft>
              <a:buNone/>
            </a:pPr>
            <a:r>
              <a:rPr lang="en-US" sz="1150">
                <a:solidFill>
                  <a:schemeClr val="dk1"/>
                </a:solidFill>
              </a:rPr>
              <a:t>Legal: Any new startup may encounter legal issues. We should consider registering trademarks, copyrights or patents.</a:t>
            </a:r>
            <a:endParaRPr sz="1150">
              <a:solidFill>
                <a:schemeClr val="dk1"/>
              </a:solidFill>
            </a:endParaRPr>
          </a:p>
          <a:p>
            <a:pPr indent="0" lvl="0" marL="0" rtl="0" algn="l">
              <a:spcBef>
                <a:spcPts val="0"/>
              </a:spcBef>
              <a:spcAft>
                <a:spcPts val="0"/>
              </a:spcAft>
              <a:buNone/>
            </a:pPr>
            <a:r>
              <a:rPr lang="en-US" sz="1150">
                <a:solidFill>
                  <a:schemeClr val="dk1"/>
                </a:solidFill>
              </a:rPr>
              <a:t>Permission: To be more transparent about user permissions,  We should make sure we form a solid Terms of use for our users to accept so that they can use our application.</a:t>
            </a:r>
            <a:endParaRPr sz="1150">
              <a:solidFill>
                <a:schemeClr val="dk1"/>
              </a:solidFill>
            </a:endParaRPr>
          </a:p>
          <a:p>
            <a:pPr indent="0" lvl="0" marL="0" rtl="0" algn="l">
              <a:spcBef>
                <a:spcPts val="0"/>
              </a:spcBef>
              <a:spcAft>
                <a:spcPts val="0"/>
              </a:spcAft>
              <a:buNone/>
            </a:pPr>
            <a:r>
              <a:rPr lang="en-US" sz="1150">
                <a:solidFill>
                  <a:schemeClr val="dk1"/>
                </a:solidFill>
              </a:rPr>
              <a:t>Technical: Technical risks can occur anytime over the course of development. We should consider using the best algorithm and platforms. </a:t>
            </a:r>
            <a:endParaRPr sz="1150">
              <a:solidFill>
                <a:schemeClr val="dk1"/>
              </a:solidFill>
            </a:endParaRPr>
          </a:p>
          <a:p>
            <a:pPr indent="0" lvl="0" marL="0" rtl="0" algn="l">
              <a:spcBef>
                <a:spcPts val="0"/>
              </a:spcBef>
              <a:spcAft>
                <a:spcPts val="0"/>
              </a:spcAft>
              <a:buNone/>
            </a:pPr>
            <a:r>
              <a:rPr lang="en-US" sz="1150">
                <a:solidFill>
                  <a:schemeClr val="dk1"/>
                </a:solidFill>
              </a:rPr>
              <a:t>It is also very important to test our product.</a:t>
            </a:r>
            <a:endParaRPr sz="1150">
              <a:solidFill>
                <a:schemeClr val="dk1"/>
              </a:solidFill>
            </a:endParaRPr>
          </a:p>
          <a:p>
            <a:pPr indent="0" lvl="0" marL="0" rtl="0" algn="l">
              <a:spcBef>
                <a:spcPts val="0"/>
              </a:spcBef>
              <a:spcAft>
                <a:spcPts val="0"/>
              </a:spcAft>
              <a:buClr>
                <a:schemeClr val="dk1"/>
              </a:buClr>
              <a:buSzPts val="1100"/>
              <a:buFont typeface="Arial"/>
              <a:buNone/>
            </a:pPr>
            <a:r>
              <a:rPr lang="en-US" sz="1150">
                <a:solidFill>
                  <a:schemeClr val="dk1"/>
                </a:solidFill>
              </a:rPr>
              <a:t>Competitor: While developing an application, it is natural to have other competitors. We have to keep an eye on other similar startups and do things uniquely. we should also Do our research very well and Focus on what we can control.</a:t>
            </a:r>
            <a:endParaRPr sz="1150">
              <a:solidFill>
                <a:schemeClr val="dk1"/>
              </a:solidFill>
            </a:endParaRPr>
          </a:p>
        </p:txBody>
      </p:sp>
      <p:sp>
        <p:nvSpPr>
          <p:cNvPr id="155" name="Google Shape;155;g75b9bb634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c05de74f7_8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05de74f7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app TMS lets users book their vehicle over-night, use monthly plans fix a parking spot, provide piggyback riding for other users as well as for themselves.</a:t>
            </a:r>
            <a:endParaRPr/>
          </a:p>
          <a:p>
            <a:pPr indent="0" lvl="0" marL="0" rtl="0" algn="l">
              <a:spcBef>
                <a:spcPts val="0"/>
              </a:spcBef>
              <a:spcAft>
                <a:spcPts val="0"/>
              </a:spcAft>
              <a:buNone/>
            </a:pPr>
            <a:r>
              <a:rPr lang="en-US"/>
              <a:t>The target customer segment in this problem are the common people and drivers who are eligible for driving in United States or any other countries that have similar parking system and face issues of parking within the neighbourhood. Our app is for vehicle users who needs to park his vehicle in the neighbourhood, cab drivers who are waiting to get customer request, tourists and travllers who might need a parking spot for their rented cars. </a:t>
            </a:r>
            <a:endParaRPr/>
          </a:p>
          <a:p>
            <a:pPr indent="0" lvl="0" marL="0" rtl="0" algn="l">
              <a:spcBef>
                <a:spcPts val="0"/>
              </a:spcBef>
              <a:spcAft>
                <a:spcPts val="0"/>
              </a:spcAft>
              <a:buNone/>
            </a:pPr>
            <a:r>
              <a:rPr lang="en-US"/>
              <a:t>shubham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c05de74f7_8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c05de74f7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shubham</a:t>
            </a:r>
            <a:endParaRPr/>
          </a:p>
          <a:p>
            <a:pPr indent="0" lvl="0" marL="0" rtl="0" algn="l">
              <a:spcBef>
                <a:spcPts val="0"/>
              </a:spcBef>
              <a:spcAft>
                <a:spcPts val="0"/>
              </a:spcAft>
              <a:buClr>
                <a:schemeClr val="dk1"/>
              </a:buClr>
              <a:buSzPts val="1100"/>
              <a:buFont typeface="Arial"/>
              <a:buNone/>
            </a:pPr>
            <a:r>
              <a:rPr lang="en-US"/>
              <a:t>Advanced booking: Although most of the existing apps provide an option to book a parking spot, they don’t provide the option to book it in advance at a cheaper price.</a:t>
            </a:r>
            <a:endParaRPr/>
          </a:p>
          <a:p>
            <a:pPr indent="0" lvl="0" marL="0" rtl="0" algn="l">
              <a:spcBef>
                <a:spcPts val="0"/>
              </a:spcBef>
              <a:spcAft>
                <a:spcPts val="0"/>
              </a:spcAft>
              <a:buClr>
                <a:schemeClr val="dk1"/>
              </a:buClr>
              <a:buSzPts val="1100"/>
              <a:buFont typeface="Arial"/>
              <a:buNone/>
            </a:pPr>
            <a:r>
              <a:rPr lang="en-US"/>
              <a:t>History tracking: tracking previously parked spots</a:t>
            </a:r>
            <a:endParaRPr/>
          </a:p>
          <a:p>
            <a:pPr indent="0" lvl="0" marL="0" rtl="0" algn="l">
              <a:spcBef>
                <a:spcPts val="0"/>
              </a:spcBef>
              <a:spcAft>
                <a:spcPts val="0"/>
              </a:spcAft>
              <a:buClr>
                <a:schemeClr val="dk1"/>
              </a:buClr>
              <a:buSzPts val="1100"/>
              <a:buFont typeface="Arial"/>
              <a:buNone/>
            </a:pPr>
            <a:r>
              <a:rPr lang="en-US"/>
              <a:t>Surge pricing: The existing apps provide inaccurate pricing for the parking spots when there are price surges, say if an event is going 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 The important product features for that’s my spot would be to provide a very intuitive and interactive UI for our application that would make it easy for accessing it across platforms be it website or mobile application. </a:t>
            </a:r>
            <a:endParaRPr/>
          </a:p>
          <a:p>
            <a:pPr indent="0" lvl="0" marL="0" rtl="0" algn="l">
              <a:spcBef>
                <a:spcPts val="0"/>
              </a:spcBef>
              <a:spcAft>
                <a:spcPts val="0"/>
              </a:spcAft>
              <a:buNone/>
            </a:pPr>
            <a:r>
              <a:rPr lang="en-US"/>
              <a:t>The next feature would be finding a parking spot on street or say parking garages at any given time and also book it ahead of reaching the spot</a:t>
            </a:r>
            <a:endParaRPr/>
          </a:p>
          <a:p>
            <a:pPr indent="0" lvl="0" marL="0" rtl="0" algn="l">
              <a:spcBef>
                <a:spcPts val="0"/>
              </a:spcBef>
              <a:spcAft>
                <a:spcPts val="0"/>
              </a:spcAft>
              <a:buNone/>
            </a:pPr>
            <a:r>
              <a:rPr lang="en-US"/>
              <a:t>The most unique part of Thats my Spot would be reserving parking spot on a monthly basis and renewing it as well</a:t>
            </a:r>
            <a:endParaRPr/>
          </a:p>
          <a:p>
            <a:pPr indent="0" lvl="0" marL="0" rtl="0" algn="l">
              <a:spcBef>
                <a:spcPts val="0"/>
              </a:spcBef>
              <a:spcAft>
                <a:spcPts val="0"/>
              </a:spcAft>
              <a:buNone/>
            </a:pPr>
            <a:r>
              <a:rPr lang="en-US"/>
              <a:t>The application would also remind the user when their booking time is about to expire so that they can either renew it or reach on time to move their vehicle to avoud a parking ticket</a:t>
            </a:r>
            <a:endParaRPr/>
          </a:p>
          <a:p>
            <a:pPr indent="0" lvl="0" marL="0" rtl="0" algn="l">
              <a:spcBef>
                <a:spcPts val="0"/>
              </a:spcBef>
              <a:spcAft>
                <a:spcPts val="0"/>
              </a:spcAft>
              <a:buNone/>
            </a:pPr>
            <a:r>
              <a:rPr lang="en-US"/>
              <a:t>Another extraordinary feature of That;s my spot is providing user the option of piggybacking their spot from users who have left early and marked their spot to be available for others</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b9bb63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before we get on to our MVP, let us see what MVP is- </a:t>
            </a:r>
            <a:endParaRPr/>
          </a:p>
          <a:p>
            <a:pPr indent="0" lvl="0" marL="0" rtl="0" algn="l">
              <a:spcBef>
                <a:spcPts val="0"/>
              </a:spcBef>
              <a:spcAft>
                <a:spcPts val="0"/>
              </a:spcAft>
              <a:buNone/>
            </a:pPr>
            <a:r>
              <a:rPr lang="en-US"/>
              <a:t> </a:t>
            </a:r>
            <a:r>
              <a:rPr i="1" lang="en-US" sz="1300">
                <a:solidFill>
                  <a:srgbClr val="303640"/>
                </a:solidFill>
              </a:rPr>
              <a:t>MVP or Minimum Viable Product is the first working version of a product, with just enough features to satisfy potential clients and collect &amp; analyze their feedback for the next product version, with minimum effort and resources required. </a:t>
            </a:r>
            <a:endParaRPr i="1" sz="1300">
              <a:solidFill>
                <a:srgbClr val="303640"/>
              </a:solidFill>
            </a:endParaRPr>
          </a:p>
          <a:p>
            <a:pPr indent="0" lvl="0" marL="0" rtl="0" algn="l">
              <a:spcBef>
                <a:spcPts val="0"/>
              </a:spcBef>
              <a:spcAft>
                <a:spcPts val="0"/>
              </a:spcAft>
              <a:buNone/>
            </a:pPr>
            <a:r>
              <a:rPr i="1" lang="en-US" sz="1300">
                <a:solidFill>
                  <a:srgbClr val="303640"/>
                </a:solidFill>
              </a:rPr>
              <a:t>For our application, our first working version must have the ability to search for a spot, given current location of user and location where the user wants to book a spot.</a:t>
            </a:r>
            <a:endParaRPr i="1" sz="1300">
              <a:solidFill>
                <a:srgbClr val="303640"/>
              </a:solidFill>
            </a:endParaRPr>
          </a:p>
          <a:p>
            <a:pPr indent="0" lvl="0" marL="0" rtl="0" algn="l">
              <a:spcBef>
                <a:spcPts val="0"/>
              </a:spcBef>
              <a:spcAft>
                <a:spcPts val="0"/>
              </a:spcAft>
              <a:buNone/>
            </a:pPr>
            <a:r>
              <a:rPr i="1" lang="en-US" sz="1300">
                <a:solidFill>
                  <a:srgbClr val="303640"/>
                </a:solidFill>
              </a:rPr>
              <a:t>Our application should also be able book a spot once the user has chosen the spot.</a:t>
            </a:r>
            <a:endParaRPr i="1" sz="1300">
              <a:solidFill>
                <a:srgbClr val="303640"/>
              </a:solidFill>
            </a:endParaRPr>
          </a:p>
          <a:p>
            <a:pPr indent="0" lvl="0" marL="0" rtl="0" algn="l">
              <a:spcBef>
                <a:spcPts val="0"/>
              </a:spcBef>
              <a:spcAft>
                <a:spcPts val="0"/>
              </a:spcAft>
              <a:buNone/>
            </a:pPr>
            <a:r>
              <a:rPr i="1" lang="en-US" sz="1300">
                <a:solidFill>
                  <a:srgbClr val="303640"/>
                </a:solidFill>
              </a:rPr>
              <a:t>It should also have the ability to accept payments. The application should make sure that it is atomic, consistent, isolated and durable while processing the payments. </a:t>
            </a:r>
            <a:endParaRPr i="1" sz="1300">
              <a:solidFill>
                <a:srgbClr val="303640"/>
              </a:solidFill>
            </a:endParaRPr>
          </a:p>
        </p:txBody>
      </p:sp>
      <p:sp>
        <p:nvSpPr>
          <p:cNvPr id="129" name="Google Shape;129;g75b9bb6347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operational needs to be kept in mind for continuous improvement of That’s my spot are</a:t>
            </a:r>
            <a:endParaRPr/>
          </a:p>
          <a:p>
            <a:pPr indent="0" lvl="0" marL="0" rtl="0" algn="l">
              <a:spcBef>
                <a:spcPts val="0"/>
              </a:spcBef>
              <a:spcAft>
                <a:spcPts val="0"/>
              </a:spcAft>
              <a:buNone/>
            </a:pPr>
            <a:r>
              <a:rPr lang="en-US"/>
              <a:t>the customer survey team getting feedbac from users by analysing the rating and also reviews posted on online platforms</a:t>
            </a:r>
            <a:endParaRPr/>
          </a:p>
          <a:p>
            <a:pPr indent="0" lvl="0" marL="0" rtl="0" algn="l">
              <a:spcBef>
                <a:spcPts val="0"/>
              </a:spcBef>
              <a:spcAft>
                <a:spcPts val="0"/>
              </a:spcAft>
              <a:buNone/>
            </a:pPr>
            <a:r>
              <a:rPr lang="en-US"/>
              <a:t>Collaborating with DMVs and police dept to verify the license plate information to get valid information</a:t>
            </a:r>
            <a:endParaRPr/>
          </a:p>
          <a:p>
            <a:pPr indent="0" lvl="0" marL="0" rtl="0" algn="l">
              <a:spcBef>
                <a:spcPts val="0"/>
              </a:spcBef>
              <a:spcAft>
                <a:spcPts val="0"/>
              </a:spcAft>
              <a:buNone/>
            </a:pPr>
            <a:r>
              <a:rPr lang="en-US"/>
              <a:t>Parking garage owners have to be contacted to get information about the latest update on parking garage in case of maintenance or if new parking spots have been added in a garage</a:t>
            </a:r>
            <a:endParaRPr/>
          </a:p>
          <a:p>
            <a:pPr indent="0" lvl="0" marL="0" rtl="0" algn="l">
              <a:spcBef>
                <a:spcPts val="0"/>
              </a:spcBef>
              <a:spcAft>
                <a:spcPts val="0"/>
              </a:spcAft>
              <a:buNone/>
            </a:pPr>
            <a:r>
              <a:rPr lang="en-US"/>
              <a:t>The police dept should be contacted to get latest info on new street parking spts and metered parking spots in any give area</a:t>
            </a:r>
            <a:endParaRPr/>
          </a:p>
          <a:p>
            <a:pPr indent="0" lvl="0" marL="0" rtl="0" algn="l">
              <a:spcBef>
                <a:spcPts val="0"/>
              </a:spcBef>
              <a:spcAft>
                <a:spcPts val="0"/>
              </a:spcAft>
              <a:buNone/>
            </a:pPr>
            <a:r>
              <a:rPr lang="en-US"/>
              <a:t>The legal advice team also comes in to picture to adhere to the privacy protecttion act as we handle license plate information of users</a:t>
            </a:r>
            <a:endParaRPr/>
          </a:p>
          <a:p>
            <a:pPr indent="0" lvl="0" marL="0" rtl="0" algn="l">
              <a:spcBef>
                <a:spcPts val="0"/>
              </a:spcBef>
              <a:spcAft>
                <a:spcPts val="0"/>
              </a:spcAft>
              <a:buNone/>
            </a:pPr>
            <a:r>
              <a:rPr lang="en-US"/>
              <a:t>Finally we would also need users help in situation where they have vacated the spot earlier so that it can be arked available for other usrs</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2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25"/>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1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23"/>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4"/>
          <p:cNvPicPr preferRelativeResize="0"/>
          <p:nvPr/>
        </p:nvPicPr>
        <p:blipFill rotWithShape="1">
          <a:blip r:embed="rId3">
            <a:alphaModFix/>
          </a:blip>
          <a:srcRect b="0" l="0" r="0" t="0"/>
          <a:stretch/>
        </p:blipFill>
        <p:spPr>
          <a:xfrm>
            <a:off x="-1" y="0"/>
            <a:ext cx="12192000" cy="6848855"/>
          </a:xfrm>
          <a:prstGeom prst="rect">
            <a:avLst/>
          </a:prstGeom>
          <a:noFill/>
          <a:ln>
            <a:noFill/>
          </a:ln>
        </p:spPr>
      </p:pic>
      <p:sp>
        <p:nvSpPr>
          <p:cNvPr id="85" name="Google Shape;85;p4"/>
          <p:cNvSpPr txBox="1"/>
          <p:nvPr/>
        </p:nvSpPr>
        <p:spPr>
          <a:xfrm>
            <a:off x="491325" y="2417850"/>
            <a:ext cx="3029700" cy="1719600"/>
          </a:xfrm>
          <a:prstGeom prst="rect">
            <a:avLst/>
          </a:prstGeom>
          <a:noFill/>
          <a:ln>
            <a:noFill/>
          </a:ln>
        </p:spPr>
        <p:txBody>
          <a:bodyPr anchorCtr="0" anchor="t" bIns="91425" lIns="91425" spcFirstLastPara="1" rIns="91425" wrap="square" tIns="91425">
            <a:noAutofit/>
          </a:bodyPr>
          <a:lstStyle/>
          <a:p>
            <a:pPr indent="0" lvl="8" marL="0" rtl="0" algn="l">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50" name="Shape 150"/>
        <p:cNvGrpSpPr/>
        <p:nvPr/>
      </p:nvGrpSpPr>
      <p:grpSpPr>
        <a:xfrm>
          <a:off x="0" y="0"/>
          <a:ext cx="0" cy="0"/>
          <a:chOff x="0" y="0"/>
          <a:chExt cx="0" cy="0"/>
        </a:xfrm>
      </p:grpSpPr>
      <p:sp>
        <p:nvSpPr>
          <p:cNvPr id="151" name="Google Shape;151;g6c05de74f7_1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3200400" rtl="0" algn="l">
              <a:spcBef>
                <a:spcPts val="0"/>
              </a:spcBef>
              <a:spcAft>
                <a:spcPts val="0"/>
              </a:spcAft>
              <a:buClr>
                <a:schemeClr val="dk1"/>
              </a:buClr>
              <a:buSzPts val="4400"/>
              <a:buFont typeface="Calibri"/>
              <a:buNone/>
            </a:pPr>
            <a:r>
              <a:rPr b="1" lang="en-US"/>
              <a:t>Projected Costs</a:t>
            </a:r>
            <a:endParaRPr b="1"/>
          </a:p>
          <a:p>
            <a:pPr indent="0" lvl="0" marL="2743200" rtl="0" algn="l">
              <a:lnSpc>
                <a:spcPct val="90000"/>
              </a:lnSpc>
              <a:spcBef>
                <a:spcPts val="0"/>
              </a:spcBef>
              <a:spcAft>
                <a:spcPts val="0"/>
              </a:spcAft>
              <a:buClr>
                <a:schemeClr val="dk1"/>
              </a:buClr>
              <a:buSzPts val="4400"/>
              <a:buFont typeface="Calibri"/>
              <a:buNone/>
            </a:pPr>
            <a:r>
              <a:t/>
            </a:r>
            <a:endParaRPr b="1">
              <a:latin typeface="Arial"/>
              <a:ea typeface="Arial"/>
              <a:cs typeface="Arial"/>
              <a:sym typeface="Arial"/>
            </a:endParaRPr>
          </a:p>
        </p:txBody>
      </p:sp>
      <p:sp>
        <p:nvSpPr>
          <p:cNvPr id="152" name="Google Shape;152;g6c05de74f7_10_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a:latin typeface="Arial"/>
                <a:ea typeface="Arial"/>
                <a:cs typeface="Arial"/>
                <a:sym typeface="Arial"/>
              </a:rPr>
              <a:t>•</a:t>
            </a:r>
            <a:r>
              <a:rPr lang="en-US"/>
              <a:t>Development cost per hour * Total time taken to develop = Total cost of development</a:t>
            </a:r>
            <a:endParaRPr/>
          </a:p>
          <a:p>
            <a:pPr indent="0" lvl="0" marL="0" rtl="0" algn="just">
              <a:spcBef>
                <a:spcPts val="0"/>
              </a:spcBef>
              <a:spcAft>
                <a:spcPts val="0"/>
              </a:spcAft>
              <a:buClr>
                <a:schemeClr val="dk1"/>
              </a:buClr>
              <a:buSzPts val="1100"/>
              <a:buFont typeface="Arial"/>
              <a:buNone/>
            </a:pPr>
            <a:r>
              <a:rPr lang="en-US">
                <a:latin typeface="Arial"/>
                <a:ea typeface="Arial"/>
                <a:cs typeface="Arial"/>
                <a:sym typeface="Arial"/>
              </a:rPr>
              <a:t>•</a:t>
            </a:r>
            <a:r>
              <a:rPr lang="en-US"/>
              <a:t>Total cost of development would be $30*650*3= $58500</a:t>
            </a:r>
            <a:endParaRPr/>
          </a:p>
          <a:p>
            <a:pPr indent="0" lvl="0" marL="0" rtl="0" algn="just">
              <a:spcBef>
                <a:spcPts val="0"/>
              </a:spcBef>
              <a:spcAft>
                <a:spcPts val="0"/>
              </a:spcAft>
              <a:buClr>
                <a:schemeClr val="dk1"/>
              </a:buClr>
              <a:buSzPts val="1100"/>
              <a:buFont typeface="Arial"/>
              <a:buNone/>
            </a:pPr>
            <a:r>
              <a:rPr lang="en-US">
                <a:latin typeface="Arial"/>
                <a:ea typeface="Arial"/>
                <a:cs typeface="Arial"/>
                <a:sym typeface="Arial"/>
              </a:rPr>
              <a:t>•</a:t>
            </a:r>
            <a:r>
              <a:rPr lang="en-US"/>
              <a:t>Amazon Web Server’s costs $29 per month</a:t>
            </a:r>
            <a:endParaRPr/>
          </a:p>
          <a:p>
            <a:pPr indent="0" lvl="0" marL="0" rtl="0" algn="just">
              <a:spcBef>
                <a:spcPts val="0"/>
              </a:spcBef>
              <a:spcAft>
                <a:spcPts val="0"/>
              </a:spcAft>
              <a:buClr>
                <a:schemeClr val="dk1"/>
              </a:buClr>
              <a:buSzPts val="1100"/>
              <a:buFont typeface="Arial"/>
              <a:buNone/>
            </a:pPr>
            <a:r>
              <a:rPr lang="en-US">
                <a:latin typeface="Arial"/>
                <a:ea typeface="Arial"/>
                <a:cs typeface="Arial"/>
                <a:sym typeface="Arial"/>
              </a:rPr>
              <a:t>•</a:t>
            </a:r>
            <a:r>
              <a:rPr lang="en-US"/>
              <a:t>Amazon cloud storage cost $0.022 / GB</a:t>
            </a:r>
            <a:endParaRPr/>
          </a:p>
          <a:p>
            <a:pPr indent="0" lvl="0" marL="0" rtl="0" algn="just">
              <a:spcBef>
                <a:spcPts val="0"/>
              </a:spcBef>
              <a:spcAft>
                <a:spcPts val="0"/>
              </a:spcAft>
              <a:buClr>
                <a:schemeClr val="dk1"/>
              </a:buClr>
              <a:buSzPts val="1100"/>
              <a:buFont typeface="Arial"/>
              <a:buNone/>
            </a:pPr>
            <a:r>
              <a:rPr lang="en-US">
                <a:latin typeface="Arial"/>
                <a:ea typeface="Arial"/>
                <a:cs typeface="Arial"/>
                <a:sym typeface="Arial"/>
              </a:rPr>
              <a:t>•</a:t>
            </a:r>
            <a:r>
              <a:rPr lang="en-US"/>
              <a:t>200GB storage per month</a:t>
            </a:r>
            <a:endParaRPr/>
          </a:p>
          <a:p>
            <a:pPr indent="0" lvl="0" marL="0" rtl="0" algn="just">
              <a:spcBef>
                <a:spcPts val="0"/>
              </a:spcBef>
              <a:spcAft>
                <a:spcPts val="0"/>
              </a:spcAft>
              <a:buClr>
                <a:schemeClr val="dk1"/>
              </a:buClr>
              <a:buSzPts val="1100"/>
              <a:buFont typeface="Arial"/>
              <a:buNone/>
            </a:pPr>
            <a:r>
              <a:rPr lang="en-US">
                <a:latin typeface="Arial"/>
                <a:ea typeface="Arial"/>
                <a:cs typeface="Arial"/>
                <a:sym typeface="Arial"/>
              </a:rPr>
              <a:t>•</a:t>
            </a:r>
            <a:r>
              <a:rPr lang="en-US"/>
              <a:t>The estimated cost to build a parking finder app will be in the range of $90,000 to $120,000</a:t>
            </a:r>
            <a:endParaRPr/>
          </a:p>
          <a:p>
            <a:pPr indent="-50800" lvl="0" marL="228600" rtl="0" algn="l">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56" name="Shape 156"/>
        <p:cNvGrpSpPr/>
        <p:nvPr/>
      </p:nvGrpSpPr>
      <p:grpSpPr>
        <a:xfrm>
          <a:off x="0" y="0"/>
          <a:ext cx="0" cy="0"/>
          <a:chOff x="0" y="0"/>
          <a:chExt cx="0" cy="0"/>
        </a:xfrm>
      </p:grpSpPr>
      <p:sp>
        <p:nvSpPr>
          <p:cNvPr id="157" name="Google Shape;157;g75b9bb6347_0_11"/>
          <p:cNvSpPr txBox="1"/>
          <p:nvPr>
            <p:ph type="title"/>
          </p:nvPr>
        </p:nvSpPr>
        <p:spPr>
          <a:xfrm>
            <a:off x="1004300" y="35165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b="1" lang="en-US">
                <a:latin typeface="Arial"/>
                <a:ea typeface="Arial"/>
                <a:cs typeface="Arial"/>
                <a:sym typeface="Arial"/>
              </a:rPr>
              <a:t>Addressing Risks</a:t>
            </a:r>
            <a:endParaRPr/>
          </a:p>
        </p:txBody>
      </p:sp>
      <p:sp>
        <p:nvSpPr>
          <p:cNvPr id="158" name="Google Shape;158;g75b9bb6347_0_11"/>
          <p:cNvSpPr/>
          <p:nvPr/>
        </p:nvSpPr>
        <p:spPr>
          <a:xfrm>
            <a:off x="794375" y="2046950"/>
            <a:ext cx="1305600" cy="2271050"/>
          </a:xfrm>
          <a:prstGeom prst="flowChartOffpage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Impact"/>
                <a:ea typeface="Impact"/>
                <a:cs typeface="Impact"/>
                <a:sym typeface="Impact"/>
              </a:rPr>
              <a:t>Privacy</a:t>
            </a:r>
            <a:endParaRPr sz="1800">
              <a:solidFill>
                <a:srgbClr val="FFFFFF"/>
              </a:solidFill>
              <a:latin typeface="Impact"/>
              <a:ea typeface="Impact"/>
              <a:cs typeface="Impact"/>
              <a:sym typeface="Impact"/>
            </a:endParaRPr>
          </a:p>
        </p:txBody>
      </p:sp>
      <p:sp>
        <p:nvSpPr>
          <p:cNvPr id="159" name="Google Shape;159;g75b9bb6347_0_11"/>
          <p:cNvSpPr/>
          <p:nvPr/>
        </p:nvSpPr>
        <p:spPr>
          <a:xfrm>
            <a:off x="2252038" y="2046950"/>
            <a:ext cx="1305600" cy="2271050"/>
          </a:xfrm>
          <a:prstGeom prst="flowChartOffpage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Impact"/>
                <a:ea typeface="Impact"/>
                <a:cs typeface="Impact"/>
                <a:sym typeface="Impact"/>
              </a:rPr>
              <a:t>Misuse</a:t>
            </a:r>
            <a:endParaRPr sz="1800">
              <a:solidFill>
                <a:srgbClr val="FFFFFF"/>
              </a:solidFill>
              <a:latin typeface="Impact"/>
              <a:ea typeface="Impact"/>
              <a:cs typeface="Impact"/>
              <a:sym typeface="Impact"/>
            </a:endParaRPr>
          </a:p>
        </p:txBody>
      </p:sp>
      <p:sp>
        <p:nvSpPr>
          <p:cNvPr id="160" name="Google Shape;160;g75b9bb6347_0_11"/>
          <p:cNvSpPr/>
          <p:nvPr/>
        </p:nvSpPr>
        <p:spPr>
          <a:xfrm>
            <a:off x="3757025" y="2046950"/>
            <a:ext cx="1305600" cy="2271050"/>
          </a:xfrm>
          <a:prstGeom prst="flowChartOffpage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Impact"/>
                <a:ea typeface="Impact"/>
                <a:cs typeface="Impact"/>
                <a:sym typeface="Impact"/>
              </a:rPr>
              <a:t>Cost</a:t>
            </a:r>
            <a:endParaRPr sz="1800">
              <a:solidFill>
                <a:srgbClr val="FFFFFF"/>
              </a:solidFill>
              <a:latin typeface="Impact"/>
              <a:ea typeface="Impact"/>
              <a:cs typeface="Impact"/>
              <a:sym typeface="Impact"/>
            </a:endParaRPr>
          </a:p>
        </p:txBody>
      </p:sp>
      <p:sp>
        <p:nvSpPr>
          <p:cNvPr id="161" name="Google Shape;161;g75b9bb6347_0_11"/>
          <p:cNvSpPr/>
          <p:nvPr/>
        </p:nvSpPr>
        <p:spPr>
          <a:xfrm>
            <a:off x="5238350" y="2046950"/>
            <a:ext cx="1305600" cy="2271050"/>
          </a:xfrm>
          <a:prstGeom prst="flowChartOffpage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Impact"/>
                <a:ea typeface="Impact"/>
                <a:cs typeface="Impact"/>
                <a:sym typeface="Impact"/>
              </a:rPr>
              <a:t>Legal</a:t>
            </a:r>
            <a:endParaRPr sz="1800">
              <a:solidFill>
                <a:srgbClr val="FFFFFF"/>
              </a:solidFill>
              <a:latin typeface="Impact"/>
              <a:ea typeface="Impact"/>
              <a:cs typeface="Impact"/>
              <a:sym typeface="Impact"/>
            </a:endParaRPr>
          </a:p>
        </p:txBody>
      </p:sp>
      <p:sp>
        <p:nvSpPr>
          <p:cNvPr id="162" name="Google Shape;162;g75b9bb6347_0_11"/>
          <p:cNvSpPr/>
          <p:nvPr/>
        </p:nvSpPr>
        <p:spPr>
          <a:xfrm>
            <a:off x="6719675" y="2046950"/>
            <a:ext cx="1305600" cy="2271050"/>
          </a:xfrm>
          <a:prstGeom prst="flowChartOffpage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Impact"/>
                <a:ea typeface="Impact"/>
                <a:cs typeface="Impact"/>
                <a:sym typeface="Impact"/>
              </a:rPr>
              <a:t>Permission</a:t>
            </a:r>
            <a:endParaRPr sz="1800">
              <a:solidFill>
                <a:srgbClr val="FFFFFF"/>
              </a:solidFill>
              <a:latin typeface="Impact"/>
              <a:ea typeface="Impact"/>
              <a:cs typeface="Impact"/>
              <a:sym typeface="Impact"/>
            </a:endParaRPr>
          </a:p>
        </p:txBody>
      </p:sp>
      <p:sp>
        <p:nvSpPr>
          <p:cNvPr id="163" name="Google Shape;163;g75b9bb6347_0_11"/>
          <p:cNvSpPr/>
          <p:nvPr/>
        </p:nvSpPr>
        <p:spPr>
          <a:xfrm>
            <a:off x="8201000" y="2046950"/>
            <a:ext cx="1305600" cy="2271050"/>
          </a:xfrm>
          <a:prstGeom prst="flowChartOffpage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Impact"/>
                <a:ea typeface="Impact"/>
                <a:cs typeface="Impact"/>
                <a:sym typeface="Impact"/>
              </a:rPr>
              <a:t>Technical</a:t>
            </a:r>
            <a:endParaRPr sz="1800">
              <a:solidFill>
                <a:srgbClr val="FFFFFF"/>
              </a:solidFill>
              <a:latin typeface="Impact"/>
              <a:ea typeface="Impact"/>
              <a:cs typeface="Impact"/>
              <a:sym typeface="Impact"/>
            </a:endParaRPr>
          </a:p>
        </p:txBody>
      </p:sp>
      <p:sp>
        <p:nvSpPr>
          <p:cNvPr id="164" name="Google Shape;164;g75b9bb6347_0_11"/>
          <p:cNvSpPr/>
          <p:nvPr/>
        </p:nvSpPr>
        <p:spPr>
          <a:xfrm>
            <a:off x="9682325" y="2046950"/>
            <a:ext cx="1305600" cy="2271050"/>
          </a:xfrm>
          <a:prstGeom prst="flowChartOffpage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Impact"/>
                <a:ea typeface="Impact"/>
                <a:cs typeface="Impact"/>
                <a:sym typeface="Impact"/>
              </a:rPr>
              <a:t>Competitor</a:t>
            </a:r>
            <a:endParaRPr sz="1800">
              <a:solidFill>
                <a:srgbClr val="FFFFFF"/>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g6c05de74f7_8_7"/>
          <p:cNvPicPr preferRelativeResize="0"/>
          <p:nvPr/>
        </p:nvPicPr>
        <p:blipFill>
          <a:blip r:embed="rId3">
            <a:alphaModFix/>
          </a:blip>
          <a:stretch>
            <a:fillRect/>
          </a:stretch>
        </p:blipFill>
        <p:spPr>
          <a:xfrm>
            <a:off x="0" y="-8681"/>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g6c05de74f7_8_1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102" name="Google Shape;102;p6"/>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06" name="Shape 106"/>
        <p:cNvGrpSpPr/>
        <p:nvPr/>
      </p:nvGrpSpPr>
      <p:grpSpPr>
        <a:xfrm>
          <a:off x="0" y="0"/>
          <a:ext cx="0" cy="0"/>
          <a:chOff x="0" y="0"/>
          <a:chExt cx="0" cy="0"/>
        </a:xfrm>
      </p:grpSpPr>
      <p:sp>
        <p:nvSpPr>
          <p:cNvPr id="107" name="Google Shape;10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a:latin typeface="Arial"/>
                <a:ea typeface="Arial"/>
                <a:cs typeface="Arial"/>
                <a:sym typeface="Arial"/>
              </a:rPr>
              <a:t>Key Metrics</a:t>
            </a:r>
            <a:endParaRPr/>
          </a:p>
        </p:txBody>
      </p:sp>
      <p:sp>
        <p:nvSpPr>
          <p:cNvPr id="108" name="Google Shape;108;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latin typeface="Arial"/>
                <a:ea typeface="Arial"/>
                <a:cs typeface="Arial"/>
                <a:sym typeface="Arial"/>
              </a:rPr>
              <a:t>Number of new registrations per month</a:t>
            </a:r>
            <a:endParaRPr/>
          </a:p>
          <a:p>
            <a:pPr indent="-228600" lvl="0" marL="228600" rtl="0" algn="just">
              <a:lnSpc>
                <a:spcPct val="90000"/>
              </a:lnSpc>
              <a:spcBef>
                <a:spcPts val="1000"/>
              </a:spcBef>
              <a:spcAft>
                <a:spcPts val="0"/>
              </a:spcAft>
              <a:buClr>
                <a:schemeClr val="dk1"/>
              </a:buClr>
              <a:buSzPts val="2800"/>
              <a:buChar char="•"/>
            </a:pPr>
            <a:r>
              <a:rPr b="1" lang="en-US">
                <a:latin typeface="Arial"/>
                <a:ea typeface="Arial"/>
                <a:cs typeface="Arial"/>
                <a:sym typeface="Arial"/>
              </a:rPr>
              <a:t>Number of parking space bookings done by existing and new customers in any given month</a:t>
            </a:r>
            <a:endParaRPr/>
          </a:p>
          <a:p>
            <a:pPr indent="-228600" lvl="0" marL="228600" rtl="0" algn="just">
              <a:lnSpc>
                <a:spcPct val="90000"/>
              </a:lnSpc>
              <a:spcBef>
                <a:spcPts val="1000"/>
              </a:spcBef>
              <a:spcAft>
                <a:spcPts val="0"/>
              </a:spcAft>
              <a:buClr>
                <a:schemeClr val="dk1"/>
              </a:buClr>
              <a:buSzPts val="2800"/>
              <a:buChar char="•"/>
            </a:pPr>
            <a:r>
              <a:rPr b="1" lang="en-US">
                <a:latin typeface="Arial"/>
                <a:ea typeface="Arial"/>
                <a:cs typeface="Arial"/>
                <a:sym typeface="Arial"/>
              </a:rPr>
              <a:t>Retention rate</a:t>
            </a:r>
            <a:endParaRPr b="1">
              <a:latin typeface="Arial"/>
              <a:ea typeface="Arial"/>
              <a:cs typeface="Arial"/>
              <a:sym typeface="Arial"/>
            </a:endParaRPr>
          </a:p>
        </p:txBody>
      </p:sp>
      <p:sp>
        <p:nvSpPr>
          <p:cNvPr id="109" name="Google Shape;109;p7"/>
          <p:cNvSpPr txBox="1"/>
          <p:nvPr/>
        </p:nvSpPr>
        <p:spPr>
          <a:xfrm>
            <a:off x="0" y="0"/>
            <a:ext cx="3000000" cy="14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VISUAL Storyboard (highlight one use case)</a:t>
            </a:r>
            <a:br>
              <a:rPr lang="en-US"/>
            </a:br>
            <a:endParaRPr/>
          </a:p>
        </p:txBody>
      </p:sp>
      <p:sp>
        <p:nvSpPr>
          <p:cNvPr id="115" name="Google Shape;115;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19" name="Shape 119"/>
        <p:cNvGrpSpPr/>
        <p:nvPr/>
      </p:nvGrpSpPr>
      <p:grpSpPr>
        <a:xfrm>
          <a:off x="0" y="0"/>
          <a:ext cx="0" cy="0"/>
          <a:chOff x="0" y="0"/>
          <a:chExt cx="0" cy="0"/>
        </a:xfrm>
      </p:grpSpPr>
      <p:sp>
        <p:nvSpPr>
          <p:cNvPr id="120" name="Google Shape;12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2743200" rtl="0" algn="l">
              <a:lnSpc>
                <a:spcPct val="90000"/>
              </a:lnSpc>
              <a:spcBef>
                <a:spcPts val="0"/>
              </a:spcBef>
              <a:spcAft>
                <a:spcPts val="0"/>
              </a:spcAft>
              <a:buClr>
                <a:schemeClr val="dk1"/>
              </a:buClr>
              <a:buSzPts val="4400"/>
              <a:buFont typeface="Calibri"/>
              <a:buNone/>
            </a:pPr>
            <a:r>
              <a:rPr b="1" lang="en-US">
                <a:latin typeface="Arial"/>
                <a:ea typeface="Arial"/>
                <a:cs typeface="Arial"/>
                <a:sym typeface="Arial"/>
              </a:rPr>
              <a:t>Product Features </a:t>
            </a:r>
            <a:endParaRPr b="1">
              <a:latin typeface="Arial"/>
              <a:ea typeface="Arial"/>
              <a:cs typeface="Arial"/>
              <a:sym typeface="Arial"/>
            </a:endParaRPr>
          </a:p>
        </p:txBody>
      </p:sp>
      <p:sp>
        <p:nvSpPr>
          <p:cNvPr id="121" name="Google Shape;121;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r>
              <a:rPr lang="en-US" sz="2200">
                <a:solidFill>
                  <a:srgbClr val="FFFFFF"/>
                </a:solidFill>
                <a:latin typeface="Oswald"/>
                <a:ea typeface="Oswald"/>
                <a:cs typeface="Oswald"/>
                <a:sym typeface="Oswald"/>
              </a:rPr>
              <a:t>Search for a spot</a:t>
            </a:r>
            <a:endParaRPr sz="2200">
              <a:solidFill>
                <a:srgbClr val="FFFFFF"/>
              </a:solidFill>
              <a:latin typeface="Oswald"/>
              <a:ea typeface="Oswald"/>
              <a:cs typeface="Oswald"/>
              <a:sym typeface="Oswald"/>
            </a:endParaRPr>
          </a:p>
          <a:p>
            <a:pPr indent="0" lvl="0" marL="0" rtl="0" algn="ctr">
              <a:lnSpc>
                <a:spcPct val="100000"/>
              </a:lnSpc>
              <a:spcBef>
                <a:spcPts val="0"/>
              </a:spcBef>
              <a:spcAft>
                <a:spcPts val="0"/>
              </a:spcAft>
              <a:buNone/>
            </a:pPr>
            <a:r>
              <a:rPr lang="en-US" sz="2200">
                <a:solidFill>
                  <a:srgbClr val="FFFFFF"/>
                </a:solidFill>
                <a:latin typeface="Oswald"/>
                <a:ea typeface="Oswald"/>
                <a:cs typeface="Oswald"/>
                <a:sym typeface="Oswald"/>
              </a:rPr>
              <a:t>(Navigation)</a:t>
            </a:r>
            <a:endParaRPr sz="2200">
              <a:solidFill>
                <a:srgbClr val="FFFFFF"/>
              </a:solidFill>
              <a:latin typeface="Oswald"/>
              <a:ea typeface="Oswald"/>
              <a:cs typeface="Oswald"/>
              <a:sym typeface="Oswald"/>
            </a:endParaRPr>
          </a:p>
          <a:p>
            <a:pPr indent="0" lvl="0" marL="0" rtl="0" algn="ctr">
              <a:lnSpc>
                <a:spcPct val="100000"/>
              </a:lnSpc>
              <a:spcBef>
                <a:spcPts val="0"/>
              </a:spcBef>
              <a:spcAft>
                <a:spcPts val="0"/>
              </a:spcAft>
              <a:buNone/>
            </a:pPr>
            <a:r>
              <a:rPr lang="en-US" sz="2200">
                <a:solidFill>
                  <a:srgbClr val="FFFFFF"/>
                </a:solidFill>
                <a:latin typeface="Oswald"/>
                <a:ea typeface="Oswald"/>
                <a:cs typeface="Oswald"/>
                <a:sym typeface="Oswald"/>
              </a:rPr>
              <a:t>Search for a spot</a:t>
            </a:r>
            <a:endParaRPr sz="2200">
              <a:solidFill>
                <a:srgbClr val="FFFFFF"/>
              </a:solidFill>
              <a:latin typeface="Oswald"/>
              <a:ea typeface="Oswald"/>
              <a:cs typeface="Oswald"/>
              <a:sym typeface="Oswald"/>
            </a:endParaRPr>
          </a:p>
          <a:p>
            <a:pPr indent="0" lvl="0" marL="0" rtl="0" algn="ctr">
              <a:lnSpc>
                <a:spcPct val="100000"/>
              </a:lnSpc>
              <a:spcBef>
                <a:spcPts val="0"/>
              </a:spcBef>
              <a:spcAft>
                <a:spcPts val="0"/>
              </a:spcAft>
              <a:buNone/>
            </a:pPr>
            <a:r>
              <a:rPr lang="en-US" sz="2200">
                <a:solidFill>
                  <a:srgbClr val="FFFFFF"/>
                </a:solidFill>
                <a:latin typeface="Oswald"/>
                <a:ea typeface="Oswald"/>
                <a:cs typeface="Oswald"/>
                <a:sym typeface="Oswald"/>
              </a:rPr>
              <a:t>(Navigation)</a:t>
            </a:r>
            <a:endParaRPr sz="2200">
              <a:solidFill>
                <a:srgbClr val="FFFFFF"/>
              </a:solidFill>
              <a:latin typeface="Oswald"/>
              <a:ea typeface="Oswald"/>
              <a:cs typeface="Oswald"/>
              <a:sym typeface="Oswald"/>
            </a:endParaRPr>
          </a:p>
          <a:p>
            <a:pPr indent="-50800" lvl="0" marL="228600" rtl="0" algn="l">
              <a:lnSpc>
                <a:spcPct val="90000"/>
              </a:lnSpc>
              <a:spcBef>
                <a:spcPts val="0"/>
              </a:spcBef>
              <a:spcAft>
                <a:spcPts val="0"/>
              </a:spcAft>
              <a:buClr>
                <a:schemeClr val="dk1"/>
              </a:buClr>
              <a:buSzPts val="2800"/>
              <a:buNone/>
            </a:pPr>
            <a:r>
              <a:t/>
            </a:r>
            <a:endParaRPr/>
          </a:p>
        </p:txBody>
      </p:sp>
      <p:pic>
        <p:nvPicPr>
          <p:cNvPr id="122" name="Google Shape;122;p9"/>
          <p:cNvPicPr preferRelativeResize="0"/>
          <p:nvPr/>
        </p:nvPicPr>
        <p:blipFill>
          <a:blip r:embed="rId3">
            <a:alphaModFix/>
          </a:blip>
          <a:stretch>
            <a:fillRect/>
          </a:stretch>
        </p:blipFill>
        <p:spPr>
          <a:xfrm>
            <a:off x="1036313" y="1825625"/>
            <a:ext cx="9407325" cy="795800"/>
          </a:xfrm>
          <a:prstGeom prst="rect">
            <a:avLst/>
          </a:prstGeom>
          <a:noFill/>
          <a:ln>
            <a:noFill/>
          </a:ln>
        </p:spPr>
      </p:pic>
      <p:pic>
        <p:nvPicPr>
          <p:cNvPr id="123" name="Google Shape;123;p9"/>
          <p:cNvPicPr preferRelativeResize="0"/>
          <p:nvPr/>
        </p:nvPicPr>
        <p:blipFill>
          <a:blip r:embed="rId4">
            <a:alphaModFix/>
          </a:blip>
          <a:stretch>
            <a:fillRect/>
          </a:stretch>
        </p:blipFill>
        <p:spPr>
          <a:xfrm>
            <a:off x="1036325" y="2621425"/>
            <a:ext cx="9381775" cy="847725"/>
          </a:xfrm>
          <a:prstGeom prst="rect">
            <a:avLst/>
          </a:prstGeom>
          <a:noFill/>
          <a:ln>
            <a:noFill/>
          </a:ln>
        </p:spPr>
      </p:pic>
      <p:pic>
        <p:nvPicPr>
          <p:cNvPr id="124" name="Google Shape;124;p9"/>
          <p:cNvPicPr preferRelativeResize="0"/>
          <p:nvPr/>
        </p:nvPicPr>
        <p:blipFill>
          <a:blip r:embed="rId5">
            <a:alphaModFix/>
          </a:blip>
          <a:stretch>
            <a:fillRect/>
          </a:stretch>
        </p:blipFill>
        <p:spPr>
          <a:xfrm>
            <a:off x="1010800" y="3469150"/>
            <a:ext cx="9407300" cy="838200"/>
          </a:xfrm>
          <a:prstGeom prst="rect">
            <a:avLst/>
          </a:prstGeom>
          <a:noFill/>
          <a:ln>
            <a:noFill/>
          </a:ln>
        </p:spPr>
      </p:pic>
      <p:pic>
        <p:nvPicPr>
          <p:cNvPr id="125" name="Google Shape;125;p9"/>
          <p:cNvPicPr preferRelativeResize="0"/>
          <p:nvPr/>
        </p:nvPicPr>
        <p:blipFill>
          <a:blip r:embed="rId6">
            <a:alphaModFix/>
          </a:blip>
          <a:stretch>
            <a:fillRect/>
          </a:stretch>
        </p:blipFill>
        <p:spPr>
          <a:xfrm>
            <a:off x="1010800" y="4307350"/>
            <a:ext cx="9407300" cy="762000"/>
          </a:xfrm>
          <a:prstGeom prst="rect">
            <a:avLst/>
          </a:prstGeom>
          <a:noFill/>
          <a:ln>
            <a:noFill/>
          </a:ln>
        </p:spPr>
      </p:pic>
      <p:sp>
        <p:nvSpPr>
          <p:cNvPr id="126" name="Google Shape;126;p9"/>
          <p:cNvSpPr/>
          <p:nvPr/>
        </p:nvSpPr>
        <p:spPr>
          <a:xfrm>
            <a:off x="1010750" y="5069350"/>
            <a:ext cx="9407400" cy="652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rgbClr val="FFFFFF"/>
              </a:solidFill>
              <a:latin typeface="Oswald"/>
              <a:ea typeface="Oswald"/>
              <a:cs typeface="Oswald"/>
              <a:sym typeface="Oswald"/>
            </a:endParaRPr>
          </a:p>
          <a:p>
            <a:pPr indent="0" lvl="0" marL="0" rtl="0" algn="ctr">
              <a:lnSpc>
                <a:spcPct val="115000"/>
              </a:lnSpc>
              <a:spcBef>
                <a:spcPts val="0"/>
              </a:spcBef>
              <a:spcAft>
                <a:spcPts val="0"/>
              </a:spcAft>
              <a:buClr>
                <a:schemeClr val="dk1"/>
              </a:buClr>
              <a:buSzPts val="1100"/>
              <a:buFont typeface="Arial"/>
              <a:buNone/>
            </a:pPr>
            <a:r>
              <a:rPr lang="en-US" sz="2000">
                <a:solidFill>
                  <a:srgbClr val="FFFFFF"/>
                </a:solidFill>
                <a:latin typeface="Oswald"/>
                <a:ea typeface="Oswald"/>
                <a:cs typeface="Oswald"/>
                <a:sym typeface="Oswald"/>
              </a:rPr>
              <a:t>Enabling user to opt for piggy backing spot from users who have vacated earlier</a:t>
            </a:r>
            <a:endParaRPr sz="2000">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30" name="Shape 130"/>
        <p:cNvGrpSpPr/>
        <p:nvPr/>
      </p:nvGrpSpPr>
      <p:grpSpPr>
        <a:xfrm>
          <a:off x="0" y="0"/>
          <a:ext cx="0" cy="0"/>
          <a:chOff x="0" y="0"/>
          <a:chExt cx="0" cy="0"/>
        </a:xfrm>
      </p:grpSpPr>
      <p:sp>
        <p:nvSpPr>
          <p:cNvPr id="131" name="Google Shape;131;g75b9bb6347_0_2"/>
          <p:cNvSpPr txBox="1"/>
          <p:nvPr>
            <p:ph type="title"/>
          </p:nvPr>
        </p:nvSpPr>
        <p:spPr>
          <a:xfrm>
            <a:off x="256825" y="305800"/>
            <a:ext cx="109791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b="1" lang="en-US">
                <a:latin typeface="Arial"/>
                <a:ea typeface="Arial"/>
                <a:cs typeface="Arial"/>
                <a:sym typeface="Arial"/>
              </a:rPr>
              <a:t>Features of MVP Launch</a:t>
            </a:r>
            <a:endParaRPr/>
          </a:p>
        </p:txBody>
      </p:sp>
      <p:sp>
        <p:nvSpPr>
          <p:cNvPr id="132" name="Google Shape;132;g75b9bb6347_0_2"/>
          <p:cNvSpPr/>
          <p:nvPr/>
        </p:nvSpPr>
        <p:spPr>
          <a:xfrm>
            <a:off x="1340750" y="2622175"/>
            <a:ext cx="2479800" cy="1993200"/>
          </a:xfrm>
          <a:prstGeom prst="flowChartAlternateProcess">
            <a:avLst/>
          </a:prstGeom>
          <a:solidFill>
            <a:srgbClr val="000000"/>
          </a:solidFill>
          <a:ln cap="flat" cmpd="sng" w="9525">
            <a:solidFill>
              <a:srgbClr val="D9D9D9"/>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rgbClr val="FFFFFF"/>
                </a:solidFill>
                <a:latin typeface="Oswald"/>
                <a:ea typeface="Oswald"/>
                <a:cs typeface="Oswald"/>
                <a:sym typeface="Oswald"/>
              </a:rPr>
              <a:t>Search for a spot</a:t>
            </a:r>
            <a:endParaRPr sz="2200">
              <a:solidFill>
                <a:srgbClr val="FFFFFF"/>
              </a:solidFill>
              <a:latin typeface="Oswald"/>
              <a:ea typeface="Oswald"/>
              <a:cs typeface="Oswald"/>
              <a:sym typeface="Oswald"/>
            </a:endParaRPr>
          </a:p>
          <a:p>
            <a:pPr indent="0" lvl="0" marL="0" rtl="0" algn="ctr">
              <a:spcBef>
                <a:spcPts val="0"/>
              </a:spcBef>
              <a:spcAft>
                <a:spcPts val="0"/>
              </a:spcAft>
              <a:buNone/>
            </a:pPr>
            <a:r>
              <a:rPr lang="en-US" sz="2200">
                <a:solidFill>
                  <a:srgbClr val="FFFFFF"/>
                </a:solidFill>
                <a:latin typeface="Oswald"/>
                <a:ea typeface="Oswald"/>
                <a:cs typeface="Oswald"/>
                <a:sym typeface="Oswald"/>
              </a:rPr>
              <a:t>(Navigation)</a:t>
            </a:r>
            <a:endParaRPr sz="2200">
              <a:solidFill>
                <a:srgbClr val="FFFFFF"/>
              </a:solidFill>
              <a:latin typeface="Oswald"/>
              <a:ea typeface="Oswald"/>
              <a:cs typeface="Oswald"/>
              <a:sym typeface="Oswald"/>
            </a:endParaRPr>
          </a:p>
        </p:txBody>
      </p:sp>
      <p:sp>
        <p:nvSpPr>
          <p:cNvPr id="133" name="Google Shape;133;g75b9bb6347_0_2"/>
          <p:cNvSpPr/>
          <p:nvPr/>
        </p:nvSpPr>
        <p:spPr>
          <a:xfrm>
            <a:off x="5213500" y="2622175"/>
            <a:ext cx="2479800" cy="1993200"/>
          </a:xfrm>
          <a:prstGeom prst="flowChartAlternateProcess">
            <a:avLst/>
          </a:prstGeom>
          <a:solidFill>
            <a:srgbClr val="000000"/>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rgbClr val="FFFFFF"/>
                </a:solidFill>
                <a:latin typeface="Oswald"/>
                <a:ea typeface="Oswald"/>
                <a:cs typeface="Oswald"/>
                <a:sym typeface="Oswald"/>
              </a:rPr>
              <a:t>Book a Spot</a:t>
            </a:r>
            <a:endParaRPr sz="2200">
              <a:solidFill>
                <a:srgbClr val="FFFFFF"/>
              </a:solidFill>
              <a:latin typeface="Oswald"/>
              <a:ea typeface="Oswald"/>
              <a:cs typeface="Oswald"/>
              <a:sym typeface="Oswald"/>
            </a:endParaRPr>
          </a:p>
          <a:p>
            <a:pPr indent="0" lvl="0" marL="0" rtl="0" algn="ctr">
              <a:spcBef>
                <a:spcPts val="0"/>
              </a:spcBef>
              <a:spcAft>
                <a:spcPts val="0"/>
              </a:spcAft>
              <a:buNone/>
            </a:pPr>
            <a:r>
              <a:rPr lang="en-US" sz="2200">
                <a:solidFill>
                  <a:srgbClr val="FFFFFF"/>
                </a:solidFill>
                <a:latin typeface="Oswald"/>
                <a:ea typeface="Oswald"/>
                <a:cs typeface="Oswald"/>
                <a:sym typeface="Oswald"/>
              </a:rPr>
              <a:t>(Booking)</a:t>
            </a:r>
            <a:endParaRPr sz="2200">
              <a:solidFill>
                <a:srgbClr val="FFFFFF"/>
              </a:solidFill>
              <a:latin typeface="Oswald"/>
              <a:ea typeface="Oswald"/>
              <a:cs typeface="Oswald"/>
              <a:sym typeface="Oswald"/>
            </a:endParaRPr>
          </a:p>
        </p:txBody>
      </p:sp>
      <p:sp>
        <p:nvSpPr>
          <p:cNvPr id="134" name="Google Shape;134;g75b9bb6347_0_2"/>
          <p:cNvSpPr/>
          <p:nvPr/>
        </p:nvSpPr>
        <p:spPr>
          <a:xfrm>
            <a:off x="9086250" y="2553450"/>
            <a:ext cx="2479800" cy="1993200"/>
          </a:xfrm>
          <a:prstGeom prst="flowChartAlternateProcess">
            <a:avLst/>
          </a:prstGeom>
          <a:solidFill>
            <a:srgbClr val="000000"/>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2200">
                <a:solidFill>
                  <a:srgbClr val="FFFFFF"/>
                </a:solidFill>
                <a:latin typeface="Oswald"/>
                <a:ea typeface="Oswald"/>
                <a:cs typeface="Oswald"/>
                <a:sym typeface="Oswald"/>
              </a:rPr>
              <a:t>Payment system</a:t>
            </a:r>
            <a:endParaRPr sz="2200">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138" name="Shape 138"/>
        <p:cNvGrpSpPr/>
        <p:nvPr/>
      </p:nvGrpSpPr>
      <p:grpSpPr>
        <a:xfrm>
          <a:off x="0" y="0"/>
          <a:ext cx="0" cy="0"/>
          <a:chOff x="0" y="0"/>
          <a:chExt cx="0" cy="0"/>
        </a:xfrm>
      </p:grpSpPr>
      <p:sp>
        <p:nvSpPr>
          <p:cNvPr id="139" name="Google Shape;13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2743200" rtl="0" algn="l">
              <a:lnSpc>
                <a:spcPct val="90000"/>
              </a:lnSpc>
              <a:spcBef>
                <a:spcPts val="0"/>
              </a:spcBef>
              <a:spcAft>
                <a:spcPts val="0"/>
              </a:spcAft>
              <a:buClr>
                <a:schemeClr val="dk1"/>
              </a:buClr>
              <a:buSzPts val="4400"/>
              <a:buFont typeface="Calibri"/>
              <a:buNone/>
            </a:pPr>
            <a:r>
              <a:rPr b="1" lang="en-US">
                <a:latin typeface="Arial"/>
                <a:ea typeface="Arial"/>
                <a:cs typeface="Arial"/>
                <a:sym typeface="Arial"/>
              </a:rPr>
              <a:t>Operational Needs </a:t>
            </a:r>
            <a:endParaRPr b="1">
              <a:latin typeface="Arial"/>
              <a:ea typeface="Arial"/>
              <a:cs typeface="Arial"/>
              <a:sym typeface="Arial"/>
            </a:endParaRPr>
          </a:p>
        </p:txBody>
      </p:sp>
      <p:sp>
        <p:nvSpPr>
          <p:cNvPr id="140" name="Google Shape;140;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800">
                <a:solidFill>
                  <a:srgbClr val="FFFFFF"/>
                </a:solidFill>
                <a:latin typeface="Oswald"/>
                <a:ea typeface="Oswald"/>
                <a:cs typeface="Oswald"/>
                <a:sym typeface="Oswald"/>
              </a:rPr>
              <a:t>Customer Survey Team: Gets feedback and review of the product based on rating, review from online platforms</a:t>
            </a:r>
            <a:endParaRPr sz="1800">
              <a:solidFill>
                <a:srgbClr val="FFFFFF"/>
              </a:solidFill>
              <a:latin typeface="Oswald"/>
              <a:ea typeface="Oswald"/>
              <a:cs typeface="Oswald"/>
              <a:sym typeface="Oswald"/>
            </a:endParaRPr>
          </a:p>
          <a:p>
            <a:pPr indent="-50800" lvl="0" marL="228600" rtl="0" algn="l">
              <a:lnSpc>
                <a:spcPct val="90000"/>
              </a:lnSpc>
              <a:spcBef>
                <a:spcPts val="0"/>
              </a:spcBef>
              <a:spcAft>
                <a:spcPts val="0"/>
              </a:spcAft>
              <a:buClr>
                <a:schemeClr val="dk1"/>
              </a:buClr>
              <a:buSzPts val="2800"/>
              <a:buNone/>
            </a:pPr>
            <a:r>
              <a:t/>
            </a:r>
            <a:endParaRPr/>
          </a:p>
        </p:txBody>
      </p:sp>
      <p:sp>
        <p:nvSpPr>
          <p:cNvPr id="141" name="Google Shape;141;p11"/>
          <p:cNvSpPr/>
          <p:nvPr/>
        </p:nvSpPr>
        <p:spPr>
          <a:xfrm>
            <a:off x="961050" y="1825625"/>
            <a:ext cx="9891300" cy="772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Oswald"/>
                <a:ea typeface="Oswald"/>
                <a:cs typeface="Oswald"/>
                <a:sym typeface="Oswald"/>
              </a:rPr>
              <a:t>Customer Survey Team: Gets feedback and review of the product based on rating, review from online platforms</a:t>
            </a:r>
            <a:endParaRPr sz="1800">
              <a:solidFill>
                <a:srgbClr val="FFFFFF"/>
              </a:solidFill>
              <a:latin typeface="Oswald"/>
              <a:ea typeface="Oswald"/>
              <a:cs typeface="Oswald"/>
              <a:sym typeface="Oswald"/>
            </a:endParaRPr>
          </a:p>
        </p:txBody>
      </p:sp>
      <p:sp>
        <p:nvSpPr>
          <p:cNvPr id="142" name="Google Shape;142;p11"/>
          <p:cNvSpPr/>
          <p:nvPr/>
        </p:nvSpPr>
        <p:spPr>
          <a:xfrm>
            <a:off x="961050" y="2598113"/>
            <a:ext cx="9891300" cy="772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Oswald"/>
                <a:ea typeface="Oswald"/>
                <a:cs typeface="Oswald"/>
                <a:sym typeface="Oswald"/>
              </a:rPr>
              <a:t>License Info Verification: Collaborate with DMVs and police department to verify the license plate information</a:t>
            </a:r>
            <a:endParaRPr sz="1800">
              <a:solidFill>
                <a:srgbClr val="FFFFFF"/>
              </a:solidFill>
              <a:latin typeface="Oswald"/>
              <a:ea typeface="Oswald"/>
              <a:cs typeface="Oswald"/>
              <a:sym typeface="Oswald"/>
            </a:endParaRPr>
          </a:p>
        </p:txBody>
      </p:sp>
      <p:sp>
        <p:nvSpPr>
          <p:cNvPr id="143" name="Google Shape;143;p11"/>
          <p:cNvSpPr/>
          <p:nvPr/>
        </p:nvSpPr>
        <p:spPr>
          <a:xfrm>
            <a:off x="961050" y="3370625"/>
            <a:ext cx="9891300" cy="772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Oswald"/>
                <a:ea typeface="Oswald"/>
                <a:cs typeface="Oswald"/>
                <a:sym typeface="Oswald"/>
              </a:rPr>
              <a:t>Parking Garage: Partner with garage owners to get latest update about parking spots - maintenance, new spots</a:t>
            </a:r>
            <a:endParaRPr sz="1800">
              <a:solidFill>
                <a:srgbClr val="FFFFFF"/>
              </a:solidFill>
              <a:latin typeface="Oswald"/>
              <a:ea typeface="Oswald"/>
              <a:cs typeface="Oswald"/>
              <a:sym typeface="Oswald"/>
            </a:endParaRPr>
          </a:p>
        </p:txBody>
      </p:sp>
      <p:sp>
        <p:nvSpPr>
          <p:cNvPr id="144" name="Google Shape;144;p11"/>
          <p:cNvSpPr/>
          <p:nvPr/>
        </p:nvSpPr>
        <p:spPr>
          <a:xfrm>
            <a:off x="961050" y="4143125"/>
            <a:ext cx="9891300" cy="772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Oswald"/>
                <a:ea typeface="Oswald"/>
                <a:cs typeface="Oswald"/>
                <a:sym typeface="Oswald"/>
              </a:rPr>
              <a:t>Parking Meters: Collaborate with police department to get update about latest street parking and meters</a:t>
            </a:r>
            <a:endParaRPr sz="1800">
              <a:solidFill>
                <a:srgbClr val="FFFFFF"/>
              </a:solidFill>
              <a:latin typeface="Oswald"/>
              <a:ea typeface="Oswald"/>
              <a:cs typeface="Oswald"/>
              <a:sym typeface="Oswald"/>
            </a:endParaRPr>
          </a:p>
        </p:txBody>
      </p:sp>
      <p:sp>
        <p:nvSpPr>
          <p:cNvPr id="145" name="Google Shape;145;p11"/>
          <p:cNvSpPr/>
          <p:nvPr/>
        </p:nvSpPr>
        <p:spPr>
          <a:xfrm>
            <a:off x="961050" y="4915625"/>
            <a:ext cx="9891300" cy="772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Oswald"/>
                <a:ea typeface="Oswald"/>
                <a:cs typeface="Oswald"/>
                <a:sym typeface="Oswald"/>
              </a:rPr>
              <a:t>Legal Advice: Third party legal team to provide advice on privacy protection act for license plate information</a:t>
            </a:r>
            <a:endParaRPr sz="1800">
              <a:solidFill>
                <a:srgbClr val="FFFFFF"/>
              </a:solidFill>
              <a:latin typeface="Oswald"/>
              <a:ea typeface="Oswald"/>
              <a:cs typeface="Oswald"/>
              <a:sym typeface="Oswald"/>
            </a:endParaRPr>
          </a:p>
        </p:txBody>
      </p:sp>
      <p:sp>
        <p:nvSpPr>
          <p:cNvPr id="146" name="Google Shape;146;p11"/>
          <p:cNvSpPr/>
          <p:nvPr/>
        </p:nvSpPr>
        <p:spPr>
          <a:xfrm>
            <a:off x="961050" y="5688125"/>
            <a:ext cx="9891300" cy="772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Oswald"/>
                <a:ea typeface="Oswald"/>
                <a:cs typeface="Oswald"/>
                <a:sym typeface="Oswald"/>
              </a:rPr>
              <a:t>User update parking info: Update from users regarding the availability for a parking spot when vacating earlier</a:t>
            </a:r>
            <a:endParaRPr sz="1800">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2019-12-01T22:21:21Z</dcterms:created>
  <dc:creator>shubham metha</dc:creator>
</cp:coreProperties>
</file>