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401" r:id="rId5"/>
    <p:sldId id="381" r:id="rId6"/>
    <p:sldId id="412" r:id="rId7"/>
    <p:sldId id="402" r:id="rId8"/>
    <p:sldId id="413" r:id="rId9"/>
    <p:sldId id="403" r:id="rId10"/>
    <p:sldId id="414" r:id="rId11"/>
    <p:sldId id="390" r:id="rId12"/>
    <p:sldId id="415" r:id="rId13"/>
    <p:sldId id="392" r:id="rId14"/>
    <p:sldId id="411" r:id="rId15"/>
    <p:sldId id="416" r:id="rId16"/>
    <p:sldId id="395" r:id="rId17"/>
    <p:sldId id="398" r:id="rId18"/>
    <p:sldId id="420" r:id="rId19"/>
    <p:sldId id="418" r:id="rId20"/>
    <p:sldId id="422" r:id="rId21"/>
    <p:sldId id="417" r:id="rId22"/>
    <p:sldId id="373" r:id="rId23"/>
    <p:sldId id="376" r:id="rId24"/>
    <p:sldId id="397"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3" orient="horz" pos="3240" userDrawn="1">
          <p15:clr>
            <a:srgbClr val="A4A3A4"/>
          </p15:clr>
        </p15:guide>
        <p15:guide id="4" pos="2712" userDrawn="1">
          <p15:clr>
            <a:srgbClr val="A4A3A4"/>
          </p15:clr>
        </p15:guide>
        <p15:guide id="5" pos="528" userDrawn="1">
          <p15:clr>
            <a:srgbClr val="A4A3A4"/>
          </p15:clr>
        </p15:guide>
        <p15:guide id="6" pos="5616" userDrawn="1">
          <p15:clr>
            <a:srgbClr val="A4A3A4"/>
          </p15:clr>
        </p15:guide>
        <p15:guide id="7" orient="horz" pos="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AD8"/>
    <a:srgbClr val="009999"/>
    <a:srgbClr val="40404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3"/>
  </p:normalViewPr>
  <p:slideViewPr>
    <p:cSldViewPr snapToGrid="0">
      <p:cViewPr varScale="1">
        <p:scale>
          <a:sx n="72" d="100"/>
          <a:sy n="72" d="100"/>
        </p:scale>
        <p:origin x="1308" y="78"/>
      </p:cViewPr>
      <p:guideLst>
        <p:guide orient="horz" pos="1032"/>
        <p:guide orient="horz" pos="3240"/>
        <p:guide pos="2712"/>
        <p:guide pos="528"/>
        <p:guide pos="5616"/>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bcbsfl.com\Users\DCC03\J1KP\ART_model\Top20_features_di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Feature Importance:</a:t>
            </a:r>
            <a:r>
              <a:rPr lang="en-US" baseline="0"/>
              <a:t> GBM, Grid Search</a:t>
            </a:r>
            <a:endParaRPr lang="en-US"/>
          </a:p>
        </c:rich>
      </c:tx>
      <c:overlay val="0"/>
    </c:title>
    <c:autoTitleDeleted val="0"/>
    <c:plotArea>
      <c:layout/>
      <c:barChart>
        <c:barDir val="bar"/>
        <c:grouping val="clustered"/>
        <c:varyColors val="0"/>
        <c:ser>
          <c:idx val="0"/>
          <c:order val="0"/>
          <c:tx>
            <c:strRef>
              <c:f>Top20_features_dict!$C$1</c:f>
              <c:strCache>
                <c:ptCount val="1"/>
                <c:pt idx="0">
                  <c:v>Importance</c:v>
                </c:pt>
              </c:strCache>
            </c:strRef>
          </c:tx>
          <c:invertIfNegative val="0"/>
          <c:cat>
            <c:strRef>
              <c:f>Top20_features_dict!$B$2:$B$21</c:f>
              <c:strCache>
                <c:ptCount val="20"/>
                <c:pt idx="0">
                  <c:v>Compliance history previous year- compliant</c:v>
                </c:pt>
                <c:pt idx="1">
                  <c:v>Sum of pharmacy services wholesale price amount</c:v>
                </c:pt>
                <c:pt idx="2">
                  <c:v>Sum of pharmacy services usual and customary amount</c:v>
                </c:pt>
                <c:pt idx="3">
                  <c:v>Sum of pharmacy services total cost amount</c:v>
                </c:pt>
                <c:pt idx="4">
                  <c:v>Sum of pharmacy services quantity dispensed amount</c:v>
                </c:pt>
                <c:pt idx="5">
                  <c:v>Max of pharmacy services total cost amount</c:v>
                </c:pt>
                <c:pt idx="6">
                  <c:v>Sum of pharmacy services patient paid amount</c:v>
                </c:pt>
                <c:pt idx="7">
                  <c:v>Number of RA related PCP visits</c:v>
                </c:pt>
                <c:pt idx="8">
                  <c:v>Standard deviation of pharmacy services total cost amount</c:v>
                </c:pt>
                <c:pt idx="9">
                  <c:v>Member age</c:v>
                </c:pt>
                <c:pt idx="10">
                  <c:v>Member gender- Unknown</c:v>
                </c:pt>
                <c:pt idx="11">
                  <c:v>Living well indicator- Unknown</c:v>
                </c:pt>
                <c:pt idx="12">
                  <c:v>Sum of pharmacy services ingredient cost amount</c:v>
                </c:pt>
                <c:pt idx="13">
                  <c:v>Sum of pharmacy services product package size</c:v>
                </c:pt>
                <c:pt idx="14">
                  <c:v>Chronic Kidney Disease Indicator- Present</c:v>
                </c:pt>
                <c:pt idx="15">
                  <c:v>Number of RA related office claims </c:v>
                </c:pt>
                <c:pt idx="16">
                  <c:v>ERG Risk Score, Medical Rx retrospective</c:v>
                </c:pt>
                <c:pt idx="17">
                  <c:v>Number of RA related mental claims </c:v>
                </c:pt>
                <c:pt idx="18">
                  <c:v>ERG Risk Score, Medical Rx prospective</c:v>
                </c:pt>
                <c:pt idx="19">
                  <c:v>Sum of drug dose (DMARD medication)</c:v>
                </c:pt>
              </c:strCache>
            </c:strRef>
          </c:cat>
          <c:val>
            <c:numRef>
              <c:f>Top20_features_dict!$C$2:$C$21</c:f>
              <c:numCache>
                <c:formatCode>General</c:formatCode>
                <c:ptCount val="20"/>
                <c:pt idx="0">
                  <c:v>100</c:v>
                </c:pt>
                <c:pt idx="1">
                  <c:v>81.718638104081094</c:v>
                </c:pt>
                <c:pt idx="2">
                  <c:v>65.060786213897202</c:v>
                </c:pt>
                <c:pt idx="3">
                  <c:v>52.957896227035597</c:v>
                </c:pt>
                <c:pt idx="4">
                  <c:v>34.911302270710998</c:v>
                </c:pt>
                <c:pt idx="5">
                  <c:v>24.284928716913001</c:v>
                </c:pt>
                <c:pt idx="6">
                  <c:v>23.783982781750201</c:v>
                </c:pt>
                <c:pt idx="7">
                  <c:v>20.731133621539701</c:v>
                </c:pt>
                <c:pt idx="8">
                  <c:v>15.4607541582618</c:v>
                </c:pt>
                <c:pt idx="9">
                  <c:v>14.7939710073227</c:v>
                </c:pt>
                <c:pt idx="10">
                  <c:v>11.5696888519011</c:v>
                </c:pt>
                <c:pt idx="11">
                  <c:v>9.2463030515654303</c:v>
                </c:pt>
                <c:pt idx="12">
                  <c:v>7.7843533215134899</c:v>
                </c:pt>
                <c:pt idx="13">
                  <c:v>6.70981663518661</c:v>
                </c:pt>
                <c:pt idx="14">
                  <c:v>5.0437464256834001</c:v>
                </c:pt>
                <c:pt idx="15">
                  <c:v>4.5723134945983599</c:v>
                </c:pt>
                <c:pt idx="16">
                  <c:v>3.71468675308448</c:v>
                </c:pt>
                <c:pt idx="17">
                  <c:v>3.63837416879689</c:v>
                </c:pt>
                <c:pt idx="18">
                  <c:v>3.4304368139138099</c:v>
                </c:pt>
                <c:pt idx="19">
                  <c:v>2.9111846308965101</c:v>
                </c:pt>
              </c:numCache>
            </c:numRef>
          </c:val>
          <c:extLst>
            <c:ext xmlns:c16="http://schemas.microsoft.com/office/drawing/2014/chart" uri="{C3380CC4-5D6E-409C-BE32-E72D297353CC}">
              <c16:uniqueId val="{00000000-A229-4E4F-8971-BEAE39DA113B}"/>
            </c:ext>
          </c:extLst>
        </c:ser>
        <c:dLbls>
          <c:showLegendKey val="0"/>
          <c:showVal val="0"/>
          <c:showCatName val="0"/>
          <c:showSerName val="0"/>
          <c:showPercent val="0"/>
          <c:showBubbleSize val="0"/>
        </c:dLbls>
        <c:gapWidth val="150"/>
        <c:axId val="261530368"/>
        <c:axId val="261531904"/>
      </c:barChart>
      <c:catAx>
        <c:axId val="261530368"/>
        <c:scaling>
          <c:orientation val="maxMin"/>
        </c:scaling>
        <c:delete val="0"/>
        <c:axPos val="l"/>
        <c:numFmt formatCode="General" sourceLinked="0"/>
        <c:majorTickMark val="out"/>
        <c:minorTickMark val="none"/>
        <c:tickLblPos val="nextTo"/>
        <c:crossAx val="261531904"/>
        <c:crosses val="autoZero"/>
        <c:auto val="1"/>
        <c:lblAlgn val="ctr"/>
        <c:lblOffset val="100"/>
        <c:noMultiLvlLbl val="0"/>
      </c:catAx>
      <c:valAx>
        <c:axId val="261531904"/>
        <c:scaling>
          <c:orientation val="minMax"/>
        </c:scaling>
        <c:delete val="0"/>
        <c:axPos val="t"/>
        <c:majorGridlines/>
        <c:numFmt formatCode="General" sourceLinked="1"/>
        <c:majorTickMark val="out"/>
        <c:minorTickMark val="none"/>
        <c:tickLblPos val="nextTo"/>
        <c:crossAx val="2615303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5AE791E-3DE9-4484-B329-4FE1C17A2AFE}" type="datetimeFigureOut">
              <a:rPr lang="en-US"/>
              <a:pPr>
                <a:defRPr/>
              </a:pPr>
              <a:t>9/13/2022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D7A62120-6CF7-463C-84F4-AF34FF985154}" type="slidenum">
              <a:rPr lang="en-US"/>
              <a:pPr>
                <a:defRPr/>
              </a:pPr>
              <a:t>‹#›</a:t>
            </a:fld>
            <a:endParaRPr lang="en-US"/>
          </a:p>
        </p:txBody>
      </p:sp>
    </p:spTree>
    <p:extLst>
      <p:ext uri="{BB962C8B-B14F-4D97-AF65-F5344CB8AC3E}">
        <p14:creationId xmlns:p14="http://schemas.microsoft.com/office/powerpoint/2010/main" val="5032572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gathered features from these sources </a:t>
            </a:r>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13</a:t>
            </a:fld>
            <a:endParaRPr lang="en-US"/>
          </a:p>
        </p:txBody>
      </p:sp>
    </p:spTree>
    <p:extLst>
      <p:ext uri="{BB962C8B-B14F-4D97-AF65-F5344CB8AC3E}">
        <p14:creationId xmlns:p14="http://schemas.microsoft.com/office/powerpoint/2010/main" val="382227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PBM amounts: represents cost of the product\service minus patient/other payer amounts</a:t>
            </a:r>
          </a:p>
        </p:txBody>
      </p:sp>
      <p:sp>
        <p:nvSpPr>
          <p:cNvPr id="4" name="Slide Number Placeholder 3"/>
          <p:cNvSpPr>
            <a:spLocks noGrp="1"/>
          </p:cNvSpPr>
          <p:nvPr>
            <p:ph type="sldNum" sz="quarter" idx="5"/>
          </p:nvPr>
        </p:nvSpPr>
        <p:spPr/>
        <p:txBody>
          <a:bodyPr/>
          <a:lstStyle/>
          <a:p>
            <a:pPr>
              <a:defRPr/>
            </a:pPr>
            <a:fld id="{D7A62120-6CF7-463C-84F4-AF34FF985154}" type="slidenum">
              <a:rPr lang="en-US" smtClean="0"/>
              <a:pPr>
                <a:defRPr/>
              </a:pPr>
              <a:t>14</a:t>
            </a:fld>
            <a:endParaRPr lang="en-US"/>
          </a:p>
        </p:txBody>
      </p:sp>
    </p:spTree>
    <p:extLst>
      <p:ext uri="{BB962C8B-B14F-4D97-AF65-F5344CB8AC3E}">
        <p14:creationId xmlns:p14="http://schemas.microsoft.com/office/powerpoint/2010/main" val="423092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www.citiustech.com/" TargetMode="External"/><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sers\sujayp\Desktop\Presentation 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79588"/>
            <a:ext cx="8505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5">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4445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567488" y="3352800"/>
            <a:ext cx="21066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304800"/>
            <a:ext cx="0" cy="6300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0E190CA-4124-45FE-9DC4-00CE3CBE0374}"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pic>
        <p:nvPicPr>
          <p:cNvPr id="12" name="Picture 12"/>
          <p:cNvPicPr>
            <a:picLocks noChangeAspect="1"/>
          </p:cNvPicPr>
          <p:nvPr/>
        </p:nvPicPr>
        <p:blipFill>
          <a:blip r:embed="rId3">
            <a:extLst>
              <a:ext uri="{28A0092B-C50C-407E-A947-70E740481C1C}">
                <a14:useLocalDpi xmlns:a14="http://schemas.microsoft.com/office/drawing/2010/main" val="0"/>
              </a:ext>
            </a:extLst>
          </a:blip>
          <a:srcRect b="11554"/>
          <a:stretch>
            <a:fillRect/>
          </a:stretch>
        </p:blipFill>
        <p:spPr bwMode="auto">
          <a:xfrm>
            <a:off x="6588125" y="2471738"/>
            <a:ext cx="866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3"/>
          <p:cNvSpPr txBox="1">
            <a:spLocks noChangeArrowheads="1"/>
          </p:cNvSpPr>
          <p:nvPr/>
        </p:nvSpPr>
        <p:spPr bwMode="auto">
          <a:xfrm>
            <a:off x="7485063" y="51117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solidFill>
                  <a:srgbClr val="A6A6A6"/>
                </a:solidFill>
                <a:latin typeface="Segoe UI" panose="020B0502040204020203" pitchFamily="34" charset="0"/>
                <a:cs typeface="Segoe UI" panose="020B0502040204020203" pitchFamily="34" charset="0"/>
              </a:rPr>
              <a:t>CitiusTech Markets</a:t>
            </a:r>
          </a:p>
        </p:txBody>
      </p:sp>
      <p:sp>
        <p:nvSpPr>
          <p:cNvPr id="14" name="TextBox 14"/>
          <p:cNvSpPr txBox="1">
            <a:spLocks noChangeArrowheads="1"/>
          </p:cNvSpPr>
          <p:nvPr/>
        </p:nvSpPr>
        <p:spPr bwMode="auto">
          <a:xfrm>
            <a:off x="7485063" y="1854200"/>
            <a:ext cx="119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en-US" sz="1200">
                <a:solidFill>
                  <a:srgbClr val="A6A6A6"/>
                </a:solidFill>
                <a:latin typeface="Segoe UI" panose="020B0502040204020203" pitchFamily="34" charset="0"/>
                <a:cs typeface="Segoe UI" panose="020B0502040204020203" pitchFamily="34" charset="0"/>
              </a:rPr>
              <a:t>CitiusTech Platforms</a:t>
            </a:r>
            <a:endParaRPr lang="en-IN" altLang="en-US" sz="1200">
              <a:solidFill>
                <a:srgbClr val="A6A6A6"/>
              </a:solidFill>
              <a:latin typeface="Segoe UI" panose="020B0502040204020203" pitchFamily="34" charset="0"/>
              <a:cs typeface="Segoe UI" panose="020B0502040204020203" pitchFamily="34" charset="0"/>
            </a:endParaRPr>
          </a:p>
        </p:txBody>
      </p:sp>
      <p:sp>
        <p:nvSpPr>
          <p:cNvPr id="15" name="TextBox 15"/>
          <p:cNvSpPr txBox="1">
            <a:spLocks noChangeArrowheads="1"/>
          </p:cNvSpPr>
          <p:nvPr/>
        </p:nvSpPr>
        <p:spPr bwMode="auto">
          <a:xfrm>
            <a:off x="7485063" y="121285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600"/>
              </a:spcBef>
              <a:spcAft>
                <a:spcPts val="600"/>
              </a:spcAft>
            </a:pPr>
            <a:r>
              <a:rPr lang="en-US" altLang="en-US" sz="1200">
                <a:solidFill>
                  <a:srgbClr val="A6A6A6"/>
                </a:solidFill>
                <a:latin typeface="Segoe UI" panose="020B0502040204020203" pitchFamily="34" charset="0"/>
                <a:cs typeface="Segoe UI" panose="020B0502040204020203" pitchFamily="34" charset="0"/>
              </a:rPr>
              <a:t>CitiusTech Services</a:t>
            </a:r>
          </a:p>
        </p:txBody>
      </p:sp>
      <p:sp>
        <p:nvSpPr>
          <p:cNvPr id="16" name="TextBox 16"/>
          <p:cNvSpPr txBox="1">
            <a:spLocks noChangeArrowheads="1"/>
          </p:cNvSpPr>
          <p:nvPr/>
        </p:nvSpPr>
        <p:spPr bwMode="auto">
          <a:xfrm>
            <a:off x="7494588" y="2478088"/>
            <a:ext cx="109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en-US" sz="1200">
                <a:solidFill>
                  <a:srgbClr val="A6A6A6"/>
                </a:solidFill>
                <a:latin typeface="Segoe UI" panose="020B0502040204020203" pitchFamily="34" charset="0"/>
                <a:cs typeface="Segoe UI" panose="020B0502040204020203" pitchFamily="34" charset="0"/>
              </a:rPr>
              <a:t>Accelerating Innovation</a:t>
            </a:r>
            <a:endParaRPr lang="en-IN" altLang="en-US" sz="1200">
              <a:solidFill>
                <a:srgbClr val="A6A6A6"/>
              </a:solidFill>
              <a:latin typeface="Segoe UI" panose="020B0502040204020203" pitchFamily="34" charset="0"/>
              <a:cs typeface="Segoe UI" panose="020B0502040204020203" pitchFamily="34" charset="0"/>
            </a:endParaRPr>
          </a:p>
        </p:txBody>
      </p:sp>
      <p:pic>
        <p:nvPicPr>
          <p:cNvPr id="17"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817688"/>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p:cNvPicPr>
            <a:picLocks noChangeAspect="1"/>
          </p:cNvPicPr>
          <p:nvPr/>
        </p:nvPicPr>
        <p:blipFill>
          <a:blip r:embed="rId5">
            <a:extLst>
              <a:ext uri="{28A0092B-C50C-407E-A947-70E740481C1C}">
                <a14:useLocalDpi xmlns:a14="http://schemas.microsoft.com/office/drawing/2010/main" val="0"/>
              </a:ext>
            </a:extLst>
          </a:blip>
          <a:srcRect b="20950"/>
          <a:stretch>
            <a:fillRect/>
          </a:stretch>
        </p:blipFill>
        <p:spPr bwMode="auto">
          <a:xfrm>
            <a:off x="6586538" y="1149350"/>
            <a:ext cx="86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468313"/>
            <a:ext cx="860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20"/>
          <p:cNvSpPr txBox="1">
            <a:spLocks noChangeArrowheads="1"/>
          </p:cNvSpPr>
          <p:nvPr/>
        </p:nvSpPr>
        <p:spPr bwMode="auto">
          <a:xfrm>
            <a:off x="6453188" y="3475038"/>
            <a:ext cx="16621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en-US" sz="1200" b="1">
                <a:solidFill>
                  <a:srgbClr val="404040"/>
                </a:solidFill>
                <a:cs typeface="Segoe UI" panose="020B0502040204020203" pitchFamily="34" charset="0"/>
              </a:rPr>
              <a:t>CitiusTech Contacts</a:t>
            </a:r>
          </a:p>
          <a:p>
            <a:pPr eaLnBrk="1" hangingPunct="1">
              <a:spcBef>
                <a:spcPts val="600"/>
              </a:spcBef>
            </a:pPr>
            <a:r>
              <a:rPr lang="en-US" altLang="en-US" sz="1200">
                <a:solidFill>
                  <a:srgbClr val="A6A6A6"/>
                </a:solidFill>
                <a:cs typeface="Segoe UI" panose="020B0502040204020203" pitchFamily="34" charset="0"/>
              </a:rPr>
              <a:t>Name: </a:t>
            </a:r>
          </a:p>
          <a:p>
            <a:pPr eaLnBrk="1" hangingPunct="1">
              <a:spcBef>
                <a:spcPts val="600"/>
              </a:spcBef>
            </a:pPr>
            <a:r>
              <a:rPr lang="en-US" altLang="en-US" sz="1200">
                <a:solidFill>
                  <a:srgbClr val="A6A6A6"/>
                </a:solidFill>
                <a:cs typeface="Segoe UI" panose="020B0502040204020203" pitchFamily="34" charset="0"/>
              </a:rPr>
              <a:t>Designation:</a:t>
            </a:r>
          </a:p>
          <a:p>
            <a:pPr eaLnBrk="1" hangingPunct="1">
              <a:spcBef>
                <a:spcPts val="600"/>
              </a:spcBef>
            </a:pPr>
            <a:r>
              <a:rPr lang="en-US" altLang="en-US" sz="1200">
                <a:solidFill>
                  <a:srgbClr val="A6A6A6"/>
                </a:solidFill>
                <a:cs typeface="Segoe UI" panose="020B0502040204020203" pitchFamily="34" charset="0"/>
              </a:rPr>
              <a:t>Email </a:t>
            </a:r>
          </a:p>
          <a:p>
            <a:pPr eaLnBrk="1" hangingPunct="1">
              <a:spcBef>
                <a:spcPts val="600"/>
              </a:spcBef>
            </a:pPr>
            <a:endParaRPr lang="en-IN" altLang="en-US" sz="1200">
              <a:solidFill>
                <a:srgbClr val="A6A6A6"/>
              </a:solidFill>
              <a:latin typeface="Segoe UI" panose="020B0502040204020203" pitchFamily="34" charset="0"/>
              <a:cs typeface="Segoe UI" panose="020B0502040204020203" pitchFamily="34" charset="0"/>
            </a:endParaRPr>
          </a:p>
        </p:txBody>
      </p:sp>
      <p:sp>
        <p:nvSpPr>
          <p:cNvPr id="21" name="Rectangle 21"/>
          <p:cNvSpPr>
            <a:spLocks noChangeArrowheads="1"/>
          </p:cNvSpPr>
          <p:nvPr/>
        </p:nvSpPr>
        <p:spPr bwMode="auto">
          <a:xfrm>
            <a:off x="6459538" y="4506913"/>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None/>
            </a:pPr>
            <a:r>
              <a:rPr lang="en-US" altLang="en-US" sz="1200">
                <a:solidFill>
                  <a:srgbClr val="404040"/>
                </a:solidFill>
                <a:latin typeface="Segoe UI" panose="020B0502040204020203" pitchFamily="34" charset="0"/>
                <a:cs typeface="Segoe UI" panose="020B0502040204020203" pitchFamily="34" charset="0"/>
                <a:hlinkClick r:id="rId7"/>
              </a:rPr>
              <a:t>www.citiustech.com</a:t>
            </a:r>
            <a:r>
              <a:rPr lang="en-US" altLang="en-US">
                <a:solidFill>
                  <a:srgbClr val="404040"/>
                </a:solidFill>
                <a:latin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533400" y="3112470"/>
            <a:ext cx="2667000" cy="566738"/>
          </a:xfrm>
        </p:spPr>
        <p:txBody>
          <a:bodyPr anchor="b">
            <a:noAutofit/>
          </a:bodyPr>
          <a:lstStyle>
            <a:lvl1pPr algn="l">
              <a:defRPr sz="3200" b="1">
                <a:solidFill>
                  <a:schemeClr val="tx1">
                    <a:lumMod val="75000"/>
                    <a:lumOff val="25000"/>
                  </a:schemeClr>
                </a:solidFill>
              </a:defRPr>
            </a:lvl1pPr>
          </a:lstStyle>
          <a:p>
            <a:r>
              <a:rPr lang="en-US"/>
              <a:t>Click to edit Master title style</a:t>
            </a:r>
          </a:p>
        </p:txBody>
      </p:sp>
      <p:sp>
        <p:nvSpPr>
          <p:cNvPr id="11" name="Text Placeholder 3"/>
          <p:cNvSpPr>
            <a:spLocks noGrp="1"/>
          </p:cNvSpPr>
          <p:nvPr>
            <p:ph type="body" sz="half" idx="2"/>
          </p:nvPr>
        </p:nvSpPr>
        <p:spPr>
          <a:xfrm>
            <a:off x="7486650" y="37338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10"/>
          </p:nvPr>
        </p:nvSpPr>
        <p:spPr>
          <a:xfrm>
            <a:off x="7505700" y="40386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3"/>
          <p:cNvSpPr>
            <a:spLocks noGrp="1"/>
          </p:cNvSpPr>
          <p:nvPr>
            <p:ph type="body" sz="half" idx="11"/>
          </p:nvPr>
        </p:nvSpPr>
        <p:spPr>
          <a:xfrm>
            <a:off x="7505700" y="43434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23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18307" b="34978"/>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97779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l="9" t="11369" r="-9" b="34445"/>
          <a:stretch>
            <a:fillRect/>
          </a:stretch>
        </p:blipFill>
        <p:spPr bwMode="auto">
          <a:xfrm>
            <a:off x="315913" y="1779588"/>
            <a:ext cx="84899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7717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23502" b="25829"/>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3">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15271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18062" b="25768"/>
          <a:stretch>
            <a:fillRect/>
          </a:stretch>
        </p:blipFill>
        <p:spPr bwMode="auto">
          <a:xfrm>
            <a:off x="303213" y="1779588"/>
            <a:ext cx="84963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2600">
                <a:solidFill>
                  <a:schemeClr val="bg1"/>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2935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193925" y="6742113"/>
            <a:ext cx="633253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413C1ED-5599-4BB6-878F-244F2E6B8E4A}"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2"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10488" y="1162336"/>
            <a:ext cx="8229600"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4697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1">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F454AFAB-7A10-4C3E-8DE5-E1A4A5D5D810}"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11" name="Content Placeholder 2"/>
          <p:cNvSpPr>
            <a:spLocks noGrp="1"/>
          </p:cNvSpPr>
          <p:nvPr>
            <p:ph idx="13"/>
          </p:nvPr>
        </p:nvSpPr>
        <p:spPr>
          <a:xfrm>
            <a:off x="283192" y="1162336"/>
            <a:ext cx="8608808"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138311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p:spTree>
      <p:nvGrpSpPr>
        <p:cNvPr id="1" name=""/>
        <p:cNvGrpSpPr/>
        <p:nvPr/>
      </p:nvGrpSpPr>
      <p:grpSpPr>
        <a:xfrm>
          <a:off x="0" y="0"/>
          <a:ext cx="0" cy="0"/>
          <a:chOff x="0" y="0"/>
          <a:chExt cx="0" cy="0"/>
        </a:xfrm>
      </p:grpSpPr>
      <p:pic>
        <p:nvPicPr>
          <p:cNvPr id="3"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5ACE6FC-B490-4B6F-BCAD-5D3A37991521}"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6"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20944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3">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316D0C2-15DD-41E2-B8A5-BAC0B6DB4EEC}" type="slidenum">
              <a:rPr lang="en-IN" sz="1200">
                <a:solidFill>
                  <a:prstClr val="black">
                    <a:lumMod val="50000"/>
                    <a:lumOff val="50000"/>
                  </a:prstClr>
                </a:solidFill>
              </a:rPr>
              <a:pPr fontAlgn="auto">
                <a:spcBef>
                  <a:spcPts val="0"/>
                </a:spcBef>
                <a:spcAft>
                  <a:spcPts val="0"/>
                </a:spcAft>
                <a:defRPr/>
              </a:pPr>
              <a:t>‹#›</a:t>
            </a:fld>
            <a:endParaRPr lang="en-IN" sz="1200">
              <a:solidFill>
                <a:prstClr val="black">
                  <a:lumMod val="50000"/>
                  <a:lumOff val="50000"/>
                </a:prstClr>
              </a:solidFill>
            </a:endParaRPr>
          </a:p>
        </p:txBody>
      </p:sp>
      <p:sp>
        <p:nvSpPr>
          <p:cNvPr id="3" name="Content Placeholder 2"/>
          <p:cNvSpPr>
            <a:spLocks noGrp="1"/>
          </p:cNvSpPr>
          <p:nvPr>
            <p:ph sz="half" idx="1"/>
          </p:nvPr>
        </p:nvSpPr>
        <p:spPr>
          <a:xfrm>
            <a:off x="277504" y="1170296"/>
            <a:ext cx="4218296" cy="4773304"/>
          </a:xfrm>
        </p:spPr>
        <p:txBody>
          <a:bodyPr>
            <a:noAutofit/>
          </a:bodyPr>
          <a:lstStyle>
            <a:lvl1pPr marL="342900" indent="-342900">
              <a:buFont typeface="Wingdings" panose="05000000000000000000" pitchFamily="2" charset="2"/>
              <a:buChar char="§"/>
              <a:defRPr sz="1600" baseline="0">
                <a:solidFill>
                  <a:schemeClr val="tx1">
                    <a:lumMod val="75000"/>
                    <a:lumOff val="2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771032" y="1178256"/>
            <a:ext cx="4120968" cy="4765344"/>
          </a:xfrm>
        </p:spPr>
        <p:txBody>
          <a:bodyPr>
            <a:noAutofit/>
          </a:bodyPr>
          <a:lstStyle>
            <a:lvl1pPr marL="342900" indent="-342900">
              <a:buFont typeface="Wingdings" panose="05000000000000000000" pitchFamily="2" charset="2"/>
              <a:buChar char="§"/>
              <a:defRPr lang="en-US" sz="1600" kern="1200" baseline="0" dirty="0" smtClean="0">
                <a:solidFill>
                  <a:schemeClr val="tx1">
                    <a:lumMod val="75000"/>
                    <a:lumOff val="25000"/>
                  </a:schemeClr>
                </a:solidFill>
                <a:latin typeface="+mn-lt"/>
                <a:ea typeface="+mn-ea"/>
                <a:cs typeface="+mn-cs"/>
              </a:defRPr>
            </a:lvl1pPr>
            <a:lvl2pPr marL="457200" indent="0">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194626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863488DC-CC48-4DB7-BFE4-195E009C2059}" type="datetimeFigureOut">
              <a:rPr lang="en-US"/>
              <a:pPr>
                <a:defRPr/>
              </a:pPr>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F685A74-340C-4DB4-999E-788A144662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03213" y="3719513"/>
            <a:ext cx="6478587" cy="1090612"/>
          </a:xfrm>
        </p:spPr>
        <p:txBody>
          <a:bodyPr/>
          <a:lstStyle/>
          <a:p>
            <a:r>
              <a:rPr lang="en-US" sz="2800" b="1" dirty="0"/>
              <a:t>Rheumatoid Arthritis Management Model: Summary Document</a:t>
            </a:r>
            <a:endParaRPr lang="en-US" altLang="en-US" sz="2800" b="1" dirty="0"/>
          </a:p>
        </p:txBody>
      </p:sp>
      <p:sp>
        <p:nvSpPr>
          <p:cNvPr id="2" name="Rectangle 1">
            <a:extLst>
              <a:ext uri="{FF2B5EF4-FFF2-40B4-BE49-F238E27FC236}">
                <a16:creationId xmlns:a16="http://schemas.microsoft.com/office/drawing/2014/main" id="{DB53D1A5-26EF-4E3F-B424-AFCB36F8A41F}"/>
              </a:ext>
            </a:extLst>
          </p:cNvPr>
          <p:cNvSpPr/>
          <p:nvPr/>
        </p:nvSpPr>
        <p:spPr>
          <a:xfrm>
            <a:off x="303213" y="5223161"/>
            <a:ext cx="5474132" cy="637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May 17, 2019</a:t>
            </a:r>
          </a:p>
        </p:txBody>
      </p:sp>
      <p:pic>
        <p:nvPicPr>
          <p:cNvPr id="3" name="Picture 2">
            <a:extLst>
              <a:ext uri="{FF2B5EF4-FFF2-40B4-BE49-F238E27FC236}">
                <a16:creationId xmlns:a16="http://schemas.microsoft.com/office/drawing/2014/main" id="{F9E56310-EA94-4450-8A3F-75B92741D37F}"/>
              </a:ext>
            </a:extLst>
          </p:cNvPr>
          <p:cNvPicPr>
            <a:picLocks noChangeAspect="1"/>
          </p:cNvPicPr>
          <p:nvPr/>
        </p:nvPicPr>
        <p:blipFill>
          <a:blip r:embed="rId2"/>
          <a:stretch>
            <a:fillRect/>
          </a:stretch>
        </p:blipFill>
        <p:spPr>
          <a:xfrm>
            <a:off x="4849091" y="392077"/>
            <a:ext cx="3987807" cy="8601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73C9-3E56-4BF8-85C8-03386D99FEFA}"/>
              </a:ext>
            </a:extLst>
          </p:cNvPr>
          <p:cNvSpPr>
            <a:spLocks noGrp="1"/>
          </p:cNvSpPr>
          <p:nvPr>
            <p:ph type="title"/>
          </p:nvPr>
        </p:nvSpPr>
        <p:spPr/>
        <p:txBody>
          <a:bodyPr/>
          <a:lstStyle/>
          <a:p>
            <a:r>
              <a:rPr lang="en-US" dirty="0"/>
              <a:t>ART Model: Methodology Utilized </a:t>
            </a:r>
          </a:p>
        </p:txBody>
      </p:sp>
      <p:graphicFrame>
        <p:nvGraphicFramePr>
          <p:cNvPr id="8" name="Content Placeholder 6">
            <a:extLst>
              <a:ext uri="{FF2B5EF4-FFF2-40B4-BE49-F238E27FC236}">
                <a16:creationId xmlns:a16="http://schemas.microsoft.com/office/drawing/2014/main" id="{47CB6F38-1D4B-4B58-B0BD-AE43F4AAA5AB}"/>
              </a:ext>
            </a:extLst>
          </p:cNvPr>
          <p:cNvGraphicFramePr>
            <a:graphicFrameLocks noGrp="1"/>
          </p:cNvGraphicFramePr>
          <p:nvPr>
            <p:ph idx="1"/>
            <p:extLst>
              <p:ext uri="{D42A27DB-BD31-4B8C-83A1-F6EECF244321}">
                <p14:modId xmlns:p14="http://schemas.microsoft.com/office/powerpoint/2010/main" val="3886513194"/>
              </p:ext>
            </p:extLst>
          </p:nvPr>
        </p:nvGraphicFramePr>
        <p:xfrm>
          <a:off x="652402" y="1343137"/>
          <a:ext cx="7573416" cy="3909558"/>
        </p:xfrm>
        <a:graphic>
          <a:graphicData uri="http://schemas.openxmlformats.org/drawingml/2006/table">
            <a:tbl>
              <a:tblPr firstRow="1">
                <a:tableStyleId>{5C22544A-7EE6-4342-B048-85BDC9FD1C3A}</a:tableStyleId>
              </a:tblPr>
              <a:tblGrid>
                <a:gridCol w="3086911">
                  <a:extLst>
                    <a:ext uri="{9D8B030D-6E8A-4147-A177-3AD203B41FA5}">
                      <a16:colId xmlns:a16="http://schemas.microsoft.com/office/drawing/2014/main" val="1378578906"/>
                    </a:ext>
                  </a:extLst>
                </a:gridCol>
                <a:gridCol w="1110258">
                  <a:extLst>
                    <a:ext uri="{9D8B030D-6E8A-4147-A177-3AD203B41FA5}">
                      <a16:colId xmlns:a16="http://schemas.microsoft.com/office/drawing/2014/main" val="2713610922"/>
                    </a:ext>
                  </a:extLst>
                </a:gridCol>
                <a:gridCol w="1256806">
                  <a:extLst>
                    <a:ext uri="{9D8B030D-6E8A-4147-A177-3AD203B41FA5}">
                      <a16:colId xmlns:a16="http://schemas.microsoft.com/office/drawing/2014/main" val="123372777"/>
                    </a:ext>
                  </a:extLst>
                </a:gridCol>
                <a:gridCol w="2119441">
                  <a:extLst>
                    <a:ext uri="{9D8B030D-6E8A-4147-A177-3AD203B41FA5}">
                      <a16:colId xmlns:a16="http://schemas.microsoft.com/office/drawing/2014/main" val="2443547330"/>
                    </a:ext>
                  </a:extLst>
                </a:gridCol>
              </a:tblGrid>
              <a:tr h="597016">
                <a:tc>
                  <a:txBody>
                    <a:bodyPr/>
                    <a:lstStyle/>
                    <a:p>
                      <a:r>
                        <a:rPr lang="en-US" sz="1600" dirty="0"/>
                        <a:t>Algorithm</a:t>
                      </a:r>
                    </a:p>
                  </a:txBody>
                  <a:tcPr marL="45720" marR="45720" anchor="ctr">
                    <a:solidFill>
                      <a:schemeClr val="accent1"/>
                    </a:solidFill>
                  </a:tcPr>
                </a:tc>
                <a:tc>
                  <a:txBody>
                    <a:bodyPr/>
                    <a:lstStyle/>
                    <a:p>
                      <a:r>
                        <a:rPr lang="en-US" sz="1600" dirty="0"/>
                        <a:t>AUC (train)</a:t>
                      </a:r>
                    </a:p>
                  </a:txBody>
                  <a:tcPr marL="45720" marR="45720" anchor="ctr">
                    <a:solidFill>
                      <a:schemeClr val="accent1"/>
                    </a:solidFill>
                  </a:tcPr>
                </a:tc>
                <a:tc>
                  <a:txBody>
                    <a:bodyPr/>
                    <a:lstStyle/>
                    <a:p>
                      <a:r>
                        <a:rPr lang="en-US" sz="1600" dirty="0"/>
                        <a:t>AUC (test)</a:t>
                      </a:r>
                    </a:p>
                  </a:txBody>
                  <a:tcPr marL="45720" marR="45720"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Remarks</a:t>
                      </a:r>
                    </a:p>
                  </a:txBody>
                  <a:tcPr marL="45720" marR="45720" anchor="ctr">
                    <a:solidFill>
                      <a:schemeClr val="accent1"/>
                    </a:solidFill>
                  </a:tcPr>
                </a:tc>
                <a:extLst>
                  <a:ext uri="{0D108BD9-81ED-4DB2-BD59-A6C34878D82A}">
                    <a16:rowId xmlns:a16="http://schemas.microsoft.com/office/drawing/2014/main" val="1722634381"/>
                  </a:ext>
                </a:extLst>
              </a:tr>
              <a:tr h="488498">
                <a:tc>
                  <a:txBody>
                    <a:bodyPr/>
                    <a:lstStyle/>
                    <a:p>
                      <a:r>
                        <a:rPr lang="en-US" sz="1600" kern="1200" dirty="0">
                          <a:solidFill>
                            <a:schemeClr val="dk1"/>
                          </a:solidFill>
                          <a:effectLst/>
                          <a:latin typeface="+mn-lt"/>
                          <a:ea typeface="+mn-ea"/>
                          <a:cs typeface="+mn-cs"/>
                        </a:rPr>
                        <a:t>Decision Tree</a:t>
                      </a:r>
                      <a:endParaRPr lang="en-US" sz="1600" dirty="0"/>
                    </a:p>
                  </a:txBody>
                  <a:tcPr marL="45720" marR="45720"/>
                </a:tc>
                <a:tc>
                  <a:txBody>
                    <a:bodyPr/>
                    <a:lstStyle/>
                    <a:p>
                      <a:r>
                        <a:rPr lang="en-US" sz="1600" b="0" dirty="0"/>
                        <a:t>0.83</a:t>
                      </a:r>
                    </a:p>
                  </a:txBody>
                  <a:tcPr marL="45720" marR="45720"/>
                </a:tc>
                <a:tc>
                  <a:txBody>
                    <a:bodyPr/>
                    <a:lstStyle/>
                    <a:p>
                      <a:r>
                        <a:rPr lang="en-US" sz="1600" b="0" dirty="0"/>
                        <a:t>0.78</a:t>
                      </a:r>
                    </a:p>
                  </a:txBody>
                  <a:tcPr marL="45720" marR="45720"/>
                </a:tc>
                <a:tc>
                  <a:txBody>
                    <a:bodyPr/>
                    <a:lstStyle/>
                    <a:p>
                      <a:r>
                        <a:rPr lang="en-US" sz="1600" b="0" dirty="0"/>
                        <a:t>3-fold cross validation (CV)</a:t>
                      </a:r>
                    </a:p>
                  </a:txBody>
                  <a:tcPr marL="45720" marR="45720"/>
                </a:tc>
                <a:extLst>
                  <a:ext uri="{0D108BD9-81ED-4DB2-BD59-A6C34878D82A}">
                    <a16:rowId xmlns:a16="http://schemas.microsoft.com/office/drawing/2014/main" val="2022776377"/>
                  </a:ext>
                </a:extLst>
              </a:tr>
              <a:tr h="813018">
                <a:tc>
                  <a:txBody>
                    <a:bodyPr/>
                    <a:lstStyle/>
                    <a:p>
                      <a:r>
                        <a:rPr lang="en-US" sz="1600" b="0" dirty="0"/>
                        <a:t>Random Forest (RF)</a:t>
                      </a:r>
                    </a:p>
                    <a:p>
                      <a:endParaRPr lang="en-US" sz="1600" b="0" dirty="0"/>
                    </a:p>
                    <a:p>
                      <a:r>
                        <a:rPr lang="en-US" sz="1600" b="0" dirty="0"/>
                        <a:t>RF hyperparameter tuning</a:t>
                      </a:r>
                    </a:p>
                  </a:txBody>
                  <a:tcPr marL="45720" marR="45720"/>
                </a:tc>
                <a:tc>
                  <a:txBody>
                    <a:bodyPr/>
                    <a:lstStyle/>
                    <a:p>
                      <a:r>
                        <a:rPr lang="en-US" sz="1600" b="0" dirty="0"/>
                        <a:t>0.96</a:t>
                      </a:r>
                    </a:p>
                    <a:p>
                      <a:endParaRPr lang="en-US" sz="1600" b="0" dirty="0"/>
                    </a:p>
                    <a:p>
                      <a:r>
                        <a:rPr lang="en-US" sz="1600" b="0" dirty="0"/>
                        <a:t>0.90</a:t>
                      </a:r>
                    </a:p>
                  </a:txBody>
                  <a:tcPr marL="45720" marR="45720"/>
                </a:tc>
                <a:tc>
                  <a:txBody>
                    <a:bodyPr/>
                    <a:lstStyle/>
                    <a:p>
                      <a:r>
                        <a:rPr lang="en-US" sz="1600" b="0" dirty="0"/>
                        <a:t>0.80</a:t>
                      </a:r>
                    </a:p>
                    <a:p>
                      <a:endParaRPr lang="en-US" sz="1600" b="0" dirty="0"/>
                    </a:p>
                    <a:p>
                      <a:r>
                        <a:rPr lang="en-US" sz="1600" b="0" dirty="0"/>
                        <a:t>0.81</a:t>
                      </a: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3-fold CV,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Tuned:  Number of variables randomly sampled at each split </a:t>
                      </a:r>
                    </a:p>
                    <a:p>
                      <a:endParaRPr lang="en-US" sz="1600" b="0" dirty="0"/>
                    </a:p>
                  </a:txBody>
                  <a:tcPr marL="45720" marR="45720"/>
                </a:tc>
                <a:extLst>
                  <a:ext uri="{0D108BD9-81ED-4DB2-BD59-A6C34878D82A}">
                    <a16:rowId xmlns:a16="http://schemas.microsoft.com/office/drawing/2014/main" val="2262797448"/>
                  </a:ext>
                </a:extLst>
              </a:tr>
              <a:tr h="1422782">
                <a:tc>
                  <a:txBody>
                    <a:bodyPr/>
                    <a:lstStyle/>
                    <a:p>
                      <a:r>
                        <a:rPr lang="en-US" sz="1600" b="0" dirty="0"/>
                        <a:t>Gradient Boosted Machine (GBM)</a:t>
                      </a:r>
                    </a:p>
                    <a:p>
                      <a:endParaRPr lang="en-US" sz="1600" b="0" dirty="0"/>
                    </a:p>
                    <a:p>
                      <a:r>
                        <a:rPr lang="en-US" sz="1600" b="0" dirty="0"/>
                        <a:t>GBM hyperparameter tuning</a:t>
                      </a:r>
                    </a:p>
                  </a:txBody>
                  <a:tcPr marL="45720" marR="45720"/>
                </a:tc>
                <a:tc>
                  <a:txBody>
                    <a:bodyPr/>
                    <a:lstStyle/>
                    <a:p>
                      <a:r>
                        <a:rPr lang="en-US" sz="1600" b="0" dirty="0"/>
                        <a:t>0.85</a:t>
                      </a:r>
                    </a:p>
                    <a:p>
                      <a:endParaRPr lang="en-US" sz="1600" b="0" dirty="0"/>
                    </a:p>
                    <a:p>
                      <a:r>
                        <a:rPr lang="en-US" sz="1600" b="0" dirty="0"/>
                        <a:t>0.86</a:t>
                      </a:r>
                    </a:p>
                  </a:txBody>
                  <a:tcPr marL="45720" marR="45720"/>
                </a:tc>
                <a:tc>
                  <a:txBody>
                    <a:bodyPr/>
                    <a:lstStyle/>
                    <a:p>
                      <a:r>
                        <a:rPr lang="en-US" sz="1600" b="0" dirty="0"/>
                        <a:t>0.81</a:t>
                      </a:r>
                    </a:p>
                    <a:p>
                      <a:endParaRPr lang="en-US" sz="1600" b="0" dirty="0"/>
                    </a:p>
                    <a:p>
                      <a:r>
                        <a:rPr lang="en-US" sz="1600" b="0" dirty="0"/>
                        <a:t>0.82</a:t>
                      </a:r>
                    </a:p>
                  </a:txBody>
                  <a:tcPr marL="45720" marR="45720"/>
                </a:tc>
                <a:tc>
                  <a:txBody>
                    <a:bodyPr/>
                    <a:lstStyle/>
                    <a:p>
                      <a:r>
                        <a:rPr lang="en-US" sz="1600" b="0" dirty="0"/>
                        <a:t>3-fold CV; parameters tuned: no. of trees, depth, shrinkage, min. observations per node</a:t>
                      </a:r>
                    </a:p>
                  </a:txBody>
                  <a:tcPr marL="45720" marR="45720"/>
                </a:tc>
                <a:extLst>
                  <a:ext uri="{0D108BD9-81ED-4DB2-BD59-A6C34878D82A}">
                    <a16:rowId xmlns:a16="http://schemas.microsoft.com/office/drawing/2014/main" val="597875967"/>
                  </a:ext>
                </a:extLst>
              </a:tr>
            </a:tbl>
          </a:graphicData>
        </a:graphic>
      </p:graphicFrame>
    </p:spTree>
    <p:extLst>
      <p:ext uri="{BB962C8B-B14F-4D97-AF65-F5344CB8AC3E}">
        <p14:creationId xmlns:p14="http://schemas.microsoft.com/office/powerpoint/2010/main" val="136623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DAD0-6D6F-4C9D-9C54-6C2E2C400AF3}"/>
              </a:ext>
            </a:extLst>
          </p:cNvPr>
          <p:cNvSpPr>
            <a:spLocks noGrp="1"/>
          </p:cNvSpPr>
          <p:nvPr>
            <p:ph type="title"/>
          </p:nvPr>
        </p:nvSpPr>
        <p:spPr/>
        <p:txBody>
          <a:bodyPr/>
          <a:lstStyle/>
          <a:p>
            <a:r>
              <a:rPr lang="en-US" dirty="0"/>
              <a:t>ART Model: Performance</a:t>
            </a:r>
          </a:p>
        </p:txBody>
      </p:sp>
      <p:sp>
        <p:nvSpPr>
          <p:cNvPr id="3" name="Content Placeholder 2">
            <a:extLst>
              <a:ext uri="{FF2B5EF4-FFF2-40B4-BE49-F238E27FC236}">
                <a16:creationId xmlns:a16="http://schemas.microsoft.com/office/drawing/2014/main" id="{289862AC-C82B-4298-9D0D-08DFD7E66F77}"/>
              </a:ext>
            </a:extLst>
          </p:cNvPr>
          <p:cNvSpPr>
            <a:spLocks noGrp="1"/>
          </p:cNvSpPr>
          <p:nvPr>
            <p:ph idx="1"/>
          </p:nvPr>
        </p:nvSpPr>
        <p:spPr>
          <a:xfrm>
            <a:off x="357597" y="699820"/>
            <a:ext cx="1507051" cy="422198"/>
          </a:xfrm>
        </p:spPr>
        <p:txBody>
          <a:bodyPr/>
          <a:lstStyle/>
          <a:p>
            <a:r>
              <a:rPr lang="en-US" sz="1800" b="1" dirty="0">
                <a:solidFill>
                  <a:schemeClr val="accent5"/>
                </a:solidFill>
              </a:rPr>
              <a:t>ROC Curves</a:t>
            </a:r>
          </a:p>
        </p:txBody>
      </p:sp>
      <p:sp>
        <p:nvSpPr>
          <p:cNvPr id="5" name="TextBox 4">
            <a:extLst>
              <a:ext uri="{FF2B5EF4-FFF2-40B4-BE49-F238E27FC236}">
                <a16:creationId xmlns:a16="http://schemas.microsoft.com/office/drawing/2014/main" id="{100B6175-8F3E-42A2-8C9E-C5FC692B2968}"/>
              </a:ext>
            </a:extLst>
          </p:cNvPr>
          <p:cNvSpPr txBox="1"/>
          <p:nvPr/>
        </p:nvSpPr>
        <p:spPr>
          <a:xfrm>
            <a:off x="357597" y="4751342"/>
            <a:ext cx="3630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285750" indent="-285750" eaLnBrk="1" hangingPunct="1">
              <a:spcBef>
                <a:spcPts val="600"/>
              </a:spcBef>
              <a:buFont typeface="Wingdings" panose="05000000000000000000" pitchFamily="2" charset="2"/>
              <a:buChar char="ü"/>
              <a:defRPr sz="1600">
                <a:solidFill>
                  <a:schemeClr val="tx1">
                    <a:lumMod val="75000"/>
                    <a:lumOff val="25000"/>
                  </a:schemeClr>
                </a:solidFill>
                <a:latin typeface="+mn-lt"/>
              </a:defRPr>
            </a:lvl1pPr>
            <a:lvl2pPr indent="0" eaLnBrk="1" hangingPunct="1">
              <a:spcBef>
                <a:spcPct val="20000"/>
              </a:spcBef>
              <a:buFont typeface="Arial" panose="020B0604020202020204" pitchFamily="34" charset="0"/>
              <a:buNone/>
              <a:defRPr sz="2800">
                <a:latin typeface="+mn-lt"/>
              </a:defRPr>
            </a:lvl2pPr>
            <a:lvl3pPr indent="0" eaLnBrk="1" hangingPunct="1">
              <a:spcBef>
                <a:spcPct val="20000"/>
              </a:spcBef>
              <a:buFont typeface="Arial" panose="020B0604020202020204" pitchFamily="34" charset="0"/>
              <a:buNone/>
              <a:defRPr sz="2400">
                <a:latin typeface="+mn-lt"/>
              </a:defRPr>
            </a:lvl3pPr>
            <a:lvl4pPr indent="0" eaLnBrk="1" hangingPunct="1">
              <a:spcBef>
                <a:spcPct val="20000"/>
              </a:spcBef>
              <a:buFont typeface="Arial" panose="020B0604020202020204" pitchFamily="34" charset="0"/>
              <a:buNone/>
              <a:defRPr sz="2000">
                <a:latin typeface="+mn-lt"/>
              </a:defRPr>
            </a:lvl4pPr>
            <a:lvl5pPr indent="0" eaLnBrk="1" hangingPunct="1">
              <a:spcBef>
                <a:spcPct val="20000"/>
              </a:spcBef>
              <a:buFont typeface="Arial" panose="020B0604020202020204" pitchFamily="34" charset="0"/>
              <a:buNone/>
              <a:defRPr sz="2000">
                <a:latin typeface="+mn-lt"/>
              </a:defRPr>
            </a:lvl5pPr>
            <a:lvl6pPr marL="2514600" indent="-228600">
              <a:spcBef>
                <a:spcPct val="20000"/>
              </a:spcBef>
              <a:buFont typeface="Arial" panose="020B0604020202020204" pitchFamily="34" charset="0"/>
              <a:buChar char="•"/>
              <a:defRPr sz="2000">
                <a:latin typeface="+mn-lt"/>
              </a:defRPr>
            </a:lvl6pPr>
            <a:lvl7pPr marL="2971800" indent="-228600">
              <a:spcBef>
                <a:spcPct val="20000"/>
              </a:spcBef>
              <a:buFont typeface="Arial" panose="020B0604020202020204" pitchFamily="34" charset="0"/>
              <a:buChar char="•"/>
              <a:defRPr sz="2000">
                <a:latin typeface="+mn-lt"/>
              </a:defRPr>
            </a:lvl7pPr>
            <a:lvl8pPr marL="3429000" indent="-228600">
              <a:spcBef>
                <a:spcPct val="20000"/>
              </a:spcBef>
              <a:buFont typeface="Arial" panose="020B0604020202020204" pitchFamily="34" charset="0"/>
              <a:buChar char="•"/>
              <a:defRPr sz="2000">
                <a:latin typeface="+mn-lt"/>
              </a:defRPr>
            </a:lvl8pPr>
            <a:lvl9pPr marL="3886200" indent="-228600">
              <a:spcBef>
                <a:spcPct val="20000"/>
              </a:spcBef>
              <a:buFont typeface="Arial" panose="020B0604020202020204" pitchFamily="34" charset="0"/>
              <a:buChar char="•"/>
              <a:defRPr sz="2000">
                <a:latin typeface="+mn-lt"/>
              </a:defRPr>
            </a:lvl9pPr>
          </a:lstStyle>
          <a:p>
            <a:pPr marL="0" marR="0" lvl="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a:pPr>
            <a:r>
              <a:rPr kumimoji="0" lang="en-US" sz="1400" b="1" i="0" u="none" strike="noStrike" kern="1200" cap="none" spc="0" normalizeH="0" baseline="0" noProof="0" dirty="0">
                <a:ln>
                  <a:noFill/>
                </a:ln>
                <a:solidFill>
                  <a:srgbClr val="4BACC6"/>
                </a:solidFill>
                <a:effectLst/>
                <a:uLnTx/>
                <a:uFillTx/>
                <a:latin typeface="Calibri"/>
                <a:ea typeface="+mn-ea"/>
                <a:cs typeface="+mn-cs"/>
              </a:rPr>
              <a:t>Key Takeaways:</a:t>
            </a:r>
          </a:p>
          <a:p>
            <a:pPr>
              <a:buFont typeface="Wingdings" panose="05000000000000000000" pitchFamily="2" charset="2"/>
              <a:buChar char="§"/>
            </a:pPr>
            <a:r>
              <a:rPr lang="en-US" sz="1400" dirty="0"/>
              <a:t>The best performing model: Gradient Boosted Machine with grid search (hyperparameter tuning: total 108 models)</a:t>
            </a:r>
          </a:p>
          <a:p>
            <a:pPr>
              <a:buFont typeface="Wingdings" panose="05000000000000000000" pitchFamily="2" charset="2"/>
              <a:buChar char="§"/>
            </a:pPr>
            <a:r>
              <a:rPr lang="en-US" sz="1400" dirty="0"/>
              <a:t>AUC: 0.82 (test set),  0.86 (training set)</a:t>
            </a:r>
          </a:p>
        </p:txBody>
      </p:sp>
      <p:pic>
        <p:nvPicPr>
          <p:cNvPr id="12" name="Picture 11" descr="A close up of a map&#10;&#10;Description automatically generated">
            <a:extLst>
              <a:ext uri="{FF2B5EF4-FFF2-40B4-BE49-F238E27FC236}">
                <a16:creationId xmlns:a16="http://schemas.microsoft.com/office/drawing/2014/main" id="{05A07771-F35A-4EDC-BB7F-E728AD09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04" y="762000"/>
            <a:ext cx="3901322" cy="3901322"/>
          </a:xfrm>
          <a:prstGeom prst="rect">
            <a:avLst/>
          </a:prstGeom>
        </p:spPr>
      </p:pic>
      <p:pic>
        <p:nvPicPr>
          <p:cNvPr id="14" name="Picture 13" descr="A close up of a map&#10;&#10;Description automatically generated">
            <a:extLst>
              <a:ext uri="{FF2B5EF4-FFF2-40B4-BE49-F238E27FC236}">
                <a16:creationId xmlns:a16="http://schemas.microsoft.com/office/drawing/2014/main" id="{2809BE3E-DD2E-47E1-A489-A527C7EA3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656" y="762000"/>
            <a:ext cx="3901322" cy="3901322"/>
          </a:xfrm>
          <a:prstGeom prst="rect">
            <a:avLst/>
          </a:prstGeom>
        </p:spPr>
      </p:pic>
    </p:spTree>
    <p:extLst>
      <p:ext uri="{BB962C8B-B14F-4D97-AF65-F5344CB8AC3E}">
        <p14:creationId xmlns:p14="http://schemas.microsoft.com/office/powerpoint/2010/main" val="391453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386425966"/>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bg2"/>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bg2"/>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bg2"/>
                          </a:solidFill>
                        </a:rPr>
                        <a:t>3</a:t>
                      </a:r>
                    </a:p>
                    <a:p>
                      <a:pPr algn="ctr"/>
                      <a:endParaRPr lang="en-US" sz="1600" baseline="0" dirty="0">
                        <a:solidFill>
                          <a:schemeClr val="bg2"/>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bg2"/>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Executive summary</a:t>
                      </a:r>
                      <a:endParaRPr lang="en-US" sz="1600" dirty="0">
                        <a:solidFill>
                          <a:schemeClr val="bg2"/>
                        </a:solidFill>
                      </a:endParaRPr>
                    </a:p>
                  </a:txBody>
                  <a:tcPr/>
                </a:tc>
                <a:tc>
                  <a:txBody>
                    <a:bodyPr/>
                    <a:lstStyle/>
                    <a:p>
                      <a:pPr algn="ctr"/>
                      <a:r>
                        <a:rPr lang="en-US" sz="1600" baseline="0" dirty="0">
                          <a:solidFill>
                            <a:schemeClr val="bg2"/>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bg2"/>
                          </a:solidFill>
                        </a:rPr>
                        <a:t>3</a:t>
                      </a:r>
                    </a:p>
                  </a:txBody>
                  <a:tcPr/>
                </a:tc>
                <a:tc>
                  <a:txBody>
                    <a:bodyPr/>
                    <a:lstStyle/>
                    <a:p>
                      <a:r>
                        <a:rPr lang="en-US" sz="1600" kern="1200" dirty="0">
                          <a:solidFill>
                            <a:schemeClr val="bg2"/>
                          </a:solidFill>
                          <a:effectLst/>
                        </a:rPr>
                        <a:t>Model Business Context and Goal</a:t>
                      </a:r>
                      <a:endParaRPr lang="en-US" sz="1600" dirty="0">
                        <a:solidFill>
                          <a:schemeClr val="bg2"/>
                        </a:solidFill>
                      </a:endParaRPr>
                    </a:p>
                  </a:txBody>
                  <a:tcPr/>
                </a:tc>
                <a:tc>
                  <a:txBody>
                    <a:bodyPr/>
                    <a:lstStyle/>
                    <a:p>
                      <a:pPr algn="ctr"/>
                      <a:r>
                        <a:rPr lang="en-US" sz="1600" baseline="0" dirty="0">
                          <a:solidFill>
                            <a:schemeClr val="bg2"/>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bg2"/>
                          </a:solidFill>
                        </a:rPr>
                        <a:t>4</a:t>
                      </a:r>
                    </a:p>
                  </a:txBody>
                  <a:tcPr/>
                </a:tc>
                <a:tc>
                  <a:txBody>
                    <a:bodyPr/>
                    <a:lstStyle/>
                    <a:p>
                      <a:r>
                        <a:rPr lang="en-US" sz="1600" kern="1200" dirty="0">
                          <a:solidFill>
                            <a:schemeClr val="bg2"/>
                          </a:solidFill>
                          <a:effectLst/>
                        </a:rPr>
                        <a:t>Data Scope and Details</a:t>
                      </a:r>
                      <a:endParaRPr lang="en-US" sz="1600" dirty="0">
                        <a:solidFill>
                          <a:schemeClr val="bg2"/>
                        </a:solidFill>
                      </a:endParaRPr>
                    </a:p>
                  </a:txBody>
                  <a:tcPr/>
                </a:tc>
                <a:tc>
                  <a:txBody>
                    <a:bodyPr/>
                    <a:lstStyle/>
                    <a:p>
                      <a:pPr algn="ctr"/>
                      <a:r>
                        <a:rPr lang="en-US" sz="1600" baseline="0" dirty="0">
                          <a:solidFill>
                            <a:schemeClr val="bg2"/>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bg2"/>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Performance and Results</a:t>
                      </a:r>
                      <a:endParaRPr lang="en-US" sz="1600" dirty="0">
                        <a:solidFill>
                          <a:schemeClr val="bg2"/>
                        </a:solidFill>
                      </a:endParaRPr>
                    </a:p>
                  </a:txBody>
                  <a:tcPr/>
                </a:tc>
                <a:tc>
                  <a:txBody>
                    <a:bodyPr/>
                    <a:lstStyle/>
                    <a:p>
                      <a:pPr algn="ctr"/>
                      <a:r>
                        <a:rPr lang="en-US" sz="1600" baseline="0" dirty="0">
                          <a:solidFill>
                            <a:schemeClr val="bg2"/>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tx1"/>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rPr>
                        <a:t>Model Features: EDA and Data Transformation</a:t>
                      </a:r>
                      <a:endParaRPr lang="en-US" sz="1600" dirty="0">
                        <a:solidFill>
                          <a:schemeClr val="tx1"/>
                        </a:solidFill>
                      </a:endParaRPr>
                    </a:p>
                  </a:txBody>
                  <a:tcPr/>
                </a:tc>
                <a:tc>
                  <a:txBody>
                    <a:bodyPr/>
                    <a:lstStyle/>
                    <a:p>
                      <a:pPr algn="ctr"/>
                      <a:r>
                        <a:rPr lang="en-US" sz="1600" baseline="0" dirty="0">
                          <a:solidFill>
                            <a:schemeClr val="tx1"/>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bg2"/>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bg2"/>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bg2"/>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270007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326E-8248-48DB-BC80-6A9EBBDF16D5}"/>
              </a:ext>
            </a:extLst>
          </p:cNvPr>
          <p:cNvSpPr>
            <a:spLocks noGrp="1"/>
          </p:cNvSpPr>
          <p:nvPr>
            <p:ph type="title"/>
          </p:nvPr>
        </p:nvSpPr>
        <p:spPr/>
        <p:txBody>
          <a:bodyPr/>
          <a:lstStyle/>
          <a:p>
            <a:r>
              <a:rPr lang="en-US" dirty="0"/>
              <a:t>ART Model: Feature Engineering</a:t>
            </a:r>
          </a:p>
        </p:txBody>
      </p:sp>
      <p:graphicFrame>
        <p:nvGraphicFramePr>
          <p:cNvPr id="4" name="Table 3">
            <a:extLst>
              <a:ext uri="{FF2B5EF4-FFF2-40B4-BE49-F238E27FC236}">
                <a16:creationId xmlns:a16="http://schemas.microsoft.com/office/drawing/2014/main" id="{CA52D2C0-9B80-4A47-BC0E-AAFA28AB58BC}"/>
              </a:ext>
            </a:extLst>
          </p:cNvPr>
          <p:cNvGraphicFramePr>
            <a:graphicFrameLocks noGrp="1"/>
          </p:cNvGraphicFramePr>
          <p:nvPr>
            <p:extLst>
              <p:ext uri="{D42A27DB-BD31-4B8C-83A1-F6EECF244321}">
                <p14:modId xmlns:p14="http://schemas.microsoft.com/office/powerpoint/2010/main" val="2294427058"/>
              </p:ext>
            </p:extLst>
          </p:nvPr>
        </p:nvGraphicFramePr>
        <p:xfrm>
          <a:off x="432816" y="801655"/>
          <a:ext cx="8500169" cy="5781583"/>
        </p:xfrm>
        <a:graphic>
          <a:graphicData uri="http://schemas.openxmlformats.org/drawingml/2006/table">
            <a:tbl>
              <a:tblPr/>
              <a:tblGrid>
                <a:gridCol w="2107591">
                  <a:extLst>
                    <a:ext uri="{9D8B030D-6E8A-4147-A177-3AD203B41FA5}">
                      <a16:colId xmlns:a16="http://schemas.microsoft.com/office/drawing/2014/main" val="2456994049"/>
                    </a:ext>
                  </a:extLst>
                </a:gridCol>
                <a:gridCol w="830042">
                  <a:extLst>
                    <a:ext uri="{9D8B030D-6E8A-4147-A177-3AD203B41FA5}">
                      <a16:colId xmlns:a16="http://schemas.microsoft.com/office/drawing/2014/main" val="1487673760"/>
                    </a:ext>
                  </a:extLst>
                </a:gridCol>
                <a:gridCol w="689358">
                  <a:extLst>
                    <a:ext uri="{9D8B030D-6E8A-4147-A177-3AD203B41FA5}">
                      <a16:colId xmlns:a16="http://schemas.microsoft.com/office/drawing/2014/main" val="1369435565"/>
                    </a:ext>
                  </a:extLst>
                </a:gridCol>
                <a:gridCol w="4873178">
                  <a:extLst>
                    <a:ext uri="{9D8B030D-6E8A-4147-A177-3AD203B41FA5}">
                      <a16:colId xmlns:a16="http://schemas.microsoft.com/office/drawing/2014/main" val="3746317756"/>
                    </a:ext>
                  </a:extLst>
                </a:gridCol>
              </a:tblGrid>
              <a:tr h="366897">
                <a:tc>
                  <a:txBody>
                    <a:bodyPr/>
                    <a:lstStyle/>
                    <a:p>
                      <a:pPr algn="l" fontAlgn="b">
                        <a:spcBef>
                          <a:spcPts val="0"/>
                        </a:spcBef>
                        <a:spcAft>
                          <a:spcPts val="0"/>
                        </a:spcAft>
                      </a:pPr>
                      <a:r>
                        <a:rPr lang="en-US" sz="1200" b="1" i="0" u="none" strike="noStrike" dirty="0">
                          <a:solidFill>
                            <a:srgbClr val="000000"/>
                          </a:solidFill>
                          <a:effectLst/>
                          <a:latin typeface="+mn-lt"/>
                        </a:rPr>
                        <a:t>Feature Engineering</a:t>
                      </a:r>
                      <a:endParaRPr lang="en-US" sz="1200" b="0" i="0" u="none" strike="noStrike" dirty="0">
                        <a:effectLst/>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spcBef>
                          <a:spcPts val="0"/>
                        </a:spcBef>
                        <a:spcAft>
                          <a:spcPts val="0"/>
                        </a:spcAft>
                      </a:pPr>
                      <a:r>
                        <a:rPr lang="en-US" sz="1200" b="1" i="0" u="none" strike="noStrike" dirty="0">
                          <a:solidFill>
                            <a:srgbClr val="000000"/>
                          </a:solidFill>
                          <a:effectLst/>
                          <a:latin typeface="+mn-lt"/>
                        </a:rPr>
                        <a:t>Categorical</a:t>
                      </a:r>
                      <a:endParaRPr lang="en-US" sz="1200" b="0" i="0" u="none" strike="noStrike" dirty="0">
                        <a:effectLst/>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spcBef>
                          <a:spcPts val="0"/>
                        </a:spcBef>
                        <a:spcAft>
                          <a:spcPts val="0"/>
                        </a:spcAft>
                      </a:pPr>
                      <a:r>
                        <a:rPr lang="en-US" sz="1200" b="1" i="0" u="none" strike="noStrike" dirty="0">
                          <a:solidFill>
                            <a:srgbClr val="000000"/>
                          </a:solidFill>
                          <a:effectLst/>
                          <a:latin typeface="+mn-lt"/>
                        </a:rPr>
                        <a:t>Numeric</a:t>
                      </a:r>
                      <a:endParaRPr lang="en-US" sz="1200" b="0" i="0" u="none" strike="noStrike" dirty="0">
                        <a:effectLst/>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fontAlgn="b">
                        <a:spcBef>
                          <a:spcPts val="0"/>
                        </a:spcBef>
                        <a:spcAft>
                          <a:spcPts val="0"/>
                        </a:spcAft>
                      </a:pPr>
                      <a:r>
                        <a:rPr lang="en-US" sz="1200" b="1" i="0" u="none" strike="noStrike" dirty="0">
                          <a:solidFill>
                            <a:srgbClr val="000000"/>
                          </a:solidFill>
                          <a:effectLst/>
                          <a:latin typeface="+mn-lt"/>
                        </a:rPr>
                        <a:t>Transformation Example</a:t>
                      </a:r>
                      <a:endParaRPr lang="en-US" sz="1200" b="0" i="0" u="none" strike="noStrike" dirty="0">
                        <a:effectLst/>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51186075"/>
                  </a:ext>
                </a:extLst>
              </a:tr>
              <a:tr h="238503">
                <a:tc>
                  <a:txBody>
                    <a:bodyPr/>
                    <a:lstStyle/>
                    <a:p>
                      <a:pPr algn="l" fontAlgn="b">
                        <a:spcBef>
                          <a:spcPts val="0"/>
                        </a:spcBef>
                        <a:spcAft>
                          <a:spcPts val="0"/>
                        </a:spcAft>
                      </a:pPr>
                      <a:r>
                        <a:rPr lang="en-US" sz="1200" b="0" i="0" u="none" strike="noStrike" dirty="0">
                          <a:solidFill>
                            <a:srgbClr val="000000"/>
                          </a:solidFill>
                          <a:effectLst/>
                          <a:latin typeface="+mn-lt"/>
                        </a:rPr>
                        <a:t>Demographics</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effectLst/>
                          <a:latin typeface="+mn-lt"/>
                        </a:rPr>
                        <a:t>6</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effectLst/>
                          <a:latin typeface="+mn-lt"/>
                        </a:rPr>
                        <a:t>Demographic variables: age, age stratification,  gender, ethnicity, marital status, household income, county code were included</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22974992"/>
                  </a:ext>
                </a:extLst>
              </a:tr>
              <a:tr h="508981">
                <a:tc>
                  <a:txBody>
                    <a:bodyPr/>
                    <a:lstStyle/>
                    <a:p>
                      <a:pPr algn="l" fontAlgn="b">
                        <a:spcBef>
                          <a:spcPts val="0"/>
                        </a:spcBef>
                        <a:spcAft>
                          <a:spcPts val="0"/>
                        </a:spcAft>
                      </a:pPr>
                      <a:r>
                        <a:rPr lang="en-US" sz="1200" b="0" i="0" u="none" strike="noStrike" dirty="0">
                          <a:solidFill>
                            <a:srgbClr val="000000"/>
                          </a:solidFill>
                          <a:effectLst/>
                          <a:latin typeface="+mn-lt"/>
                        </a:rPr>
                        <a:t>Diagnosis codes (ICD10)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3</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solidFill>
                            <a:srgbClr val="000000"/>
                          </a:solidFill>
                          <a:effectLst/>
                          <a:latin typeface="+mn-lt"/>
                        </a:rPr>
                        <a:t>One hot encoding : Value in column 'ICD_M08' is 1 for a member: M1 if ICD M08 was present at least once for M1 in the pharmacy table, else it is 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20615835"/>
                  </a:ext>
                </a:extLst>
              </a:tr>
              <a:tr h="508981">
                <a:tc>
                  <a:txBody>
                    <a:bodyPr/>
                    <a:lstStyle/>
                    <a:p>
                      <a:pPr algn="l" fontAlgn="b">
                        <a:spcBef>
                          <a:spcPts val="0"/>
                        </a:spcBef>
                        <a:spcAft>
                          <a:spcPts val="0"/>
                        </a:spcAft>
                      </a:pPr>
                      <a:r>
                        <a:rPr lang="en-US" sz="1200" b="0" i="0" u="none" strike="noStrike" dirty="0">
                          <a:solidFill>
                            <a:srgbClr val="000000"/>
                          </a:solidFill>
                          <a:effectLst/>
                          <a:latin typeface="+mn-lt"/>
                        </a:rPr>
                        <a:t>Procedure codes (HCPCS)</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19</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solidFill>
                            <a:srgbClr val="000000"/>
                          </a:solidFill>
                          <a:effectLst/>
                          <a:latin typeface="+mn-lt"/>
                        </a:rPr>
                        <a:t>One hot encoding : Value in column 'HCPCS_J9310' is 1 for a member: M1 if HCPCS J9310 was present at least once for M1 in the pharmacy table, else it is 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6751133"/>
                  </a:ext>
                </a:extLst>
              </a:tr>
              <a:tr h="666301">
                <a:tc>
                  <a:txBody>
                    <a:bodyPr/>
                    <a:lstStyle/>
                    <a:p>
                      <a:pPr algn="l" fontAlgn="b">
                        <a:spcBef>
                          <a:spcPts val="0"/>
                        </a:spcBef>
                        <a:spcAft>
                          <a:spcPts val="0"/>
                        </a:spcAft>
                      </a:pPr>
                      <a:r>
                        <a:rPr lang="en-US" sz="1200" b="0" i="0" u="none" strike="noStrike" dirty="0">
                          <a:solidFill>
                            <a:srgbClr val="000000"/>
                          </a:solidFill>
                          <a:effectLst/>
                          <a:latin typeface="+mn-lt"/>
                        </a:rPr>
                        <a:t>Prescription/Pharmacy</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Drug Classes (derived from NDC codes)</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101</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solidFill>
                            <a:srgbClr val="000000"/>
                          </a:solidFill>
                          <a:effectLst/>
                          <a:latin typeface="+mn-lt"/>
                        </a:rPr>
                        <a:t>One hot encoding : Drug class is extracted from first 5 digits of NDC- present in pharmacy table. Value in column 'NDC_00004' is 1 for a member: M1 if drug class 00004 was present at least once for M1 in the pharmacy table, else it is 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17205337"/>
                  </a:ext>
                </a:extLst>
              </a:tr>
              <a:tr h="508981">
                <a:tc>
                  <a:txBody>
                    <a:bodyPr/>
                    <a:lstStyle/>
                    <a:p>
                      <a:pPr algn="l" fontAlgn="b">
                        <a:spcBef>
                          <a:spcPts val="0"/>
                        </a:spcBef>
                        <a:spcAft>
                          <a:spcPts val="0"/>
                        </a:spcAft>
                      </a:pPr>
                      <a:r>
                        <a:rPr lang="en-US" sz="1200" b="0" i="0" u="none" strike="noStrike" dirty="0">
                          <a:solidFill>
                            <a:srgbClr val="000000"/>
                          </a:solidFill>
                          <a:effectLst/>
                          <a:latin typeface="+mn-lt"/>
                        </a:rPr>
                        <a:t>Costs from pharmacy table</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240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solidFill>
                            <a:srgbClr val="000000"/>
                          </a:solidFill>
                          <a:effectLst/>
                          <a:latin typeface="+mn-lt"/>
                        </a:rPr>
                        <a:t>Various costs have been taken from pharmacy table for computation: min, max, mean, standard deviation, variance, sum</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74792836"/>
                  </a:ext>
                </a:extLst>
              </a:tr>
              <a:tr h="666301">
                <a:tc>
                  <a:txBody>
                    <a:bodyPr/>
                    <a:lstStyle/>
                    <a:p>
                      <a:pPr algn="l" fontAlgn="b">
                        <a:spcBef>
                          <a:spcPts val="0"/>
                        </a:spcBef>
                        <a:spcAft>
                          <a:spcPts val="0"/>
                        </a:spcAft>
                      </a:pPr>
                      <a:r>
                        <a:rPr lang="en-US" sz="1200" b="0" i="0" u="none" strike="noStrike" dirty="0">
                          <a:solidFill>
                            <a:srgbClr val="000000"/>
                          </a:solidFill>
                          <a:effectLst/>
                          <a:latin typeface="+mn-lt"/>
                        </a:rPr>
                        <a:t>Other variables from pharmacy table: dose indicator, type of dispensing entity, severity, level of contingent therapy</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19</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effectLst/>
                          <a:latin typeface="+mn-lt"/>
                        </a:rPr>
                        <a:t>One hot encoding for each variable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91114014"/>
                  </a:ext>
                </a:extLst>
              </a:tr>
              <a:tr h="1653524">
                <a:tc>
                  <a:txBody>
                    <a:bodyPr/>
                    <a:lstStyle/>
                    <a:p>
                      <a:pPr algn="l" fontAlgn="b">
                        <a:spcBef>
                          <a:spcPts val="0"/>
                        </a:spcBef>
                        <a:spcAft>
                          <a:spcPts val="0"/>
                        </a:spcAft>
                      </a:pPr>
                      <a:r>
                        <a:rPr lang="en-US" sz="1200" b="0" i="0" u="none" strike="noStrike" dirty="0">
                          <a:solidFill>
                            <a:srgbClr val="000000"/>
                          </a:solidFill>
                          <a:effectLst/>
                          <a:latin typeface="+mn-lt"/>
                        </a:rPr>
                        <a:t>Lab</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Following test were included: </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1. Rheumatoid Factor </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2. Sedimentation Rate </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3. Uric acid </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4. Bone isoenzyme</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5. Cyclic citrullinated peptide</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200" b="0" i="0" u="none" strike="noStrike" dirty="0">
                          <a:solidFill>
                            <a:srgbClr val="000000"/>
                          </a:solidFill>
                          <a:effectLst/>
                          <a:latin typeface="+mn-lt"/>
                        </a:rPr>
                        <a:t>5</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b">
                        <a:spcBef>
                          <a:spcPts val="0"/>
                        </a:spcBef>
                        <a:spcAft>
                          <a:spcPts val="0"/>
                        </a:spcAft>
                      </a:pPr>
                      <a:r>
                        <a:rPr lang="en-US" sz="1200" b="0" i="0" u="none" strike="noStrike" dirty="0">
                          <a:solidFill>
                            <a:srgbClr val="000000"/>
                          </a:solidFill>
                          <a:effectLst/>
                          <a:latin typeface="+mn-lt"/>
                        </a:rPr>
                        <a:t>One hot encoding : For each lab test result, the member can have three levels: High = H, Low = L, Normal = N- in lab table. This is how the variables are created for master table, for a member M1.</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If in lab results for M1, in lab table, at least one 'H' is present for test Rheumatoid, then for variable '</a:t>
                      </a:r>
                      <a:r>
                        <a:rPr lang="en-US" sz="1200" b="0" i="0" u="none" strike="noStrike" dirty="0" err="1">
                          <a:solidFill>
                            <a:srgbClr val="000000"/>
                          </a:solidFill>
                          <a:effectLst/>
                          <a:latin typeface="+mn-lt"/>
                        </a:rPr>
                        <a:t>RF_lab_level</a:t>
                      </a:r>
                      <a:r>
                        <a:rPr lang="en-US" sz="1200" b="0" i="0" u="none" strike="noStrike" dirty="0">
                          <a:solidFill>
                            <a:srgbClr val="000000"/>
                          </a:solidFill>
                          <a:effectLst/>
                          <a:latin typeface="+mn-lt"/>
                        </a:rPr>
                        <a:t>' in master table , the value is = 2 for member M1 in master table. Else, if M1 has level 'L'  in lab table, then value of variable '</a:t>
                      </a:r>
                      <a:r>
                        <a:rPr lang="en-US" sz="1200" b="0" i="0" u="none" strike="noStrike" dirty="0" err="1">
                          <a:solidFill>
                            <a:srgbClr val="000000"/>
                          </a:solidFill>
                          <a:effectLst/>
                          <a:latin typeface="+mn-lt"/>
                        </a:rPr>
                        <a:t>RF_lab_level</a:t>
                      </a:r>
                      <a:r>
                        <a:rPr lang="en-US" sz="1200" b="0" i="0" u="none" strike="noStrike" dirty="0">
                          <a:solidFill>
                            <a:srgbClr val="000000"/>
                          </a:solidFill>
                          <a:effectLst/>
                          <a:latin typeface="+mn-lt"/>
                        </a:rPr>
                        <a:t>' is 1, else if M1 has at least one 'N' in lab table, then value of variable '</a:t>
                      </a:r>
                      <a:r>
                        <a:rPr lang="en-US" sz="1200" b="0" i="0" u="none" strike="noStrike" dirty="0" err="1">
                          <a:solidFill>
                            <a:srgbClr val="000000"/>
                          </a:solidFill>
                          <a:effectLst/>
                          <a:latin typeface="+mn-lt"/>
                        </a:rPr>
                        <a:t>RF_lab_level</a:t>
                      </a:r>
                      <a:r>
                        <a:rPr lang="en-US" sz="1200" b="0" i="0" u="none" strike="noStrike" dirty="0">
                          <a:solidFill>
                            <a:srgbClr val="000000"/>
                          </a:solidFill>
                          <a:effectLst/>
                          <a:latin typeface="+mn-lt"/>
                        </a:rPr>
                        <a:t>' in master table is 0</a:t>
                      </a:r>
                      <a:endParaRPr lang="en-US" sz="1200" b="0" i="0" u="none" strike="noStrike" dirty="0">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148100"/>
                  </a:ext>
                </a:extLst>
              </a:tr>
            </a:tbl>
          </a:graphicData>
        </a:graphic>
      </p:graphicFrame>
    </p:spTree>
    <p:extLst>
      <p:ext uri="{BB962C8B-B14F-4D97-AF65-F5344CB8AC3E}">
        <p14:creationId xmlns:p14="http://schemas.microsoft.com/office/powerpoint/2010/main" val="245657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794A-37BB-48AF-AFCF-13B2526FC5E0}"/>
              </a:ext>
            </a:extLst>
          </p:cNvPr>
          <p:cNvSpPr>
            <a:spLocks noGrp="1"/>
          </p:cNvSpPr>
          <p:nvPr>
            <p:ph type="title"/>
          </p:nvPr>
        </p:nvSpPr>
        <p:spPr/>
        <p:txBody>
          <a:bodyPr/>
          <a:lstStyle/>
          <a:p>
            <a:r>
              <a:rPr lang="en-US" dirty="0"/>
              <a:t>ART Model: Top 20 Features </a:t>
            </a:r>
          </a:p>
        </p:txBody>
      </p:sp>
      <p:sp>
        <p:nvSpPr>
          <p:cNvPr id="4" name="Rectangle 3">
            <a:extLst>
              <a:ext uri="{FF2B5EF4-FFF2-40B4-BE49-F238E27FC236}">
                <a16:creationId xmlns:a16="http://schemas.microsoft.com/office/drawing/2014/main" id="{5574417B-6999-0D4E-8C6B-A25A709F44BE}"/>
              </a:ext>
            </a:extLst>
          </p:cNvPr>
          <p:cNvSpPr/>
          <p:nvPr/>
        </p:nvSpPr>
        <p:spPr>
          <a:xfrm>
            <a:off x="2349304" y="5781529"/>
            <a:ext cx="5124391" cy="776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accent5"/>
                </a:solidFill>
              </a:rPr>
              <a:t>Notes:</a:t>
            </a:r>
          </a:p>
          <a:p>
            <a:pPr marL="285750" indent="-285750">
              <a:buSzPct val="70000"/>
              <a:buFont typeface="Wingdings" panose="05000000000000000000" pitchFamily="2" charset="2"/>
              <a:buChar char="Ø"/>
            </a:pPr>
            <a:r>
              <a:rPr lang="en-US" sz="1600" dirty="0">
                <a:solidFill>
                  <a:schemeClr val="tx1">
                    <a:lumMod val="75000"/>
                    <a:lumOff val="25000"/>
                  </a:schemeClr>
                </a:solidFill>
              </a:rPr>
              <a:t>As expected, compliance history is the top predictor</a:t>
            </a:r>
          </a:p>
          <a:p>
            <a:pPr marL="285750" indent="-285750">
              <a:buSzPct val="70000"/>
              <a:buFont typeface="Wingdings" panose="05000000000000000000" pitchFamily="2" charset="2"/>
              <a:buChar char="Ø"/>
            </a:pPr>
            <a:r>
              <a:rPr lang="en-US" sz="1600" dirty="0">
                <a:solidFill>
                  <a:schemeClr val="tx1">
                    <a:lumMod val="75000"/>
                    <a:lumOff val="25000"/>
                  </a:schemeClr>
                </a:solidFill>
              </a:rPr>
              <a:t>Feature engineering for several top predictors </a:t>
            </a:r>
          </a:p>
        </p:txBody>
      </p:sp>
      <p:graphicFrame>
        <p:nvGraphicFramePr>
          <p:cNvPr id="7" name="Chart 6"/>
          <p:cNvGraphicFramePr>
            <a:graphicFrameLocks/>
          </p:cNvGraphicFramePr>
          <p:nvPr>
            <p:extLst>
              <p:ext uri="{D42A27DB-BD31-4B8C-83A1-F6EECF244321}">
                <p14:modId xmlns:p14="http://schemas.microsoft.com/office/powerpoint/2010/main" val="2743957497"/>
              </p:ext>
            </p:extLst>
          </p:nvPr>
        </p:nvGraphicFramePr>
        <p:xfrm>
          <a:off x="731815" y="1005994"/>
          <a:ext cx="7448550" cy="44338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58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81FA-C5E8-4009-96D2-24A728BC24A6}"/>
              </a:ext>
            </a:extLst>
          </p:cNvPr>
          <p:cNvSpPr>
            <a:spLocks noGrp="1"/>
          </p:cNvSpPr>
          <p:nvPr>
            <p:ph type="title"/>
          </p:nvPr>
        </p:nvSpPr>
        <p:spPr/>
        <p:txBody>
          <a:bodyPr/>
          <a:lstStyle/>
          <a:p>
            <a:r>
              <a:rPr lang="en-US" dirty="0"/>
              <a:t>Feature Selection- Model Performance on Test Set</a:t>
            </a:r>
          </a:p>
        </p:txBody>
      </p:sp>
      <p:sp>
        <p:nvSpPr>
          <p:cNvPr id="6" name="TextBox 5">
            <a:extLst>
              <a:ext uri="{FF2B5EF4-FFF2-40B4-BE49-F238E27FC236}">
                <a16:creationId xmlns:a16="http://schemas.microsoft.com/office/drawing/2014/main" id="{E8377525-39FD-4C66-A47E-4A370105001C}"/>
              </a:ext>
            </a:extLst>
          </p:cNvPr>
          <p:cNvSpPr txBox="1"/>
          <p:nvPr/>
        </p:nvSpPr>
        <p:spPr>
          <a:xfrm>
            <a:off x="347472" y="914519"/>
            <a:ext cx="7766304" cy="584775"/>
          </a:xfrm>
          <a:prstGeom prst="rect">
            <a:avLst/>
          </a:prstGeom>
          <a:noFill/>
        </p:spPr>
        <p:txBody>
          <a:bodyPr wrap="square" rtlCol="0">
            <a:spAutoFit/>
          </a:bodyPr>
          <a:lstStyle/>
          <a:p>
            <a:r>
              <a:rPr lang="en-US" sz="1600" dirty="0"/>
              <a:t>- Compare performances of Logistic Regression and Gradient Boosted Machine on test set</a:t>
            </a:r>
          </a:p>
          <a:p>
            <a:r>
              <a:rPr lang="en-US" sz="1600" dirty="0"/>
              <a:t>- Both models trained on top features given by Tuned Gradient Boosted Machine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968" y="1499294"/>
            <a:ext cx="4525963" cy="4525963"/>
          </a:xfrm>
        </p:spPr>
      </p:pic>
    </p:spTree>
    <p:extLst>
      <p:ext uri="{BB962C8B-B14F-4D97-AF65-F5344CB8AC3E}">
        <p14:creationId xmlns:p14="http://schemas.microsoft.com/office/powerpoint/2010/main" val="369004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81FA-C5E8-4009-96D2-24A728BC24A6}"/>
              </a:ext>
            </a:extLst>
          </p:cNvPr>
          <p:cNvSpPr>
            <a:spLocks noGrp="1"/>
          </p:cNvSpPr>
          <p:nvPr>
            <p:ph type="title"/>
          </p:nvPr>
        </p:nvSpPr>
        <p:spPr/>
        <p:txBody>
          <a:bodyPr/>
          <a:lstStyle/>
          <a:p>
            <a:r>
              <a:rPr lang="en-US" dirty="0"/>
              <a:t>Feature Selection- Model Performance on Train Set</a:t>
            </a:r>
          </a:p>
        </p:txBody>
      </p:sp>
      <p:sp>
        <p:nvSpPr>
          <p:cNvPr id="6" name="TextBox 5">
            <a:extLst>
              <a:ext uri="{FF2B5EF4-FFF2-40B4-BE49-F238E27FC236}">
                <a16:creationId xmlns:a16="http://schemas.microsoft.com/office/drawing/2014/main" id="{E8377525-39FD-4C66-A47E-4A370105001C}"/>
              </a:ext>
            </a:extLst>
          </p:cNvPr>
          <p:cNvSpPr txBox="1"/>
          <p:nvPr/>
        </p:nvSpPr>
        <p:spPr>
          <a:xfrm>
            <a:off x="347472" y="914519"/>
            <a:ext cx="7766304" cy="584775"/>
          </a:xfrm>
          <a:prstGeom prst="rect">
            <a:avLst/>
          </a:prstGeom>
          <a:noFill/>
        </p:spPr>
        <p:txBody>
          <a:bodyPr wrap="square" rtlCol="0">
            <a:spAutoFit/>
          </a:bodyPr>
          <a:lstStyle/>
          <a:p>
            <a:r>
              <a:rPr lang="en-US" sz="1600" dirty="0"/>
              <a:t>- Compare performances of Logistic Regression and Gradient Boosted Machine on train set</a:t>
            </a:r>
          </a:p>
          <a:p>
            <a:r>
              <a:rPr lang="en-US" sz="1600" dirty="0"/>
              <a:t>- Both models trained on top features given by Tuned Gradient Boosted Machine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453" y="1793115"/>
            <a:ext cx="4525963" cy="4525963"/>
          </a:xfrm>
        </p:spPr>
      </p:pic>
    </p:spTree>
    <p:extLst>
      <p:ext uri="{BB962C8B-B14F-4D97-AF65-F5344CB8AC3E}">
        <p14:creationId xmlns:p14="http://schemas.microsoft.com/office/powerpoint/2010/main" val="203954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Logistic Regression (LR) vs GBM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9930451"/>
              </p:ext>
            </p:extLst>
          </p:nvPr>
        </p:nvGraphicFramePr>
        <p:xfrm>
          <a:off x="2575775" y="927274"/>
          <a:ext cx="3384400" cy="4760743"/>
        </p:xfrm>
        <a:graphic>
          <a:graphicData uri="http://schemas.openxmlformats.org/drawingml/2006/table">
            <a:tbl>
              <a:tblPr firstRow="1" bandRow="1">
                <a:tableStyleId>{5C22544A-7EE6-4342-B048-85BDC9FD1C3A}</a:tableStyleId>
              </a:tblPr>
              <a:tblGrid>
                <a:gridCol w="676880">
                  <a:extLst>
                    <a:ext uri="{9D8B030D-6E8A-4147-A177-3AD203B41FA5}">
                      <a16:colId xmlns:a16="http://schemas.microsoft.com/office/drawing/2014/main" val="20000"/>
                    </a:ext>
                  </a:extLst>
                </a:gridCol>
                <a:gridCol w="676880">
                  <a:extLst>
                    <a:ext uri="{9D8B030D-6E8A-4147-A177-3AD203B41FA5}">
                      <a16:colId xmlns:a16="http://schemas.microsoft.com/office/drawing/2014/main" val="20001"/>
                    </a:ext>
                  </a:extLst>
                </a:gridCol>
                <a:gridCol w="676880">
                  <a:extLst>
                    <a:ext uri="{9D8B030D-6E8A-4147-A177-3AD203B41FA5}">
                      <a16:colId xmlns:a16="http://schemas.microsoft.com/office/drawing/2014/main" val="20002"/>
                    </a:ext>
                  </a:extLst>
                </a:gridCol>
                <a:gridCol w="676880">
                  <a:extLst>
                    <a:ext uri="{9D8B030D-6E8A-4147-A177-3AD203B41FA5}">
                      <a16:colId xmlns:a16="http://schemas.microsoft.com/office/drawing/2014/main" val="20003"/>
                    </a:ext>
                  </a:extLst>
                </a:gridCol>
                <a:gridCol w="676880">
                  <a:extLst>
                    <a:ext uri="{9D8B030D-6E8A-4147-A177-3AD203B41FA5}">
                      <a16:colId xmlns:a16="http://schemas.microsoft.com/office/drawing/2014/main" val="20004"/>
                    </a:ext>
                  </a:extLst>
                </a:gridCol>
              </a:tblGrid>
              <a:tr h="775869">
                <a:tc>
                  <a:txBody>
                    <a:bodyPr/>
                    <a:lstStyle/>
                    <a:p>
                      <a:pPr algn="l" rtl="0" fontAlgn="ctr"/>
                      <a:r>
                        <a:rPr lang="en-US" sz="1100" u="none" strike="noStrike" dirty="0">
                          <a:effectLst/>
                        </a:rPr>
                        <a:t># Top Features</a:t>
                      </a:r>
                      <a:endParaRPr lang="en-US" sz="1100" b="1" i="0" u="none" strike="noStrike" dirty="0">
                        <a:solidFill>
                          <a:srgbClr val="FFFFFF"/>
                        </a:solidFill>
                        <a:effectLst/>
                        <a:latin typeface="Calibri"/>
                      </a:endParaRPr>
                    </a:p>
                  </a:txBody>
                  <a:tcPr marL="5901" marR="5901" marT="5901" marB="0" anchor="ctr"/>
                </a:tc>
                <a:tc>
                  <a:txBody>
                    <a:bodyPr/>
                    <a:lstStyle/>
                    <a:p>
                      <a:pPr algn="l" rtl="0" fontAlgn="ctr"/>
                      <a:r>
                        <a:rPr lang="en-US" sz="1100" u="none" strike="noStrike">
                          <a:effectLst/>
                        </a:rPr>
                        <a:t>AUC Test (LR)</a:t>
                      </a:r>
                      <a:endParaRPr lang="en-US" sz="1100" b="1" i="0" u="none" strike="noStrike">
                        <a:solidFill>
                          <a:srgbClr val="FFFFFF"/>
                        </a:solidFill>
                        <a:effectLst/>
                        <a:latin typeface="Calibri"/>
                      </a:endParaRPr>
                    </a:p>
                  </a:txBody>
                  <a:tcPr marL="5901" marR="5901" marT="5901" marB="0" anchor="ctr"/>
                </a:tc>
                <a:tc>
                  <a:txBody>
                    <a:bodyPr/>
                    <a:lstStyle/>
                    <a:p>
                      <a:pPr algn="l" rtl="0" fontAlgn="ctr"/>
                      <a:r>
                        <a:rPr lang="en-US" sz="1100" u="none" strike="noStrike">
                          <a:effectLst/>
                        </a:rPr>
                        <a:t>AUC Test (GBM)</a:t>
                      </a:r>
                      <a:endParaRPr lang="en-US" sz="1100" b="1" i="0" u="none" strike="noStrike">
                        <a:solidFill>
                          <a:srgbClr val="FFFFFF"/>
                        </a:solidFill>
                        <a:effectLst/>
                        <a:latin typeface="Calibri"/>
                      </a:endParaRPr>
                    </a:p>
                  </a:txBody>
                  <a:tcPr marL="5901" marR="5901" marT="5901" marB="0" anchor="ctr"/>
                </a:tc>
                <a:tc>
                  <a:txBody>
                    <a:bodyPr/>
                    <a:lstStyle/>
                    <a:p>
                      <a:pPr algn="l" rtl="0" fontAlgn="ctr"/>
                      <a:r>
                        <a:rPr lang="en-US" sz="1100" u="none" strike="noStrike">
                          <a:effectLst/>
                        </a:rPr>
                        <a:t>AUC Train (LR)</a:t>
                      </a:r>
                      <a:endParaRPr lang="en-US" sz="1100" b="1" i="0" u="none" strike="noStrike">
                        <a:solidFill>
                          <a:srgbClr val="FFFFFF"/>
                        </a:solidFill>
                        <a:effectLst/>
                        <a:latin typeface="Calibri"/>
                      </a:endParaRPr>
                    </a:p>
                  </a:txBody>
                  <a:tcPr marL="5901" marR="5901" marT="5901" marB="0" anchor="ctr"/>
                </a:tc>
                <a:tc>
                  <a:txBody>
                    <a:bodyPr/>
                    <a:lstStyle/>
                    <a:p>
                      <a:pPr algn="l" rtl="0" fontAlgn="ctr"/>
                      <a:r>
                        <a:rPr lang="en-US" sz="1100" u="none" strike="noStrike">
                          <a:effectLst/>
                        </a:rPr>
                        <a:t>AUC Train (GBM)</a:t>
                      </a:r>
                      <a:endParaRPr lang="en-US" sz="1100" b="1" i="0" u="none" strike="noStrike">
                        <a:solidFill>
                          <a:srgbClr val="FFFFFF"/>
                        </a:solidFill>
                        <a:effectLst/>
                        <a:latin typeface="Calibri"/>
                      </a:endParaRPr>
                    </a:p>
                  </a:txBody>
                  <a:tcPr marL="5901" marR="5901" marT="5901" marB="0" anchor="ctr"/>
                </a:tc>
                <a:extLst>
                  <a:ext uri="{0D108BD9-81ED-4DB2-BD59-A6C34878D82A}">
                    <a16:rowId xmlns:a16="http://schemas.microsoft.com/office/drawing/2014/main" val="10000"/>
                  </a:ext>
                </a:extLst>
              </a:tr>
              <a:tr h="204830">
                <a:tc>
                  <a:txBody>
                    <a:bodyPr/>
                    <a:lstStyle/>
                    <a:p>
                      <a:pPr algn="l" rtl="0" fontAlgn="ctr"/>
                      <a:r>
                        <a:rPr lang="en-US" sz="1100" u="none" strike="noStrike">
                          <a:effectLst/>
                        </a:rPr>
                        <a:t>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0.7358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0.7358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0.7271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0.7271</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1"/>
                  </a:ext>
                </a:extLst>
              </a:tr>
              <a:tr h="198623">
                <a:tc>
                  <a:txBody>
                    <a:bodyPr/>
                    <a:lstStyle/>
                    <a:p>
                      <a:pPr algn="l" rtl="0" fontAlgn="ctr"/>
                      <a:r>
                        <a:rPr lang="en-US" sz="1100" u="none" strike="noStrike">
                          <a:effectLst/>
                        </a:rPr>
                        <a:t>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0.7991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0.7946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0.8299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2"/>
                  </a:ext>
                </a:extLst>
              </a:tr>
              <a:tr h="198623">
                <a:tc>
                  <a:txBody>
                    <a:bodyPr/>
                    <a:lstStyle/>
                    <a:p>
                      <a:pPr algn="l" rtl="0" fontAlgn="ctr"/>
                      <a:r>
                        <a:rPr lang="en-US" sz="1100" u="none" strike="noStrike">
                          <a:effectLst/>
                        </a:rPr>
                        <a:t>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0.8149</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0.799</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0.8049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3"/>
                  </a:ext>
                </a:extLst>
              </a:tr>
              <a:tr h="198623">
                <a:tc>
                  <a:txBody>
                    <a:bodyPr/>
                    <a:lstStyle/>
                    <a:p>
                      <a:pPr algn="l" rtl="0" fontAlgn="ctr"/>
                      <a:r>
                        <a:rPr lang="en-US" sz="1100" u="none" strike="noStrike">
                          <a:effectLst/>
                        </a:rPr>
                        <a:t>4</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0.8107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0.8157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0.8001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0.8226</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4"/>
                  </a:ext>
                </a:extLst>
              </a:tr>
              <a:tr h="198623">
                <a:tc>
                  <a:txBody>
                    <a:bodyPr/>
                    <a:lstStyle/>
                    <a:p>
                      <a:pPr algn="l" rtl="0" fontAlgn="ctr"/>
                      <a:r>
                        <a:rPr lang="en-US" sz="1100" u="none" strike="noStrike">
                          <a:effectLst/>
                        </a:rPr>
                        <a:t>5</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0.8107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0.8197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0.8001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0.8187</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5"/>
                  </a:ext>
                </a:extLst>
              </a:tr>
              <a:tr h="198623">
                <a:tc>
                  <a:txBody>
                    <a:bodyPr/>
                    <a:lstStyle/>
                    <a:p>
                      <a:pPr algn="l" rtl="0" fontAlgn="ctr"/>
                      <a:r>
                        <a:rPr lang="en-US" sz="1100" u="none" strike="noStrike">
                          <a:effectLst/>
                        </a:rPr>
                        <a:t>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0.8251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0.8264</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0.8208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0.846</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6"/>
                  </a:ext>
                </a:extLst>
              </a:tr>
              <a:tr h="198623">
                <a:tc>
                  <a:txBody>
                    <a:bodyPr/>
                    <a:lstStyle/>
                    <a:p>
                      <a:pPr algn="l" rtl="0" fontAlgn="ctr"/>
                      <a:r>
                        <a:rPr lang="en-US" sz="1100" u="none" strike="noStrike">
                          <a:effectLst/>
                        </a:rPr>
                        <a:t>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0.8253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0.8245</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0.8203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0.8384</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7"/>
                  </a:ext>
                </a:extLst>
              </a:tr>
              <a:tr h="198623">
                <a:tc>
                  <a:txBody>
                    <a:bodyPr/>
                    <a:lstStyle/>
                    <a:p>
                      <a:pPr algn="l" rtl="0" fontAlgn="ctr"/>
                      <a:r>
                        <a:rPr lang="en-US" sz="1100" u="none" strike="noStrike">
                          <a:effectLst/>
                        </a:rPr>
                        <a:t>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0.825</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0.8208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0.8364</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8"/>
                  </a:ext>
                </a:extLst>
              </a:tr>
              <a:tr h="198623">
                <a:tc>
                  <a:txBody>
                    <a:bodyPr/>
                    <a:lstStyle/>
                    <a:p>
                      <a:pPr algn="l" rtl="0" fontAlgn="ctr"/>
                      <a:r>
                        <a:rPr lang="en-US" sz="1100" u="none" strike="noStrike">
                          <a:effectLst/>
                        </a:rPr>
                        <a:t>9</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0.8293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0.8221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0.8248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0.8309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09"/>
                  </a:ext>
                </a:extLst>
              </a:tr>
              <a:tr h="198623">
                <a:tc>
                  <a:txBody>
                    <a:bodyPr/>
                    <a:lstStyle/>
                    <a:p>
                      <a:pPr algn="l" rtl="0" fontAlgn="ctr"/>
                      <a:r>
                        <a:rPr lang="en-US" sz="1100" u="none" strike="noStrike">
                          <a:effectLst/>
                        </a:rPr>
                        <a:t>10</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0.8264</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0.8262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0.8276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0.8311</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0"/>
                  </a:ext>
                </a:extLst>
              </a:tr>
              <a:tr h="204830">
                <a:tc>
                  <a:txBody>
                    <a:bodyPr/>
                    <a:lstStyle/>
                    <a:p>
                      <a:pPr algn="l" rtl="0" fontAlgn="ctr"/>
                      <a:r>
                        <a:rPr lang="en-US" sz="1100" u="none" strike="noStrike">
                          <a:effectLst/>
                        </a:rPr>
                        <a:t>11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0.7358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0.7358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0.7452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0.8453</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1"/>
                  </a:ext>
                </a:extLst>
              </a:tr>
              <a:tr h="198623">
                <a:tc>
                  <a:txBody>
                    <a:bodyPr/>
                    <a:lstStyle/>
                    <a:p>
                      <a:pPr algn="l" rtl="0" fontAlgn="ctr"/>
                      <a:r>
                        <a:rPr lang="en-US" sz="1100" u="none" strike="noStrike">
                          <a:effectLst/>
                        </a:rPr>
                        <a:t>12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0.7991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0.7892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0.8563</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2"/>
                  </a:ext>
                </a:extLst>
              </a:tr>
              <a:tr h="198623">
                <a:tc>
                  <a:txBody>
                    <a:bodyPr/>
                    <a:lstStyle/>
                    <a:p>
                      <a:pPr algn="l" rtl="0" fontAlgn="ctr"/>
                      <a:r>
                        <a:rPr lang="en-US" sz="1100" u="none" strike="noStrike">
                          <a:effectLst/>
                        </a:rPr>
                        <a:t>13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0.8368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0.7773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0.8589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3"/>
                  </a:ext>
                </a:extLst>
              </a:tr>
              <a:tr h="198623">
                <a:tc>
                  <a:txBody>
                    <a:bodyPr/>
                    <a:lstStyle/>
                    <a:p>
                      <a:pPr algn="l" rtl="0" fontAlgn="ctr"/>
                      <a:r>
                        <a:rPr lang="en-US" sz="1100" u="none" strike="noStrike">
                          <a:effectLst/>
                        </a:rPr>
                        <a:t>14</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0.8346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0.8347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0.8028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0.8299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4"/>
                  </a:ext>
                </a:extLst>
              </a:tr>
              <a:tr h="198623">
                <a:tc>
                  <a:txBody>
                    <a:bodyPr/>
                    <a:lstStyle/>
                    <a:p>
                      <a:pPr algn="l" rtl="0" fontAlgn="ctr"/>
                      <a:r>
                        <a:rPr lang="en-US" sz="1100" u="none" strike="noStrike">
                          <a:effectLst/>
                        </a:rPr>
                        <a:t>15</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0.8132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0.8211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0.8062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0.8562</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5"/>
                  </a:ext>
                </a:extLst>
              </a:tr>
              <a:tr h="198623">
                <a:tc>
                  <a:txBody>
                    <a:bodyPr/>
                    <a:lstStyle/>
                    <a:p>
                      <a:pPr algn="l" rtl="0" fontAlgn="ctr"/>
                      <a:r>
                        <a:rPr lang="en-US" sz="1100" u="none" strike="noStrike">
                          <a:effectLst/>
                        </a:rPr>
                        <a:t>16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0.8211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0.8274</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0.8688</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6"/>
                  </a:ext>
                </a:extLst>
              </a:tr>
              <a:tr h="198623">
                <a:tc>
                  <a:txBody>
                    <a:bodyPr/>
                    <a:lstStyle/>
                    <a:p>
                      <a:pPr algn="l" rtl="0" fontAlgn="ctr"/>
                      <a:r>
                        <a:rPr lang="en-US" sz="1100" u="none" strike="noStrike">
                          <a:effectLst/>
                        </a:rPr>
                        <a:t>17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0.8218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0.8311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0.8163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0.8689</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7"/>
                  </a:ext>
                </a:extLst>
              </a:tr>
              <a:tr h="198623">
                <a:tc>
                  <a:txBody>
                    <a:bodyPr/>
                    <a:lstStyle/>
                    <a:p>
                      <a:pPr algn="l" rtl="0" fontAlgn="ctr"/>
                      <a:r>
                        <a:rPr lang="en-US" sz="1100" u="none" strike="noStrike">
                          <a:effectLst/>
                        </a:rPr>
                        <a:t>18</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0.8026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0.8182</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0.8173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0.8588</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8"/>
                  </a:ext>
                </a:extLst>
              </a:tr>
              <a:tr h="198623">
                <a:tc>
                  <a:txBody>
                    <a:bodyPr/>
                    <a:lstStyle/>
                    <a:p>
                      <a:pPr algn="l" rtl="0" fontAlgn="ctr"/>
                      <a:r>
                        <a:rPr lang="en-US" sz="1100" u="none" strike="noStrike">
                          <a:effectLst/>
                        </a:rPr>
                        <a:t>19</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0.8146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0.8217</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0.8193</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0.8582</a:t>
                      </a:r>
                      <a:endParaRPr lang="en-US" sz="1100" b="0" i="0" u="none" strike="noStrike">
                        <a:solidFill>
                          <a:srgbClr val="000000"/>
                        </a:solidFill>
                        <a:effectLst/>
                        <a:latin typeface="Calibri"/>
                      </a:endParaRPr>
                    </a:p>
                  </a:txBody>
                  <a:tcPr marL="5901" marR="5901" marT="5901" marB="0" anchor="ctr"/>
                </a:tc>
                <a:extLst>
                  <a:ext uri="{0D108BD9-81ED-4DB2-BD59-A6C34878D82A}">
                    <a16:rowId xmlns:a16="http://schemas.microsoft.com/office/drawing/2014/main" val="10019"/>
                  </a:ext>
                </a:extLst>
              </a:tr>
              <a:tr h="198623">
                <a:tc>
                  <a:txBody>
                    <a:bodyPr/>
                    <a:lstStyle/>
                    <a:p>
                      <a:pPr algn="l" rtl="0" fontAlgn="ctr"/>
                      <a:r>
                        <a:rPr lang="en-US" sz="1100" u="none" strike="noStrike">
                          <a:effectLst/>
                        </a:rPr>
                        <a:t>20</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0.8046</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0.8261</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a:effectLst/>
                        </a:rPr>
                        <a:t>0.8129</a:t>
                      </a:r>
                      <a:endParaRPr lang="en-US" sz="1100" b="0" i="0" u="none" strike="noStrike">
                        <a:solidFill>
                          <a:srgbClr val="000000"/>
                        </a:solidFill>
                        <a:effectLst/>
                        <a:latin typeface="Calibri"/>
                      </a:endParaRPr>
                    </a:p>
                  </a:txBody>
                  <a:tcPr marL="5901" marR="5901" marT="5901" marB="0" anchor="ctr"/>
                </a:tc>
                <a:tc>
                  <a:txBody>
                    <a:bodyPr/>
                    <a:lstStyle/>
                    <a:p>
                      <a:pPr algn="l" rtl="0" fontAlgn="ctr"/>
                      <a:r>
                        <a:rPr lang="en-US" sz="1100" u="none" strike="noStrike" dirty="0">
                          <a:effectLst/>
                        </a:rPr>
                        <a:t>0.84662</a:t>
                      </a:r>
                      <a:endParaRPr lang="en-US" sz="1100" b="0" i="0" u="none" strike="noStrike" dirty="0">
                        <a:solidFill>
                          <a:srgbClr val="000000"/>
                        </a:solidFill>
                        <a:effectLst/>
                        <a:latin typeface="Calibri"/>
                      </a:endParaRPr>
                    </a:p>
                  </a:txBody>
                  <a:tcPr marL="5901" marR="5901" marT="5901" marB="0" anchor="ct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29855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3254597348"/>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bg2"/>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bg2"/>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bg2"/>
                          </a:solidFill>
                        </a:rPr>
                        <a:t>3</a:t>
                      </a:r>
                    </a:p>
                    <a:p>
                      <a:pPr algn="ctr"/>
                      <a:endParaRPr lang="en-US" sz="1600" baseline="0" dirty="0">
                        <a:solidFill>
                          <a:schemeClr val="bg2"/>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bg2"/>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Executive summary</a:t>
                      </a:r>
                      <a:endParaRPr lang="en-US" sz="1600" dirty="0">
                        <a:solidFill>
                          <a:schemeClr val="bg2"/>
                        </a:solidFill>
                      </a:endParaRPr>
                    </a:p>
                  </a:txBody>
                  <a:tcPr/>
                </a:tc>
                <a:tc>
                  <a:txBody>
                    <a:bodyPr/>
                    <a:lstStyle/>
                    <a:p>
                      <a:pPr algn="ctr"/>
                      <a:r>
                        <a:rPr lang="en-US" sz="1600" baseline="0" dirty="0">
                          <a:solidFill>
                            <a:schemeClr val="bg2"/>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bg2"/>
                          </a:solidFill>
                        </a:rPr>
                        <a:t>3</a:t>
                      </a:r>
                    </a:p>
                  </a:txBody>
                  <a:tcPr/>
                </a:tc>
                <a:tc>
                  <a:txBody>
                    <a:bodyPr/>
                    <a:lstStyle/>
                    <a:p>
                      <a:r>
                        <a:rPr lang="en-US" sz="1600" kern="1200" dirty="0">
                          <a:solidFill>
                            <a:schemeClr val="bg2"/>
                          </a:solidFill>
                          <a:effectLst/>
                        </a:rPr>
                        <a:t>Model Business Context and Goal</a:t>
                      </a:r>
                      <a:endParaRPr lang="en-US" sz="1600" dirty="0">
                        <a:solidFill>
                          <a:schemeClr val="bg2"/>
                        </a:solidFill>
                      </a:endParaRPr>
                    </a:p>
                  </a:txBody>
                  <a:tcPr/>
                </a:tc>
                <a:tc>
                  <a:txBody>
                    <a:bodyPr/>
                    <a:lstStyle/>
                    <a:p>
                      <a:pPr algn="ctr"/>
                      <a:r>
                        <a:rPr lang="en-US" sz="1600" baseline="0" dirty="0">
                          <a:solidFill>
                            <a:schemeClr val="bg2"/>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bg2"/>
                          </a:solidFill>
                        </a:rPr>
                        <a:t>4</a:t>
                      </a:r>
                    </a:p>
                  </a:txBody>
                  <a:tcPr/>
                </a:tc>
                <a:tc>
                  <a:txBody>
                    <a:bodyPr/>
                    <a:lstStyle/>
                    <a:p>
                      <a:r>
                        <a:rPr lang="en-US" sz="1600" kern="1200" dirty="0">
                          <a:solidFill>
                            <a:schemeClr val="bg2"/>
                          </a:solidFill>
                          <a:effectLst/>
                        </a:rPr>
                        <a:t>Data Scope and Details</a:t>
                      </a:r>
                      <a:endParaRPr lang="en-US" sz="1600" dirty="0">
                        <a:solidFill>
                          <a:schemeClr val="bg2"/>
                        </a:solidFill>
                      </a:endParaRPr>
                    </a:p>
                  </a:txBody>
                  <a:tcPr/>
                </a:tc>
                <a:tc>
                  <a:txBody>
                    <a:bodyPr/>
                    <a:lstStyle/>
                    <a:p>
                      <a:pPr algn="ctr"/>
                      <a:r>
                        <a:rPr lang="en-US" sz="1600" baseline="0" dirty="0">
                          <a:solidFill>
                            <a:schemeClr val="bg2"/>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bg2"/>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Performance and Results</a:t>
                      </a:r>
                      <a:endParaRPr lang="en-US" sz="1600" dirty="0">
                        <a:solidFill>
                          <a:schemeClr val="bg2"/>
                        </a:solidFill>
                      </a:endParaRPr>
                    </a:p>
                  </a:txBody>
                  <a:tcPr/>
                </a:tc>
                <a:tc>
                  <a:txBody>
                    <a:bodyPr/>
                    <a:lstStyle/>
                    <a:p>
                      <a:pPr algn="ctr"/>
                      <a:r>
                        <a:rPr lang="en-US" sz="1600" baseline="0" dirty="0">
                          <a:solidFill>
                            <a:schemeClr val="bg2"/>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bg2"/>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Features: EDA and Data Transformation</a:t>
                      </a:r>
                      <a:endParaRPr lang="en-US" sz="1600" dirty="0">
                        <a:solidFill>
                          <a:schemeClr val="bg2"/>
                        </a:solidFill>
                      </a:endParaRPr>
                    </a:p>
                  </a:txBody>
                  <a:tcPr/>
                </a:tc>
                <a:tc>
                  <a:txBody>
                    <a:bodyPr/>
                    <a:lstStyle/>
                    <a:p>
                      <a:pPr algn="ctr"/>
                      <a:r>
                        <a:rPr lang="en-US" sz="1600" baseline="0" dirty="0">
                          <a:solidFill>
                            <a:schemeClr val="bg2"/>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tx1"/>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tx1"/>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tx1"/>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257208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A4B38D6-FCB4-4C07-8898-5FB5EF171D02}"/>
              </a:ext>
            </a:extLst>
          </p:cNvPr>
          <p:cNvSpPr txBox="1"/>
          <p:nvPr/>
        </p:nvSpPr>
        <p:spPr>
          <a:xfrm>
            <a:off x="685800" y="4711865"/>
            <a:ext cx="685800" cy="369332"/>
          </a:xfrm>
          <a:prstGeom prst="rect">
            <a:avLst/>
          </a:prstGeom>
          <a:noFill/>
        </p:spPr>
        <p:txBody>
          <a:bodyPr wrap="square" rtlCol="0">
            <a:spAutoFit/>
          </a:bodyPr>
          <a:lstStyle/>
          <a:p>
            <a:r>
              <a:rPr lang="en-US" b="1">
                <a:solidFill>
                  <a:schemeClr val="bg1"/>
                </a:solidFill>
              </a:rPr>
              <a:t>AUC</a:t>
            </a:r>
          </a:p>
        </p:txBody>
      </p:sp>
      <p:sp>
        <p:nvSpPr>
          <p:cNvPr id="21" name="TextBox 20">
            <a:extLst>
              <a:ext uri="{FF2B5EF4-FFF2-40B4-BE49-F238E27FC236}">
                <a16:creationId xmlns:a16="http://schemas.microsoft.com/office/drawing/2014/main" id="{1C71D324-40C8-49E3-A769-AD35D7338FFA}"/>
              </a:ext>
            </a:extLst>
          </p:cNvPr>
          <p:cNvSpPr txBox="1"/>
          <p:nvPr/>
        </p:nvSpPr>
        <p:spPr>
          <a:xfrm>
            <a:off x="4173640" y="4685362"/>
            <a:ext cx="1153733" cy="369332"/>
          </a:xfrm>
          <a:prstGeom prst="rect">
            <a:avLst/>
          </a:prstGeom>
          <a:noFill/>
        </p:spPr>
        <p:txBody>
          <a:bodyPr wrap="square" rtlCol="0">
            <a:spAutoFit/>
          </a:bodyPr>
          <a:lstStyle/>
          <a:p>
            <a:r>
              <a:rPr lang="en-US" b="1">
                <a:solidFill>
                  <a:schemeClr val="bg1"/>
                </a:solidFill>
              </a:rPr>
              <a:t>Specificity</a:t>
            </a:r>
          </a:p>
        </p:txBody>
      </p:sp>
      <p:sp>
        <p:nvSpPr>
          <p:cNvPr id="24" name="TextBox 23">
            <a:extLst>
              <a:ext uri="{FF2B5EF4-FFF2-40B4-BE49-F238E27FC236}">
                <a16:creationId xmlns:a16="http://schemas.microsoft.com/office/drawing/2014/main" id="{B78B4EEB-B71A-4F77-926B-33F474EC07D7}"/>
              </a:ext>
            </a:extLst>
          </p:cNvPr>
          <p:cNvSpPr txBox="1"/>
          <p:nvPr/>
        </p:nvSpPr>
        <p:spPr>
          <a:xfrm>
            <a:off x="533402" y="3366768"/>
            <a:ext cx="960782" cy="369332"/>
          </a:xfrm>
          <a:prstGeom prst="rect">
            <a:avLst/>
          </a:prstGeom>
          <a:noFill/>
        </p:spPr>
        <p:txBody>
          <a:bodyPr wrap="square" rtlCol="0">
            <a:spAutoFit/>
          </a:bodyPr>
          <a:lstStyle/>
          <a:p>
            <a:r>
              <a:rPr lang="en-US" b="1">
                <a:solidFill>
                  <a:schemeClr val="bg1"/>
                </a:solidFill>
              </a:rPr>
              <a:t>O.6322</a:t>
            </a:r>
          </a:p>
        </p:txBody>
      </p:sp>
      <p:sp>
        <p:nvSpPr>
          <p:cNvPr id="5" name="Rectangle 4">
            <a:extLst>
              <a:ext uri="{FF2B5EF4-FFF2-40B4-BE49-F238E27FC236}">
                <a16:creationId xmlns:a16="http://schemas.microsoft.com/office/drawing/2014/main" id="{9D21EFD3-7C86-4330-BB55-651CF12B0E9B}"/>
              </a:ext>
            </a:extLst>
          </p:cNvPr>
          <p:cNvSpPr/>
          <p:nvPr/>
        </p:nvSpPr>
        <p:spPr>
          <a:xfrm>
            <a:off x="356103" y="1607858"/>
            <a:ext cx="8189382" cy="3954929"/>
          </a:xfrm>
          <a:prstGeom prst="rect">
            <a:avLst/>
          </a:prstGeom>
        </p:spPr>
        <p:txBody>
          <a:bodyPr wrap="square" anchor="t">
            <a:spAutoFit/>
          </a:bodyPr>
          <a:lstStyle/>
          <a:p>
            <a:pPr marL="285750" indent="-285750">
              <a:spcBef>
                <a:spcPts val="1200"/>
              </a:spcBef>
              <a:spcAft>
                <a:spcPts val="600"/>
              </a:spcAft>
              <a:buFont typeface="Wingdings" panose="05000000000000000000" pitchFamily="2" charset="2"/>
              <a:buChar char="§"/>
            </a:pPr>
            <a:r>
              <a:rPr lang="en-US" sz="1600" b="1" dirty="0">
                <a:solidFill>
                  <a:schemeClr val="tx1">
                    <a:lumMod val="75000"/>
                    <a:lumOff val="25000"/>
                  </a:schemeClr>
                </a:solidFill>
              </a:rPr>
              <a:t>Data source: </a:t>
            </a:r>
            <a:r>
              <a:rPr lang="en-US" sz="1600" dirty="0">
                <a:solidFill>
                  <a:schemeClr val="tx1">
                    <a:lumMod val="75000"/>
                    <a:lumOff val="25000"/>
                  </a:schemeClr>
                </a:solidFill>
              </a:rPr>
              <a:t>The current modeling process leverages all the available data sources, including demographic data, pharmacy data, diagnosis and procedure codes, lab data, etc.</a:t>
            </a:r>
          </a:p>
          <a:p>
            <a:pPr marL="285750" indent="-285750">
              <a:spcBef>
                <a:spcPts val="1200"/>
              </a:spcBef>
              <a:spcAft>
                <a:spcPts val="600"/>
              </a:spcAft>
              <a:buFont typeface="Wingdings" panose="05000000000000000000" pitchFamily="2" charset="2"/>
              <a:buChar char="§"/>
            </a:pPr>
            <a:r>
              <a:rPr lang="en-US" sz="1600" dirty="0">
                <a:solidFill>
                  <a:schemeClr val="tx1">
                    <a:lumMod val="75000"/>
                    <a:lumOff val="25000"/>
                  </a:schemeClr>
                </a:solidFill>
              </a:rPr>
              <a:t>There are </a:t>
            </a:r>
            <a:r>
              <a:rPr lang="en-US" sz="1600" b="1" dirty="0">
                <a:solidFill>
                  <a:schemeClr val="tx1">
                    <a:lumMod val="75000"/>
                    <a:lumOff val="25000"/>
                  </a:schemeClr>
                </a:solidFill>
              </a:rPr>
              <a:t>1940 members </a:t>
            </a:r>
            <a:r>
              <a:rPr lang="en-US" sz="1600" dirty="0">
                <a:solidFill>
                  <a:schemeClr val="tx1">
                    <a:lumMod val="75000"/>
                    <a:lumOff val="25000"/>
                  </a:schemeClr>
                </a:solidFill>
              </a:rPr>
              <a:t>that qualify for this measure in December 2018.</a:t>
            </a:r>
          </a:p>
          <a:p>
            <a:pPr marL="285750" indent="-285750">
              <a:spcBef>
                <a:spcPts val="1200"/>
              </a:spcBef>
              <a:spcAft>
                <a:spcPts val="600"/>
              </a:spcAft>
              <a:buFont typeface="Wingdings" panose="05000000000000000000" pitchFamily="2" charset="2"/>
              <a:buChar char="§"/>
            </a:pPr>
            <a:r>
              <a:rPr lang="en-US" sz="1600" dirty="0">
                <a:solidFill>
                  <a:schemeClr val="tx1">
                    <a:lumMod val="75000"/>
                    <a:lumOff val="25000"/>
                  </a:schemeClr>
                </a:solidFill>
                <a:latin typeface="Calibri"/>
                <a:cs typeface="Calibri"/>
              </a:rPr>
              <a:t>The data engineering process produces </a:t>
            </a:r>
            <a:r>
              <a:rPr lang="en-US" sz="1600" b="1" dirty="0">
                <a:solidFill>
                  <a:schemeClr val="tx1">
                    <a:lumMod val="75000"/>
                    <a:lumOff val="25000"/>
                  </a:schemeClr>
                </a:solidFill>
                <a:latin typeface="Calibri"/>
                <a:cs typeface="Calibri"/>
              </a:rPr>
              <a:t>433 features </a:t>
            </a:r>
            <a:r>
              <a:rPr lang="en-US" sz="1600" dirty="0">
                <a:solidFill>
                  <a:schemeClr val="tx1">
                    <a:lumMod val="75000"/>
                    <a:lumOff val="25000"/>
                  </a:schemeClr>
                </a:solidFill>
                <a:latin typeface="Calibri"/>
                <a:cs typeface="Calibri"/>
              </a:rPr>
              <a:t>that were derived from around 50 raw columns in the database. </a:t>
            </a:r>
            <a:endParaRPr lang="en-US" sz="1600" dirty="0">
              <a:solidFill>
                <a:schemeClr val="tx1">
                  <a:lumMod val="75000"/>
                  <a:lumOff val="25000"/>
                </a:schemeClr>
              </a:solidFill>
              <a:cs typeface="Calibri"/>
            </a:endParaRPr>
          </a:p>
          <a:p>
            <a:pPr marL="285750" indent="-285750">
              <a:spcBef>
                <a:spcPts val="1200"/>
              </a:spcBef>
              <a:spcAft>
                <a:spcPts val="600"/>
              </a:spcAft>
              <a:buFont typeface="Wingdings" panose="05000000000000000000" pitchFamily="2" charset="2"/>
              <a:buChar char="§"/>
            </a:pPr>
            <a:r>
              <a:rPr lang="en-US" sz="1600" b="1" dirty="0">
                <a:solidFill>
                  <a:schemeClr val="tx1">
                    <a:lumMod val="75000"/>
                    <a:lumOff val="25000"/>
                  </a:schemeClr>
                </a:solidFill>
              </a:rPr>
              <a:t>The features contain: </a:t>
            </a:r>
            <a:r>
              <a:rPr lang="en-US" sz="1600" dirty="0">
                <a:solidFill>
                  <a:schemeClr val="tx1">
                    <a:lumMod val="75000"/>
                    <a:lumOff val="25000"/>
                  </a:schemeClr>
                </a:solidFill>
              </a:rPr>
              <a:t>various dollar amount from claims, one-hot coding (for Dx, Rx, procedure codes), statistical metrics, lab data, provider information, demographic data.</a:t>
            </a:r>
          </a:p>
          <a:p>
            <a:pPr marL="285750" indent="-285750">
              <a:spcBef>
                <a:spcPts val="1200"/>
              </a:spcBef>
              <a:spcAft>
                <a:spcPts val="600"/>
              </a:spcAft>
              <a:buFont typeface="Wingdings" panose="05000000000000000000" pitchFamily="2" charset="2"/>
              <a:buChar char="§"/>
            </a:pPr>
            <a:r>
              <a:rPr lang="en-US" sz="1600" dirty="0">
                <a:solidFill>
                  <a:schemeClr val="tx1">
                    <a:lumMod val="75000"/>
                    <a:lumOff val="25000"/>
                  </a:schemeClr>
                </a:solidFill>
              </a:rPr>
              <a:t>We also leveraged our </a:t>
            </a:r>
            <a:r>
              <a:rPr lang="en-US" sz="1600" b="1" dirty="0">
                <a:solidFill>
                  <a:schemeClr val="tx1">
                    <a:lumMod val="75000"/>
                    <a:lumOff val="25000"/>
                  </a:schemeClr>
                </a:solidFill>
              </a:rPr>
              <a:t>in-house clinical and healthcare knowledge </a:t>
            </a:r>
            <a:r>
              <a:rPr lang="en-US" sz="1600" dirty="0">
                <a:solidFill>
                  <a:schemeClr val="tx1">
                    <a:lumMod val="75000"/>
                    <a:lumOff val="25000"/>
                  </a:schemeClr>
                </a:solidFill>
              </a:rPr>
              <a:t>to harness the lab data, procedures and diagnosis codes, NDC and GPI codes (including drug class, drug strength and dosage).</a:t>
            </a:r>
          </a:p>
          <a:p>
            <a:pPr marL="285750" indent="-285750">
              <a:spcBef>
                <a:spcPts val="1200"/>
              </a:spcBef>
              <a:spcAft>
                <a:spcPts val="600"/>
              </a:spcAft>
              <a:buFont typeface="Wingdings" panose="05000000000000000000" pitchFamily="2" charset="2"/>
              <a:buChar char="§"/>
            </a:pPr>
            <a:r>
              <a:rPr lang="en-US" sz="1600" dirty="0">
                <a:solidFill>
                  <a:schemeClr val="tx1">
                    <a:lumMod val="75000"/>
                    <a:lumOff val="25000"/>
                  </a:schemeClr>
                </a:solidFill>
              </a:rPr>
              <a:t>The best model </a:t>
            </a:r>
            <a:r>
              <a:rPr lang="en-US" sz="1600" b="1" dirty="0">
                <a:solidFill>
                  <a:schemeClr val="tx1">
                    <a:lumMod val="75000"/>
                    <a:lumOff val="25000"/>
                  </a:schemeClr>
                </a:solidFill>
              </a:rPr>
              <a:t>performance</a:t>
            </a:r>
            <a:r>
              <a:rPr lang="en-US" sz="1600" dirty="0">
                <a:solidFill>
                  <a:schemeClr val="tx1">
                    <a:lumMod val="75000"/>
                    <a:lumOff val="25000"/>
                  </a:schemeClr>
                </a:solidFill>
              </a:rPr>
              <a:t> reached </a:t>
            </a:r>
            <a:r>
              <a:rPr lang="en-US" sz="1600" b="1" dirty="0">
                <a:solidFill>
                  <a:schemeClr val="tx1">
                    <a:lumMod val="75000"/>
                    <a:lumOff val="25000"/>
                  </a:schemeClr>
                </a:solidFill>
              </a:rPr>
              <a:t>0.82</a:t>
            </a:r>
            <a:r>
              <a:rPr lang="en-US" sz="1600" dirty="0">
                <a:solidFill>
                  <a:schemeClr val="tx1">
                    <a:lumMod val="75000"/>
                    <a:lumOff val="25000"/>
                  </a:schemeClr>
                </a:solidFill>
              </a:rPr>
              <a:t> on test set.</a:t>
            </a:r>
          </a:p>
        </p:txBody>
      </p:sp>
      <p:sp>
        <p:nvSpPr>
          <p:cNvPr id="3" name="TextBox 2">
            <a:extLst>
              <a:ext uri="{FF2B5EF4-FFF2-40B4-BE49-F238E27FC236}">
                <a16:creationId xmlns:a16="http://schemas.microsoft.com/office/drawing/2014/main" id="{8FFE137D-2BDD-4710-8602-CFF0A4F48449}"/>
              </a:ext>
            </a:extLst>
          </p:cNvPr>
          <p:cNvSpPr txBox="1"/>
          <p:nvPr/>
        </p:nvSpPr>
        <p:spPr>
          <a:xfrm>
            <a:off x="375153" y="1238526"/>
            <a:ext cx="1287532" cy="369332"/>
          </a:xfrm>
          <a:prstGeom prst="rect">
            <a:avLst/>
          </a:prstGeom>
          <a:noFill/>
        </p:spPr>
        <p:txBody>
          <a:bodyPr wrap="none" rtlCol="0">
            <a:spAutoFit/>
          </a:bodyPr>
          <a:lstStyle/>
          <a:p>
            <a:r>
              <a:rPr lang="en-US" b="1" dirty="0">
                <a:solidFill>
                  <a:schemeClr val="accent5"/>
                </a:solidFill>
              </a:rPr>
              <a:t>Conclusion:</a:t>
            </a:r>
          </a:p>
        </p:txBody>
      </p:sp>
      <p:sp>
        <p:nvSpPr>
          <p:cNvPr id="13" name="Title 1">
            <a:extLst>
              <a:ext uri="{FF2B5EF4-FFF2-40B4-BE49-F238E27FC236}">
                <a16:creationId xmlns:a16="http://schemas.microsoft.com/office/drawing/2014/main" id="{6800BAFF-704E-4987-8060-F85E112730E6}"/>
              </a:ext>
            </a:extLst>
          </p:cNvPr>
          <p:cNvSpPr txBox="1">
            <a:spLocks/>
          </p:cNvSpPr>
          <p:nvPr/>
        </p:nvSpPr>
        <p:spPr bwMode="auto">
          <a:xfrm>
            <a:off x="277504" y="1222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2600" b="1" kern="1200">
                <a:solidFill>
                  <a:schemeClr val="tx1">
                    <a:lumMod val="75000"/>
                    <a:lumOff val="2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dirty="0"/>
              <a:t>ART Model: Concluding Remarks</a:t>
            </a:r>
          </a:p>
        </p:txBody>
      </p:sp>
    </p:spTree>
    <p:extLst>
      <p:ext uri="{BB962C8B-B14F-4D97-AF65-F5344CB8AC3E}">
        <p14:creationId xmlns:p14="http://schemas.microsoft.com/office/powerpoint/2010/main" val="174810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561850363"/>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tx1">
                              <a:lumMod val="65000"/>
                              <a:lumOff val="35000"/>
                            </a:schemeClr>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tx1">
                              <a:lumMod val="65000"/>
                              <a:lumOff val="35000"/>
                            </a:schemeClr>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tx1">
                              <a:lumMod val="65000"/>
                              <a:lumOff val="35000"/>
                            </a:schemeClr>
                          </a:solidFill>
                        </a:rPr>
                        <a:t>3</a:t>
                      </a:r>
                    </a:p>
                    <a:p>
                      <a:pPr algn="ctr"/>
                      <a:endParaRPr lang="en-US" sz="1600" baseline="0" dirty="0">
                        <a:solidFill>
                          <a:schemeClr val="tx1">
                            <a:lumMod val="65000"/>
                            <a:lumOff val="35000"/>
                          </a:schemeClr>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tx1">
                              <a:lumMod val="65000"/>
                              <a:lumOff val="35000"/>
                            </a:schemeClr>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rPr>
                        <a:t>Executive summary</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tx1">
                              <a:lumMod val="65000"/>
                              <a:lumOff val="35000"/>
                            </a:schemeClr>
                          </a:solidFill>
                        </a:rPr>
                        <a:t>3</a:t>
                      </a:r>
                    </a:p>
                  </a:txBody>
                  <a:tcPr/>
                </a:tc>
                <a:tc>
                  <a:txBody>
                    <a:bodyPr/>
                    <a:lstStyle/>
                    <a:p>
                      <a:r>
                        <a:rPr lang="en-US" sz="1600" kern="1200" dirty="0">
                          <a:solidFill>
                            <a:schemeClr val="tx1">
                              <a:lumMod val="65000"/>
                              <a:lumOff val="35000"/>
                            </a:schemeClr>
                          </a:solidFill>
                          <a:effectLst/>
                        </a:rPr>
                        <a:t>Model Business Context and Goal</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tx1">
                              <a:lumMod val="65000"/>
                              <a:lumOff val="35000"/>
                            </a:schemeClr>
                          </a:solidFill>
                        </a:rPr>
                        <a:t>4</a:t>
                      </a:r>
                    </a:p>
                  </a:txBody>
                  <a:tcPr/>
                </a:tc>
                <a:tc>
                  <a:txBody>
                    <a:bodyPr/>
                    <a:lstStyle/>
                    <a:p>
                      <a:r>
                        <a:rPr lang="en-US" sz="1600" kern="1200" dirty="0">
                          <a:solidFill>
                            <a:schemeClr val="tx1">
                              <a:lumMod val="65000"/>
                              <a:lumOff val="35000"/>
                            </a:schemeClr>
                          </a:solidFill>
                          <a:effectLst/>
                        </a:rPr>
                        <a:t>Data Scope and Details</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tx1">
                              <a:lumMod val="65000"/>
                              <a:lumOff val="35000"/>
                            </a:schemeClr>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rPr>
                        <a:t>Model Performance and Results</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tx1">
                              <a:lumMod val="65000"/>
                              <a:lumOff val="35000"/>
                            </a:schemeClr>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rPr>
                        <a:t>Model Features: EDA and Data Transformation</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tx1">
                              <a:lumMod val="65000"/>
                              <a:lumOff val="35000"/>
                            </a:schemeClr>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tx1">
                              <a:lumMod val="65000"/>
                              <a:lumOff val="35000"/>
                            </a:schemeClr>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tx1">
                              <a:lumMod val="65000"/>
                              <a:lumOff val="35000"/>
                            </a:schemeClr>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877170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13088"/>
            <a:ext cx="4724400" cy="566737"/>
          </a:xfrm>
        </p:spPr>
        <p:txBody>
          <a:bodyPr rtlCol="0"/>
          <a:lstStyle/>
          <a:p>
            <a:pPr fontAlgn="auto">
              <a:spcAft>
                <a:spcPts val="0"/>
              </a:spcAft>
              <a:defRPr/>
            </a:pPr>
            <a:r>
              <a:rPr lang="en-US" sz="5000"/>
              <a:t>Thank you</a:t>
            </a:r>
          </a:p>
        </p:txBody>
      </p:sp>
      <p:sp>
        <p:nvSpPr>
          <p:cNvPr id="6" name="Text Placeholder 2">
            <a:extLst>
              <a:ext uri="{FF2B5EF4-FFF2-40B4-BE49-F238E27FC236}">
                <a16:creationId xmlns:a16="http://schemas.microsoft.com/office/drawing/2014/main" id="{B43D71B8-21AB-45B0-8206-DDA61B4E0E2B}"/>
              </a:ext>
            </a:extLst>
          </p:cNvPr>
          <p:cNvSpPr>
            <a:spLocks noGrp="1"/>
          </p:cNvSpPr>
          <p:nvPr>
            <p:ph type="body" sz="half" idx="2"/>
          </p:nvPr>
        </p:nvSpPr>
        <p:spPr>
          <a:xfrm>
            <a:off x="7315200" y="3756025"/>
            <a:ext cx="1257300" cy="203200"/>
          </a:xfrm>
        </p:spPr>
        <p:txBody>
          <a:bodyPr rtlCol="0"/>
          <a:lstStyle/>
          <a:p>
            <a:pPr>
              <a:defRPr/>
            </a:pPr>
            <a:r>
              <a:rPr lang="en-US" dirty="0"/>
              <a:t>Shitang Patel</a:t>
            </a:r>
          </a:p>
        </p:txBody>
      </p:sp>
      <p:sp>
        <p:nvSpPr>
          <p:cNvPr id="7" name="Text Placeholder 3">
            <a:extLst>
              <a:ext uri="{FF2B5EF4-FFF2-40B4-BE49-F238E27FC236}">
                <a16:creationId xmlns:a16="http://schemas.microsoft.com/office/drawing/2014/main" id="{1F65351F-B5DE-4246-96E3-13A12CB89115}"/>
              </a:ext>
            </a:extLst>
          </p:cNvPr>
          <p:cNvSpPr>
            <a:spLocks noGrp="1"/>
          </p:cNvSpPr>
          <p:nvPr>
            <p:ph type="body" sz="half" idx="10"/>
          </p:nvPr>
        </p:nvSpPr>
        <p:spPr>
          <a:xfrm>
            <a:off x="7315200" y="4019550"/>
            <a:ext cx="1257300" cy="203200"/>
          </a:xfrm>
        </p:spPr>
        <p:txBody>
          <a:bodyPr rtlCol="0"/>
          <a:lstStyle/>
          <a:p>
            <a:pPr>
              <a:defRPr/>
            </a:pPr>
            <a:r>
              <a:rPr lang="en-US" dirty="0"/>
              <a:t>Director</a:t>
            </a:r>
          </a:p>
        </p:txBody>
      </p:sp>
      <p:sp>
        <p:nvSpPr>
          <p:cNvPr id="8" name="Text Placeholder 4">
            <a:extLst>
              <a:ext uri="{FF2B5EF4-FFF2-40B4-BE49-F238E27FC236}">
                <a16:creationId xmlns:a16="http://schemas.microsoft.com/office/drawing/2014/main" id="{9FF879DB-2087-40D5-B4EC-1CFCA40D9590}"/>
              </a:ext>
            </a:extLst>
          </p:cNvPr>
          <p:cNvSpPr>
            <a:spLocks noGrp="1"/>
          </p:cNvSpPr>
          <p:nvPr>
            <p:ph type="body" sz="half" idx="11"/>
          </p:nvPr>
        </p:nvSpPr>
        <p:spPr>
          <a:xfrm>
            <a:off x="6909134" y="4283075"/>
            <a:ext cx="2069432" cy="362667"/>
          </a:xfrm>
        </p:spPr>
        <p:txBody>
          <a:bodyPr rtlCol="0"/>
          <a:lstStyle/>
          <a:p>
            <a:pPr>
              <a:defRPr/>
            </a:pPr>
            <a:r>
              <a:rPr lang="en-US" dirty="0"/>
              <a:t>shitang.patel@citiustech.com</a:t>
            </a:r>
          </a:p>
        </p:txBody>
      </p:sp>
    </p:spTree>
    <p:extLst>
      <p:ext uri="{BB962C8B-B14F-4D97-AF65-F5344CB8AC3E}">
        <p14:creationId xmlns:p14="http://schemas.microsoft.com/office/powerpoint/2010/main" val="392639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AAF60-6281-1F48-BC5F-6744AC694B07}"/>
              </a:ext>
            </a:extLst>
          </p:cNvPr>
          <p:cNvSpPr>
            <a:spLocks noGrp="1"/>
          </p:cNvSpPr>
          <p:nvPr>
            <p:ph type="title"/>
          </p:nvPr>
        </p:nvSpPr>
        <p:spPr/>
        <p:txBody>
          <a:bodyPr/>
          <a:lstStyle/>
          <a:p>
            <a:r>
              <a:rPr lang="en-US" sz="2400" dirty="0">
                <a:solidFill>
                  <a:schemeClr val="tx1"/>
                </a:solidFill>
              </a:rPr>
              <a:t>Non Compliance (2018): Train vs Test data</a:t>
            </a:r>
            <a:endParaRPr lang="en-US" dirty="0">
              <a:solidFill>
                <a:schemeClr val="tx1"/>
              </a:solidFill>
            </a:endParaRPr>
          </a:p>
        </p:txBody>
      </p:sp>
      <p:sp>
        <p:nvSpPr>
          <p:cNvPr id="7" name="Rectangle 6">
            <a:extLst>
              <a:ext uri="{FF2B5EF4-FFF2-40B4-BE49-F238E27FC236}">
                <a16:creationId xmlns:a16="http://schemas.microsoft.com/office/drawing/2014/main" id="{642EE8A2-8DEC-45A9-ACC3-60D708C3EE67}"/>
              </a:ext>
            </a:extLst>
          </p:cNvPr>
          <p:cNvSpPr/>
          <p:nvPr/>
        </p:nvSpPr>
        <p:spPr>
          <a:xfrm>
            <a:off x="6051039" y="1671712"/>
            <a:ext cx="2687781" cy="3046988"/>
          </a:xfrm>
          <a:prstGeom prst="rect">
            <a:avLst/>
          </a:prstGeom>
          <a:solidFill>
            <a:schemeClr val="bg1">
              <a:lumMod val="85000"/>
            </a:schemeClr>
          </a:solidFill>
        </p:spPr>
        <p:txBody>
          <a:bodyPr wrap="square">
            <a:spAutoFit/>
          </a:bodyPr>
          <a:lstStyle/>
          <a:p>
            <a:r>
              <a:rPr lang="en-US" sz="1600" b="1" dirty="0">
                <a:solidFill>
                  <a:schemeClr val="tx1">
                    <a:lumMod val="75000"/>
                    <a:lumOff val="25000"/>
                  </a:schemeClr>
                </a:solidFill>
                <a:latin typeface="+mn-lt"/>
              </a:rPr>
              <a:t>Notes: </a:t>
            </a:r>
          </a:p>
          <a:p>
            <a:pPr marL="285750" indent="-285750">
              <a:buFont typeface="Arial" panose="020B0604020202020204" pitchFamily="34" charset="0"/>
              <a:buChar char="•"/>
            </a:pPr>
            <a:r>
              <a:rPr lang="en-US" sz="1600" dirty="0">
                <a:solidFill>
                  <a:schemeClr val="tx1">
                    <a:lumMod val="75000"/>
                    <a:lumOff val="25000"/>
                  </a:schemeClr>
                </a:solidFill>
                <a:latin typeface="+mn-lt"/>
              </a:rPr>
              <a:t>Deciles are based on threshold parameter of the model</a:t>
            </a:r>
          </a:p>
          <a:p>
            <a:pPr marL="285750" indent="-285750">
              <a:buFont typeface="Arial" panose="020B0604020202020204" pitchFamily="34" charset="0"/>
              <a:buChar char="•"/>
            </a:pPr>
            <a:r>
              <a:rPr lang="en-US" sz="1600" dirty="0">
                <a:solidFill>
                  <a:schemeClr val="tx1">
                    <a:lumMod val="75000"/>
                    <a:lumOff val="25000"/>
                  </a:schemeClr>
                </a:solidFill>
                <a:latin typeface="+mn-lt"/>
              </a:rPr>
              <a:t>Given the % of population, how many are captured, and how many fail to comply</a:t>
            </a:r>
          </a:p>
          <a:p>
            <a:pPr marL="285750" indent="-285750">
              <a:buFont typeface="Arial" panose="020B0604020202020204" pitchFamily="34" charset="0"/>
              <a:buChar char="•"/>
            </a:pPr>
            <a:r>
              <a:rPr lang="en-US" sz="1600" dirty="0">
                <a:solidFill>
                  <a:schemeClr val="tx1">
                    <a:lumMod val="75000"/>
                    <a:lumOff val="25000"/>
                  </a:schemeClr>
                </a:solidFill>
                <a:latin typeface="+mn-lt"/>
              </a:rPr>
              <a:t>On left side is least risky members, and right side shows most risky members</a:t>
            </a:r>
          </a:p>
        </p:txBody>
      </p:sp>
      <p:pic>
        <p:nvPicPr>
          <p:cNvPr id="4"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86207" y="839768"/>
            <a:ext cx="5676942" cy="5676942"/>
          </a:xfrm>
        </p:spPr>
      </p:pic>
    </p:spTree>
    <p:extLst>
      <p:ext uri="{BB962C8B-B14F-4D97-AF65-F5344CB8AC3E}">
        <p14:creationId xmlns:p14="http://schemas.microsoft.com/office/powerpoint/2010/main" val="90311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5D8B-E14A-E24D-B3D7-7160EC568CBF}"/>
              </a:ext>
            </a:extLst>
          </p:cNvPr>
          <p:cNvSpPr>
            <a:spLocks noGrp="1"/>
          </p:cNvSpPr>
          <p:nvPr>
            <p:ph type="title"/>
          </p:nvPr>
        </p:nvSpPr>
        <p:spPr/>
        <p:txBody>
          <a:bodyPr/>
          <a:lstStyle/>
          <a:p>
            <a:r>
              <a:rPr lang="en-US" dirty="0"/>
              <a:t>ART Model: Background</a:t>
            </a:r>
          </a:p>
        </p:txBody>
      </p:sp>
      <p:sp>
        <p:nvSpPr>
          <p:cNvPr id="6" name="Rectangle 5">
            <a:extLst>
              <a:ext uri="{FF2B5EF4-FFF2-40B4-BE49-F238E27FC236}">
                <a16:creationId xmlns:a16="http://schemas.microsoft.com/office/drawing/2014/main" id="{A009F24F-1CF0-4074-A8F9-3D1AC8622AFD}"/>
              </a:ext>
            </a:extLst>
          </p:cNvPr>
          <p:cNvSpPr/>
          <p:nvPr/>
        </p:nvSpPr>
        <p:spPr>
          <a:xfrm>
            <a:off x="277504" y="965368"/>
            <a:ext cx="8229600" cy="3970318"/>
          </a:xfrm>
          <a:prstGeom prst="rect">
            <a:avLst/>
          </a:prstGeom>
        </p:spPr>
        <p:txBody>
          <a:bodyPr wrap="square" anchor="t">
            <a:spAutoFit/>
          </a:bodyPr>
          <a:lstStyle/>
          <a:p>
            <a:r>
              <a:rPr lang="en-US" b="1" dirty="0">
                <a:solidFill>
                  <a:schemeClr val="accent5"/>
                </a:solidFill>
                <a:latin typeface="Calibri"/>
                <a:cs typeface="Calibri"/>
              </a:rPr>
              <a:t>Updates to the Model Since Last Review</a:t>
            </a:r>
          </a:p>
          <a:p>
            <a:pPr marL="742950" lvl="1" indent="-285750">
              <a:buFont typeface="Arial" panose="020B0604020202020204" pitchFamily="34" charset="0"/>
              <a:buChar char="•"/>
            </a:pPr>
            <a:r>
              <a:rPr lang="en-US" dirty="0">
                <a:latin typeface="Calibri"/>
                <a:cs typeface="Calibri"/>
              </a:rPr>
              <a:t>Excluded data between  January 2018 and December 2018. This avoids data leakage.</a:t>
            </a:r>
            <a:endParaRPr lang="en-US" dirty="0">
              <a:cs typeface="Calibri"/>
            </a:endParaRPr>
          </a:p>
          <a:p>
            <a:pPr marL="742950" lvl="1" indent="-285750">
              <a:buFont typeface="Arial" panose="020B0604020202020204" pitchFamily="34" charset="0"/>
              <a:buChar char="•"/>
            </a:pPr>
            <a:r>
              <a:rPr lang="en-US" dirty="0">
                <a:latin typeface="Calibri"/>
                <a:cs typeface="Calibri"/>
              </a:rPr>
              <a:t>Added additional sources of data (11 new features)</a:t>
            </a:r>
            <a:endParaRPr lang="en-US" dirty="0">
              <a:cs typeface="Calibri"/>
            </a:endParaRPr>
          </a:p>
          <a:p>
            <a:pPr marL="1200150" lvl="2" indent="-285750">
              <a:buFont typeface="Arial" panose="020B0604020202020204" pitchFamily="34" charset="0"/>
              <a:buChar char="•"/>
            </a:pPr>
            <a:r>
              <a:rPr lang="en-US" dirty="0">
                <a:latin typeface="Calibri"/>
                <a:cs typeface="Calibri"/>
              </a:rPr>
              <a:t>ADM – Claim Types, Chronic Conditions Indicator, Provider Network Information</a:t>
            </a:r>
          </a:p>
          <a:p>
            <a:pPr marL="1200150" lvl="2" indent="-285750">
              <a:buFont typeface="Arial" panose="020B0604020202020204" pitchFamily="34" charset="0"/>
              <a:buChar char="•"/>
            </a:pPr>
            <a:r>
              <a:rPr lang="en-US" dirty="0">
                <a:latin typeface="Calibri"/>
                <a:cs typeface="Calibri"/>
              </a:rPr>
              <a:t>EDW - Provider Gap Ratio, Provider Program Indicator</a:t>
            </a:r>
          </a:p>
          <a:p>
            <a:pPr marL="742950" lvl="1" indent="-285750">
              <a:buFont typeface="Arial" panose="020B0604020202020204" pitchFamily="34" charset="0"/>
              <a:buChar char="•"/>
            </a:pPr>
            <a:r>
              <a:rPr lang="en-US" dirty="0">
                <a:latin typeface="Calibri"/>
                <a:cs typeface="Calibri"/>
              </a:rPr>
              <a:t>Pulled data from time period: January 2017 to December 2017 </a:t>
            </a:r>
            <a:endParaRPr lang="en-US" dirty="0">
              <a:cs typeface="Calibri" panose="020F0502020204030204" pitchFamily="34" charset="0"/>
            </a:endParaRPr>
          </a:p>
          <a:p>
            <a:pPr marL="742950" lvl="1" indent="-285750">
              <a:buFont typeface="Arial" panose="020B0604020202020204" pitchFamily="34" charset="0"/>
              <a:buChar char="•"/>
            </a:pPr>
            <a:r>
              <a:rPr lang="en-US" dirty="0">
                <a:latin typeface="Calibri"/>
                <a:cs typeface="Calibri"/>
              </a:rPr>
              <a:t>Changed the approach for imputation</a:t>
            </a:r>
          </a:p>
          <a:p>
            <a:pPr marL="742950" lvl="1" indent="-285750">
              <a:buFont typeface="Arial" panose="020B0604020202020204" pitchFamily="34" charset="0"/>
              <a:buChar char="•"/>
            </a:pPr>
            <a:endParaRPr lang="en-US" dirty="0">
              <a:latin typeface="Calibri"/>
              <a:cs typeface="Calibri"/>
            </a:endParaRPr>
          </a:p>
          <a:p>
            <a:pPr lvl="1"/>
            <a:r>
              <a:rPr lang="en-US" dirty="0">
                <a:latin typeface="Calibri"/>
                <a:cs typeface="Calibri"/>
              </a:rPr>
              <a:t>      </a:t>
            </a:r>
          </a:p>
          <a:p>
            <a:pPr lvl="1"/>
            <a:endParaRPr lang="en-US" dirty="0">
              <a:solidFill>
                <a:srgbClr val="000000"/>
              </a:solidFill>
              <a:cs typeface="Calibri" panose="020F0502020204030204" pitchFamily="34" charset="0"/>
            </a:endParaRPr>
          </a:p>
          <a:p>
            <a:pPr marL="742950" lvl="1" indent="-285750">
              <a:buFont typeface="Arial" panose="020B0604020202020204" pitchFamily="34" charset="0"/>
              <a:buChar char="•"/>
            </a:pPr>
            <a:endParaRPr lang="en-US" b="1" dirty="0">
              <a:solidFill>
                <a:schemeClr val="accent5"/>
              </a:solidFill>
              <a:highlight>
                <a:srgbClr val="FFFF00"/>
              </a:highlight>
              <a:cs typeface="Calibri" panose="020F0502020204030204" pitchFamily="34" charset="0"/>
            </a:endParaRPr>
          </a:p>
          <a:p>
            <a:endParaRPr lang="en-US" dirty="0">
              <a:solidFill>
                <a:schemeClr val="accent5"/>
              </a:solidFill>
              <a:highlight>
                <a:srgbClr val="FFFF00"/>
              </a:highlight>
              <a:cs typeface="Calibri" panose="020F0502020204030204" pitchFamily="34" charset="0"/>
            </a:endParaRPr>
          </a:p>
        </p:txBody>
      </p:sp>
    </p:spTree>
    <p:extLst>
      <p:ext uri="{BB962C8B-B14F-4D97-AF65-F5344CB8AC3E}">
        <p14:creationId xmlns:p14="http://schemas.microsoft.com/office/powerpoint/2010/main" val="290431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5D8B-E14A-E24D-B3D7-7160EC568CBF}"/>
              </a:ext>
            </a:extLst>
          </p:cNvPr>
          <p:cNvSpPr>
            <a:spLocks noGrp="1"/>
          </p:cNvSpPr>
          <p:nvPr>
            <p:ph type="title"/>
          </p:nvPr>
        </p:nvSpPr>
        <p:spPr/>
        <p:txBody>
          <a:bodyPr/>
          <a:lstStyle/>
          <a:p>
            <a:r>
              <a:rPr lang="en-US" dirty="0"/>
              <a:t>ART Model: Executive Summary</a:t>
            </a:r>
          </a:p>
        </p:txBody>
      </p:sp>
      <p:sp>
        <p:nvSpPr>
          <p:cNvPr id="4" name="Rectangle 3">
            <a:extLst>
              <a:ext uri="{FF2B5EF4-FFF2-40B4-BE49-F238E27FC236}">
                <a16:creationId xmlns:a16="http://schemas.microsoft.com/office/drawing/2014/main" id="{4078CDE9-42EF-4A1B-9070-AFECDE90D561}"/>
              </a:ext>
            </a:extLst>
          </p:cNvPr>
          <p:cNvSpPr/>
          <p:nvPr/>
        </p:nvSpPr>
        <p:spPr>
          <a:xfrm>
            <a:off x="5924470" y="609778"/>
            <a:ext cx="2989118" cy="5900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1600" b="1" i="0" u="none" strike="noStrike" kern="1200" cap="none" spc="0" normalizeH="0" baseline="0" noProof="0" dirty="0">
                <a:ln>
                  <a:noFill/>
                </a:ln>
                <a:solidFill>
                  <a:srgbClr val="4BACC6"/>
                </a:solidFill>
                <a:effectLst/>
                <a:uLnTx/>
                <a:uFillTx/>
                <a:latin typeface="Calibri"/>
                <a:ea typeface="+mn-ea"/>
                <a:cs typeface="+mn-cs"/>
              </a:rPr>
              <a:t>Business Understanding and Modeling Goal: </a:t>
            </a:r>
          </a:p>
          <a:p>
            <a:pPr eaLnBrk="1" hangingPunct="1">
              <a:spcBef>
                <a:spcPts val="600"/>
              </a:spcBef>
            </a:pPr>
            <a:r>
              <a:rPr lang="en-US" sz="1600" dirty="0">
                <a:solidFill>
                  <a:schemeClr val="tx1">
                    <a:lumMod val="75000"/>
                    <a:lumOff val="25000"/>
                  </a:schemeClr>
                </a:solidFill>
              </a:rPr>
              <a:t>Predict </a:t>
            </a:r>
            <a:r>
              <a:rPr lang="en-US" sz="1600" b="1" dirty="0">
                <a:solidFill>
                  <a:schemeClr val="tx1">
                    <a:lumMod val="75000"/>
                    <a:lumOff val="25000"/>
                  </a:schemeClr>
                </a:solidFill>
              </a:rPr>
              <a:t>which </a:t>
            </a:r>
            <a:r>
              <a:rPr lang="en-US" sz="1600" dirty="0">
                <a:solidFill>
                  <a:schemeClr val="tx1">
                    <a:lumMod val="75000"/>
                    <a:lumOff val="25000"/>
                  </a:schemeClr>
                </a:solidFill>
              </a:rPr>
              <a:t>adults diagnosed with rheumatoid arthritis (RA) qualified for measure in a given year </a:t>
            </a:r>
            <a:r>
              <a:rPr lang="en-US" sz="1600" b="1" dirty="0">
                <a:solidFill>
                  <a:schemeClr val="tx1">
                    <a:lumMod val="75000"/>
                    <a:lumOff val="25000"/>
                  </a:schemeClr>
                </a:solidFill>
              </a:rPr>
              <a:t>will not </a:t>
            </a:r>
            <a:r>
              <a:rPr lang="en-US" sz="1600" dirty="0">
                <a:solidFill>
                  <a:schemeClr val="tx1">
                    <a:lumMod val="75000"/>
                    <a:lumOff val="25000"/>
                  </a:schemeClr>
                </a:solidFill>
              </a:rPr>
              <a:t>be dispensed at least one ambulatory prescription for a disease-modifying anti-rheumatic drug (DMARD) by end of reporting period.</a:t>
            </a:r>
            <a:endParaRPr lang="en-US" sz="1600" dirty="0">
              <a:solidFill>
                <a:schemeClr val="tx1">
                  <a:lumMod val="75000"/>
                  <a:lumOff val="25000"/>
                </a:schemeClr>
              </a:solidFill>
              <a:cs typeface="Calibri"/>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1600" b="1" i="0" u="none" strike="noStrike" kern="1200" cap="none" spc="0" normalizeH="0" baseline="0" noProof="0" dirty="0">
                <a:ln>
                  <a:noFill/>
                </a:ln>
                <a:solidFill>
                  <a:srgbClr val="4BACC6"/>
                </a:solidFill>
                <a:effectLst/>
                <a:uLnTx/>
                <a:uFillTx/>
                <a:latin typeface="Calibri"/>
                <a:ea typeface="+mn-ea"/>
                <a:cs typeface="+mn-cs"/>
              </a:rPr>
              <a:t>Key Takeaways:</a:t>
            </a:r>
          </a:p>
          <a:p>
            <a:pPr marL="285750" lvl="0" indent="-285750" eaLnBrk="1" hangingPunct="1">
              <a:spcBef>
                <a:spcPts val="1200"/>
              </a:spcBef>
              <a:buSzPct val="70000"/>
              <a:buFont typeface="Wingdings" panose="05000000000000000000" pitchFamily="2" charset="2"/>
              <a:buChar char="Ø"/>
            </a:pPr>
            <a:r>
              <a:rPr lang="en-US" sz="1600" dirty="0">
                <a:solidFill>
                  <a:schemeClr val="tx1">
                    <a:lumMod val="75000"/>
                    <a:lumOff val="25000"/>
                  </a:schemeClr>
                </a:solidFill>
              </a:rPr>
              <a:t>Attained 0.82 AUC to predict member compliance.</a:t>
            </a:r>
            <a:endParaRPr lang="en-US" sz="1600" dirty="0">
              <a:solidFill>
                <a:schemeClr val="tx1">
                  <a:lumMod val="75000"/>
                  <a:lumOff val="25000"/>
                </a:schemeClr>
              </a:solidFill>
              <a:cs typeface="Calibri"/>
            </a:endParaRPr>
          </a:p>
          <a:p>
            <a:pPr marL="285750" indent="-285750" eaLnBrk="1" hangingPunct="1">
              <a:spcBef>
                <a:spcPts val="1200"/>
              </a:spcBef>
              <a:buSzPct val="70000"/>
              <a:buFont typeface="Wingdings" panose="05000000000000000000" pitchFamily="2" charset="2"/>
              <a:buChar char="Ø"/>
            </a:pPr>
            <a:r>
              <a:rPr lang="en-US" sz="1600" dirty="0">
                <a:solidFill>
                  <a:prstClr val="black">
                    <a:lumMod val="75000"/>
                    <a:lumOff val="25000"/>
                  </a:prstClr>
                </a:solidFill>
              </a:rPr>
              <a:t>Top predictors: prior compliance, costs from Rx, lab tests, age, gender, living well indicator, product network indicator, Number of PCP visits, Risk scores.</a:t>
            </a:r>
          </a:p>
        </p:txBody>
      </p:sp>
      <p:sp>
        <p:nvSpPr>
          <p:cNvPr id="7" name="Content Placeholder 2">
            <a:extLst>
              <a:ext uri="{FF2B5EF4-FFF2-40B4-BE49-F238E27FC236}">
                <a16:creationId xmlns:a16="http://schemas.microsoft.com/office/drawing/2014/main" id="{06E9E498-31D3-49EC-A6CA-3E421636AA93}"/>
              </a:ext>
            </a:extLst>
          </p:cNvPr>
          <p:cNvSpPr txBox="1">
            <a:spLocks/>
          </p:cNvSpPr>
          <p:nvPr/>
        </p:nvSpPr>
        <p:spPr bwMode="auto">
          <a:xfrm>
            <a:off x="147538" y="2375724"/>
            <a:ext cx="5776932" cy="32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4BACC6"/>
                </a:solidFill>
                <a:effectLst/>
                <a:uLnTx/>
                <a:uFillTx/>
                <a:latin typeface="Calibri"/>
                <a:ea typeface="+mn-ea"/>
                <a:cs typeface="+mn-cs"/>
              </a:rPr>
              <a:t>Data transformation and features:</a:t>
            </a:r>
            <a:endParaRPr kumimoji="0" lang="en-US" sz="1600" b="0" i="0" u="none" strike="noStrike" kern="1200" cap="none" spc="0" normalizeH="0" baseline="0" noProof="0" dirty="0">
              <a:ln>
                <a:noFill/>
              </a:ln>
              <a:solidFill>
                <a:srgbClr val="4BACC6"/>
              </a:solidFill>
              <a:effectLst/>
              <a:highlight>
                <a:srgbClr val="FFFF00"/>
              </a:highlight>
              <a:uLnTx/>
              <a:uFillTx/>
              <a:latin typeface="Calibri"/>
              <a:ea typeface="+mn-ea"/>
              <a:cs typeface="+mn-cs"/>
            </a:endParaRPr>
          </a:p>
        </p:txBody>
      </p:sp>
      <p:sp>
        <p:nvSpPr>
          <p:cNvPr id="8" name="Content Placeholder 2">
            <a:extLst>
              <a:ext uri="{FF2B5EF4-FFF2-40B4-BE49-F238E27FC236}">
                <a16:creationId xmlns:a16="http://schemas.microsoft.com/office/drawing/2014/main" id="{10A35B95-6302-431B-AA3E-9B831F8943BF}"/>
              </a:ext>
            </a:extLst>
          </p:cNvPr>
          <p:cNvSpPr txBox="1">
            <a:spLocks/>
          </p:cNvSpPr>
          <p:nvPr/>
        </p:nvSpPr>
        <p:spPr bwMode="auto">
          <a:xfrm>
            <a:off x="147538" y="781568"/>
            <a:ext cx="5776932" cy="32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4BACC6"/>
                </a:solidFill>
                <a:effectLst/>
                <a:uLnTx/>
                <a:uFillTx/>
                <a:latin typeface="Calibri"/>
                <a:ea typeface="+mn-ea"/>
                <a:cs typeface="+mn-cs"/>
              </a:rPr>
              <a:t>Data Summary:</a:t>
            </a:r>
            <a:endParaRPr kumimoji="0" lang="en-US" sz="1600" b="0" i="0" u="none" strike="noStrike" kern="1200" cap="none" spc="0" normalizeH="0" baseline="0" noProof="0" dirty="0">
              <a:ln>
                <a:noFill/>
              </a:ln>
              <a:solidFill>
                <a:srgbClr val="4BACC6"/>
              </a:solidFill>
              <a:effectLst/>
              <a:highlight>
                <a:srgbClr val="FFFF00"/>
              </a:highlight>
              <a:uLnTx/>
              <a:uFillTx/>
              <a:latin typeface="Calibri"/>
              <a:ea typeface="+mn-ea"/>
              <a:cs typeface="+mn-cs"/>
            </a:endParaRPr>
          </a:p>
        </p:txBody>
      </p:sp>
      <p:graphicFrame>
        <p:nvGraphicFramePr>
          <p:cNvPr id="9" name="Content Placeholder 6">
            <a:extLst>
              <a:ext uri="{FF2B5EF4-FFF2-40B4-BE49-F238E27FC236}">
                <a16:creationId xmlns:a16="http://schemas.microsoft.com/office/drawing/2014/main" id="{C1B8044F-1C91-4532-B043-B6B7ADA6CC18}"/>
              </a:ext>
            </a:extLst>
          </p:cNvPr>
          <p:cNvGraphicFramePr>
            <a:graphicFrameLocks/>
          </p:cNvGraphicFramePr>
          <p:nvPr>
            <p:extLst>
              <p:ext uri="{D42A27DB-BD31-4B8C-83A1-F6EECF244321}">
                <p14:modId xmlns:p14="http://schemas.microsoft.com/office/powerpoint/2010/main" val="302770814"/>
              </p:ext>
            </p:extLst>
          </p:nvPr>
        </p:nvGraphicFramePr>
        <p:xfrm>
          <a:off x="584784" y="5718984"/>
          <a:ext cx="5191906" cy="609600"/>
        </p:xfrm>
        <a:graphic>
          <a:graphicData uri="http://schemas.openxmlformats.org/drawingml/2006/table">
            <a:tbl>
              <a:tblPr firstRow="1" bandRow="1">
                <a:tableStyleId>{5C22544A-7EE6-4342-B048-85BDC9FD1C3A}</a:tableStyleId>
              </a:tblPr>
              <a:tblGrid>
                <a:gridCol w="1404157">
                  <a:extLst>
                    <a:ext uri="{9D8B030D-6E8A-4147-A177-3AD203B41FA5}">
                      <a16:colId xmlns:a16="http://schemas.microsoft.com/office/drawing/2014/main" val="3962325137"/>
                    </a:ext>
                  </a:extLst>
                </a:gridCol>
                <a:gridCol w="891974">
                  <a:extLst>
                    <a:ext uri="{9D8B030D-6E8A-4147-A177-3AD203B41FA5}">
                      <a16:colId xmlns:a16="http://schemas.microsoft.com/office/drawing/2014/main" val="2809312548"/>
                    </a:ext>
                  </a:extLst>
                </a:gridCol>
                <a:gridCol w="1111827">
                  <a:extLst>
                    <a:ext uri="{9D8B030D-6E8A-4147-A177-3AD203B41FA5}">
                      <a16:colId xmlns:a16="http://schemas.microsoft.com/office/drawing/2014/main" val="725405706"/>
                    </a:ext>
                  </a:extLst>
                </a:gridCol>
                <a:gridCol w="891974">
                  <a:extLst>
                    <a:ext uri="{9D8B030D-6E8A-4147-A177-3AD203B41FA5}">
                      <a16:colId xmlns:a16="http://schemas.microsoft.com/office/drawing/2014/main" val="4155736187"/>
                    </a:ext>
                  </a:extLst>
                </a:gridCol>
                <a:gridCol w="891974">
                  <a:extLst>
                    <a:ext uri="{9D8B030D-6E8A-4147-A177-3AD203B41FA5}">
                      <a16:colId xmlns:a16="http://schemas.microsoft.com/office/drawing/2014/main" val="822243233"/>
                    </a:ext>
                  </a:extLst>
                </a:gridCol>
              </a:tblGrid>
              <a:tr h="246801">
                <a:tc>
                  <a:txBody>
                    <a:bodyPr/>
                    <a:lstStyle/>
                    <a:p>
                      <a:pPr algn="ctr" fontAlgn="b"/>
                      <a:r>
                        <a:rPr lang="en-US" sz="1400" b="1" u="none" strike="noStrike" dirty="0">
                          <a:solidFill>
                            <a:schemeClr val="tx1">
                              <a:lumMod val="75000"/>
                              <a:lumOff val="25000"/>
                            </a:schemeClr>
                          </a:solidFill>
                          <a:effectLst/>
                          <a:latin typeface="+mn-lt"/>
                        </a:rPr>
                        <a:t>Target</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1" u="none" strike="noStrike" dirty="0">
                          <a:solidFill>
                            <a:schemeClr val="tx1">
                              <a:lumMod val="75000"/>
                              <a:lumOff val="25000"/>
                            </a:schemeClr>
                          </a:solidFill>
                          <a:effectLst/>
                          <a:latin typeface="+mn-lt"/>
                        </a:rPr>
                        <a:t>AUC</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1" u="none" strike="noStrike" dirty="0">
                          <a:solidFill>
                            <a:schemeClr val="tx1">
                              <a:lumMod val="75000"/>
                              <a:lumOff val="25000"/>
                            </a:schemeClr>
                          </a:solidFill>
                          <a:effectLst/>
                          <a:latin typeface="+mn-lt"/>
                        </a:rPr>
                        <a:t>Accuracy</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1" u="none" strike="noStrike" dirty="0">
                          <a:solidFill>
                            <a:schemeClr val="tx1">
                              <a:lumMod val="75000"/>
                              <a:lumOff val="25000"/>
                            </a:schemeClr>
                          </a:solidFill>
                          <a:effectLst/>
                          <a:latin typeface="+mn-lt"/>
                        </a:rPr>
                        <a:t>F1</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1" u="none" strike="noStrike" dirty="0">
                          <a:solidFill>
                            <a:schemeClr val="tx1">
                              <a:lumMod val="75000"/>
                              <a:lumOff val="25000"/>
                            </a:schemeClr>
                          </a:solidFill>
                          <a:effectLst/>
                          <a:latin typeface="+mn-lt"/>
                        </a:rPr>
                        <a:t>Kappa</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68008567"/>
                  </a:ext>
                </a:extLst>
              </a:tr>
              <a:tr h="0">
                <a:tc>
                  <a:txBody>
                    <a:bodyPr/>
                    <a:lstStyle/>
                    <a:p>
                      <a:pPr algn="ctr" fontAlgn="b"/>
                      <a:r>
                        <a:rPr lang="en-US" sz="1400" u="none" strike="noStrike" dirty="0">
                          <a:solidFill>
                            <a:schemeClr val="tx1">
                              <a:lumMod val="75000"/>
                              <a:lumOff val="25000"/>
                            </a:schemeClr>
                          </a:solidFill>
                          <a:effectLst/>
                          <a:latin typeface="+mn-lt"/>
                        </a:rPr>
                        <a:t>Compliance</a:t>
                      </a:r>
                      <a:endParaRPr lang="en-US" sz="1400" b="1" i="0" u="none" strike="noStrike" dirty="0">
                        <a:solidFill>
                          <a:schemeClr val="tx1">
                            <a:lumMod val="75000"/>
                            <a:lumOff val="25000"/>
                          </a:schemeClr>
                        </a:solidFill>
                        <a:effectLst/>
                        <a:latin typeface="+mn-lt"/>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dirty="0">
                          <a:solidFill>
                            <a:schemeClr val="tx1">
                              <a:lumMod val="75000"/>
                              <a:lumOff val="25000"/>
                            </a:schemeClr>
                          </a:solidFill>
                          <a:effectLst/>
                        </a:rPr>
                        <a:t>0.82</a:t>
                      </a:r>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dirty="0">
                          <a:solidFill>
                            <a:schemeClr val="tx1">
                              <a:lumMod val="75000"/>
                              <a:lumOff val="25000"/>
                            </a:schemeClr>
                          </a:solidFill>
                          <a:effectLst/>
                        </a:rPr>
                        <a:t>0.78</a:t>
                      </a:r>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dirty="0">
                          <a:solidFill>
                            <a:schemeClr val="tx1">
                              <a:lumMod val="75000"/>
                              <a:lumOff val="25000"/>
                            </a:schemeClr>
                          </a:solidFill>
                          <a:effectLst/>
                        </a:rPr>
                        <a:t>0.79</a:t>
                      </a:r>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dirty="0">
                          <a:solidFill>
                            <a:schemeClr val="tx1">
                              <a:lumMod val="75000"/>
                              <a:lumOff val="25000"/>
                            </a:schemeClr>
                          </a:solidFill>
                          <a:effectLst/>
                        </a:rPr>
                        <a:t>0.51</a:t>
                      </a:r>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9711665"/>
                  </a:ext>
                </a:extLst>
              </a:tr>
            </a:tbl>
          </a:graphicData>
        </a:graphic>
      </p:graphicFrame>
      <p:sp>
        <p:nvSpPr>
          <p:cNvPr id="10" name="Content Placeholder 2">
            <a:extLst>
              <a:ext uri="{FF2B5EF4-FFF2-40B4-BE49-F238E27FC236}">
                <a16:creationId xmlns:a16="http://schemas.microsoft.com/office/drawing/2014/main" id="{1799B3FC-97EB-4EA8-A250-1927F78A5A5A}"/>
              </a:ext>
            </a:extLst>
          </p:cNvPr>
          <p:cNvSpPr txBox="1">
            <a:spLocks/>
          </p:cNvSpPr>
          <p:nvPr/>
        </p:nvSpPr>
        <p:spPr bwMode="auto">
          <a:xfrm>
            <a:off x="147538" y="5379494"/>
            <a:ext cx="5776932" cy="32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no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Tx/>
              <a:buFont typeface="Wingdings" panose="05000000000000000000" pitchFamily="2" charset="2"/>
              <a:buNone/>
              <a:tabLst/>
              <a:defRPr/>
            </a:pPr>
            <a:r>
              <a:rPr kumimoji="0" lang="en-US" sz="1600" b="1" i="0" u="none" strike="noStrike" kern="1200" cap="none" spc="0" normalizeH="0" baseline="0" noProof="0" dirty="0">
                <a:ln>
                  <a:noFill/>
                </a:ln>
                <a:solidFill>
                  <a:srgbClr val="4BACC6"/>
                </a:solidFill>
                <a:effectLst/>
                <a:uLnTx/>
                <a:uFillTx/>
                <a:latin typeface="Calibri"/>
                <a:ea typeface="+mn-ea"/>
                <a:cs typeface="+mn-cs"/>
              </a:rPr>
              <a:t>Model Performance: </a:t>
            </a:r>
            <a:endParaRPr kumimoji="0" lang="en-US" sz="1600" b="0" i="0" u="none" strike="noStrike" kern="1200" cap="none" spc="0" normalizeH="0" baseline="0" noProof="0" dirty="0">
              <a:ln>
                <a:noFill/>
              </a:ln>
              <a:solidFill>
                <a:srgbClr val="4BACC6"/>
              </a:solidFill>
              <a:effectLst/>
              <a:highlight>
                <a:srgbClr val="FFFF00"/>
              </a:highlight>
              <a:uLnTx/>
              <a:uFillTx/>
              <a:latin typeface="Calibri"/>
              <a:ea typeface="+mn-ea"/>
              <a:cs typeface="+mn-cs"/>
            </a:endParaRPr>
          </a:p>
        </p:txBody>
      </p:sp>
      <p:graphicFrame>
        <p:nvGraphicFramePr>
          <p:cNvPr id="11" name="Table 10">
            <a:extLst>
              <a:ext uri="{FF2B5EF4-FFF2-40B4-BE49-F238E27FC236}">
                <a16:creationId xmlns:a16="http://schemas.microsoft.com/office/drawing/2014/main" id="{D581FE9D-3431-45BB-B071-673CA10B6531}"/>
              </a:ext>
            </a:extLst>
          </p:cNvPr>
          <p:cNvGraphicFramePr>
            <a:graphicFrameLocks noGrp="1"/>
          </p:cNvGraphicFramePr>
          <p:nvPr>
            <p:extLst>
              <p:ext uri="{D42A27DB-BD31-4B8C-83A1-F6EECF244321}">
                <p14:modId xmlns:p14="http://schemas.microsoft.com/office/powerpoint/2010/main" val="1058387322"/>
              </p:ext>
            </p:extLst>
          </p:nvPr>
        </p:nvGraphicFramePr>
        <p:xfrm>
          <a:off x="584781" y="2722806"/>
          <a:ext cx="5191908" cy="2651760"/>
        </p:xfrm>
        <a:graphic>
          <a:graphicData uri="http://schemas.openxmlformats.org/drawingml/2006/table">
            <a:tbl>
              <a:tblPr firstRow="1" bandRow="1">
                <a:tableStyleId>{5C22544A-7EE6-4342-B048-85BDC9FD1C3A}</a:tableStyleId>
              </a:tblPr>
              <a:tblGrid>
                <a:gridCol w="1571602">
                  <a:extLst>
                    <a:ext uri="{9D8B030D-6E8A-4147-A177-3AD203B41FA5}">
                      <a16:colId xmlns:a16="http://schemas.microsoft.com/office/drawing/2014/main" val="3820999118"/>
                    </a:ext>
                  </a:extLst>
                </a:gridCol>
                <a:gridCol w="1073753">
                  <a:extLst>
                    <a:ext uri="{9D8B030D-6E8A-4147-A177-3AD203B41FA5}">
                      <a16:colId xmlns:a16="http://schemas.microsoft.com/office/drawing/2014/main" val="3187942371"/>
                    </a:ext>
                  </a:extLst>
                </a:gridCol>
                <a:gridCol w="1013059">
                  <a:extLst>
                    <a:ext uri="{9D8B030D-6E8A-4147-A177-3AD203B41FA5}">
                      <a16:colId xmlns:a16="http://schemas.microsoft.com/office/drawing/2014/main" val="2865325463"/>
                    </a:ext>
                  </a:extLst>
                </a:gridCol>
                <a:gridCol w="1533494">
                  <a:extLst>
                    <a:ext uri="{9D8B030D-6E8A-4147-A177-3AD203B41FA5}">
                      <a16:colId xmlns:a16="http://schemas.microsoft.com/office/drawing/2014/main" val="3319234994"/>
                    </a:ext>
                  </a:extLst>
                </a:gridCol>
              </a:tblGrid>
              <a:tr h="405090">
                <a:tc>
                  <a:txBody>
                    <a:bodyPr/>
                    <a:lstStyle/>
                    <a:p>
                      <a:pPr algn="l" fontAlgn="b"/>
                      <a:r>
                        <a:rPr lang="en-US" sz="1400" b="1" i="0" u="none" strike="noStrike" dirty="0">
                          <a:solidFill>
                            <a:schemeClr val="tx1">
                              <a:lumMod val="75000"/>
                              <a:lumOff val="25000"/>
                            </a:schemeClr>
                          </a:solidFill>
                          <a:effectLst/>
                          <a:latin typeface="Calibri" panose="020F0502020204030204" pitchFamily="34" charset="0"/>
                        </a:rPr>
                        <a:t>Feature Engineering</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Calibri" panose="020F0502020204030204" pitchFamily="34" charset="0"/>
                        </a:rPr>
                        <a:t>Categorical</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Calibri" panose="020F0502020204030204" pitchFamily="34" charset="0"/>
                        </a:rPr>
                        <a:t>Numeric</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Calibri" panose="020F0502020204030204" pitchFamily="34" charset="0"/>
                        </a:rPr>
                        <a:t>Transformation Example</a:t>
                      </a:r>
                    </a:p>
                  </a:txBody>
                  <a:tcPr marL="45720" marR="45720" anchor="ctr">
                    <a:solidFill>
                      <a:schemeClr val="accent5">
                        <a:lumMod val="20000"/>
                        <a:lumOff val="80000"/>
                      </a:schemeClr>
                    </a:solidFill>
                  </a:tcPr>
                </a:tc>
                <a:extLst>
                  <a:ext uri="{0D108BD9-81ED-4DB2-BD59-A6C34878D82A}">
                    <a16:rowId xmlns:a16="http://schemas.microsoft.com/office/drawing/2014/main" val="3679953163"/>
                  </a:ext>
                </a:extLst>
              </a:tr>
              <a:tr h="263308">
                <a:tc>
                  <a:txBody>
                    <a:bodyPr/>
                    <a:lstStyle/>
                    <a:p>
                      <a:pPr algn="l" fontAlgn="b"/>
                      <a:r>
                        <a:rPr lang="en-US" sz="1400" b="0" i="0" u="none" strike="noStrike" dirty="0">
                          <a:solidFill>
                            <a:schemeClr val="tx1">
                              <a:lumMod val="75000"/>
                              <a:lumOff val="25000"/>
                            </a:schemeClr>
                          </a:solidFill>
                          <a:effectLst/>
                          <a:latin typeface="Calibri"/>
                        </a:rPr>
                        <a:t>Demographics</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6</a:t>
                      </a:r>
                    </a:p>
                  </a:txBody>
                  <a:tcPr marL="45720" marR="45720" anchor="b">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lvl="0" algn="ctr">
                        <a:lnSpc>
                          <a:spcPct val="100000"/>
                        </a:lnSpc>
                        <a:spcBef>
                          <a:spcPts val="0"/>
                        </a:spcBef>
                        <a:spcAft>
                          <a:spcPts val="0"/>
                        </a:spcAft>
                        <a:buNone/>
                      </a:pPr>
                      <a:r>
                        <a:rPr lang="en-US" sz="1400" b="0" i="0" u="none" strike="noStrike" noProof="0" dirty="0">
                          <a:solidFill>
                            <a:schemeClr val="tx1">
                              <a:lumMod val="75000"/>
                              <a:lumOff val="25000"/>
                            </a:schemeClr>
                          </a:solidFill>
                          <a:effectLst/>
                          <a:latin typeface="Calibri"/>
                        </a:rPr>
                        <a:t>One hot coding</a:t>
                      </a:r>
                      <a:endParaRPr lang="en-US" sz="1400" b="0" i="0" u="none" strike="noStrike" noProof="0" dirty="0">
                        <a:effectLst/>
                        <a:latin typeface="Calibri"/>
                      </a:endParaRPr>
                    </a:p>
                  </a:txBody>
                  <a:tcPr marL="45720" marR="45720" anchor="b">
                    <a:solidFill>
                      <a:schemeClr val="bg1"/>
                    </a:solidFill>
                  </a:tcPr>
                </a:tc>
                <a:extLst>
                  <a:ext uri="{0D108BD9-81ED-4DB2-BD59-A6C34878D82A}">
                    <a16:rowId xmlns:a16="http://schemas.microsoft.com/office/drawing/2014/main" val="3908861314"/>
                  </a:ext>
                </a:extLst>
              </a:tr>
              <a:tr h="263308">
                <a:tc>
                  <a:txBody>
                    <a:bodyPr/>
                    <a:lstStyle/>
                    <a:p>
                      <a:pPr algn="l" fontAlgn="b"/>
                      <a:r>
                        <a:rPr lang="en-US" sz="1400" b="0" i="0" u="none" strike="noStrike" dirty="0">
                          <a:solidFill>
                            <a:schemeClr val="tx1">
                              <a:lumMod val="75000"/>
                              <a:lumOff val="25000"/>
                            </a:schemeClr>
                          </a:solidFill>
                          <a:effectLst/>
                          <a:latin typeface="Calibri"/>
                        </a:rPr>
                        <a:t>Diagnosis</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3</a:t>
                      </a:r>
                    </a:p>
                  </a:txBody>
                  <a:tcPr marL="45720" marR="45720" anchor="b">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One hot coding</a:t>
                      </a:r>
                    </a:p>
                  </a:txBody>
                  <a:tcPr marL="45720" marR="45720" anchor="b">
                    <a:solidFill>
                      <a:schemeClr val="bg1"/>
                    </a:solidFill>
                  </a:tcPr>
                </a:tc>
                <a:extLst>
                  <a:ext uri="{0D108BD9-81ED-4DB2-BD59-A6C34878D82A}">
                    <a16:rowId xmlns:a16="http://schemas.microsoft.com/office/drawing/2014/main" val="4282155438"/>
                  </a:ext>
                </a:extLst>
              </a:tr>
              <a:tr h="263308">
                <a:tc>
                  <a:txBody>
                    <a:bodyPr/>
                    <a:lstStyle/>
                    <a:p>
                      <a:pPr algn="l" fontAlgn="b"/>
                      <a:r>
                        <a:rPr lang="en-US" sz="1400" b="0" i="0" u="none" strike="noStrike" dirty="0">
                          <a:solidFill>
                            <a:schemeClr val="tx1">
                              <a:lumMod val="75000"/>
                              <a:lumOff val="25000"/>
                            </a:schemeClr>
                          </a:solidFill>
                          <a:effectLst/>
                          <a:latin typeface="Calibri"/>
                        </a:rPr>
                        <a:t>Procedures</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19</a:t>
                      </a:r>
                    </a:p>
                  </a:txBody>
                  <a:tcPr marL="45720" marR="45720" anchor="b">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75000"/>
                              <a:lumOff val="25000"/>
                            </a:schemeClr>
                          </a:solidFill>
                          <a:effectLst/>
                          <a:latin typeface="Calibri" panose="020F0502020204030204" pitchFamily="34" charset="0"/>
                        </a:rPr>
                        <a:t>One hot coding</a:t>
                      </a:r>
                    </a:p>
                  </a:txBody>
                  <a:tcPr marL="45720" marR="45720" anchor="b">
                    <a:solidFill>
                      <a:schemeClr val="bg1"/>
                    </a:solidFill>
                  </a:tcPr>
                </a:tc>
                <a:extLst>
                  <a:ext uri="{0D108BD9-81ED-4DB2-BD59-A6C34878D82A}">
                    <a16:rowId xmlns:a16="http://schemas.microsoft.com/office/drawing/2014/main" val="1723921552"/>
                  </a:ext>
                </a:extLst>
              </a:tr>
              <a:tr h="263308">
                <a:tc>
                  <a:txBody>
                    <a:bodyPr/>
                    <a:lstStyle/>
                    <a:p>
                      <a:pPr algn="l" fontAlgn="b"/>
                      <a:r>
                        <a:rPr lang="en-US" sz="1400" b="0" i="0" u="none" strike="noStrike" dirty="0">
                          <a:solidFill>
                            <a:schemeClr val="tx1">
                              <a:lumMod val="75000"/>
                              <a:lumOff val="25000"/>
                            </a:schemeClr>
                          </a:solidFill>
                          <a:effectLst/>
                          <a:latin typeface="Calibri"/>
                        </a:rPr>
                        <a:t>Prescription</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101</a:t>
                      </a:r>
                    </a:p>
                  </a:txBody>
                  <a:tcPr marL="45720" marR="45720" anchor="b">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75000"/>
                              <a:lumOff val="25000"/>
                            </a:schemeClr>
                          </a:solidFill>
                          <a:effectLst/>
                          <a:latin typeface="Calibri" panose="020F0502020204030204" pitchFamily="34" charset="0"/>
                        </a:rPr>
                        <a:t>One hot coding</a:t>
                      </a:r>
                    </a:p>
                  </a:txBody>
                  <a:tcPr marL="45720" marR="45720" anchor="b">
                    <a:solidFill>
                      <a:schemeClr val="bg1"/>
                    </a:solidFill>
                  </a:tcPr>
                </a:tc>
                <a:extLst>
                  <a:ext uri="{0D108BD9-81ED-4DB2-BD59-A6C34878D82A}">
                    <a16:rowId xmlns:a16="http://schemas.microsoft.com/office/drawing/2014/main" val="1534008031"/>
                  </a:ext>
                </a:extLst>
              </a:tr>
              <a:tr h="263308">
                <a:tc>
                  <a:txBody>
                    <a:bodyPr/>
                    <a:lstStyle/>
                    <a:p>
                      <a:pPr algn="l" fontAlgn="b"/>
                      <a:r>
                        <a:rPr lang="en-US" sz="1400" b="0" i="0" u="none" strike="noStrike" dirty="0">
                          <a:solidFill>
                            <a:schemeClr val="tx1">
                              <a:lumMod val="75000"/>
                              <a:lumOff val="25000"/>
                            </a:schemeClr>
                          </a:solidFill>
                          <a:effectLst/>
                          <a:latin typeface="Calibri"/>
                        </a:rPr>
                        <a:t>Lab</a:t>
                      </a:r>
                    </a:p>
                  </a:txBody>
                  <a:tcPr marL="45720" marR="45720" anchor="ctr">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200</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Rx cost statistics</a:t>
                      </a:r>
                    </a:p>
                  </a:txBody>
                  <a:tcPr marL="45720" marR="45720" anchor="b">
                    <a:solidFill>
                      <a:schemeClr val="bg1"/>
                    </a:solidFill>
                  </a:tcPr>
                </a:tc>
                <a:extLst>
                  <a:ext uri="{0D108BD9-81ED-4DB2-BD59-A6C34878D82A}">
                    <a16:rowId xmlns:a16="http://schemas.microsoft.com/office/drawing/2014/main" val="2693098798"/>
                  </a:ext>
                </a:extLst>
              </a:tr>
              <a:tr h="263308">
                <a:tc>
                  <a:txBody>
                    <a:bodyPr/>
                    <a:lstStyle/>
                    <a:p>
                      <a:pPr algn="l" fontAlgn="b"/>
                      <a:r>
                        <a:rPr lang="en-US" sz="1400" b="0" i="0" u="none" strike="noStrike" dirty="0">
                          <a:solidFill>
                            <a:schemeClr val="tx1">
                              <a:lumMod val="75000"/>
                              <a:lumOff val="25000"/>
                            </a:schemeClr>
                          </a:solidFill>
                          <a:effectLst/>
                          <a:latin typeface="Calibri"/>
                        </a:rPr>
                        <a:t>Insurance</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Calibri" panose="020F0502020204030204" pitchFamily="34" charset="0"/>
                        </a:rPr>
                        <a:t>15</a:t>
                      </a:r>
                    </a:p>
                  </a:txBody>
                  <a:tcPr marL="45720" marR="45720" anchor="b">
                    <a:solidFill>
                      <a:schemeClr val="bg1"/>
                    </a:solidFill>
                  </a:tcPr>
                </a:tc>
                <a:tc>
                  <a:txBody>
                    <a:bodyPr/>
                    <a:lstStyle/>
                    <a:p>
                      <a:pPr algn="ctr" fontAlgn="b"/>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75000"/>
                              <a:lumOff val="25000"/>
                            </a:schemeClr>
                          </a:solidFill>
                          <a:effectLst/>
                          <a:latin typeface="Calibri" panose="020F0502020204030204" pitchFamily="34" charset="0"/>
                        </a:rPr>
                        <a:t>One hot coding</a:t>
                      </a:r>
                    </a:p>
                  </a:txBody>
                  <a:tcPr marL="45720" marR="45720" anchor="b">
                    <a:solidFill>
                      <a:schemeClr val="bg1"/>
                    </a:solidFill>
                  </a:tcPr>
                </a:tc>
                <a:extLst>
                  <a:ext uri="{0D108BD9-81ED-4DB2-BD59-A6C34878D82A}">
                    <a16:rowId xmlns:a16="http://schemas.microsoft.com/office/drawing/2014/main" val="148812090"/>
                  </a:ext>
                </a:extLst>
              </a:tr>
              <a:tr h="263308">
                <a:tc>
                  <a:txBody>
                    <a:bodyPr/>
                    <a:lstStyle/>
                    <a:p>
                      <a:pPr algn="l" fontAlgn="b"/>
                      <a:endParaRPr lang="en-US" sz="1400" b="0" i="0" u="none" strike="noStrike" dirty="0">
                        <a:solidFill>
                          <a:schemeClr val="tx1">
                            <a:lumMod val="75000"/>
                            <a:lumOff val="25000"/>
                          </a:schemeClr>
                        </a:solidFill>
                        <a:effectLst/>
                        <a:latin typeface="Calibri"/>
                      </a:endParaRPr>
                    </a:p>
                  </a:txBody>
                  <a:tcPr marL="45720" marR="45720" anchor="ctr">
                    <a:solidFill>
                      <a:schemeClr val="bg1"/>
                    </a:solidFill>
                  </a:tcPr>
                </a:tc>
                <a:tc>
                  <a:txBody>
                    <a:bodyPr/>
                    <a:lstStyle/>
                    <a:p>
                      <a:pPr marL="0" algn="ctr" defTabSz="914400" rtl="0" eaLnBrk="1" fontAlgn="b" latinLnBrk="0" hangingPunct="1">
                        <a:spcBef>
                          <a:spcPts val="0"/>
                        </a:spcBef>
                        <a:spcAft>
                          <a:spcPts val="0"/>
                        </a:spcAft>
                      </a:pPr>
                      <a:endParaRPr lang="en-US" sz="1400" b="0" i="0" u="none" strike="noStrike" kern="1200" dirty="0">
                        <a:solidFill>
                          <a:schemeClr val="tx1">
                            <a:lumMod val="75000"/>
                            <a:lumOff val="25000"/>
                          </a:schemeClr>
                        </a:solidFill>
                        <a:effectLst/>
                        <a:latin typeface="Calibri" panose="020F0502020204030204" pitchFamily="34" charset="0"/>
                        <a:ea typeface="+mn-ea"/>
                        <a:cs typeface="+mn-cs"/>
                      </a:endParaRPr>
                    </a:p>
                  </a:txBody>
                  <a:tcPr marL="45720" marR="45720" anchor="b">
                    <a:solidFill>
                      <a:schemeClr val="bg1"/>
                    </a:solidFill>
                  </a:tcPr>
                </a:tc>
                <a:tc>
                  <a:txBody>
                    <a:bodyPr/>
                    <a:lstStyle/>
                    <a:p>
                      <a:pPr marL="0" algn="ctr" defTabSz="914400" rtl="0" eaLnBrk="1" fontAlgn="b" latinLnBrk="0" hangingPunct="1">
                        <a:spcBef>
                          <a:spcPts val="0"/>
                        </a:spcBef>
                        <a:spcAft>
                          <a:spcPts val="0"/>
                        </a:spcAft>
                      </a:pPr>
                      <a:endParaRPr lang="en-US" sz="1400" b="0" i="0" u="none" strike="noStrike" kern="1200" dirty="0">
                        <a:solidFill>
                          <a:schemeClr val="tx1">
                            <a:lumMod val="75000"/>
                            <a:lumOff val="25000"/>
                          </a:schemeClr>
                        </a:solidFill>
                        <a:effectLst/>
                        <a:latin typeface="Calibri" panose="020F0502020204030204" pitchFamily="34" charset="0"/>
                        <a:ea typeface="+mn-ea"/>
                        <a:cs typeface="+mn-cs"/>
                      </a:endParaRPr>
                    </a:p>
                  </a:txBody>
                  <a:tcPr marL="45720" marR="4572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1">
                            <a:lumMod val="75000"/>
                            <a:lumOff val="25000"/>
                          </a:schemeClr>
                        </a:solidFill>
                        <a:effectLst/>
                        <a:latin typeface="Calibri" panose="020F0502020204030204" pitchFamily="34" charset="0"/>
                      </a:endParaRPr>
                    </a:p>
                  </a:txBody>
                  <a:tcPr marL="45720" marR="45720" anchor="b">
                    <a:solidFill>
                      <a:schemeClr val="bg1"/>
                    </a:solidFill>
                  </a:tcPr>
                </a:tc>
                <a:extLst>
                  <a:ext uri="{0D108BD9-81ED-4DB2-BD59-A6C34878D82A}">
                    <a16:rowId xmlns:a16="http://schemas.microsoft.com/office/drawing/2014/main" val="3863419239"/>
                  </a:ext>
                </a:extLst>
              </a:tr>
            </a:tbl>
          </a:graphicData>
        </a:graphic>
      </p:graphicFrame>
      <p:graphicFrame>
        <p:nvGraphicFramePr>
          <p:cNvPr id="3" name="Table 2">
            <a:extLst>
              <a:ext uri="{FF2B5EF4-FFF2-40B4-BE49-F238E27FC236}">
                <a16:creationId xmlns:a16="http://schemas.microsoft.com/office/drawing/2014/main" id="{CAC876DA-62D4-4D89-BBF6-C116DB0A322D}"/>
              </a:ext>
            </a:extLst>
          </p:cNvPr>
          <p:cNvGraphicFramePr>
            <a:graphicFrameLocks noGrp="1"/>
          </p:cNvGraphicFramePr>
          <p:nvPr>
            <p:extLst>
              <p:ext uri="{D42A27DB-BD31-4B8C-83A1-F6EECF244321}">
                <p14:modId xmlns:p14="http://schemas.microsoft.com/office/powerpoint/2010/main" val="1292962029"/>
              </p:ext>
            </p:extLst>
          </p:nvPr>
        </p:nvGraphicFramePr>
        <p:xfrm>
          <a:off x="584780" y="1109651"/>
          <a:ext cx="5191909" cy="1231760"/>
        </p:xfrm>
        <a:graphic>
          <a:graphicData uri="http://schemas.openxmlformats.org/drawingml/2006/table">
            <a:tbl>
              <a:tblPr firstRow="1" bandRow="1">
                <a:tableStyleId>{5C22544A-7EE6-4342-B048-85BDC9FD1C3A}</a:tableStyleId>
              </a:tblPr>
              <a:tblGrid>
                <a:gridCol w="1325416">
                  <a:extLst>
                    <a:ext uri="{9D8B030D-6E8A-4147-A177-3AD203B41FA5}">
                      <a16:colId xmlns:a16="http://schemas.microsoft.com/office/drawing/2014/main" val="1205225256"/>
                    </a:ext>
                  </a:extLst>
                </a:gridCol>
                <a:gridCol w="1039952">
                  <a:extLst>
                    <a:ext uri="{9D8B030D-6E8A-4147-A177-3AD203B41FA5}">
                      <a16:colId xmlns:a16="http://schemas.microsoft.com/office/drawing/2014/main" val="3125051151"/>
                    </a:ext>
                  </a:extLst>
                </a:gridCol>
                <a:gridCol w="826629">
                  <a:extLst>
                    <a:ext uri="{9D8B030D-6E8A-4147-A177-3AD203B41FA5}">
                      <a16:colId xmlns:a16="http://schemas.microsoft.com/office/drawing/2014/main" val="2953927783"/>
                    </a:ext>
                  </a:extLst>
                </a:gridCol>
                <a:gridCol w="786631">
                  <a:extLst>
                    <a:ext uri="{9D8B030D-6E8A-4147-A177-3AD203B41FA5}">
                      <a16:colId xmlns:a16="http://schemas.microsoft.com/office/drawing/2014/main" val="3526360041"/>
                    </a:ext>
                  </a:extLst>
                </a:gridCol>
                <a:gridCol w="1213281">
                  <a:extLst>
                    <a:ext uri="{9D8B030D-6E8A-4147-A177-3AD203B41FA5}">
                      <a16:colId xmlns:a16="http://schemas.microsoft.com/office/drawing/2014/main" val="1058882882"/>
                    </a:ext>
                  </a:extLst>
                </a:gridCol>
              </a:tblGrid>
              <a:tr h="317360">
                <a:tc>
                  <a:txBody>
                    <a:bodyPr/>
                    <a:lstStyle/>
                    <a:p>
                      <a:pPr algn="l" fontAlgn="b"/>
                      <a:r>
                        <a:rPr lang="en-US" sz="1400" b="1" i="0" u="none" strike="noStrike" dirty="0">
                          <a:solidFill>
                            <a:schemeClr val="tx1">
                              <a:lumMod val="75000"/>
                              <a:lumOff val="25000"/>
                            </a:schemeClr>
                          </a:solidFill>
                          <a:effectLst/>
                          <a:latin typeface="+mn-lt"/>
                        </a:rPr>
                        <a:t>Data</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mn-lt"/>
                        </a:rPr>
                        <a:t>Total Count</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mn-lt"/>
                        </a:rPr>
                        <a:t>Positive </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mn-lt"/>
                        </a:rPr>
                        <a:t>Negative</a:t>
                      </a:r>
                    </a:p>
                  </a:txBody>
                  <a:tcPr marL="45720" marR="45720" anchor="ctr">
                    <a:solidFill>
                      <a:schemeClr val="accent5">
                        <a:lumMod val="20000"/>
                        <a:lumOff val="80000"/>
                      </a:schemeClr>
                    </a:solidFill>
                  </a:tcPr>
                </a:tc>
                <a:tc>
                  <a:txBody>
                    <a:bodyPr/>
                    <a:lstStyle/>
                    <a:p>
                      <a:pPr algn="ctr" fontAlgn="b"/>
                      <a:r>
                        <a:rPr lang="en-US" sz="1400" b="1" i="0" u="none" strike="noStrike" dirty="0">
                          <a:solidFill>
                            <a:schemeClr val="tx1">
                              <a:lumMod val="75000"/>
                              <a:lumOff val="25000"/>
                            </a:schemeClr>
                          </a:solidFill>
                          <a:effectLst/>
                          <a:latin typeface="+mn-lt"/>
                        </a:rPr>
                        <a:t>Positive Rate</a:t>
                      </a:r>
                    </a:p>
                  </a:txBody>
                  <a:tcPr marL="45720" marR="45720" anchor="ctr">
                    <a:solidFill>
                      <a:schemeClr val="accent5">
                        <a:lumMod val="20000"/>
                        <a:lumOff val="80000"/>
                      </a:schemeClr>
                    </a:solidFill>
                  </a:tcPr>
                </a:tc>
                <a:extLst>
                  <a:ext uri="{0D108BD9-81ED-4DB2-BD59-A6C34878D82A}">
                    <a16:rowId xmlns:a16="http://schemas.microsoft.com/office/drawing/2014/main" val="3022918767"/>
                  </a:ext>
                </a:extLst>
              </a:tr>
              <a:tr h="263308">
                <a:tc>
                  <a:txBody>
                    <a:bodyPr/>
                    <a:lstStyle/>
                    <a:p>
                      <a:pPr algn="l" fontAlgn="b"/>
                      <a:r>
                        <a:rPr lang="en-US" sz="1400" b="0" i="0" u="none" strike="noStrike" dirty="0">
                          <a:solidFill>
                            <a:schemeClr val="tx1">
                              <a:lumMod val="75000"/>
                              <a:lumOff val="25000"/>
                            </a:schemeClr>
                          </a:solidFill>
                          <a:effectLst/>
                          <a:latin typeface="+mn-lt"/>
                        </a:rPr>
                        <a:t>Master Dataset</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1940</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1316</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624</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68%</a:t>
                      </a:r>
                    </a:p>
                  </a:txBody>
                  <a:tcPr marL="45720" marR="45720" anchor="b">
                    <a:solidFill>
                      <a:schemeClr val="bg1"/>
                    </a:solidFill>
                  </a:tcPr>
                </a:tc>
                <a:extLst>
                  <a:ext uri="{0D108BD9-81ED-4DB2-BD59-A6C34878D82A}">
                    <a16:rowId xmlns:a16="http://schemas.microsoft.com/office/drawing/2014/main" val="2815226629"/>
                  </a:ext>
                </a:extLst>
              </a:tr>
              <a:tr h="263308">
                <a:tc>
                  <a:txBody>
                    <a:bodyPr/>
                    <a:lstStyle/>
                    <a:p>
                      <a:pPr algn="l" fontAlgn="b"/>
                      <a:r>
                        <a:rPr lang="en-US" sz="1400" b="0" i="0" u="none" strike="noStrike" dirty="0">
                          <a:solidFill>
                            <a:schemeClr val="tx1">
                              <a:lumMod val="75000"/>
                              <a:lumOff val="25000"/>
                            </a:schemeClr>
                          </a:solidFill>
                          <a:effectLst/>
                          <a:latin typeface="+mn-lt"/>
                        </a:rPr>
                        <a:t>Training Set</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1359</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922</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437</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68%</a:t>
                      </a:r>
                    </a:p>
                  </a:txBody>
                  <a:tcPr marL="45720" marR="45720" anchor="b">
                    <a:solidFill>
                      <a:schemeClr val="bg1"/>
                    </a:solidFill>
                  </a:tcPr>
                </a:tc>
                <a:extLst>
                  <a:ext uri="{0D108BD9-81ED-4DB2-BD59-A6C34878D82A}">
                    <a16:rowId xmlns:a16="http://schemas.microsoft.com/office/drawing/2014/main" val="1749927602"/>
                  </a:ext>
                </a:extLst>
              </a:tr>
              <a:tr h="263308">
                <a:tc>
                  <a:txBody>
                    <a:bodyPr/>
                    <a:lstStyle/>
                    <a:p>
                      <a:pPr algn="l" fontAlgn="b"/>
                      <a:r>
                        <a:rPr lang="en-US" sz="1400" b="0" i="0" u="none" strike="noStrike" dirty="0">
                          <a:solidFill>
                            <a:schemeClr val="tx1">
                              <a:lumMod val="75000"/>
                              <a:lumOff val="25000"/>
                            </a:schemeClr>
                          </a:solidFill>
                          <a:effectLst/>
                          <a:latin typeface="+mn-lt"/>
                        </a:rPr>
                        <a:t>Testing Set</a:t>
                      </a:r>
                    </a:p>
                  </a:txBody>
                  <a:tcPr marL="45720" marR="45720" anchor="ctr">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581</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394</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187</a:t>
                      </a:r>
                    </a:p>
                  </a:txBody>
                  <a:tcPr marL="45720" marR="45720" anchor="b">
                    <a:solidFill>
                      <a:schemeClr val="bg1"/>
                    </a:solidFill>
                  </a:tcPr>
                </a:tc>
                <a:tc>
                  <a:txBody>
                    <a:bodyPr/>
                    <a:lstStyle/>
                    <a:p>
                      <a:pPr algn="ctr" fontAlgn="b"/>
                      <a:r>
                        <a:rPr lang="en-US" sz="1400" b="0" i="0" u="none" strike="noStrike" dirty="0">
                          <a:solidFill>
                            <a:schemeClr val="tx1">
                              <a:lumMod val="75000"/>
                              <a:lumOff val="25000"/>
                            </a:schemeClr>
                          </a:solidFill>
                          <a:effectLst/>
                          <a:latin typeface="+mn-lt"/>
                        </a:rPr>
                        <a:t>68%</a:t>
                      </a:r>
                    </a:p>
                  </a:txBody>
                  <a:tcPr marL="45720" marR="45720" anchor="b">
                    <a:solidFill>
                      <a:schemeClr val="bg1"/>
                    </a:solidFill>
                  </a:tcPr>
                </a:tc>
                <a:extLst>
                  <a:ext uri="{0D108BD9-81ED-4DB2-BD59-A6C34878D82A}">
                    <a16:rowId xmlns:a16="http://schemas.microsoft.com/office/drawing/2014/main" val="714901178"/>
                  </a:ext>
                </a:extLst>
              </a:tr>
            </a:tbl>
          </a:graphicData>
        </a:graphic>
      </p:graphicFrame>
    </p:spTree>
    <p:extLst>
      <p:ext uri="{BB962C8B-B14F-4D97-AF65-F5344CB8AC3E}">
        <p14:creationId xmlns:p14="http://schemas.microsoft.com/office/powerpoint/2010/main" val="40549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3094479643"/>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bg2"/>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bg2"/>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bg2"/>
                          </a:solidFill>
                        </a:rPr>
                        <a:t>3</a:t>
                      </a:r>
                    </a:p>
                    <a:p>
                      <a:pPr algn="ctr"/>
                      <a:endParaRPr lang="en-US" sz="1600" baseline="0" dirty="0">
                        <a:solidFill>
                          <a:schemeClr val="bg2"/>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bg2"/>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Executive summary</a:t>
                      </a:r>
                      <a:endParaRPr lang="en-US" sz="1600" dirty="0">
                        <a:solidFill>
                          <a:schemeClr val="bg2"/>
                        </a:solidFill>
                      </a:endParaRPr>
                    </a:p>
                  </a:txBody>
                  <a:tcPr/>
                </a:tc>
                <a:tc>
                  <a:txBody>
                    <a:bodyPr/>
                    <a:lstStyle/>
                    <a:p>
                      <a:pPr algn="ctr"/>
                      <a:r>
                        <a:rPr lang="en-US" sz="1600" baseline="0" dirty="0">
                          <a:solidFill>
                            <a:schemeClr val="bg2"/>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tx1">
                              <a:lumMod val="65000"/>
                              <a:lumOff val="35000"/>
                            </a:schemeClr>
                          </a:solidFill>
                        </a:rPr>
                        <a:t>3</a:t>
                      </a:r>
                    </a:p>
                  </a:txBody>
                  <a:tcPr/>
                </a:tc>
                <a:tc>
                  <a:txBody>
                    <a:bodyPr/>
                    <a:lstStyle/>
                    <a:p>
                      <a:r>
                        <a:rPr lang="en-US" sz="1600" kern="1200" dirty="0">
                          <a:solidFill>
                            <a:schemeClr val="tx1">
                              <a:lumMod val="65000"/>
                              <a:lumOff val="35000"/>
                            </a:schemeClr>
                          </a:solidFill>
                          <a:effectLst/>
                        </a:rPr>
                        <a:t>Model Business Context and Goal</a:t>
                      </a:r>
                      <a:endParaRPr lang="en-US" sz="1600" dirty="0">
                        <a:solidFill>
                          <a:schemeClr val="tx1">
                            <a:lumMod val="65000"/>
                            <a:lumOff val="35000"/>
                          </a:schemeClr>
                        </a:solidFill>
                      </a:endParaRPr>
                    </a:p>
                  </a:txBody>
                  <a:tcPr/>
                </a:tc>
                <a:tc>
                  <a:txBody>
                    <a:bodyPr/>
                    <a:lstStyle/>
                    <a:p>
                      <a:pPr algn="ctr"/>
                      <a:r>
                        <a:rPr lang="en-US" sz="1600" baseline="0" dirty="0">
                          <a:solidFill>
                            <a:schemeClr val="tx1">
                              <a:lumMod val="65000"/>
                              <a:lumOff val="35000"/>
                            </a:schemeClr>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bg2"/>
                          </a:solidFill>
                        </a:rPr>
                        <a:t>4</a:t>
                      </a:r>
                    </a:p>
                  </a:txBody>
                  <a:tcPr/>
                </a:tc>
                <a:tc>
                  <a:txBody>
                    <a:bodyPr/>
                    <a:lstStyle/>
                    <a:p>
                      <a:r>
                        <a:rPr lang="en-US" sz="1600" kern="1200" dirty="0">
                          <a:solidFill>
                            <a:schemeClr val="bg2"/>
                          </a:solidFill>
                          <a:effectLst/>
                        </a:rPr>
                        <a:t>Data Scope and Details</a:t>
                      </a:r>
                      <a:endParaRPr lang="en-US" sz="1600" dirty="0">
                        <a:solidFill>
                          <a:schemeClr val="bg2"/>
                        </a:solidFill>
                      </a:endParaRPr>
                    </a:p>
                  </a:txBody>
                  <a:tcPr/>
                </a:tc>
                <a:tc>
                  <a:txBody>
                    <a:bodyPr/>
                    <a:lstStyle/>
                    <a:p>
                      <a:pPr algn="ctr"/>
                      <a:r>
                        <a:rPr lang="en-US" sz="1600" baseline="0" dirty="0">
                          <a:solidFill>
                            <a:schemeClr val="bg2"/>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bg2"/>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Performance and Results</a:t>
                      </a:r>
                      <a:endParaRPr lang="en-US" sz="1600" dirty="0">
                        <a:solidFill>
                          <a:schemeClr val="bg2"/>
                        </a:solidFill>
                      </a:endParaRPr>
                    </a:p>
                  </a:txBody>
                  <a:tcPr/>
                </a:tc>
                <a:tc>
                  <a:txBody>
                    <a:bodyPr/>
                    <a:lstStyle/>
                    <a:p>
                      <a:pPr algn="ctr"/>
                      <a:r>
                        <a:rPr lang="en-US" sz="1600" baseline="0" dirty="0">
                          <a:solidFill>
                            <a:schemeClr val="bg2"/>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bg2"/>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Features: EDA and Data Transformation</a:t>
                      </a:r>
                      <a:endParaRPr lang="en-US" sz="1600" dirty="0">
                        <a:solidFill>
                          <a:schemeClr val="bg2"/>
                        </a:solidFill>
                      </a:endParaRPr>
                    </a:p>
                  </a:txBody>
                  <a:tcPr/>
                </a:tc>
                <a:tc>
                  <a:txBody>
                    <a:bodyPr/>
                    <a:lstStyle/>
                    <a:p>
                      <a:pPr algn="ctr"/>
                      <a:r>
                        <a:rPr lang="en-US" sz="1600" baseline="0" dirty="0">
                          <a:solidFill>
                            <a:schemeClr val="bg2"/>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bg2"/>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bg2"/>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bg2"/>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131255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80D8E-79A9-4CB1-A585-EFA96C68C994}"/>
              </a:ext>
            </a:extLst>
          </p:cNvPr>
          <p:cNvSpPr/>
          <p:nvPr/>
        </p:nvSpPr>
        <p:spPr>
          <a:xfrm>
            <a:off x="5192873" y="993401"/>
            <a:ext cx="3776953" cy="4728974"/>
          </a:xfrm>
          <a:prstGeom prst="rect">
            <a:avLst/>
          </a:prstGeom>
          <a:solidFill>
            <a:schemeClr val="bg1">
              <a:lumMod val="95000"/>
            </a:schemeClr>
          </a:solidFill>
        </p:spPr>
        <p:txBody>
          <a:bodyPr>
            <a:noAutofit/>
          </a:bodyPr>
          <a:lstStyle/>
          <a:p>
            <a:pPr marL="0" marR="0" lvl="0" indent="0" algn="l" defTabSz="914400" rtl="0" eaLnBrk="0" fontAlgn="base" latinLnBrk="0" hangingPunct="0">
              <a:lnSpc>
                <a:spcPct val="100000"/>
              </a:lnSpc>
              <a:spcBef>
                <a:spcPts val="600"/>
              </a:spcBef>
              <a:spcAft>
                <a:spcPts val="300"/>
              </a:spcAft>
              <a:buClrTx/>
              <a:buSzTx/>
              <a:buFontTx/>
              <a:buNone/>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5C3E6546-F6C6-254A-B5A2-0BE2D2863893}"/>
              </a:ext>
            </a:extLst>
          </p:cNvPr>
          <p:cNvSpPr>
            <a:spLocks noGrp="1"/>
          </p:cNvSpPr>
          <p:nvPr>
            <p:ph type="title"/>
          </p:nvPr>
        </p:nvSpPr>
        <p:spPr/>
        <p:txBody>
          <a:bodyPr/>
          <a:lstStyle/>
          <a:p>
            <a:r>
              <a:rPr lang="en-US" dirty="0"/>
              <a:t>ART Model: Business Context and Goals</a:t>
            </a:r>
          </a:p>
        </p:txBody>
      </p:sp>
      <p:sp>
        <p:nvSpPr>
          <p:cNvPr id="3" name="Content Placeholder 2">
            <a:extLst>
              <a:ext uri="{FF2B5EF4-FFF2-40B4-BE49-F238E27FC236}">
                <a16:creationId xmlns:a16="http://schemas.microsoft.com/office/drawing/2014/main" id="{B0EBBD27-D3E3-D84D-A26F-3D9EB3F1FB3A}"/>
              </a:ext>
            </a:extLst>
          </p:cNvPr>
          <p:cNvSpPr>
            <a:spLocks noGrp="1"/>
          </p:cNvSpPr>
          <p:nvPr>
            <p:ph idx="1"/>
          </p:nvPr>
        </p:nvSpPr>
        <p:spPr>
          <a:xfrm>
            <a:off x="5192873" y="1581796"/>
            <a:ext cx="3776948" cy="3508653"/>
          </a:xfrm>
        </p:spPr>
        <p:txBody>
          <a:bodyPr>
            <a:spAutoFit/>
          </a:bodyPr>
          <a:lstStyle/>
          <a:p>
            <a:pPr marL="285750" indent="-285750">
              <a:spcBef>
                <a:spcPts val="1200"/>
              </a:spcBef>
              <a:buFont typeface="Wingdings" panose="05000000000000000000" pitchFamily="2" charset="2"/>
              <a:buChar char="ü"/>
            </a:pPr>
            <a:r>
              <a:rPr lang="en-US" b="1" dirty="0"/>
              <a:t>Data Preparation: </a:t>
            </a:r>
            <a:r>
              <a:rPr lang="en-US" dirty="0"/>
              <a:t>Included data sources with clinical information to understand member condition as comprehensively as possible</a:t>
            </a:r>
          </a:p>
          <a:p>
            <a:pPr marL="285750" indent="-285750">
              <a:spcBef>
                <a:spcPts val="1200"/>
              </a:spcBef>
              <a:buFont typeface="Wingdings" panose="05000000000000000000" pitchFamily="2" charset="2"/>
              <a:buChar char="ü"/>
            </a:pPr>
            <a:r>
              <a:rPr lang="en-US" b="1" dirty="0"/>
              <a:t>Feature Engineering: </a:t>
            </a:r>
            <a:r>
              <a:rPr lang="en-US" dirty="0"/>
              <a:t>Transformed raw data and individual attributes into meaningful features (demographics, pharmacy, lab, diagnosis, etc.) </a:t>
            </a:r>
          </a:p>
          <a:p>
            <a:pPr marL="285750" indent="-285750">
              <a:spcBef>
                <a:spcPts val="1200"/>
              </a:spcBef>
              <a:buFont typeface="Wingdings" panose="05000000000000000000" pitchFamily="2" charset="2"/>
              <a:buChar char="ü"/>
            </a:pPr>
            <a:r>
              <a:rPr lang="en-US" b="1" dirty="0"/>
              <a:t>Model Building: </a:t>
            </a:r>
            <a:r>
              <a:rPr lang="en-US" dirty="0"/>
              <a:t>Evaluated various algorithms to determine model with best predictive power </a:t>
            </a:r>
          </a:p>
          <a:p>
            <a:pPr marL="285750" indent="-285750">
              <a:spcBef>
                <a:spcPts val="1200"/>
              </a:spcBef>
              <a:buFont typeface="Wingdings" panose="05000000000000000000" pitchFamily="2" charset="2"/>
              <a:buChar char="ü"/>
            </a:pPr>
            <a:endParaRPr lang="en-US" dirty="0"/>
          </a:p>
        </p:txBody>
      </p:sp>
      <p:sp>
        <p:nvSpPr>
          <p:cNvPr id="4" name="Rectangle 3">
            <a:extLst>
              <a:ext uri="{FF2B5EF4-FFF2-40B4-BE49-F238E27FC236}">
                <a16:creationId xmlns:a16="http://schemas.microsoft.com/office/drawing/2014/main" id="{99390500-2DEC-CD44-A6ED-01545C4A121A}"/>
              </a:ext>
            </a:extLst>
          </p:cNvPr>
          <p:cNvSpPr/>
          <p:nvPr/>
        </p:nvSpPr>
        <p:spPr>
          <a:xfrm>
            <a:off x="252289" y="1599362"/>
            <a:ext cx="4144123" cy="1569660"/>
          </a:xfrm>
          <a:prstGeom prst="rect">
            <a:avLst/>
          </a:prstGeom>
          <a:noFill/>
        </p:spPr>
        <p:txBody>
          <a:bodyPr wrap="square" anchor="ctr">
            <a:spAutoFit/>
          </a:bodyPr>
          <a:lstStyle/>
          <a:p>
            <a:r>
              <a:rPr lang="en-US" sz="1600" dirty="0">
                <a:solidFill>
                  <a:schemeClr val="tx1">
                    <a:lumMod val="75000"/>
                    <a:lumOff val="25000"/>
                  </a:schemeClr>
                </a:solidFill>
                <a:latin typeface="Calibri"/>
                <a:cs typeface="Calibri"/>
              </a:rPr>
              <a:t>Predict </a:t>
            </a:r>
            <a:r>
              <a:rPr lang="en-US" sz="1600" b="1" dirty="0">
                <a:solidFill>
                  <a:schemeClr val="tx1">
                    <a:lumMod val="75000"/>
                    <a:lumOff val="25000"/>
                  </a:schemeClr>
                </a:solidFill>
                <a:latin typeface="Calibri"/>
                <a:cs typeface="Calibri"/>
              </a:rPr>
              <a:t>which </a:t>
            </a:r>
            <a:r>
              <a:rPr lang="en-US" sz="1600" dirty="0">
                <a:solidFill>
                  <a:schemeClr val="tx1">
                    <a:lumMod val="75000"/>
                    <a:lumOff val="25000"/>
                  </a:schemeClr>
                </a:solidFill>
                <a:latin typeface="Calibri"/>
                <a:cs typeface="Calibri"/>
              </a:rPr>
              <a:t>adults diagnosed with rheumatoid arthritis (RA) qualified for measure in a given year </a:t>
            </a:r>
            <a:r>
              <a:rPr lang="en-US" sz="1600" b="1" dirty="0">
                <a:solidFill>
                  <a:schemeClr val="tx1">
                    <a:lumMod val="75000"/>
                    <a:lumOff val="25000"/>
                  </a:schemeClr>
                </a:solidFill>
                <a:latin typeface="Calibri"/>
                <a:cs typeface="Calibri"/>
              </a:rPr>
              <a:t>will not </a:t>
            </a:r>
            <a:r>
              <a:rPr lang="en-US" sz="1600" dirty="0">
                <a:solidFill>
                  <a:schemeClr val="tx1">
                    <a:lumMod val="75000"/>
                    <a:lumOff val="25000"/>
                  </a:schemeClr>
                </a:solidFill>
                <a:latin typeface="Calibri"/>
                <a:cs typeface="Calibri"/>
              </a:rPr>
              <a:t>be dispensed at least one ambulatory prescription for a disease-modifying anti-rheumatic drug (DMARD) by end of reporting period</a:t>
            </a:r>
          </a:p>
        </p:txBody>
      </p:sp>
      <p:sp>
        <p:nvSpPr>
          <p:cNvPr id="6" name="Content Placeholder 2">
            <a:extLst>
              <a:ext uri="{FF2B5EF4-FFF2-40B4-BE49-F238E27FC236}">
                <a16:creationId xmlns:a16="http://schemas.microsoft.com/office/drawing/2014/main" id="{5BB7F220-32F9-4E9B-9F14-0490ACCC44A7}"/>
              </a:ext>
            </a:extLst>
          </p:cNvPr>
          <p:cNvSpPr txBox="1">
            <a:spLocks/>
          </p:cNvSpPr>
          <p:nvPr/>
        </p:nvSpPr>
        <p:spPr bwMode="auto">
          <a:xfrm>
            <a:off x="250183" y="3745803"/>
            <a:ext cx="444125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spcBef>
                <a:spcPts val="600"/>
              </a:spcBef>
              <a:buFont typeface="Wingdings" panose="05000000000000000000" pitchFamily="2" charset="2"/>
              <a:buChar char="§"/>
            </a:pPr>
            <a:r>
              <a:rPr lang="en-US" dirty="0">
                <a:solidFill>
                  <a:prstClr val="black">
                    <a:lumMod val="75000"/>
                    <a:lumOff val="25000"/>
                  </a:prstClr>
                </a:solidFill>
              </a:rPr>
              <a:t>Improve compliance for current reporting year</a:t>
            </a:r>
          </a:p>
          <a:p>
            <a:pPr marL="285750" lvl="0" indent="-285750">
              <a:spcBef>
                <a:spcPts val="600"/>
              </a:spcBef>
              <a:buFont typeface="Wingdings" panose="05000000000000000000" pitchFamily="2" charset="2"/>
              <a:buChar char="§"/>
            </a:pPr>
            <a:r>
              <a:rPr lang="en-US" dirty="0">
                <a:solidFill>
                  <a:prstClr val="black">
                    <a:lumMod val="75000"/>
                    <a:lumOff val="25000"/>
                  </a:prstClr>
                </a:solidFill>
              </a:rPr>
              <a:t>Develop “clinical understanding” of given Medicare member</a:t>
            </a:r>
          </a:p>
          <a:p>
            <a:pPr marL="285750" lvl="0" indent="-285750">
              <a:spcBef>
                <a:spcPts val="600"/>
              </a:spcBef>
              <a:buFont typeface="Wingdings" panose="05000000000000000000" pitchFamily="2" charset="2"/>
              <a:buChar char="§"/>
            </a:pPr>
            <a:r>
              <a:rPr lang="en-US" dirty="0">
                <a:solidFill>
                  <a:prstClr val="black">
                    <a:lumMod val="75000"/>
                    <a:lumOff val="25000"/>
                  </a:prstClr>
                </a:solidFill>
              </a:rPr>
              <a:t>Determine new means of engagement – e.g., timing, frequency</a:t>
            </a:r>
          </a:p>
          <a:p>
            <a:pPr marL="285750" lvl="0" indent="-285750">
              <a:spcBef>
                <a:spcPts val="600"/>
              </a:spcBef>
              <a:buFont typeface="Wingdings" panose="05000000000000000000" pitchFamily="2" charset="2"/>
              <a:buChar char="§"/>
            </a:pPr>
            <a:r>
              <a:rPr lang="en-US" dirty="0">
                <a:solidFill>
                  <a:prstClr val="black">
                    <a:lumMod val="75000"/>
                    <a:lumOff val="25000"/>
                  </a:prstClr>
                </a:solidFill>
              </a:rPr>
              <a:t>[Develop Medicare provider behavioral patterns – need historical data]</a:t>
            </a:r>
          </a:p>
        </p:txBody>
      </p:sp>
      <p:sp>
        <p:nvSpPr>
          <p:cNvPr id="9" name="Trapezoid 8">
            <a:extLst>
              <a:ext uri="{FF2B5EF4-FFF2-40B4-BE49-F238E27FC236}">
                <a16:creationId xmlns:a16="http://schemas.microsoft.com/office/drawing/2014/main" id="{29C01C10-BBEB-4F87-AA98-4D1A4D8B344C}"/>
              </a:ext>
            </a:extLst>
          </p:cNvPr>
          <p:cNvSpPr/>
          <p:nvPr/>
        </p:nvSpPr>
        <p:spPr>
          <a:xfrm rot="5400000" flipH="1">
            <a:off x="4103447" y="3243590"/>
            <a:ext cx="1524000" cy="228596"/>
          </a:xfrm>
          <a:prstGeom prst="trapezoid">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83BAF5E3-46FA-4C0C-9D63-25544B89E4A3}"/>
              </a:ext>
            </a:extLst>
          </p:cNvPr>
          <p:cNvSpPr/>
          <p:nvPr/>
        </p:nvSpPr>
        <p:spPr>
          <a:xfrm>
            <a:off x="250183" y="1231359"/>
            <a:ext cx="1616148"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4BACC6"/>
                </a:solidFill>
                <a:effectLst/>
                <a:uLnTx/>
                <a:uFillTx/>
                <a:latin typeface="Calibri" panose="020F0502020204030204" pitchFamily="34" charset="0"/>
                <a:ea typeface="+mn-ea"/>
                <a:cs typeface="+mn-cs"/>
              </a:rPr>
              <a:t>Business Goal</a:t>
            </a:r>
            <a:r>
              <a:rPr kumimoji="0" lang="en-US" sz="1800" b="0" i="0" u="none" strike="noStrike" kern="1200" cap="none" spc="0" normalizeH="0" baseline="0" noProof="0" dirty="0">
                <a:ln>
                  <a:noFill/>
                </a:ln>
                <a:solidFill>
                  <a:srgbClr val="4BACC6"/>
                </a:solidFill>
                <a:effectLst/>
                <a:uLnTx/>
                <a:uFillTx/>
                <a:latin typeface="Calibri" panose="020F0502020204030204" pitchFamily="34" charset="0"/>
                <a:ea typeface="+mn-ea"/>
                <a:cs typeface="+mn-cs"/>
              </a:rPr>
              <a:t>: </a:t>
            </a:r>
          </a:p>
        </p:txBody>
      </p:sp>
      <p:sp>
        <p:nvSpPr>
          <p:cNvPr id="11" name="Rectangle 10">
            <a:extLst>
              <a:ext uri="{FF2B5EF4-FFF2-40B4-BE49-F238E27FC236}">
                <a16:creationId xmlns:a16="http://schemas.microsoft.com/office/drawing/2014/main" id="{3B567CDA-1212-4359-9E49-C47D53173164}"/>
              </a:ext>
            </a:extLst>
          </p:cNvPr>
          <p:cNvSpPr/>
          <p:nvPr/>
        </p:nvSpPr>
        <p:spPr>
          <a:xfrm>
            <a:off x="295137" y="3376471"/>
            <a:ext cx="2249655" cy="369332"/>
          </a:xfrm>
          <a:prstGeom prst="rect">
            <a:avLst/>
          </a:prstGeom>
        </p:spPr>
        <p:txBody>
          <a:bodyPr wrap="none">
            <a:spAutoFit/>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dirty="0">
                <a:ln>
                  <a:noFill/>
                </a:ln>
                <a:solidFill>
                  <a:srgbClr val="4BACC6"/>
                </a:solidFill>
                <a:effectLst/>
                <a:uLnTx/>
                <a:uFillTx/>
                <a:latin typeface="Calibri" panose="020F0502020204030204" pitchFamily="34" charset="0"/>
                <a:ea typeface="+mn-ea"/>
                <a:cs typeface="+mn-cs"/>
              </a:rPr>
              <a:t>Business Imperatives:</a:t>
            </a:r>
          </a:p>
        </p:txBody>
      </p:sp>
      <p:sp>
        <p:nvSpPr>
          <p:cNvPr id="12" name="Rectangle 11">
            <a:extLst>
              <a:ext uri="{FF2B5EF4-FFF2-40B4-BE49-F238E27FC236}">
                <a16:creationId xmlns:a16="http://schemas.microsoft.com/office/drawing/2014/main" id="{7CC4D547-BF76-4672-B548-8512BBE2983E}"/>
              </a:ext>
            </a:extLst>
          </p:cNvPr>
          <p:cNvSpPr/>
          <p:nvPr/>
        </p:nvSpPr>
        <p:spPr>
          <a:xfrm>
            <a:off x="5192873" y="1026814"/>
            <a:ext cx="1274708"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4BACC6"/>
                </a:solidFill>
                <a:effectLst/>
                <a:uLnTx/>
                <a:uFillTx/>
                <a:latin typeface="Calibri" panose="020F0502020204030204" pitchFamily="34" charset="0"/>
                <a:ea typeface="+mn-ea"/>
                <a:cs typeface="+mn-cs"/>
              </a:rPr>
              <a:t>The Model:</a:t>
            </a:r>
          </a:p>
        </p:txBody>
      </p:sp>
    </p:spTree>
    <p:extLst>
      <p:ext uri="{BB962C8B-B14F-4D97-AF65-F5344CB8AC3E}">
        <p14:creationId xmlns:p14="http://schemas.microsoft.com/office/powerpoint/2010/main" val="288681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1754506626"/>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bg2"/>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bg2"/>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bg2"/>
                          </a:solidFill>
                        </a:rPr>
                        <a:t>3</a:t>
                      </a:r>
                    </a:p>
                    <a:p>
                      <a:pPr algn="ctr"/>
                      <a:endParaRPr lang="en-US" sz="1600" baseline="0" dirty="0">
                        <a:solidFill>
                          <a:schemeClr val="bg2"/>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bg2"/>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Executive summary</a:t>
                      </a:r>
                      <a:endParaRPr lang="en-US" sz="1600" dirty="0">
                        <a:solidFill>
                          <a:schemeClr val="bg2"/>
                        </a:solidFill>
                      </a:endParaRPr>
                    </a:p>
                  </a:txBody>
                  <a:tcPr/>
                </a:tc>
                <a:tc>
                  <a:txBody>
                    <a:bodyPr/>
                    <a:lstStyle/>
                    <a:p>
                      <a:pPr algn="ctr"/>
                      <a:r>
                        <a:rPr lang="en-US" sz="1600" baseline="0" dirty="0">
                          <a:solidFill>
                            <a:schemeClr val="bg2"/>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bg2"/>
                          </a:solidFill>
                        </a:rPr>
                        <a:t>3</a:t>
                      </a:r>
                    </a:p>
                  </a:txBody>
                  <a:tcPr/>
                </a:tc>
                <a:tc>
                  <a:txBody>
                    <a:bodyPr/>
                    <a:lstStyle/>
                    <a:p>
                      <a:r>
                        <a:rPr lang="en-US" sz="1600" kern="1200" dirty="0">
                          <a:solidFill>
                            <a:schemeClr val="bg2"/>
                          </a:solidFill>
                          <a:effectLst/>
                        </a:rPr>
                        <a:t>Model Business Context and Goal</a:t>
                      </a:r>
                      <a:endParaRPr lang="en-US" sz="1600" dirty="0">
                        <a:solidFill>
                          <a:schemeClr val="bg2"/>
                        </a:solidFill>
                      </a:endParaRPr>
                    </a:p>
                  </a:txBody>
                  <a:tcPr/>
                </a:tc>
                <a:tc>
                  <a:txBody>
                    <a:bodyPr/>
                    <a:lstStyle/>
                    <a:p>
                      <a:pPr algn="ctr"/>
                      <a:r>
                        <a:rPr lang="en-US" sz="1600" baseline="0" dirty="0">
                          <a:solidFill>
                            <a:schemeClr val="bg2"/>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tx1"/>
                          </a:solidFill>
                        </a:rPr>
                        <a:t>4</a:t>
                      </a:r>
                    </a:p>
                  </a:txBody>
                  <a:tcPr/>
                </a:tc>
                <a:tc>
                  <a:txBody>
                    <a:bodyPr/>
                    <a:lstStyle/>
                    <a:p>
                      <a:r>
                        <a:rPr lang="en-US" sz="1600" kern="1200" dirty="0">
                          <a:solidFill>
                            <a:schemeClr val="tx1"/>
                          </a:solidFill>
                          <a:effectLst/>
                        </a:rPr>
                        <a:t>Data Scope and Details</a:t>
                      </a:r>
                      <a:endParaRPr lang="en-US" sz="1600" dirty="0">
                        <a:solidFill>
                          <a:schemeClr val="tx1"/>
                        </a:solidFill>
                      </a:endParaRPr>
                    </a:p>
                  </a:txBody>
                  <a:tcPr/>
                </a:tc>
                <a:tc>
                  <a:txBody>
                    <a:bodyPr/>
                    <a:lstStyle/>
                    <a:p>
                      <a:pPr algn="ctr"/>
                      <a:r>
                        <a:rPr lang="en-US" sz="1600" baseline="0" dirty="0">
                          <a:solidFill>
                            <a:schemeClr val="tx1"/>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bg2"/>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Performance and Results</a:t>
                      </a:r>
                      <a:endParaRPr lang="en-US" sz="1600" dirty="0">
                        <a:solidFill>
                          <a:schemeClr val="bg2"/>
                        </a:solidFill>
                      </a:endParaRPr>
                    </a:p>
                  </a:txBody>
                  <a:tcPr/>
                </a:tc>
                <a:tc>
                  <a:txBody>
                    <a:bodyPr/>
                    <a:lstStyle/>
                    <a:p>
                      <a:pPr algn="ctr"/>
                      <a:r>
                        <a:rPr lang="en-US" sz="1600" baseline="0" dirty="0">
                          <a:solidFill>
                            <a:schemeClr val="bg2"/>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bg2"/>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Features: EDA and Data Transformation</a:t>
                      </a:r>
                      <a:endParaRPr lang="en-US" sz="1600" dirty="0">
                        <a:solidFill>
                          <a:schemeClr val="bg2"/>
                        </a:solidFill>
                      </a:endParaRPr>
                    </a:p>
                  </a:txBody>
                  <a:tcPr/>
                </a:tc>
                <a:tc>
                  <a:txBody>
                    <a:bodyPr/>
                    <a:lstStyle/>
                    <a:p>
                      <a:pPr algn="ctr"/>
                      <a:r>
                        <a:rPr lang="en-US" sz="1600" baseline="0" dirty="0">
                          <a:solidFill>
                            <a:schemeClr val="bg2"/>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bg2"/>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bg2"/>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bg2"/>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380837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8CD100-84DC-41C6-A4C7-C4D4564822FB}"/>
              </a:ext>
            </a:extLst>
          </p:cNvPr>
          <p:cNvSpPr>
            <a:spLocks noGrp="1"/>
          </p:cNvSpPr>
          <p:nvPr>
            <p:ph type="title"/>
          </p:nvPr>
        </p:nvSpPr>
        <p:spPr/>
        <p:txBody>
          <a:bodyPr/>
          <a:lstStyle/>
          <a:p>
            <a:r>
              <a:rPr lang="en-US" dirty="0"/>
              <a:t>ART Model: Data Scope and Detail</a:t>
            </a:r>
          </a:p>
        </p:txBody>
      </p:sp>
      <p:sp>
        <p:nvSpPr>
          <p:cNvPr id="7" name="Content Placeholder 1">
            <a:extLst>
              <a:ext uri="{FF2B5EF4-FFF2-40B4-BE49-F238E27FC236}">
                <a16:creationId xmlns:a16="http://schemas.microsoft.com/office/drawing/2014/main" id="{6DC3F7C8-AC9D-4FFA-B724-9686BF4A1EA3}"/>
              </a:ext>
            </a:extLst>
          </p:cNvPr>
          <p:cNvSpPr>
            <a:spLocks noGrp="1"/>
          </p:cNvSpPr>
          <p:nvPr>
            <p:ph idx="13"/>
          </p:nvPr>
        </p:nvSpPr>
        <p:spPr>
          <a:xfrm>
            <a:off x="283192" y="1162336"/>
            <a:ext cx="8608808" cy="5238464"/>
          </a:xfrm>
        </p:spPr>
        <p:txBody>
          <a:bodyPr/>
          <a:lstStyle/>
          <a:p>
            <a:pPr marL="285750" indent="-285750">
              <a:buFont typeface="Arial" panose="020B0604020202020204" pitchFamily="34" charset="0"/>
              <a:buChar char="•"/>
            </a:pPr>
            <a:r>
              <a:rPr lang="en-US" b="1" dirty="0"/>
              <a:t>Date parameters</a:t>
            </a:r>
          </a:p>
          <a:p>
            <a:pPr marL="742950" lvl="1" indent="-285750">
              <a:buFont typeface="Arial" panose="020B0604020202020204" pitchFamily="34" charset="0"/>
              <a:buChar char="•"/>
            </a:pPr>
            <a:r>
              <a:rPr lang="en-US" sz="1600" dirty="0"/>
              <a:t>Data Range: January 2017 to December 2017</a:t>
            </a:r>
          </a:p>
          <a:p>
            <a:pPr marL="742950" lvl="1" indent="-285750">
              <a:buFont typeface="Arial" panose="020B0604020202020204" pitchFamily="34" charset="0"/>
              <a:buChar char="•"/>
            </a:pPr>
            <a:r>
              <a:rPr lang="en-US" sz="1600" dirty="0"/>
              <a:t>Target definition:</a:t>
            </a:r>
          </a:p>
          <a:p>
            <a:pPr lvl="1"/>
            <a:r>
              <a:rPr lang="en-US" sz="1600" dirty="0"/>
              <a:t>       - Qualified Members' Compliance as of December 2018</a:t>
            </a:r>
            <a:endParaRPr lang="en-US" sz="1600" dirty="0">
              <a:cs typeface="Calibri"/>
            </a:endParaRPr>
          </a:p>
          <a:p>
            <a:pPr lvl="1"/>
            <a:r>
              <a:rPr lang="en-US" sz="1600" dirty="0"/>
              <a:t>       - Medicare population</a:t>
            </a:r>
            <a:endParaRPr lang="en-US" sz="1600" dirty="0">
              <a:cs typeface="Calibri"/>
            </a:endParaRPr>
          </a:p>
          <a:p>
            <a:pPr lvl="1"/>
            <a:endParaRPr lang="en-US" sz="1600" dirty="0"/>
          </a:p>
          <a:p>
            <a:pPr lvl="1"/>
            <a:endParaRPr lang="en-US" sz="1600" dirty="0"/>
          </a:p>
          <a:p>
            <a:pPr lvl="1"/>
            <a:endParaRPr lang="en-US" sz="1600" dirty="0"/>
          </a:p>
          <a:p>
            <a:pPr lvl="1"/>
            <a:endParaRPr lang="en-US" sz="1600" dirty="0"/>
          </a:p>
          <a:p>
            <a:pPr lvl="1"/>
            <a:endParaRPr lang="en-US" sz="1600" dirty="0"/>
          </a:p>
          <a:p>
            <a:pPr marL="285750" indent="-285750">
              <a:buFont typeface="Arial" panose="020B0604020202020204" pitchFamily="34" charset="0"/>
              <a:buChar char="•"/>
            </a:pPr>
            <a:r>
              <a:rPr lang="en-US" b="1" dirty="0"/>
              <a:t>Data quality </a:t>
            </a:r>
            <a:r>
              <a:rPr lang="en-US" dirty="0"/>
              <a:t> </a:t>
            </a:r>
            <a:endParaRPr lang="en-US" dirty="0">
              <a:highlight>
                <a:srgbClr val="FFFF00"/>
              </a:highlight>
            </a:endParaRPr>
          </a:p>
          <a:p>
            <a:pPr marL="742950" lvl="1" indent="-285750">
              <a:buFont typeface="Arial" panose="020B0604020202020204" pitchFamily="34" charset="0"/>
              <a:buChar char="•"/>
            </a:pPr>
            <a:r>
              <a:rPr lang="en-US" sz="1600" dirty="0">
                <a:solidFill>
                  <a:schemeClr val="tx1">
                    <a:lumMod val="75000"/>
                    <a:lumOff val="25000"/>
                  </a:schemeClr>
                </a:solidFill>
                <a:cs typeface="Calibri"/>
              </a:rPr>
              <a:t>400 features derived from 50 raw columns</a:t>
            </a:r>
            <a:endParaRPr lang="en-US" sz="1600" dirty="0">
              <a:solidFill>
                <a:schemeClr val="tx1">
                  <a:lumMod val="75000"/>
                  <a:lumOff val="25000"/>
                </a:schemeClr>
              </a:solidFill>
            </a:endParaRPr>
          </a:p>
          <a:p>
            <a:pPr marL="742950" lvl="1" indent="-285750">
              <a:buFont typeface="Arial" panose="020B0604020202020204" pitchFamily="34" charset="0"/>
              <a:buChar char="•"/>
            </a:pPr>
            <a:r>
              <a:rPr lang="en-US" sz="1600" dirty="0">
                <a:solidFill>
                  <a:schemeClr val="tx1">
                    <a:lumMod val="75000"/>
                    <a:lumOff val="25000"/>
                  </a:schemeClr>
                </a:solidFill>
              </a:rPr>
              <a:t>1940 members qualified for this measure in 2018</a:t>
            </a:r>
          </a:p>
          <a:p>
            <a:pPr marL="742950" lvl="1" indent="-285750">
              <a:buFont typeface="Arial" panose="020B0604020202020204" pitchFamily="34" charset="0"/>
              <a:buChar char="•"/>
            </a:pPr>
            <a:r>
              <a:rPr lang="en-US" sz="1600" dirty="0">
                <a:solidFill>
                  <a:schemeClr val="tx1">
                    <a:lumMod val="75000"/>
                    <a:lumOff val="25000"/>
                  </a:schemeClr>
                </a:solidFill>
              </a:rPr>
              <a:t>Imputation for numerical variables: imputed with median</a:t>
            </a:r>
          </a:p>
          <a:p>
            <a:pPr marL="742950" lvl="1" indent="-285750">
              <a:buFont typeface="Arial" panose="020B0604020202020204" pitchFamily="34" charset="0"/>
              <a:buChar char="•"/>
            </a:pPr>
            <a:r>
              <a:rPr lang="en-US" sz="1600" dirty="0">
                <a:solidFill>
                  <a:schemeClr val="tx1">
                    <a:lumMod val="75000"/>
                    <a:lumOff val="25000"/>
                  </a:schemeClr>
                </a:solidFill>
                <a:cs typeface="Calibri"/>
              </a:rPr>
              <a:t>Imputation for categorical variables: </a:t>
            </a:r>
          </a:p>
          <a:p>
            <a:pPr lvl="1"/>
            <a:r>
              <a:rPr lang="en-US" sz="1600" dirty="0">
                <a:solidFill>
                  <a:schemeClr val="tx1">
                    <a:lumMod val="75000"/>
                    <a:lumOff val="25000"/>
                  </a:schemeClr>
                </a:solidFill>
                <a:cs typeface="Calibri"/>
              </a:rPr>
              <a:t>          - Impute with 0 where relevant (e.g.: ICD, NDC class, claim counts)</a:t>
            </a:r>
          </a:p>
          <a:p>
            <a:pPr lvl="1"/>
            <a:r>
              <a:rPr lang="en-US" sz="1600" dirty="0">
                <a:solidFill>
                  <a:schemeClr val="tx1">
                    <a:lumMod val="75000"/>
                    <a:lumOff val="25000"/>
                  </a:schemeClr>
                </a:solidFill>
                <a:cs typeface="Calibri"/>
              </a:rPr>
              <a:t>          - Impute remaining with another category: “UNK” (e.g.: lab tests, compliance history)</a:t>
            </a:r>
          </a:p>
          <a:p>
            <a:pPr lvl="1"/>
            <a:r>
              <a:rPr lang="en-US" sz="1600" dirty="0">
                <a:solidFill>
                  <a:schemeClr val="tx1">
                    <a:lumMod val="75000"/>
                    <a:lumOff val="25000"/>
                  </a:schemeClr>
                </a:solidFill>
                <a:cs typeface="Calibri"/>
              </a:rPr>
              <a:t> </a:t>
            </a:r>
            <a:endParaRPr lang="en-US" sz="1600" dirty="0">
              <a:solidFill>
                <a:schemeClr val="tx1">
                  <a:lumMod val="75000"/>
                  <a:lumOff val="25000"/>
                </a:schemeClr>
              </a:solidFill>
            </a:endParaRPr>
          </a:p>
          <a:p>
            <a:pPr marL="742950" lvl="1" indent="-285750">
              <a:buFont typeface="Arial" panose="020B0604020202020204" pitchFamily="34" charset="0"/>
              <a:buChar char="•"/>
            </a:pPr>
            <a:endParaRPr lang="en-US" sz="1600" dirty="0">
              <a:solidFill>
                <a:schemeClr val="tx1">
                  <a:lumMod val="75000"/>
                  <a:lumOff val="25000"/>
                </a:schemeClr>
              </a:solidFill>
              <a:cs typeface="Calibri"/>
            </a:endParaRPr>
          </a:p>
          <a:p>
            <a:pPr marL="742950" lvl="1" indent="-285750">
              <a:buFont typeface="Arial" panose="020B0604020202020204" pitchFamily="34" charset="0"/>
              <a:buChar char="•"/>
            </a:pPr>
            <a:endParaRPr lang="en-US" sz="1600" dirty="0">
              <a:solidFill>
                <a:schemeClr val="tx1">
                  <a:lumMod val="75000"/>
                  <a:lumOff val="25000"/>
                </a:schemeClr>
              </a:solidFill>
              <a:cs typeface="Calibri"/>
            </a:endParaRPr>
          </a:p>
          <a:p>
            <a:pPr marL="285750" indent="-285750">
              <a:buFont typeface="Arial" panose="020B0604020202020204" pitchFamily="34" charset="0"/>
              <a:buChar char="•"/>
            </a:pPr>
            <a:endParaRPr lang="en-US" dirty="0"/>
          </a:p>
        </p:txBody>
      </p:sp>
      <p:graphicFrame>
        <p:nvGraphicFramePr>
          <p:cNvPr id="8" name="Table 7">
            <a:extLst>
              <a:ext uri="{FF2B5EF4-FFF2-40B4-BE49-F238E27FC236}">
                <a16:creationId xmlns:a16="http://schemas.microsoft.com/office/drawing/2014/main" id="{F83B0059-C8E5-4C2D-BB50-64854E5D6B84}"/>
              </a:ext>
            </a:extLst>
          </p:cNvPr>
          <p:cNvGraphicFramePr>
            <a:graphicFrameLocks noGrp="1"/>
          </p:cNvGraphicFramePr>
          <p:nvPr>
            <p:extLst>
              <p:ext uri="{D42A27DB-BD31-4B8C-83A1-F6EECF244321}">
                <p14:modId xmlns:p14="http://schemas.microsoft.com/office/powerpoint/2010/main" val="737264124"/>
              </p:ext>
            </p:extLst>
          </p:nvPr>
        </p:nvGraphicFramePr>
        <p:xfrm>
          <a:off x="707136" y="2811898"/>
          <a:ext cx="5331238" cy="1234203"/>
        </p:xfrm>
        <a:graphic>
          <a:graphicData uri="http://schemas.openxmlformats.org/drawingml/2006/table">
            <a:tbl>
              <a:tblPr firstRow="1" bandRow="1">
                <a:tableStyleId>{5C22544A-7EE6-4342-B048-85BDC9FD1C3A}</a:tableStyleId>
              </a:tblPr>
              <a:tblGrid>
                <a:gridCol w="1313418">
                  <a:extLst>
                    <a:ext uri="{9D8B030D-6E8A-4147-A177-3AD203B41FA5}">
                      <a16:colId xmlns:a16="http://schemas.microsoft.com/office/drawing/2014/main" val="1205225256"/>
                    </a:ext>
                  </a:extLst>
                </a:gridCol>
                <a:gridCol w="1080654">
                  <a:extLst>
                    <a:ext uri="{9D8B030D-6E8A-4147-A177-3AD203B41FA5}">
                      <a16:colId xmlns:a16="http://schemas.microsoft.com/office/drawing/2014/main" val="3125051151"/>
                    </a:ext>
                  </a:extLst>
                </a:gridCol>
                <a:gridCol w="858982">
                  <a:extLst>
                    <a:ext uri="{9D8B030D-6E8A-4147-A177-3AD203B41FA5}">
                      <a16:colId xmlns:a16="http://schemas.microsoft.com/office/drawing/2014/main" val="2953927783"/>
                    </a:ext>
                  </a:extLst>
                </a:gridCol>
                <a:gridCol w="817418">
                  <a:extLst>
                    <a:ext uri="{9D8B030D-6E8A-4147-A177-3AD203B41FA5}">
                      <a16:colId xmlns:a16="http://schemas.microsoft.com/office/drawing/2014/main" val="3526360041"/>
                    </a:ext>
                  </a:extLst>
                </a:gridCol>
                <a:gridCol w="1260766">
                  <a:extLst>
                    <a:ext uri="{9D8B030D-6E8A-4147-A177-3AD203B41FA5}">
                      <a16:colId xmlns:a16="http://schemas.microsoft.com/office/drawing/2014/main" val="1058882882"/>
                    </a:ext>
                  </a:extLst>
                </a:gridCol>
              </a:tblGrid>
              <a:tr h="319803">
                <a:tc>
                  <a:txBody>
                    <a:bodyPr/>
                    <a:lstStyle/>
                    <a:p>
                      <a:pPr algn="l" fontAlgn="b"/>
                      <a:r>
                        <a:rPr lang="en-US" sz="1400" b="0" i="0" u="none" strike="noStrike" dirty="0">
                          <a:solidFill>
                            <a:schemeClr val="tx1">
                              <a:lumMod val="75000"/>
                              <a:lumOff val="25000"/>
                            </a:schemeClr>
                          </a:solidFill>
                          <a:effectLst/>
                          <a:latin typeface="+mn-lt"/>
                        </a:rPr>
                        <a:t>Data</a:t>
                      </a:r>
                    </a:p>
                  </a:txBody>
                  <a:tcPr marL="45720" marR="45720" anchor="b">
                    <a:solidFill>
                      <a:schemeClr val="tx2">
                        <a:lumMod val="20000"/>
                        <a:lumOff val="80000"/>
                      </a:schemeClr>
                    </a:solidFill>
                  </a:tcPr>
                </a:tc>
                <a:tc>
                  <a:txBody>
                    <a:bodyPr/>
                    <a:lstStyle/>
                    <a:p>
                      <a:pPr algn="r" fontAlgn="b"/>
                      <a:r>
                        <a:rPr lang="en-US" sz="1400" b="0" i="0" u="none" strike="noStrike" dirty="0">
                          <a:solidFill>
                            <a:schemeClr val="tx1">
                              <a:lumMod val="75000"/>
                              <a:lumOff val="25000"/>
                            </a:schemeClr>
                          </a:solidFill>
                          <a:effectLst/>
                          <a:latin typeface="+mn-lt"/>
                        </a:rPr>
                        <a:t>Row Count</a:t>
                      </a:r>
                    </a:p>
                  </a:txBody>
                  <a:tcPr marL="45720" marR="45720" anchor="b">
                    <a:solidFill>
                      <a:schemeClr val="tx2">
                        <a:lumMod val="20000"/>
                        <a:lumOff val="80000"/>
                      </a:schemeClr>
                    </a:solidFill>
                  </a:tcPr>
                </a:tc>
                <a:tc>
                  <a:txBody>
                    <a:bodyPr/>
                    <a:lstStyle/>
                    <a:p>
                      <a:pPr algn="r" fontAlgn="b"/>
                      <a:r>
                        <a:rPr lang="en-US" sz="1400" b="0" i="0" u="none" strike="noStrike" dirty="0">
                          <a:solidFill>
                            <a:schemeClr val="tx1">
                              <a:lumMod val="75000"/>
                              <a:lumOff val="25000"/>
                            </a:schemeClr>
                          </a:solidFill>
                          <a:effectLst/>
                          <a:latin typeface="+mn-lt"/>
                        </a:rPr>
                        <a:t>Positive </a:t>
                      </a:r>
                    </a:p>
                  </a:txBody>
                  <a:tcPr marL="45720" marR="45720" anchor="b">
                    <a:solidFill>
                      <a:schemeClr val="tx2">
                        <a:lumMod val="20000"/>
                        <a:lumOff val="80000"/>
                      </a:schemeClr>
                    </a:solidFill>
                  </a:tcPr>
                </a:tc>
                <a:tc>
                  <a:txBody>
                    <a:bodyPr/>
                    <a:lstStyle/>
                    <a:p>
                      <a:pPr algn="r" fontAlgn="b"/>
                      <a:r>
                        <a:rPr lang="en-US" sz="1400" b="0" i="0" u="none" strike="noStrike" dirty="0">
                          <a:solidFill>
                            <a:schemeClr val="tx1">
                              <a:lumMod val="75000"/>
                              <a:lumOff val="25000"/>
                            </a:schemeClr>
                          </a:solidFill>
                          <a:effectLst/>
                          <a:latin typeface="+mn-lt"/>
                        </a:rPr>
                        <a:t>Negative</a:t>
                      </a:r>
                    </a:p>
                  </a:txBody>
                  <a:tcPr marL="45720" marR="45720" anchor="b">
                    <a:solidFill>
                      <a:schemeClr val="tx2">
                        <a:lumMod val="20000"/>
                        <a:lumOff val="80000"/>
                      </a:schemeClr>
                    </a:solidFill>
                  </a:tcPr>
                </a:tc>
                <a:tc>
                  <a:txBody>
                    <a:bodyPr/>
                    <a:lstStyle/>
                    <a:p>
                      <a:pPr algn="r" fontAlgn="b"/>
                      <a:r>
                        <a:rPr lang="en-US" sz="1400" b="0" i="0" u="none" strike="noStrike" dirty="0">
                          <a:solidFill>
                            <a:schemeClr val="tx1">
                              <a:lumMod val="75000"/>
                              <a:lumOff val="25000"/>
                            </a:schemeClr>
                          </a:solidFill>
                          <a:effectLst/>
                          <a:latin typeface="+mn-lt"/>
                        </a:rPr>
                        <a:t>Positive Rate</a:t>
                      </a:r>
                    </a:p>
                  </a:txBody>
                  <a:tcPr marL="45720" marR="45720" anchor="b">
                    <a:solidFill>
                      <a:schemeClr val="tx2">
                        <a:lumMod val="20000"/>
                        <a:lumOff val="80000"/>
                      </a:schemeClr>
                    </a:solidFill>
                  </a:tcPr>
                </a:tc>
                <a:extLst>
                  <a:ext uri="{0D108BD9-81ED-4DB2-BD59-A6C34878D82A}">
                    <a16:rowId xmlns:a16="http://schemas.microsoft.com/office/drawing/2014/main" val="3022918767"/>
                  </a:ext>
                </a:extLst>
              </a:tr>
              <a:tr h="263308">
                <a:tc>
                  <a:txBody>
                    <a:bodyPr/>
                    <a:lstStyle/>
                    <a:p>
                      <a:pPr algn="l" fontAlgn="b"/>
                      <a:r>
                        <a:rPr lang="en-US" sz="1400" b="0" i="0" u="none" strike="noStrike" dirty="0">
                          <a:solidFill>
                            <a:schemeClr val="tx1">
                              <a:lumMod val="75000"/>
                              <a:lumOff val="25000"/>
                            </a:schemeClr>
                          </a:solidFill>
                          <a:effectLst/>
                          <a:latin typeface="+mn-lt"/>
                        </a:rPr>
                        <a:t>Master Dataset</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1940</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1316</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624</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68%</a:t>
                      </a:r>
                    </a:p>
                  </a:txBody>
                  <a:tcPr marL="45720" marR="45720" anchor="b">
                    <a:solidFill>
                      <a:schemeClr val="bg1">
                        <a:lumMod val="85000"/>
                      </a:schemeClr>
                    </a:solidFill>
                  </a:tcPr>
                </a:tc>
                <a:extLst>
                  <a:ext uri="{0D108BD9-81ED-4DB2-BD59-A6C34878D82A}">
                    <a16:rowId xmlns:a16="http://schemas.microsoft.com/office/drawing/2014/main" val="2815226629"/>
                  </a:ext>
                </a:extLst>
              </a:tr>
              <a:tr h="263308">
                <a:tc>
                  <a:txBody>
                    <a:bodyPr/>
                    <a:lstStyle/>
                    <a:p>
                      <a:pPr algn="l" fontAlgn="b"/>
                      <a:r>
                        <a:rPr lang="en-US" sz="1400" b="0" i="0" u="none" strike="noStrike" dirty="0">
                          <a:solidFill>
                            <a:schemeClr val="tx1">
                              <a:lumMod val="75000"/>
                              <a:lumOff val="25000"/>
                            </a:schemeClr>
                          </a:solidFill>
                          <a:effectLst/>
                          <a:latin typeface="+mn-lt"/>
                        </a:rPr>
                        <a:t>Training Set</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1359</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922</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437</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68%</a:t>
                      </a:r>
                    </a:p>
                  </a:txBody>
                  <a:tcPr marL="45720" marR="45720" anchor="b">
                    <a:solidFill>
                      <a:schemeClr val="bg1">
                        <a:lumMod val="85000"/>
                      </a:schemeClr>
                    </a:solidFill>
                  </a:tcPr>
                </a:tc>
                <a:extLst>
                  <a:ext uri="{0D108BD9-81ED-4DB2-BD59-A6C34878D82A}">
                    <a16:rowId xmlns:a16="http://schemas.microsoft.com/office/drawing/2014/main" val="1749927602"/>
                  </a:ext>
                </a:extLst>
              </a:tr>
              <a:tr h="263308">
                <a:tc>
                  <a:txBody>
                    <a:bodyPr/>
                    <a:lstStyle/>
                    <a:p>
                      <a:pPr algn="l" fontAlgn="b"/>
                      <a:r>
                        <a:rPr lang="en-US" sz="1400" b="0" i="0" u="none" strike="noStrike" dirty="0">
                          <a:solidFill>
                            <a:schemeClr val="tx1">
                              <a:lumMod val="75000"/>
                              <a:lumOff val="25000"/>
                            </a:schemeClr>
                          </a:solidFill>
                          <a:effectLst/>
                          <a:latin typeface="+mn-lt"/>
                        </a:rPr>
                        <a:t>Testing Set</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581</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394</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187</a:t>
                      </a:r>
                    </a:p>
                  </a:txBody>
                  <a:tcPr marL="45720" marR="45720" anchor="b">
                    <a:solidFill>
                      <a:schemeClr val="bg1">
                        <a:lumMod val="85000"/>
                      </a:schemeClr>
                    </a:solidFill>
                  </a:tcPr>
                </a:tc>
                <a:tc>
                  <a:txBody>
                    <a:bodyPr/>
                    <a:lstStyle/>
                    <a:p>
                      <a:pPr algn="r" fontAlgn="b"/>
                      <a:r>
                        <a:rPr lang="en-US" sz="1400" b="0" i="0" u="none" strike="noStrike" dirty="0">
                          <a:solidFill>
                            <a:schemeClr val="tx1">
                              <a:lumMod val="75000"/>
                              <a:lumOff val="25000"/>
                            </a:schemeClr>
                          </a:solidFill>
                          <a:effectLst/>
                          <a:latin typeface="+mn-lt"/>
                        </a:rPr>
                        <a:t>68%</a:t>
                      </a:r>
                    </a:p>
                  </a:txBody>
                  <a:tcPr marL="45720" marR="45720" anchor="b">
                    <a:solidFill>
                      <a:schemeClr val="bg1">
                        <a:lumMod val="85000"/>
                      </a:schemeClr>
                    </a:solidFill>
                  </a:tcPr>
                </a:tc>
                <a:extLst>
                  <a:ext uri="{0D108BD9-81ED-4DB2-BD59-A6C34878D82A}">
                    <a16:rowId xmlns:a16="http://schemas.microsoft.com/office/drawing/2014/main" val="714901178"/>
                  </a:ext>
                </a:extLst>
              </a:tr>
            </a:tbl>
          </a:graphicData>
        </a:graphic>
      </p:graphicFrame>
    </p:spTree>
    <p:extLst>
      <p:ext uri="{BB962C8B-B14F-4D97-AF65-F5344CB8AC3E}">
        <p14:creationId xmlns:p14="http://schemas.microsoft.com/office/powerpoint/2010/main" val="362226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995-A010-4AE4-98E8-D29CDD38803B}"/>
              </a:ext>
            </a:extLst>
          </p:cNvPr>
          <p:cNvSpPr>
            <a:spLocks noGrp="1"/>
          </p:cNvSpPr>
          <p:nvPr>
            <p:ph type="title"/>
          </p:nvPr>
        </p:nvSpPr>
        <p:spPr/>
        <p:txBody>
          <a:bodyPr/>
          <a:lstStyle/>
          <a:p>
            <a:r>
              <a:rPr lang="en-US" dirty="0"/>
              <a:t>ART Model: Table of Content</a:t>
            </a:r>
          </a:p>
        </p:txBody>
      </p:sp>
      <p:graphicFrame>
        <p:nvGraphicFramePr>
          <p:cNvPr id="5" name="Content Placeholder 3">
            <a:extLst>
              <a:ext uri="{FF2B5EF4-FFF2-40B4-BE49-F238E27FC236}">
                <a16:creationId xmlns:a16="http://schemas.microsoft.com/office/drawing/2014/main" id="{476F6316-F64D-4AE2-8264-5886A6102990}"/>
              </a:ext>
            </a:extLst>
          </p:cNvPr>
          <p:cNvGraphicFramePr>
            <a:graphicFrameLocks/>
          </p:cNvGraphicFramePr>
          <p:nvPr>
            <p:extLst>
              <p:ext uri="{D42A27DB-BD31-4B8C-83A1-F6EECF244321}">
                <p14:modId xmlns:p14="http://schemas.microsoft.com/office/powerpoint/2010/main" val="2040191408"/>
              </p:ext>
            </p:extLst>
          </p:nvPr>
        </p:nvGraphicFramePr>
        <p:xfrm>
          <a:off x="228600" y="1162049"/>
          <a:ext cx="8229600" cy="3808962"/>
        </p:xfrm>
        <a:graphic>
          <a:graphicData uri="http://schemas.openxmlformats.org/drawingml/2006/table">
            <a:tbl>
              <a:tblPr firstRow="1">
                <a:tableStyleId>{6E25E649-3F16-4E02-A733-19D2CDBF48F0}</a:tableStyleId>
              </a:tblPr>
              <a:tblGrid>
                <a:gridCol w="672523">
                  <a:extLst>
                    <a:ext uri="{9D8B030D-6E8A-4147-A177-3AD203B41FA5}">
                      <a16:colId xmlns:a16="http://schemas.microsoft.com/office/drawing/2014/main" val="2090263350"/>
                    </a:ext>
                  </a:extLst>
                </a:gridCol>
                <a:gridCol w="6359236">
                  <a:extLst>
                    <a:ext uri="{9D8B030D-6E8A-4147-A177-3AD203B41FA5}">
                      <a16:colId xmlns:a16="http://schemas.microsoft.com/office/drawing/2014/main" val="3541391968"/>
                    </a:ext>
                  </a:extLst>
                </a:gridCol>
                <a:gridCol w="1197841">
                  <a:extLst>
                    <a:ext uri="{9D8B030D-6E8A-4147-A177-3AD203B41FA5}">
                      <a16:colId xmlns:a16="http://schemas.microsoft.com/office/drawing/2014/main" val="145934005"/>
                    </a:ext>
                  </a:extLst>
                </a:gridCol>
              </a:tblGrid>
              <a:tr h="461406">
                <a:tc>
                  <a:txBody>
                    <a:bodyPr/>
                    <a:lstStyle/>
                    <a:p>
                      <a:pPr algn="ctr"/>
                      <a:r>
                        <a:rPr lang="en-US" sz="1600" dirty="0">
                          <a:solidFill>
                            <a:schemeClr val="tx1">
                              <a:lumMod val="65000"/>
                              <a:lumOff val="35000"/>
                            </a:schemeClr>
                          </a:solidFill>
                        </a:rPr>
                        <a:t>#</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600" dirty="0">
                          <a:solidFill>
                            <a:schemeClr val="tx1">
                              <a:lumMod val="65000"/>
                              <a:lumOff val="35000"/>
                            </a:schemeClr>
                          </a:solidFill>
                        </a:rPr>
                        <a:t>Item</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lumMod val="65000"/>
                              <a:lumOff val="35000"/>
                            </a:schemeClr>
                          </a:solidFill>
                        </a:rPr>
                        <a:t>Page</a:t>
                      </a:r>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99719599"/>
                  </a:ext>
                </a:extLst>
              </a:tr>
              <a:tr h="461406">
                <a:tc>
                  <a:txBody>
                    <a:bodyPr/>
                    <a:lstStyle/>
                    <a:p>
                      <a:pPr algn="ctr"/>
                      <a:r>
                        <a:rPr lang="en-US" sz="1600" dirty="0">
                          <a:solidFill>
                            <a:schemeClr val="bg2"/>
                          </a:solidFill>
                        </a:rPr>
                        <a:t>1</a:t>
                      </a:r>
                    </a:p>
                  </a:txBody>
                  <a:tcPr>
                    <a:lnT w="6350" cap="flat" cmpd="sng" algn="ctr">
                      <a:solidFill>
                        <a:schemeClr val="tx1"/>
                      </a:solidFill>
                      <a:prstDash val="solid"/>
                      <a:round/>
                      <a:headEnd type="none" w="med" len="med"/>
                      <a:tailEnd type="none" w="med" len="med"/>
                    </a:lnT>
                  </a:tcPr>
                </a:tc>
                <a:tc>
                  <a:txBody>
                    <a:bodyPr/>
                    <a:lstStyle/>
                    <a:p>
                      <a:r>
                        <a:rPr lang="en-US" sz="1600" dirty="0">
                          <a:solidFill>
                            <a:schemeClr val="bg2"/>
                          </a:solidFill>
                        </a:rPr>
                        <a:t>Background</a:t>
                      </a:r>
                    </a:p>
                  </a:txBody>
                  <a:tcPr>
                    <a:lnT w="6350" cap="flat" cmpd="sng" algn="ctr">
                      <a:solidFill>
                        <a:schemeClr val="tx1"/>
                      </a:solidFill>
                      <a:prstDash val="solid"/>
                      <a:round/>
                      <a:headEnd type="none" w="med" len="med"/>
                      <a:tailEnd type="none" w="med" len="med"/>
                    </a:lnT>
                  </a:tcPr>
                </a:tc>
                <a:tc>
                  <a:txBody>
                    <a:bodyPr/>
                    <a:lstStyle/>
                    <a:p>
                      <a:pPr algn="ctr"/>
                      <a:r>
                        <a:rPr lang="en-US" sz="1600" baseline="0" dirty="0">
                          <a:solidFill>
                            <a:schemeClr val="bg2"/>
                          </a:solidFill>
                        </a:rPr>
                        <a:t>3</a:t>
                      </a:r>
                    </a:p>
                    <a:p>
                      <a:pPr algn="ctr"/>
                      <a:endParaRPr lang="en-US" sz="1600" baseline="0" dirty="0">
                        <a:solidFill>
                          <a:schemeClr val="bg2"/>
                        </a:solidFill>
                      </a:endParaRPr>
                    </a:p>
                  </a:txBody>
                  <a:tcP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966594"/>
                  </a:ext>
                </a:extLst>
              </a:tr>
              <a:tr h="461406">
                <a:tc>
                  <a:txBody>
                    <a:bodyPr/>
                    <a:lstStyle/>
                    <a:p>
                      <a:pPr algn="ctr"/>
                      <a:r>
                        <a:rPr lang="en-US" sz="1600" dirty="0">
                          <a:solidFill>
                            <a:schemeClr val="bg2"/>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Executive summary</a:t>
                      </a:r>
                      <a:endParaRPr lang="en-US" sz="1600" dirty="0">
                        <a:solidFill>
                          <a:schemeClr val="bg2"/>
                        </a:solidFill>
                      </a:endParaRPr>
                    </a:p>
                  </a:txBody>
                  <a:tcPr/>
                </a:tc>
                <a:tc>
                  <a:txBody>
                    <a:bodyPr/>
                    <a:lstStyle/>
                    <a:p>
                      <a:pPr algn="ctr"/>
                      <a:r>
                        <a:rPr lang="en-US" sz="1600" baseline="0" dirty="0">
                          <a:solidFill>
                            <a:schemeClr val="bg2"/>
                          </a:solidFill>
                        </a:rPr>
                        <a:t>4</a:t>
                      </a:r>
                    </a:p>
                  </a:txBody>
                  <a:tcPr/>
                </a:tc>
                <a:extLst>
                  <a:ext uri="{0D108BD9-81ED-4DB2-BD59-A6C34878D82A}">
                    <a16:rowId xmlns:a16="http://schemas.microsoft.com/office/drawing/2014/main" val="4119111560"/>
                  </a:ext>
                </a:extLst>
              </a:tr>
              <a:tr h="461406">
                <a:tc>
                  <a:txBody>
                    <a:bodyPr/>
                    <a:lstStyle/>
                    <a:p>
                      <a:pPr algn="ctr"/>
                      <a:r>
                        <a:rPr lang="en-US" sz="1600" dirty="0">
                          <a:solidFill>
                            <a:schemeClr val="bg2"/>
                          </a:solidFill>
                        </a:rPr>
                        <a:t>3</a:t>
                      </a:r>
                    </a:p>
                  </a:txBody>
                  <a:tcPr/>
                </a:tc>
                <a:tc>
                  <a:txBody>
                    <a:bodyPr/>
                    <a:lstStyle/>
                    <a:p>
                      <a:r>
                        <a:rPr lang="en-US" sz="1600" kern="1200" dirty="0">
                          <a:solidFill>
                            <a:schemeClr val="bg2"/>
                          </a:solidFill>
                          <a:effectLst/>
                        </a:rPr>
                        <a:t>Model Business Context and Goal</a:t>
                      </a:r>
                      <a:endParaRPr lang="en-US" sz="1600" dirty="0">
                        <a:solidFill>
                          <a:schemeClr val="bg2"/>
                        </a:solidFill>
                      </a:endParaRPr>
                    </a:p>
                  </a:txBody>
                  <a:tcPr/>
                </a:tc>
                <a:tc>
                  <a:txBody>
                    <a:bodyPr/>
                    <a:lstStyle/>
                    <a:p>
                      <a:pPr algn="ctr"/>
                      <a:r>
                        <a:rPr lang="en-US" sz="1600" baseline="0" dirty="0">
                          <a:solidFill>
                            <a:schemeClr val="bg2"/>
                          </a:solidFill>
                        </a:rPr>
                        <a:t>5</a:t>
                      </a:r>
                    </a:p>
                  </a:txBody>
                  <a:tcPr/>
                </a:tc>
                <a:extLst>
                  <a:ext uri="{0D108BD9-81ED-4DB2-BD59-A6C34878D82A}">
                    <a16:rowId xmlns:a16="http://schemas.microsoft.com/office/drawing/2014/main" val="3453313638"/>
                  </a:ext>
                </a:extLst>
              </a:tr>
              <a:tr h="461406">
                <a:tc>
                  <a:txBody>
                    <a:bodyPr/>
                    <a:lstStyle/>
                    <a:p>
                      <a:pPr algn="ctr"/>
                      <a:r>
                        <a:rPr lang="en-US" sz="1600" dirty="0">
                          <a:solidFill>
                            <a:schemeClr val="bg2"/>
                          </a:solidFill>
                        </a:rPr>
                        <a:t>4</a:t>
                      </a:r>
                    </a:p>
                  </a:txBody>
                  <a:tcPr/>
                </a:tc>
                <a:tc>
                  <a:txBody>
                    <a:bodyPr/>
                    <a:lstStyle/>
                    <a:p>
                      <a:r>
                        <a:rPr lang="en-US" sz="1600" kern="1200" dirty="0">
                          <a:solidFill>
                            <a:schemeClr val="bg2"/>
                          </a:solidFill>
                          <a:effectLst/>
                        </a:rPr>
                        <a:t>Data Scope and Details</a:t>
                      </a:r>
                      <a:endParaRPr lang="en-US" sz="1600" dirty="0">
                        <a:solidFill>
                          <a:schemeClr val="bg2"/>
                        </a:solidFill>
                      </a:endParaRPr>
                    </a:p>
                  </a:txBody>
                  <a:tcPr/>
                </a:tc>
                <a:tc>
                  <a:txBody>
                    <a:bodyPr/>
                    <a:lstStyle/>
                    <a:p>
                      <a:pPr algn="ctr"/>
                      <a:r>
                        <a:rPr lang="en-US" sz="1600" baseline="0" dirty="0">
                          <a:solidFill>
                            <a:schemeClr val="bg2"/>
                          </a:solidFill>
                        </a:rPr>
                        <a:t>8</a:t>
                      </a:r>
                    </a:p>
                  </a:txBody>
                  <a:tcPr/>
                </a:tc>
                <a:extLst>
                  <a:ext uri="{0D108BD9-81ED-4DB2-BD59-A6C34878D82A}">
                    <a16:rowId xmlns:a16="http://schemas.microsoft.com/office/drawing/2014/main" val="810612708"/>
                  </a:ext>
                </a:extLst>
              </a:tr>
              <a:tr h="461406">
                <a:tc>
                  <a:txBody>
                    <a:bodyPr/>
                    <a:lstStyle/>
                    <a:p>
                      <a:pPr algn="ctr"/>
                      <a:r>
                        <a:rPr lang="en-US" sz="1600" dirty="0">
                          <a:solidFill>
                            <a:schemeClr val="tx1"/>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rPr>
                        <a:t>Model Performance and Results</a:t>
                      </a:r>
                      <a:endParaRPr lang="en-US" sz="1600" dirty="0">
                        <a:solidFill>
                          <a:schemeClr val="tx1"/>
                        </a:solidFill>
                      </a:endParaRPr>
                    </a:p>
                  </a:txBody>
                  <a:tcPr/>
                </a:tc>
                <a:tc>
                  <a:txBody>
                    <a:bodyPr/>
                    <a:lstStyle/>
                    <a:p>
                      <a:pPr algn="ctr"/>
                      <a:r>
                        <a:rPr lang="en-US" sz="1600" baseline="0" dirty="0">
                          <a:solidFill>
                            <a:schemeClr val="tx1"/>
                          </a:solidFill>
                        </a:rPr>
                        <a:t>10</a:t>
                      </a:r>
                    </a:p>
                  </a:txBody>
                  <a:tcPr/>
                </a:tc>
                <a:extLst>
                  <a:ext uri="{0D108BD9-81ED-4DB2-BD59-A6C34878D82A}">
                    <a16:rowId xmlns:a16="http://schemas.microsoft.com/office/drawing/2014/main" val="3586885063"/>
                  </a:ext>
                </a:extLst>
              </a:tr>
              <a:tr h="461406">
                <a:tc>
                  <a:txBody>
                    <a:bodyPr/>
                    <a:lstStyle/>
                    <a:p>
                      <a:pPr algn="ctr"/>
                      <a:r>
                        <a:rPr lang="en-US" sz="1600" dirty="0">
                          <a:solidFill>
                            <a:schemeClr val="bg2"/>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2"/>
                          </a:solidFill>
                          <a:effectLst/>
                        </a:rPr>
                        <a:t>Model Features: EDA and Data Transformation</a:t>
                      </a:r>
                      <a:endParaRPr lang="en-US" sz="1600" dirty="0">
                        <a:solidFill>
                          <a:schemeClr val="bg2"/>
                        </a:solidFill>
                      </a:endParaRPr>
                    </a:p>
                  </a:txBody>
                  <a:tcPr/>
                </a:tc>
                <a:tc>
                  <a:txBody>
                    <a:bodyPr/>
                    <a:lstStyle/>
                    <a:p>
                      <a:pPr algn="ctr"/>
                      <a:r>
                        <a:rPr lang="en-US" sz="1600" baseline="0" dirty="0">
                          <a:solidFill>
                            <a:schemeClr val="bg2"/>
                          </a:solidFill>
                        </a:rPr>
                        <a:t>13</a:t>
                      </a:r>
                    </a:p>
                  </a:txBody>
                  <a:tcPr/>
                </a:tc>
                <a:extLst>
                  <a:ext uri="{0D108BD9-81ED-4DB2-BD59-A6C34878D82A}">
                    <a16:rowId xmlns:a16="http://schemas.microsoft.com/office/drawing/2014/main" val="372355822"/>
                  </a:ext>
                </a:extLst>
              </a:tr>
              <a:tr h="461406">
                <a:tc>
                  <a:txBody>
                    <a:bodyPr/>
                    <a:lstStyle/>
                    <a:p>
                      <a:pPr algn="ctr"/>
                      <a:r>
                        <a:rPr lang="en-US" sz="1600" dirty="0">
                          <a:solidFill>
                            <a:schemeClr val="bg2"/>
                          </a:solidFill>
                        </a:rPr>
                        <a:t>7</a:t>
                      </a:r>
                    </a:p>
                  </a:txBody>
                  <a:tcPr>
                    <a:lnB w="6350" cap="flat" cmpd="sng" algn="ctr">
                      <a:solidFill>
                        <a:schemeClr val="tx1"/>
                      </a:solidFill>
                      <a:prstDash val="solid"/>
                      <a:round/>
                      <a:headEnd type="none" w="med" len="med"/>
                      <a:tailEnd type="none" w="med" len="med"/>
                    </a:lnB>
                  </a:tcPr>
                </a:tc>
                <a:tc>
                  <a:txBody>
                    <a:bodyPr/>
                    <a:lstStyle/>
                    <a:p>
                      <a:r>
                        <a:rPr lang="en-US" sz="1600" dirty="0">
                          <a:solidFill>
                            <a:schemeClr val="bg2"/>
                          </a:solidFill>
                        </a:rPr>
                        <a:t>Conclusion</a:t>
                      </a:r>
                    </a:p>
                  </a:txBody>
                  <a:tcPr>
                    <a:lnB w="6350" cap="flat" cmpd="sng" algn="ctr">
                      <a:solidFill>
                        <a:schemeClr val="tx1"/>
                      </a:solidFill>
                      <a:prstDash val="solid"/>
                      <a:round/>
                      <a:headEnd type="none" w="med" len="med"/>
                      <a:tailEnd type="none" w="med" len="med"/>
                    </a:lnB>
                  </a:tcPr>
                </a:tc>
                <a:tc>
                  <a:txBody>
                    <a:bodyPr/>
                    <a:lstStyle/>
                    <a:p>
                      <a:pPr algn="ctr"/>
                      <a:r>
                        <a:rPr lang="en-US" sz="1600" baseline="0" dirty="0">
                          <a:solidFill>
                            <a:schemeClr val="bg2"/>
                          </a:solidFill>
                        </a:rPr>
                        <a:t>19</a:t>
                      </a:r>
                    </a:p>
                  </a:txBody>
                  <a:tcP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918842"/>
                  </a:ext>
                </a:extLst>
              </a:tr>
            </a:tbl>
          </a:graphicData>
        </a:graphic>
      </p:graphicFrame>
    </p:spTree>
    <p:extLst>
      <p:ext uri="{BB962C8B-B14F-4D97-AF65-F5344CB8AC3E}">
        <p14:creationId xmlns:p14="http://schemas.microsoft.com/office/powerpoint/2010/main" val="1389583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iusTech Corporate PPT Template and Guidelines_2016" id="{C52FE47C-C81B-4826-91D4-E62DEB127D5A}" vid="{CDC8AD6D-C578-4B38-8FC2-D63119DFB2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5867D64CA4184A84EBD4BF7E04B715" ma:contentTypeVersion="8" ma:contentTypeDescription="Create a new document." ma:contentTypeScope="" ma:versionID="9d2034ecc50cdc73c7f3a57599285389">
  <xsd:schema xmlns:xsd="http://www.w3.org/2001/XMLSchema" xmlns:xs="http://www.w3.org/2001/XMLSchema" xmlns:p="http://schemas.microsoft.com/office/2006/metadata/properties" xmlns:ns3="0d3a507f-9667-482b-927c-b6b8053bc5c7" xmlns:ns4="545e0054-7028-42b7-a160-6079e212312d" targetNamespace="http://schemas.microsoft.com/office/2006/metadata/properties" ma:root="true" ma:fieldsID="3b2842a389392481e7c72cb8322b5295" ns3:_="" ns4:_="">
    <xsd:import namespace="0d3a507f-9667-482b-927c-b6b8053bc5c7"/>
    <xsd:import namespace="545e0054-7028-42b7-a160-6079e212312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a507f-9667-482b-927c-b6b8053bc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5e0054-7028-42b7-a160-6079e21231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7A53B3-9B28-405D-984D-9B4E715352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3a507f-9667-482b-927c-b6b8053bc5c7"/>
    <ds:schemaRef ds:uri="545e0054-7028-42b7-a160-6079e21231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21F8E1-603D-4283-8136-CCD189042C42}">
  <ds:schemaRefs>
    <ds:schemaRef ds:uri="http://schemas.microsoft.com/sharepoint/v3/contenttype/forms"/>
  </ds:schemaRefs>
</ds:datastoreItem>
</file>

<file path=customXml/itemProps3.xml><?xml version="1.0" encoding="utf-8"?>
<ds:datastoreItem xmlns:ds="http://schemas.openxmlformats.org/officeDocument/2006/customXml" ds:itemID="{09DFD7ED-167E-4B0B-9F6E-920DEDACC866}">
  <ds:schemaRefs>
    <ds:schemaRef ds:uri="http://schemas.microsoft.com/office/infopath/2007/PartnerControls"/>
    <ds:schemaRef ds:uri="http://schemas.microsoft.com/office/2006/documentManagement/types"/>
    <ds:schemaRef ds:uri="http://purl.org/dc/elements/1.1/"/>
    <ds:schemaRef ds:uri="545e0054-7028-42b7-a160-6079e212312d"/>
    <ds:schemaRef ds:uri="http://schemas.microsoft.com/office/2006/metadata/properties"/>
    <ds:schemaRef ds:uri="http://www.w3.org/XML/1998/namespace"/>
    <ds:schemaRef ds:uri="http://schemas.openxmlformats.org/package/2006/metadata/core-properties"/>
    <ds:schemaRef ds:uri="0d3a507f-9667-482b-927c-b6b8053bc5c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9217</TotalTime>
  <Words>1879</Words>
  <Application>Microsoft Office PowerPoint</Application>
  <PresentationFormat>On-screen Show (4:3)</PresentationFormat>
  <Paragraphs>478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Rheumatoid Arthritis Management Model: Summary Document</vt:lpstr>
      <vt:lpstr>ART Model: Table of Content</vt:lpstr>
      <vt:lpstr>ART Model: Background</vt:lpstr>
      <vt:lpstr>ART Model: Executive Summary</vt:lpstr>
      <vt:lpstr>ART Model: Table of Content</vt:lpstr>
      <vt:lpstr>ART Model: Business Context and Goals</vt:lpstr>
      <vt:lpstr>ART Model: Table of Content</vt:lpstr>
      <vt:lpstr>ART Model: Data Scope and Detail</vt:lpstr>
      <vt:lpstr>ART Model: Table of Content</vt:lpstr>
      <vt:lpstr>ART Model: Methodology Utilized </vt:lpstr>
      <vt:lpstr>ART Model: Performance</vt:lpstr>
      <vt:lpstr>ART Model: Table of Content</vt:lpstr>
      <vt:lpstr>ART Model: Feature Engineering</vt:lpstr>
      <vt:lpstr>ART Model: Top 20 Features </vt:lpstr>
      <vt:lpstr>Feature Selection- Model Performance on Test Set</vt:lpstr>
      <vt:lpstr>Feature Selection- Model Performance on Train Set</vt:lpstr>
      <vt:lpstr>Logistic Regression (LR) vs GBM</vt:lpstr>
      <vt:lpstr>ART Model: Table of Content</vt:lpstr>
      <vt:lpstr>PowerPoint Presentation</vt:lpstr>
      <vt:lpstr>Thank you</vt:lpstr>
      <vt:lpstr>Non Compliance (2018): Train vs Test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 Identification</dc:title>
  <dc:creator>Sutapa Ghosh</dc:creator>
  <cp:lastModifiedBy>Asmita Pillewan</cp:lastModifiedBy>
  <cp:revision>588</cp:revision>
  <dcterms:created xsi:type="dcterms:W3CDTF">2019-03-26T12:32:45Z</dcterms:created>
  <dcterms:modified xsi:type="dcterms:W3CDTF">2022-09-13T07:23:54Z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0x010100DA5867D64CA4184A84EBD4BF7E04B715</vt:lpwstr>
  </property>
</Properties>
</file>