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80" r:id="rId5"/>
    <p:sldId id="294" r:id="rId6"/>
    <p:sldId id="296" r:id="rId7"/>
    <p:sldId id="304" r:id="rId8"/>
    <p:sldId id="303" r:id="rId9"/>
    <p:sldId id="289" r:id="rId10"/>
    <p:sldId id="30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6C6C6C"/>
    <a:srgbClr val="31859C"/>
    <a:srgbClr val="4BACC6"/>
    <a:srgbClr val="DD1D09"/>
    <a:srgbClr val="F5AB17"/>
    <a:srgbClr val="BFEA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4" autoAdjust="0"/>
    <p:restoredTop sz="95027" autoAdjust="0"/>
  </p:normalViewPr>
  <p:slideViewPr>
    <p:cSldViewPr>
      <p:cViewPr varScale="1">
        <p:scale>
          <a:sx n="113" d="100"/>
          <a:sy n="113" d="100"/>
        </p:scale>
        <p:origin x="1572" y="96"/>
      </p:cViewPr>
      <p:guideLst>
        <p:guide orient="horz" pos="2160"/>
        <p:guide pos="2880"/>
        <p:guide orient="horz" pos="336"/>
        <p:guide/>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26E46-128E-4E59-A937-5BCFCADF26A5}" type="doc">
      <dgm:prSet loTypeId="urn:microsoft.com/office/officeart/2005/8/layout/vList4" loCatId="list" qsTypeId="urn:microsoft.com/office/officeart/2005/8/quickstyle/simple1" qsCatId="simple" csTypeId="urn:microsoft.com/office/officeart/2005/8/colors/accent5_3" csCatId="accent5" phldr="1"/>
      <dgm:spPr/>
      <dgm:t>
        <a:bodyPr/>
        <a:lstStyle/>
        <a:p>
          <a:endParaRPr lang="en-US"/>
        </a:p>
      </dgm:t>
    </dgm:pt>
    <dgm:pt modelId="{ED96AF2A-A64A-467D-AF82-9093052A9133}">
      <dgm:prSet phldrT="[Text]" custT="1"/>
      <dgm:spPr>
        <a:solidFill>
          <a:schemeClr val="tx1">
            <a:lumMod val="85000"/>
          </a:schemeClr>
        </a:solidFill>
      </dgm:spPr>
      <dgm:t>
        <a:bodyPr/>
        <a:lstStyle/>
        <a:p>
          <a:r>
            <a:rPr lang="en-US" sz="1500" i="1" dirty="0">
              <a:solidFill>
                <a:schemeClr val="bg1">
                  <a:lumMod val="75000"/>
                  <a:lumOff val="25000"/>
                </a:schemeClr>
              </a:solidFill>
            </a:rPr>
            <a:t>Fraud costs payers close to $1 billion annually in UAE as compared to US which is up to $175 billion</a:t>
          </a:r>
          <a:endParaRPr lang="en-US" sz="1500" dirty="0">
            <a:solidFill>
              <a:schemeClr val="bg1">
                <a:lumMod val="75000"/>
                <a:lumOff val="25000"/>
              </a:schemeClr>
            </a:solidFill>
          </a:endParaRPr>
        </a:p>
      </dgm:t>
    </dgm:pt>
    <dgm:pt modelId="{509FC330-B6F6-4CCC-B7BC-7B536CDC55B2}" type="parTrans" cxnId="{FCC1CD66-5335-4588-B68F-AB64308A11F8}">
      <dgm:prSet/>
      <dgm:spPr/>
      <dgm:t>
        <a:bodyPr/>
        <a:lstStyle/>
        <a:p>
          <a:endParaRPr lang="en-US" sz="1500">
            <a:solidFill>
              <a:schemeClr val="tx1"/>
            </a:solidFill>
          </a:endParaRPr>
        </a:p>
      </dgm:t>
    </dgm:pt>
    <dgm:pt modelId="{CD169E81-8486-4C80-B657-12030D04A799}" type="sibTrans" cxnId="{FCC1CD66-5335-4588-B68F-AB64308A11F8}">
      <dgm:prSet/>
      <dgm:spPr/>
      <dgm:t>
        <a:bodyPr/>
        <a:lstStyle/>
        <a:p>
          <a:endParaRPr lang="en-US" sz="1500">
            <a:solidFill>
              <a:schemeClr val="tx1"/>
            </a:solidFill>
          </a:endParaRPr>
        </a:p>
      </dgm:t>
    </dgm:pt>
    <dgm:pt modelId="{20E6E48E-40AB-47EB-A250-3BC98421F02E}">
      <dgm:prSet phldrT="[Text]" custT="1"/>
      <dgm:spPr>
        <a:solidFill>
          <a:schemeClr val="tx1">
            <a:lumMod val="85000"/>
          </a:schemeClr>
        </a:solidFill>
      </dgm:spPr>
      <dgm:t>
        <a:bodyPr/>
        <a:lstStyle/>
        <a:p>
          <a:r>
            <a:rPr lang="en-US" sz="1500" i="1" dirty="0">
              <a:solidFill>
                <a:schemeClr val="bg1">
                  <a:lumMod val="75000"/>
                  <a:lumOff val="25000"/>
                </a:schemeClr>
              </a:solidFill>
            </a:rPr>
            <a:t>Only 2% are detected despite Technological Advancement in Fraud Detection Solutions</a:t>
          </a:r>
          <a:endParaRPr lang="en-US" sz="1500" dirty="0">
            <a:solidFill>
              <a:schemeClr val="bg1">
                <a:lumMod val="75000"/>
                <a:lumOff val="25000"/>
              </a:schemeClr>
            </a:solidFill>
          </a:endParaRPr>
        </a:p>
      </dgm:t>
    </dgm:pt>
    <dgm:pt modelId="{C6A9567C-A5BC-463B-8CD1-BFA5B1EEB277}" type="parTrans" cxnId="{6F703370-E157-4FA0-B946-3C3F1A46D5FD}">
      <dgm:prSet/>
      <dgm:spPr/>
      <dgm:t>
        <a:bodyPr/>
        <a:lstStyle/>
        <a:p>
          <a:endParaRPr lang="en-US" sz="1500">
            <a:solidFill>
              <a:schemeClr val="tx1"/>
            </a:solidFill>
          </a:endParaRPr>
        </a:p>
      </dgm:t>
    </dgm:pt>
    <dgm:pt modelId="{1CF77DB6-5BFA-438C-A710-362AD75FFEA1}" type="sibTrans" cxnId="{6F703370-E157-4FA0-B946-3C3F1A46D5FD}">
      <dgm:prSet/>
      <dgm:spPr/>
      <dgm:t>
        <a:bodyPr/>
        <a:lstStyle/>
        <a:p>
          <a:endParaRPr lang="en-US" sz="1500">
            <a:solidFill>
              <a:schemeClr val="tx1"/>
            </a:solidFill>
          </a:endParaRPr>
        </a:p>
      </dgm:t>
    </dgm:pt>
    <dgm:pt modelId="{265E2329-6D87-4E22-AD41-1389763EC39C}">
      <dgm:prSet custT="1"/>
      <dgm:spPr>
        <a:solidFill>
          <a:schemeClr val="tx1">
            <a:lumMod val="85000"/>
          </a:schemeClr>
        </a:solidFill>
      </dgm:spPr>
      <dgm:t>
        <a:bodyPr/>
        <a:lstStyle/>
        <a:p>
          <a:r>
            <a:rPr lang="en-US" sz="1500" i="1" dirty="0">
              <a:solidFill>
                <a:schemeClr val="bg1">
                  <a:lumMod val="75000"/>
                  <a:lumOff val="25000"/>
                </a:schemeClr>
              </a:solidFill>
            </a:rPr>
            <a:t>Fraud costs the average UAE family between $400 and $600 per year in the form of increased premiums</a:t>
          </a:r>
          <a:endParaRPr lang="en-IN" sz="1500" i="1" dirty="0">
            <a:solidFill>
              <a:schemeClr val="bg1">
                <a:lumMod val="75000"/>
                <a:lumOff val="25000"/>
              </a:schemeClr>
            </a:solidFill>
          </a:endParaRPr>
        </a:p>
      </dgm:t>
    </dgm:pt>
    <dgm:pt modelId="{F0EF8EE0-B818-4A6F-B27A-6D2D5DEB364A}" type="parTrans" cxnId="{DBF13535-2600-4BA2-98F0-244E355885EF}">
      <dgm:prSet/>
      <dgm:spPr/>
      <dgm:t>
        <a:bodyPr/>
        <a:lstStyle/>
        <a:p>
          <a:endParaRPr lang="en-US" sz="1500">
            <a:solidFill>
              <a:schemeClr val="tx1"/>
            </a:solidFill>
          </a:endParaRPr>
        </a:p>
      </dgm:t>
    </dgm:pt>
    <dgm:pt modelId="{13931E56-6CA9-478B-A6D0-D4EDF341EB7D}" type="sibTrans" cxnId="{DBF13535-2600-4BA2-98F0-244E355885EF}">
      <dgm:prSet/>
      <dgm:spPr/>
      <dgm:t>
        <a:bodyPr/>
        <a:lstStyle/>
        <a:p>
          <a:endParaRPr lang="en-US" sz="1500">
            <a:solidFill>
              <a:schemeClr val="tx1"/>
            </a:solidFill>
          </a:endParaRPr>
        </a:p>
      </dgm:t>
    </dgm:pt>
    <dgm:pt modelId="{D657C235-6CAF-4281-A7DC-91647676EAF6}">
      <dgm:prSet custT="1"/>
      <dgm:spPr>
        <a:solidFill>
          <a:schemeClr val="tx1">
            <a:lumMod val="85000"/>
          </a:schemeClr>
        </a:solidFill>
      </dgm:spPr>
      <dgm:t>
        <a:bodyPr/>
        <a:lstStyle/>
        <a:p>
          <a:r>
            <a:rPr lang="en-US" sz="1500" i="1" dirty="0">
              <a:solidFill>
                <a:schemeClr val="bg1">
                  <a:lumMod val="75000"/>
                  <a:lumOff val="25000"/>
                </a:schemeClr>
              </a:solidFill>
            </a:rPr>
            <a:t>Fraud Investigations can also impact Customer Satisfaction and Payer-Provider Relationship</a:t>
          </a:r>
        </a:p>
      </dgm:t>
    </dgm:pt>
    <dgm:pt modelId="{AC77E5D7-CC8A-42C3-B5A9-87C49C038822}" type="parTrans" cxnId="{F4A5AA7C-7580-4392-851E-B61D8FBF1755}">
      <dgm:prSet/>
      <dgm:spPr/>
      <dgm:t>
        <a:bodyPr/>
        <a:lstStyle/>
        <a:p>
          <a:endParaRPr lang="en-US" sz="1500">
            <a:solidFill>
              <a:schemeClr val="tx1"/>
            </a:solidFill>
          </a:endParaRPr>
        </a:p>
      </dgm:t>
    </dgm:pt>
    <dgm:pt modelId="{2BF237FD-FD71-4B83-AFFB-81809F832EEA}" type="sibTrans" cxnId="{F4A5AA7C-7580-4392-851E-B61D8FBF1755}">
      <dgm:prSet/>
      <dgm:spPr/>
      <dgm:t>
        <a:bodyPr/>
        <a:lstStyle/>
        <a:p>
          <a:endParaRPr lang="en-US" sz="1500">
            <a:solidFill>
              <a:schemeClr val="tx1"/>
            </a:solidFill>
          </a:endParaRPr>
        </a:p>
      </dgm:t>
    </dgm:pt>
    <dgm:pt modelId="{50DC5EF0-2CBA-420D-82CF-A6B84CBE49EC}">
      <dgm:prSet custT="1"/>
      <dgm:spPr>
        <a:solidFill>
          <a:schemeClr val="tx1">
            <a:lumMod val="85000"/>
          </a:schemeClr>
        </a:solidFill>
      </dgm:spPr>
      <dgm:t>
        <a:bodyPr/>
        <a:lstStyle/>
        <a:p>
          <a:r>
            <a:rPr lang="en-US" sz="1500" i="1" dirty="0">
              <a:solidFill>
                <a:schemeClr val="bg1">
                  <a:lumMod val="75000"/>
                  <a:lumOff val="25000"/>
                </a:schemeClr>
              </a:solidFill>
            </a:rPr>
            <a:t>Its becoming Increasingly Difficult for payers to detect Well organized Frauds</a:t>
          </a:r>
        </a:p>
      </dgm:t>
    </dgm:pt>
    <dgm:pt modelId="{29E645E8-433B-492C-AC44-5DBE20C51B30}" type="parTrans" cxnId="{3739C601-5273-425A-9326-E2D0656FFAAC}">
      <dgm:prSet/>
      <dgm:spPr/>
      <dgm:t>
        <a:bodyPr/>
        <a:lstStyle/>
        <a:p>
          <a:endParaRPr lang="en-US" sz="1500"/>
        </a:p>
      </dgm:t>
    </dgm:pt>
    <dgm:pt modelId="{C9B39AEF-98E6-4B0A-A660-F17B63BC007F}" type="sibTrans" cxnId="{3739C601-5273-425A-9326-E2D0656FFAAC}">
      <dgm:prSet/>
      <dgm:spPr/>
      <dgm:t>
        <a:bodyPr/>
        <a:lstStyle/>
        <a:p>
          <a:endParaRPr lang="en-US" sz="1500"/>
        </a:p>
      </dgm:t>
    </dgm:pt>
    <dgm:pt modelId="{EF8D4284-DD66-4CC4-884D-2E2B587B8B5A}" type="pres">
      <dgm:prSet presAssocID="{2CA26E46-128E-4E59-A937-5BCFCADF26A5}" presName="linear" presStyleCnt="0">
        <dgm:presLayoutVars>
          <dgm:dir/>
          <dgm:resizeHandles val="exact"/>
        </dgm:presLayoutVars>
      </dgm:prSet>
      <dgm:spPr/>
    </dgm:pt>
    <dgm:pt modelId="{9A9AAC55-7BF9-4581-9444-5F31E8FABD26}" type="pres">
      <dgm:prSet presAssocID="{ED96AF2A-A64A-467D-AF82-9093052A9133}" presName="comp" presStyleCnt="0"/>
      <dgm:spPr/>
    </dgm:pt>
    <dgm:pt modelId="{8A429679-5AB0-4B65-87F3-A62B24DEF3C7}" type="pres">
      <dgm:prSet presAssocID="{ED96AF2A-A64A-467D-AF82-9093052A9133}" presName="box" presStyleLbl="node1" presStyleIdx="0" presStyleCnt="5" custLinFactNeighborY="-8859"/>
      <dgm:spPr/>
    </dgm:pt>
    <dgm:pt modelId="{46CDF2C8-FFD8-459F-8A29-6A802A7EF69B}" type="pres">
      <dgm:prSet presAssocID="{ED96AF2A-A64A-467D-AF82-9093052A9133}" presName="img" presStyleLbl="fgImgPlace1" presStyleIdx="0" presStyleCnt="5"/>
      <dgm:spPr>
        <a:blipFill rotWithShape="1">
          <a:blip xmlns:r="http://schemas.openxmlformats.org/officeDocument/2006/relationships" r:embed="rId1"/>
          <a:stretch>
            <a:fillRect/>
          </a:stretch>
        </a:blipFill>
      </dgm:spPr>
    </dgm:pt>
    <dgm:pt modelId="{68A9B499-6938-42C7-BF7B-4B83F5D34D34}" type="pres">
      <dgm:prSet presAssocID="{ED96AF2A-A64A-467D-AF82-9093052A9133}" presName="text" presStyleLbl="node1" presStyleIdx="0" presStyleCnt="5">
        <dgm:presLayoutVars>
          <dgm:bulletEnabled val="1"/>
        </dgm:presLayoutVars>
      </dgm:prSet>
      <dgm:spPr/>
    </dgm:pt>
    <dgm:pt modelId="{A9C5195E-D2E5-47C0-8E84-8B6817DB347E}" type="pres">
      <dgm:prSet presAssocID="{CD169E81-8486-4C80-B657-12030D04A799}" presName="spacer" presStyleCnt="0"/>
      <dgm:spPr/>
    </dgm:pt>
    <dgm:pt modelId="{A667F14B-1285-42CE-905E-2E4CFBA8155A}" type="pres">
      <dgm:prSet presAssocID="{20E6E48E-40AB-47EB-A250-3BC98421F02E}" presName="comp" presStyleCnt="0"/>
      <dgm:spPr/>
    </dgm:pt>
    <dgm:pt modelId="{F76BBC23-6393-403F-802D-F121F5F8287D}" type="pres">
      <dgm:prSet presAssocID="{20E6E48E-40AB-47EB-A250-3BC98421F02E}" presName="box" presStyleLbl="node1" presStyleIdx="1" presStyleCnt="5" custLinFactNeighborY="-4786"/>
      <dgm:spPr/>
    </dgm:pt>
    <dgm:pt modelId="{E634B333-8F08-4252-BE46-A2A4E7866A85}" type="pres">
      <dgm:prSet presAssocID="{20E6E48E-40AB-47EB-A250-3BC98421F02E}" presName="img" presStyleLbl="fgImgPlace1" presStyleIdx="1" presStyleCnt="5" custLinFactNeighborY="-9050"/>
      <dgm:spPr>
        <a:blipFill rotWithShape="1">
          <a:blip xmlns:r="http://schemas.openxmlformats.org/officeDocument/2006/relationships" r:embed="rId2"/>
          <a:stretch>
            <a:fillRect/>
          </a:stretch>
        </a:blipFill>
      </dgm:spPr>
    </dgm:pt>
    <dgm:pt modelId="{0E9474B4-B7EF-4338-B351-51B1BA2F8CA9}" type="pres">
      <dgm:prSet presAssocID="{20E6E48E-40AB-47EB-A250-3BC98421F02E}" presName="text" presStyleLbl="node1" presStyleIdx="1" presStyleCnt="5">
        <dgm:presLayoutVars>
          <dgm:bulletEnabled val="1"/>
        </dgm:presLayoutVars>
      </dgm:prSet>
      <dgm:spPr/>
    </dgm:pt>
    <dgm:pt modelId="{9A21817F-94C2-4842-9686-70191F10D37F}" type="pres">
      <dgm:prSet presAssocID="{1CF77DB6-5BFA-438C-A710-362AD75FFEA1}" presName="spacer" presStyleCnt="0"/>
      <dgm:spPr/>
    </dgm:pt>
    <dgm:pt modelId="{3B3414D3-975B-4140-83AD-DE9086A250FF}" type="pres">
      <dgm:prSet presAssocID="{265E2329-6D87-4E22-AD41-1389763EC39C}" presName="comp" presStyleCnt="0"/>
      <dgm:spPr/>
    </dgm:pt>
    <dgm:pt modelId="{B44613F3-C5B8-4321-BA3A-381A7DAD1269}" type="pres">
      <dgm:prSet presAssocID="{265E2329-6D87-4E22-AD41-1389763EC39C}" presName="box" presStyleLbl="node1" presStyleIdx="2" presStyleCnt="5" custLinFactNeighborY="-9348"/>
      <dgm:spPr/>
    </dgm:pt>
    <dgm:pt modelId="{85A9796C-D3BF-4564-87BF-19D42B06070F}" type="pres">
      <dgm:prSet presAssocID="{265E2329-6D87-4E22-AD41-1389763EC39C}" presName="img" presStyleLbl="fgImgPlace1" presStyleIdx="2" presStyleCnt="5" custLinFactNeighborY="-12736"/>
      <dgm:spPr>
        <a:blipFill rotWithShape="1">
          <a:blip xmlns:r="http://schemas.openxmlformats.org/officeDocument/2006/relationships" r:embed="rId3"/>
          <a:stretch>
            <a:fillRect/>
          </a:stretch>
        </a:blipFill>
      </dgm:spPr>
    </dgm:pt>
    <dgm:pt modelId="{841A9403-370B-45AB-A180-D4FF6A0558D6}" type="pres">
      <dgm:prSet presAssocID="{265E2329-6D87-4E22-AD41-1389763EC39C}" presName="text" presStyleLbl="node1" presStyleIdx="2" presStyleCnt="5">
        <dgm:presLayoutVars>
          <dgm:bulletEnabled val="1"/>
        </dgm:presLayoutVars>
      </dgm:prSet>
      <dgm:spPr/>
    </dgm:pt>
    <dgm:pt modelId="{2AC17B0C-23DE-48A1-83B1-2C9310FA628E}" type="pres">
      <dgm:prSet presAssocID="{13931E56-6CA9-478B-A6D0-D4EDF341EB7D}" presName="spacer" presStyleCnt="0"/>
      <dgm:spPr/>
    </dgm:pt>
    <dgm:pt modelId="{9E5A2FB3-37B5-4957-91F4-CDF9AD7A67E3}" type="pres">
      <dgm:prSet presAssocID="{D657C235-6CAF-4281-A7DC-91647676EAF6}" presName="comp" presStyleCnt="0"/>
      <dgm:spPr/>
    </dgm:pt>
    <dgm:pt modelId="{0B073E75-1C97-45F0-B9CA-71C1BF5180D4}" type="pres">
      <dgm:prSet presAssocID="{D657C235-6CAF-4281-A7DC-91647676EAF6}" presName="box" presStyleLbl="node1" presStyleIdx="3" presStyleCnt="5" custLinFactNeighborY="-13723"/>
      <dgm:spPr/>
    </dgm:pt>
    <dgm:pt modelId="{6D21119E-822B-4213-9CF2-FC6A467BE752}" type="pres">
      <dgm:prSet presAssocID="{D657C235-6CAF-4281-A7DC-91647676EAF6}" presName="img" presStyleLbl="fgImgPlace1" presStyleIdx="3" presStyleCnt="5" custLinFactNeighborY="-18206"/>
      <dgm:spPr>
        <a:blipFill rotWithShape="1">
          <a:blip xmlns:r="http://schemas.openxmlformats.org/officeDocument/2006/relationships" r:embed="rId4"/>
          <a:stretch>
            <a:fillRect/>
          </a:stretch>
        </a:blipFill>
      </dgm:spPr>
    </dgm:pt>
    <dgm:pt modelId="{F7A32C6C-8D83-4116-8716-BF89C15CFEB0}" type="pres">
      <dgm:prSet presAssocID="{D657C235-6CAF-4281-A7DC-91647676EAF6}" presName="text" presStyleLbl="node1" presStyleIdx="3" presStyleCnt="5">
        <dgm:presLayoutVars>
          <dgm:bulletEnabled val="1"/>
        </dgm:presLayoutVars>
      </dgm:prSet>
      <dgm:spPr/>
    </dgm:pt>
    <dgm:pt modelId="{988ED4DF-F3E7-4D7C-AA0C-899A686D03F0}" type="pres">
      <dgm:prSet presAssocID="{2BF237FD-FD71-4B83-AFFB-81809F832EEA}" presName="spacer" presStyleCnt="0"/>
      <dgm:spPr/>
    </dgm:pt>
    <dgm:pt modelId="{25CD7DFD-4766-4767-8827-9184EA3DEC4F}" type="pres">
      <dgm:prSet presAssocID="{50DC5EF0-2CBA-420D-82CF-A6B84CBE49EC}" presName="comp" presStyleCnt="0"/>
      <dgm:spPr/>
    </dgm:pt>
    <dgm:pt modelId="{891B06F5-535B-4F6B-B948-45F2851ADFC2}" type="pres">
      <dgm:prSet presAssocID="{50DC5EF0-2CBA-420D-82CF-A6B84CBE49EC}" presName="box" presStyleLbl="node1" presStyleIdx="4" presStyleCnt="5" custLinFactNeighborY="-18098"/>
      <dgm:spPr/>
    </dgm:pt>
    <dgm:pt modelId="{1FE8C04F-1B7F-4130-AB74-5E3C119E8CAD}" type="pres">
      <dgm:prSet presAssocID="{50DC5EF0-2CBA-420D-82CF-A6B84CBE49EC}" presName="img" presStyleLbl="fgImgPlace1" presStyleIdx="4" presStyleCnt="5" custLinFactNeighborY="-23676"/>
      <dgm:spPr>
        <a:blipFill rotWithShape="1">
          <a:blip xmlns:r="http://schemas.openxmlformats.org/officeDocument/2006/relationships" r:embed="rId5"/>
          <a:stretch>
            <a:fillRect/>
          </a:stretch>
        </a:blipFill>
      </dgm:spPr>
    </dgm:pt>
    <dgm:pt modelId="{642EFE99-3207-4328-9258-FD4268CD79F6}" type="pres">
      <dgm:prSet presAssocID="{50DC5EF0-2CBA-420D-82CF-A6B84CBE49EC}" presName="text" presStyleLbl="node1" presStyleIdx="4" presStyleCnt="5">
        <dgm:presLayoutVars>
          <dgm:bulletEnabled val="1"/>
        </dgm:presLayoutVars>
      </dgm:prSet>
      <dgm:spPr/>
    </dgm:pt>
  </dgm:ptLst>
  <dgm:cxnLst>
    <dgm:cxn modelId="{7A776F01-8188-4664-B905-10C6D25A8F5C}" type="presOf" srcId="{20E6E48E-40AB-47EB-A250-3BC98421F02E}" destId="{F76BBC23-6393-403F-802D-F121F5F8287D}" srcOrd="0" destOrd="0" presId="urn:microsoft.com/office/officeart/2005/8/layout/vList4"/>
    <dgm:cxn modelId="{E3EDC201-3E92-4198-B04C-C924EE403412}" type="presOf" srcId="{2CA26E46-128E-4E59-A937-5BCFCADF26A5}" destId="{EF8D4284-DD66-4CC4-884D-2E2B587B8B5A}" srcOrd="0" destOrd="0" presId="urn:microsoft.com/office/officeart/2005/8/layout/vList4"/>
    <dgm:cxn modelId="{3739C601-5273-425A-9326-E2D0656FFAAC}" srcId="{2CA26E46-128E-4E59-A937-5BCFCADF26A5}" destId="{50DC5EF0-2CBA-420D-82CF-A6B84CBE49EC}" srcOrd="4" destOrd="0" parTransId="{29E645E8-433B-492C-AC44-5DBE20C51B30}" sibTransId="{C9B39AEF-98E6-4B0A-A660-F17B63BC007F}"/>
    <dgm:cxn modelId="{FF9FAF0D-0EF7-4AF3-A9BB-1415C002F3CE}" type="presOf" srcId="{265E2329-6D87-4E22-AD41-1389763EC39C}" destId="{B44613F3-C5B8-4321-BA3A-381A7DAD1269}" srcOrd="0" destOrd="0" presId="urn:microsoft.com/office/officeart/2005/8/layout/vList4"/>
    <dgm:cxn modelId="{DBF13535-2600-4BA2-98F0-244E355885EF}" srcId="{2CA26E46-128E-4E59-A937-5BCFCADF26A5}" destId="{265E2329-6D87-4E22-AD41-1389763EC39C}" srcOrd="2" destOrd="0" parTransId="{F0EF8EE0-B818-4A6F-B27A-6D2D5DEB364A}" sibTransId="{13931E56-6CA9-478B-A6D0-D4EDF341EB7D}"/>
    <dgm:cxn modelId="{1F311837-4646-48B2-B49F-694DFE2140F2}" type="presOf" srcId="{ED96AF2A-A64A-467D-AF82-9093052A9133}" destId="{68A9B499-6938-42C7-BF7B-4B83F5D34D34}" srcOrd="1" destOrd="0" presId="urn:microsoft.com/office/officeart/2005/8/layout/vList4"/>
    <dgm:cxn modelId="{FCC1CD66-5335-4588-B68F-AB64308A11F8}" srcId="{2CA26E46-128E-4E59-A937-5BCFCADF26A5}" destId="{ED96AF2A-A64A-467D-AF82-9093052A9133}" srcOrd="0" destOrd="0" parTransId="{509FC330-B6F6-4CCC-B7BC-7B536CDC55B2}" sibTransId="{CD169E81-8486-4C80-B657-12030D04A799}"/>
    <dgm:cxn modelId="{3116F56E-6BC9-4041-A01F-855969AC3D0C}" type="presOf" srcId="{50DC5EF0-2CBA-420D-82CF-A6B84CBE49EC}" destId="{642EFE99-3207-4328-9258-FD4268CD79F6}" srcOrd="1" destOrd="0" presId="urn:microsoft.com/office/officeart/2005/8/layout/vList4"/>
    <dgm:cxn modelId="{6F703370-E157-4FA0-B946-3C3F1A46D5FD}" srcId="{2CA26E46-128E-4E59-A937-5BCFCADF26A5}" destId="{20E6E48E-40AB-47EB-A250-3BC98421F02E}" srcOrd="1" destOrd="0" parTransId="{C6A9567C-A5BC-463B-8CD1-BFA5B1EEB277}" sibTransId="{1CF77DB6-5BFA-438C-A710-362AD75FFEA1}"/>
    <dgm:cxn modelId="{D49C6072-0818-402A-8530-B8AF0041E730}" type="presOf" srcId="{D657C235-6CAF-4281-A7DC-91647676EAF6}" destId="{F7A32C6C-8D83-4116-8716-BF89C15CFEB0}" srcOrd="1" destOrd="0" presId="urn:microsoft.com/office/officeart/2005/8/layout/vList4"/>
    <dgm:cxn modelId="{D7FB2E7C-74C2-4DAD-AE19-AC50EC8CB63F}" type="presOf" srcId="{D657C235-6CAF-4281-A7DC-91647676EAF6}" destId="{0B073E75-1C97-45F0-B9CA-71C1BF5180D4}" srcOrd="0" destOrd="0" presId="urn:microsoft.com/office/officeart/2005/8/layout/vList4"/>
    <dgm:cxn modelId="{F4A5AA7C-7580-4392-851E-B61D8FBF1755}" srcId="{2CA26E46-128E-4E59-A937-5BCFCADF26A5}" destId="{D657C235-6CAF-4281-A7DC-91647676EAF6}" srcOrd="3" destOrd="0" parTransId="{AC77E5D7-CC8A-42C3-B5A9-87C49C038822}" sibTransId="{2BF237FD-FD71-4B83-AFFB-81809F832EEA}"/>
    <dgm:cxn modelId="{0D9D248E-F91E-459D-808D-CD9ACA86062C}" type="presOf" srcId="{20E6E48E-40AB-47EB-A250-3BC98421F02E}" destId="{0E9474B4-B7EF-4338-B351-51B1BA2F8CA9}" srcOrd="1" destOrd="0" presId="urn:microsoft.com/office/officeart/2005/8/layout/vList4"/>
    <dgm:cxn modelId="{5F11BE95-FEDF-40AF-8367-29ED8414CCA3}" type="presOf" srcId="{265E2329-6D87-4E22-AD41-1389763EC39C}" destId="{841A9403-370B-45AB-A180-D4FF6A0558D6}" srcOrd="1" destOrd="0" presId="urn:microsoft.com/office/officeart/2005/8/layout/vList4"/>
    <dgm:cxn modelId="{5D3718DA-5E2A-4B6A-A106-DDA3275CD11F}" type="presOf" srcId="{ED96AF2A-A64A-467D-AF82-9093052A9133}" destId="{8A429679-5AB0-4B65-87F3-A62B24DEF3C7}" srcOrd="0" destOrd="0" presId="urn:microsoft.com/office/officeart/2005/8/layout/vList4"/>
    <dgm:cxn modelId="{DF6068EB-7DBD-4DD9-ACAD-AC6DDE24A548}" type="presOf" srcId="{50DC5EF0-2CBA-420D-82CF-A6B84CBE49EC}" destId="{891B06F5-535B-4F6B-B948-45F2851ADFC2}" srcOrd="0" destOrd="0" presId="urn:microsoft.com/office/officeart/2005/8/layout/vList4"/>
    <dgm:cxn modelId="{2D0584A1-5C51-4AC6-BFC3-C005FFCC0C45}" type="presParOf" srcId="{EF8D4284-DD66-4CC4-884D-2E2B587B8B5A}" destId="{9A9AAC55-7BF9-4581-9444-5F31E8FABD26}" srcOrd="0" destOrd="0" presId="urn:microsoft.com/office/officeart/2005/8/layout/vList4"/>
    <dgm:cxn modelId="{A80B69B7-3D24-44FD-8E82-E038AB771C32}" type="presParOf" srcId="{9A9AAC55-7BF9-4581-9444-5F31E8FABD26}" destId="{8A429679-5AB0-4B65-87F3-A62B24DEF3C7}" srcOrd="0" destOrd="0" presId="urn:microsoft.com/office/officeart/2005/8/layout/vList4"/>
    <dgm:cxn modelId="{A11F4B3D-8BD1-4D6F-A744-3233B3C39D52}" type="presParOf" srcId="{9A9AAC55-7BF9-4581-9444-5F31E8FABD26}" destId="{46CDF2C8-FFD8-459F-8A29-6A802A7EF69B}" srcOrd="1" destOrd="0" presId="urn:microsoft.com/office/officeart/2005/8/layout/vList4"/>
    <dgm:cxn modelId="{134B3294-62D5-4E03-B964-1D7057080DF2}" type="presParOf" srcId="{9A9AAC55-7BF9-4581-9444-5F31E8FABD26}" destId="{68A9B499-6938-42C7-BF7B-4B83F5D34D34}" srcOrd="2" destOrd="0" presId="urn:microsoft.com/office/officeart/2005/8/layout/vList4"/>
    <dgm:cxn modelId="{FCF99EEC-58C1-4351-9B93-89C4CC99D7E7}" type="presParOf" srcId="{EF8D4284-DD66-4CC4-884D-2E2B587B8B5A}" destId="{A9C5195E-D2E5-47C0-8E84-8B6817DB347E}" srcOrd="1" destOrd="0" presId="urn:microsoft.com/office/officeart/2005/8/layout/vList4"/>
    <dgm:cxn modelId="{31F88C28-D44A-47F4-AB3E-F5A26C4801CF}" type="presParOf" srcId="{EF8D4284-DD66-4CC4-884D-2E2B587B8B5A}" destId="{A667F14B-1285-42CE-905E-2E4CFBA8155A}" srcOrd="2" destOrd="0" presId="urn:microsoft.com/office/officeart/2005/8/layout/vList4"/>
    <dgm:cxn modelId="{C564F823-8223-4C64-A2ED-3FAA3807B5C0}" type="presParOf" srcId="{A667F14B-1285-42CE-905E-2E4CFBA8155A}" destId="{F76BBC23-6393-403F-802D-F121F5F8287D}" srcOrd="0" destOrd="0" presId="urn:microsoft.com/office/officeart/2005/8/layout/vList4"/>
    <dgm:cxn modelId="{4CC52176-F4C1-4612-863A-EE484F972611}" type="presParOf" srcId="{A667F14B-1285-42CE-905E-2E4CFBA8155A}" destId="{E634B333-8F08-4252-BE46-A2A4E7866A85}" srcOrd="1" destOrd="0" presId="urn:microsoft.com/office/officeart/2005/8/layout/vList4"/>
    <dgm:cxn modelId="{978A78F2-53E9-4F2B-8DD9-47117A110F31}" type="presParOf" srcId="{A667F14B-1285-42CE-905E-2E4CFBA8155A}" destId="{0E9474B4-B7EF-4338-B351-51B1BA2F8CA9}" srcOrd="2" destOrd="0" presId="urn:microsoft.com/office/officeart/2005/8/layout/vList4"/>
    <dgm:cxn modelId="{A42FC507-F741-4427-8DB7-4FA2010341D0}" type="presParOf" srcId="{EF8D4284-DD66-4CC4-884D-2E2B587B8B5A}" destId="{9A21817F-94C2-4842-9686-70191F10D37F}" srcOrd="3" destOrd="0" presId="urn:microsoft.com/office/officeart/2005/8/layout/vList4"/>
    <dgm:cxn modelId="{835EAC0F-031E-4EB1-9729-49C9306C0C83}" type="presParOf" srcId="{EF8D4284-DD66-4CC4-884D-2E2B587B8B5A}" destId="{3B3414D3-975B-4140-83AD-DE9086A250FF}" srcOrd="4" destOrd="0" presId="urn:microsoft.com/office/officeart/2005/8/layout/vList4"/>
    <dgm:cxn modelId="{47D9A263-07E5-4FC1-B541-DC4FC813A2B7}" type="presParOf" srcId="{3B3414D3-975B-4140-83AD-DE9086A250FF}" destId="{B44613F3-C5B8-4321-BA3A-381A7DAD1269}" srcOrd="0" destOrd="0" presId="urn:microsoft.com/office/officeart/2005/8/layout/vList4"/>
    <dgm:cxn modelId="{0F0F1D08-7F3C-4600-A315-359E1EFBB293}" type="presParOf" srcId="{3B3414D3-975B-4140-83AD-DE9086A250FF}" destId="{85A9796C-D3BF-4564-87BF-19D42B06070F}" srcOrd="1" destOrd="0" presId="urn:microsoft.com/office/officeart/2005/8/layout/vList4"/>
    <dgm:cxn modelId="{546FE4CE-55FD-4DFA-A774-D0EC1AFED9A0}" type="presParOf" srcId="{3B3414D3-975B-4140-83AD-DE9086A250FF}" destId="{841A9403-370B-45AB-A180-D4FF6A0558D6}" srcOrd="2" destOrd="0" presId="urn:microsoft.com/office/officeart/2005/8/layout/vList4"/>
    <dgm:cxn modelId="{07992F17-FB60-40FD-8370-0F0AF5B2A8AD}" type="presParOf" srcId="{EF8D4284-DD66-4CC4-884D-2E2B587B8B5A}" destId="{2AC17B0C-23DE-48A1-83B1-2C9310FA628E}" srcOrd="5" destOrd="0" presId="urn:microsoft.com/office/officeart/2005/8/layout/vList4"/>
    <dgm:cxn modelId="{9BBE8F31-CDB5-4725-8B27-F367EEA047B8}" type="presParOf" srcId="{EF8D4284-DD66-4CC4-884D-2E2B587B8B5A}" destId="{9E5A2FB3-37B5-4957-91F4-CDF9AD7A67E3}" srcOrd="6" destOrd="0" presId="urn:microsoft.com/office/officeart/2005/8/layout/vList4"/>
    <dgm:cxn modelId="{9376CB6D-31EE-4788-83CE-6361B139F44C}" type="presParOf" srcId="{9E5A2FB3-37B5-4957-91F4-CDF9AD7A67E3}" destId="{0B073E75-1C97-45F0-B9CA-71C1BF5180D4}" srcOrd="0" destOrd="0" presId="urn:microsoft.com/office/officeart/2005/8/layout/vList4"/>
    <dgm:cxn modelId="{93A4C0A4-B7C2-41D3-95C5-082B7325C7BC}" type="presParOf" srcId="{9E5A2FB3-37B5-4957-91F4-CDF9AD7A67E3}" destId="{6D21119E-822B-4213-9CF2-FC6A467BE752}" srcOrd="1" destOrd="0" presId="urn:microsoft.com/office/officeart/2005/8/layout/vList4"/>
    <dgm:cxn modelId="{ECA652F6-911C-4234-B3E4-C813B7F89883}" type="presParOf" srcId="{9E5A2FB3-37B5-4957-91F4-CDF9AD7A67E3}" destId="{F7A32C6C-8D83-4116-8716-BF89C15CFEB0}" srcOrd="2" destOrd="0" presId="urn:microsoft.com/office/officeart/2005/8/layout/vList4"/>
    <dgm:cxn modelId="{8239F7F2-AE7E-448C-B654-4AC571390032}" type="presParOf" srcId="{EF8D4284-DD66-4CC4-884D-2E2B587B8B5A}" destId="{988ED4DF-F3E7-4D7C-AA0C-899A686D03F0}" srcOrd="7" destOrd="0" presId="urn:microsoft.com/office/officeart/2005/8/layout/vList4"/>
    <dgm:cxn modelId="{0537AE2E-46F3-45A1-9498-A7B6AADD2B2E}" type="presParOf" srcId="{EF8D4284-DD66-4CC4-884D-2E2B587B8B5A}" destId="{25CD7DFD-4766-4767-8827-9184EA3DEC4F}" srcOrd="8" destOrd="0" presId="urn:microsoft.com/office/officeart/2005/8/layout/vList4"/>
    <dgm:cxn modelId="{FDBB0033-0500-4ECA-98B1-EE34682E23B7}" type="presParOf" srcId="{25CD7DFD-4766-4767-8827-9184EA3DEC4F}" destId="{891B06F5-535B-4F6B-B948-45F2851ADFC2}" srcOrd="0" destOrd="0" presId="urn:microsoft.com/office/officeart/2005/8/layout/vList4"/>
    <dgm:cxn modelId="{F2953A36-39A4-4DE2-9ADF-72BAA9C1F4BA}" type="presParOf" srcId="{25CD7DFD-4766-4767-8827-9184EA3DEC4F}" destId="{1FE8C04F-1B7F-4130-AB74-5E3C119E8CAD}" srcOrd="1" destOrd="0" presId="urn:microsoft.com/office/officeart/2005/8/layout/vList4"/>
    <dgm:cxn modelId="{425646AA-D1DF-4A1E-B8A9-D66526D5D7D3}" type="presParOf" srcId="{25CD7DFD-4766-4767-8827-9184EA3DEC4F}" destId="{642EFE99-3207-4328-9258-FD4268CD79F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29679-5AB0-4B65-87F3-A62B24DEF3C7}">
      <dsp:nvSpPr>
        <dsp:cNvPr id="0" name=""/>
        <dsp:cNvSpPr/>
      </dsp:nvSpPr>
      <dsp:spPr>
        <a:xfrm>
          <a:off x="0" y="0"/>
          <a:ext cx="4111625" cy="756351"/>
        </a:xfrm>
        <a:prstGeom prst="roundRect">
          <a:avLst>
            <a:gd name="adj" fmla="val 10000"/>
          </a:avLst>
        </a:prstGeom>
        <a:solidFill>
          <a:schemeClr val="tx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i="1" kern="1200" dirty="0">
              <a:solidFill>
                <a:schemeClr val="bg1">
                  <a:lumMod val="75000"/>
                  <a:lumOff val="25000"/>
                </a:schemeClr>
              </a:solidFill>
            </a:rPr>
            <a:t>Fraud costs payers close to $1 billion annually in UAE as compared to US which is up to $175 billion</a:t>
          </a:r>
          <a:endParaRPr lang="en-US" sz="1500" kern="1200" dirty="0">
            <a:solidFill>
              <a:schemeClr val="bg1">
                <a:lumMod val="75000"/>
                <a:lumOff val="25000"/>
              </a:schemeClr>
            </a:solidFill>
          </a:endParaRPr>
        </a:p>
      </dsp:txBody>
      <dsp:txXfrm>
        <a:off x="897960" y="0"/>
        <a:ext cx="3213664" cy="756351"/>
      </dsp:txXfrm>
    </dsp:sp>
    <dsp:sp modelId="{46CDF2C8-FFD8-459F-8A29-6A802A7EF69B}">
      <dsp:nvSpPr>
        <dsp:cNvPr id="0" name=""/>
        <dsp:cNvSpPr/>
      </dsp:nvSpPr>
      <dsp:spPr>
        <a:xfrm>
          <a:off x="75635" y="75635"/>
          <a:ext cx="822325" cy="605081"/>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6BBC23-6393-403F-802D-F121F5F8287D}">
      <dsp:nvSpPr>
        <dsp:cNvPr id="0" name=""/>
        <dsp:cNvSpPr/>
      </dsp:nvSpPr>
      <dsp:spPr>
        <a:xfrm>
          <a:off x="0" y="795787"/>
          <a:ext cx="4111625" cy="756351"/>
        </a:xfrm>
        <a:prstGeom prst="roundRect">
          <a:avLst>
            <a:gd name="adj" fmla="val 10000"/>
          </a:avLst>
        </a:prstGeom>
        <a:solidFill>
          <a:schemeClr val="tx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i="1" kern="1200" dirty="0">
              <a:solidFill>
                <a:schemeClr val="bg1">
                  <a:lumMod val="75000"/>
                  <a:lumOff val="25000"/>
                </a:schemeClr>
              </a:solidFill>
            </a:rPr>
            <a:t>Only 2% are detected despite Technological Advancement in Fraud Detection Solutions</a:t>
          </a:r>
          <a:endParaRPr lang="en-US" sz="1500" kern="1200" dirty="0">
            <a:solidFill>
              <a:schemeClr val="bg1">
                <a:lumMod val="75000"/>
                <a:lumOff val="25000"/>
              </a:schemeClr>
            </a:solidFill>
          </a:endParaRPr>
        </a:p>
      </dsp:txBody>
      <dsp:txXfrm>
        <a:off x="897960" y="795787"/>
        <a:ext cx="3213664" cy="756351"/>
      </dsp:txXfrm>
    </dsp:sp>
    <dsp:sp modelId="{E634B333-8F08-4252-BE46-A2A4E7866A85}">
      <dsp:nvSpPr>
        <dsp:cNvPr id="0" name=""/>
        <dsp:cNvSpPr/>
      </dsp:nvSpPr>
      <dsp:spPr>
        <a:xfrm>
          <a:off x="75635" y="852861"/>
          <a:ext cx="822325" cy="605081"/>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4613F3-C5B8-4321-BA3A-381A7DAD1269}">
      <dsp:nvSpPr>
        <dsp:cNvPr id="0" name=""/>
        <dsp:cNvSpPr/>
      </dsp:nvSpPr>
      <dsp:spPr>
        <a:xfrm>
          <a:off x="0" y="1593269"/>
          <a:ext cx="4111625" cy="756351"/>
        </a:xfrm>
        <a:prstGeom prst="roundRect">
          <a:avLst>
            <a:gd name="adj" fmla="val 10000"/>
          </a:avLst>
        </a:prstGeom>
        <a:solidFill>
          <a:schemeClr val="tx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i="1" kern="1200" dirty="0">
              <a:solidFill>
                <a:schemeClr val="bg1">
                  <a:lumMod val="75000"/>
                  <a:lumOff val="25000"/>
                </a:schemeClr>
              </a:solidFill>
            </a:rPr>
            <a:t>Fraud costs the average UAE family between $400 and $600 per year in the form of increased premiums</a:t>
          </a:r>
          <a:endParaRPr lang="en-IN" sz="1500" i="1" kern="1200" dirty="0">
            <a:solidFill>
              <a:schemeClr val="bg1">
                <a:lumMod val="75000"/>
                <a:lumOff val="25000"/>
              </a:schemeClr>
            </a:solidFill>
          </a:endParaRPr>
        </a:p>
      </dsp:txBody>
      <dsp:txXfrm>
        <a:off x="897960" y="1593269"/>
        <a:ext cx="3213664" cy="756351"/>
      </dsp:txXfrm>
    </dsp:sp>
    <dsp:sp modelId="{85A9796C-D3BF-4564-87BF-19D42B06070F}">
      <dsp:nvSpPr>
        <dsp:cNvPr id="0" name=""/>
        <dsp:cNvSpPr/>
      </dsp:nvSpPr>
      <dsp:spPr>
        <a:xfrm>
          <a:off x="75635" y="1662544"/>
          <a:ext cx="822325" cy="605081"/>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073E75-1C97-45F0-B9CA-71C1BF5180D4}">
      <dsp:nvSpPr>
        <dsp:cNvPr id="0" name=""/>
        <dsp:cNvSpPr/>
      </dsp:nvSpPr>
      <dsp:spPr>
        <a:xfrm>
          <a:off x="0" y="2392165"/>
          <a:ext cx="4111625" cy="756351"/>
        </a:xfrm>
        <a:prstGeom prst="roundRect">
          <a:avLst>
            <a:gd name="adj" fmla="val 10000"/>
          </a:avLst>
        </a:prstGeom>
        <a:solidFill>
          <a:schemeClr val="tx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i="1" kern="1200" dirty="0">
              <a:solidFill>
                <a:schemeClr val="bg1">
                  <a:lumMod val="75000"/>
                  <a:lumOff val="25000"/>
                </a:schemeClr>
              </a:solidFill>
            </a:rPr>
            <a:t>Fraud Investigations can also impact Customer Satisfaction and Payer-Provider Relationship</a:t>
          </a:r>
        </a:p>
      </dsp:txBody>
      <dsp:txXfrm>
        <a:off x="897960" y="2392165"/>
        <a:ext cx="3213664" cy="756351"/>
      </dsp:txXfrm>
    </dsp:sp>
    <dsp:sp modelId="{6D21119E-822B-4213-9CF2-FC6A467BE752}">
      <dsp:nvSpPr>
        <dsp:cNvPr id="0" name=""/>
        <dsp:cNvSpPr/>
      </dsp:nvSpPr>
      <dsp:spPr>
        <a:xfrm>
          <a:off x="75635" y="2461433"/>
          <a:ext cx="822325" cy="605081"/>
        </a:xfrm>
        <a:prstGeom prst="roundRect">
          <a:avLst>
            <a:gd name="adj" fmla="val 10000"/>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1B06F5-535B-4F6B-B948-45F2851ADFC2}">
      <dsp:nvSpPr>
        <dsp:cNvPr id="0" name=""/>
        <dsp:cNvSpPr/>
      </dsp:nvSpPr>
      <dsp:spPr>
        <a:xfrm>
          <a:off x="0" y="3191061"/>
          <a:ext cx="4111625" cy="756351"/>
        </a:xfrm>
        <a:prstGeom prst="roundRect">
          <a:avLst>
            <a:gd name="adj" fmla="val 10000"/>
          </a:avLst>
        </a:prstGeom>
        <a:solidFill>
          <a:schemeClr val="tx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i="1" kern="1200" dirty="0">
              <a:solidFill>
                <a:schemeClr val="bg1">
                  <a:lumMod val="75000"/>
                  <a:lumOff val="25000"/>
                </a:schemeClr>
              </a:solidFill>
            </a:rPr>
            <a:t>Its becoming Increasingly Difficult for payers to detect Well organized Frauds</a:t>
          </a:r>
        </a:p>
      </dsp:txBody>
      <dsp:txXfrm>
        <a:off x="897960" y="3191061"/>
        <a:ext cx="3213664" cy="756351"/>
      </dsp:txXfrm>
    </dsp:sp>
    <dsp:sp modelId="{1FE8C04F-1B7F-4130-AB74-5E3C119E8CAD}">
      <dsp:nvSpPr>
        <dsp:cNvPr id="0" name=""/>
        <dsp:cNvSpPr/>
      </dsp:nvSpPr>
      <dsp:spPr>
        <a:xfrm>
          <a:off x="75635" y="3260321"/>
          <a:ext cx="822325" cy="605081"/>
        </a:xfrm>
        <a:prstGeom prst="roundRect">
          <a:avLst>
            <a:gd name="adj" fmla="val 10000"/>
          </a:avLst>
        </a:prstGeom>
        <a:blipFill rotWithShape="1">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00E5D2-5CCA-426B-BDEF-243537D95DEC}" type="datetimeFigureOut">
              <a:rPr lang="en-IN" smtClean="0"/>
              <a:t>13-09-2022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242D36-4700-44A9-A109-498ABA71EF6C}" type="slidenum">
              <a:rPr lang="en-IN" smtClean="0"/>
              <a:t>‹#›</a:t>
            </a:fld>
            <a:endParaRPr lang="en-IN" dirty="0"/>
          </a:p>
        </p:txBody>
      </p:sp>
    </p:spTree>
    <p:extLst>
      <p:ext uri="{BB962C8B-B14F-4D97-AF65-F5344CB8AC3E}">
        <p14:creationId xmlns:p14="http://schemas.microsoft.com/office/powerpoint/2010/main" val="350430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169" y="829041"/>
            <a:ext cx="2765031" cy="360000"/>
          </a:xfrm>
          <a:prstGeom prst="rect">
            <a:avLst/>
          </a:prstGeom>
        </p:spPr>
      </p:pic>
    </p:spTree>
    <p:extLst>
      <p:ext uri="{BB962C8B-B14F-4D97-AF65-F5344CB8AC3E}">
        <p14:creationId xmlns:p14="http://schemas.microsoft.com/office/powerpoint/2010/main" val="251219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6481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4131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16463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 Id="rId9" Type="http://schemas.openxmlformats.org/officeDocument/2006/relationships/image" Target="../media/image1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0446" y="1520757"/>
            <a:ext cx="8792270" cy="3726613"/>
            <a:chOff x="100446" y="1666524"/>
            <a:chExt cx="8792270" cy="3387830"/>
          </a:xfrm>
        </p:grpSpPr>
        <p:pic>
          <p:nvPicPr>
            <p:cNvPr id="4" name="Picture 3" descr="D:\Micky\BI-C CQM Service\iStock_000040281328Large.jpg"/>
            <p:cNvPicPr>
              <a:picLocks noChangeAspect="1" noChangeArrowheads="1"/>
            </p:cNvPicPr>
            <p:nvPr/>
          </p:nvPicPr>
          <p:blipFill rotWithShape="1">
            <a:blip r:embed="rId2">
              <a:extLst>
                <a:ext uri="{28A0092B-C50C-407E-A947-70E740481C1C}">
                  <a14:useLocalDpi xmlns:a14="http://schemas.microsoft.com/office/drawing/2010/main" val="0"/>
                </a:ext>
              </a:extLst>
            </a:blip>
            <a:srcRect r="40015"/>
            <a:stretch/>
          </p:blipFill>
          <p:spPr bwMode="auto">
            <a:xfrm>
              <a:off x="102035" y="1742354"/>
              <a:ext cx="8790681" cy="3312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446" y="1666524"/>
              <a:ext cx="484909" cy="400751"/>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32654" y="1925617"/>
              <a:ext cx="332509" cy="302281"/>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grpSp>
      <p:sp>
        <p:nvSpPr>
          <p:cNvPr id="10" name="Subtitle 2"/>
          <p:cNvSpPr>
            <a:spLocks noGrp="1"/>
          </p:cNvSpPr>
          <p:nvPr/>
        </p:nvSpPr>
        <p:spPr>
          <a:xfrm>
            <a:off x="120795" y="5260624"/>
            <a:ext cx="2317605" cy="44106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Wingdings" pitchFamily="2" charset="2"/>
              <a:buNone/>
              <a:defRPr sz="2000" kern="1200" baseline="0">
                <a:solidFill>
                  <a:schemeClr val="tx1">
                    <a:lumMod val="75000"/>
                    <a:lumOff val="25000"/>
                  </a:schemeClr>
                </a:solidFill>
                <a:latin typeface="+mj-lt"/>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Courier New" pitchFamily="49"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solidFill>
                  <a:schemeClr val="bg1">
                    <a:lumMod val="50000"/>
                  </a:schemeClr>
                </a:solidFill>
              </a:rPr>
              <a:t>February 2017</a:t>
            </a:r>
            <a:endParaRPr lang="en-IN" dirty="0">
              <a:solidFill>
                <a:schemeClr val="bg1">
                  <a:lumMod val="50000"/>
                </a:schemeClr>
              </a:solidFill>
            </a:endParaRPr>
          </a:p>
        </p:txBody>
      </p:sp>
      <p:sp>
        <p:nvSpPr>
          <p:cNvPr id="11" name="Rectangle 10"/>
          <p:cNvSpPr>
            <a:spLocks noChangeArrowheads="1"/>
          </p:cNvSpPr>
          <p:nvPr/>
        </p:nvSpPr>
        <p:spPr bwMode="auto">
          <a:xfrm>
            <a:off x="0" y="6201337"/>
            <a:ext cx="9144000" cy="430887"/>
          </a:xfrm>
          <a:prstGeom prst="rect">
            <a:avLst/>
          </a:prstGeom>
          <a:noFill/>
          <a:ln w="38100">
            <a:noFill/>
            <a:prstDash val="sysDot"/>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sz="1100" dirty="0">
                <a:solidFill>
                  <a:prstClr val="black">
                    <a:lumMod val="75000"/>
                    <a:lumOff val="25000"/>
                  </a:prst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dirty="0">
              <a:solidFill>
                <a:prstClr val="black">
                  <a:lumMod val="75000"/>
                  <a:lumOff val="25000"/>
                </a:prstClr>
              </a:solidFill>
            </a:endParaRPr>
          </a:p>
        </p:txBody>
      </p:sp>
      <p:sp>
        <p:nvSpPr>
          <p:cNvPr id="27" name="Rectangle 26"/>
          <p:cNvSpPr/>
          <p:nvPr/>
        </p:nvSpPr>
        <p:spPr>
          <a:xfrm flipH="1">
            <a:off x="116896" y="3714577"/>
            <a:ext cx="8417504" cy="1086023"/>
          </a:xfrm>
          <a:prstGeom prst="rect">
            <a:avLst/>
          </a:prstGeom>
          <a:solidFill>
            <a:schemeClr val="accent5">
              <a:lumMod val="7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dirty="0" err="1">
                <a:solidFill>
                  <a:prstClr val="white"/>
                </a:solidFill>
                <a:ea typeface="Segoe UI" pitchFamily="34" charset="0"/>
                <a:cs typeface="Segoe UI" pitchFamily="34" charset="0"/>
              </a:rPr>
              <a:t>Medictiv</a:t>
            </a:r>
            <a:r>
              <a:rPr lang="en-IN" sz="2800" dirty="0">
                <a:solidFill>
                  <a:prstClr val="white"/>
                </a:solidFill>
                <a:ea typeface="Segoe UI" pitchFamily="34" charset="0"/>
                <a:cs typeface="Segoe UI" pitchFamily="34" charset="0"/>
              </a:rPr>
              <a:t>: Advanced Analytics Use Cases for Fraud Waste And </a:t>
            </a:r>
            <a:r>
              <a:rPr lang="en-IN" sz="2800">
                <a:solidFill>
                  <a:prstClr val="white"/>
                </a:solidFill>
                <a:ea typeface="Segoe UI" pitchFamily="34" charset="0"/>
                <a:cs typeface="Segoe UI" pitchFamily="34" charset="0"/>
              </a:rPr>
              <a:t>Abuse (FWA)</a:t>
            </a:r>
            <a:endParaRPr lang="en-IN" sz="2000" b="1" dirty="0">
              <a:solidFill>
                <a:prstClr val="white"/>
              </a:solidFill>
              <a:ea typeface="Segoe UI" pitchFamily="34" charset="0"/>
              <a:cs typeface="Segoe UI" pitchFamily="34" charset="0"/>
            </a:endParaRPr>
          </a:p>
        </p:txBody>
      </p:sp>
      <p:grpSp>
        <p:nvGrpSpPr>
          <p:cNvPr id="14" name="Group 13"/>
          <p:cNvGrpSpPr/>
          <p:nvPr/>
        </p:nvGrpSpPr>
        <p:grpSpPr>
          <a:xfrm>
            <a:off x="7684392" y="4539270"/>
            <a:ext cx="1383408" cy="721354"/>
            <a:chOff x="7735388" y="4563836"/>
            <a:chExt cx="1383408" cy="721354"/>
          </a:xfrm>
        </p:grpSpPr>
        <p:sp>
          <p:nvSpPr>
            <p:cNvPr id="17" name="Rectangle 16"/>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18" name="Rectangle 1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19" name="Rectangle 1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20" name="Rectangle 19"/>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21" name="Rectangle 20"/>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solidFill>
                  <a:prstClr val="black"/>
                </a:solidFill>
              </a:endParaRPr>
            </a:p>
          </p:txBody>
        </p:sp>
      </p:grpSp>
    </p:spTree>
    <p:extLst>
      <p:ext uri="{BB962C8B-B14F-4D97-AF65-F5344CB8AC3E}">
        <p14:creationId xmlns:p14="http://schemas.microsoft.com/office/powerpoint/2010/main" val="146795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Healthcare Fraud- Problem Definition</a:t>
            </a:r>
          </a:p>
        </p:txBody>
      </p:sp>
      <p:sp>
        <p:nvSpPr>
          <p:cNvPr id="6" name="AutoShape 4" descr="Image result for burden on taxpay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 name="AutoShape 6" descr="Image result for burden on taxpay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23" name="Diagram 22"/>
          <p:cNvGraphicFramePr/>
          <p:nvPr/>
        </p:nvGraphicFramePr>
        <p:xfrm>
          <a:off x="307975" y="865909"/>
          <a:ext cx="4111625" cy="4087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AutoShape 13" descr="Image result for Time for innov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11" name="Table 10"/>
          <p:cNvGraphicFramePr>
            <a:graphicFrameLocks noGrp="1"/>
          </p:cNvGraphicFramePr>
          <p:nvPr/>
        </p:nvGraphicFramePr>
        <p:xfrm>
          <a:off x="4495800" y="812048"/>
          <a:ext cx="4343400" cy="3988554"/>
        </p:xfrm>
        <a:graphic>
          <a:graphicData uri="http://schemas.openxmlformats.org/drawingml/2006/table">
            <a:tbl>
              <a:tblPr firstRow="1" bandRow="1"/>
              <a:tblGrid>
                <a:gridCol w="4343400">
                  <a:extLst>
                    <a:ext uri="{9D8B030D-6E8A-4147-A177-3AD203B41FA5}">
                      <a16:colId xmlns:a16="http://schemas.microsoft.com/office/drawing/2014/main" val="20000"/>
                    </a:ext>
                  </a:extLst>
                </a:gridCol>
              </a:tblGrid>
              <a:tr h="702349">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600" b="1" kern="1200" dirty="0">
                          <a:solidFill>
                            <a:schemeClr val="bg1">
                              <a:lumMod val="75000"/>
                              <a:lumOff val="25000"/>
                            </a:schemeClr>
                          </a:solidFill>
                          <a:latin typeface="+mn-lt"/>
                          <a:ea typeface="+mn-ea"/>
                          <a:cs typeface="+mn-cs"/>
                        </a:rPr>
                        <a:t>There is an industrywide need for advanced technologies which can</a:t>
                      </a:r>
                      <a:r>
                        <a:rPr lang="en-US" sz="1600" b="1" kern="1200" baseline="0" dirty="0">
                          <a:solidFill>
                            <a:schemeClr val="bg1">
                              <a:lumMod val="75000"/>
                              <a:lumOff val="25000"/>
                            </a:schemeClr>
                          </a:solidFill>
                          <a:latin typeface="+mn-lt"/>
                          <a:ea typeface="+mn-ea"/>
                          <a:cs typeface="+mn-cs"/>
                        </a:rPr>
                        <a:t>:</a:t>
                      </a:r>
                      <a:endParaRPr lang="en-US" sz="1600" b="1" kern="1200" dirty="0">
                        <a:solidFill>
                          <a:schemeClr val="bg1">
                            <a:lumMod val="75000"/>
                            <a:lumOff val="25000"/>
                          </a:schemeClr>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550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schemeClr val="bg1">
                              <a:lumMod val="75000"/>
                              <a:lumOff val="25000"/>
                            </a:schemeClr>
                          </a:solidFill>
                        </a:rPr>
                        <a:t>Analyze huge financial and clinical data beyond age old techniques to not only detect fraudulent activity, but to prevent it</a:t>
                      </a:r>
                      <a:endParaRPr lang="en-US" sz="1600" i="0" dirty="0">
                        <a:solidFill>
                          <a:schemeClr val="bg1">
                            <a:lumMod val="75000"/>
                            <a:lumOff val="25000"/>
                          </a:schemeClr>
                        </a:solidFill>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779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schemeClr val="bg1">
                              <a:lumMod val="75000"/>
                              <a:lumOff val="25000"/>
                            </a:schemeClr>
                          </a:solidFill>
                        </a:rPr>
                        <a:t>Detect and adapt to continuously evolving fraud and abuse patterns</a:t>
                      </a:r>
                      <a:endParaRPr lang="en-US" sz="1600" i="0" dirty="0">
                        <a:solidFill>
                          <a:schemeClr val="bg1">
                            <a:lumMod val="75000"/>
                            <a:lumOff val="25000"/>
                          </a:schemeClr>
                        </a:solidFill>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779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schemeClr val="bg1">
                              <a:lumMod val="75000"/>
                              <a:lumOff val="25000"/>
                            </a:schemeClr>
                          </a:solidFill>
                        </a:rPr>
                        <a:t>Offer detection of suspicious claims with high certainty before payments</a:t>
                      </a:r>
                      <a:endParaRPr lang="en-US" sz="1600" i="0" dirty="0">
                        <a:solidFill>
                          <a:schemeClr val="bg1">
                            <a:lumMod val="75000"/>
                            <a:lumOff val="25000"/>
                          </a:schemeClr>
                        </a:solidFill>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0779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i="0" dirty="0">
                          <a:solidFill>
                            <a:schemeClr val="bg1">
                              <a:lumMod val="75000"/>
                              <a:lumOff val="25000"/>
                            </a:schemeClr>
                          </a:solidFill>
                        </a:rPr>
                        <a:t>Identify outliers from high claims volumes which can potentially be suspicious in nature</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0779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schemeClr val="bg1">
                              <a:lumMod val="75000"/>
                              <a:lumOff val="25000"/>
                            </a:schemeClr>
                          </a:solidFill>
                        </a:rPr>
                        <a:t>Automate the detection of multi-entity fraud and abuse schemes</a:t>
                      </a:r>
                      <a:endParaRPr lang="en-US" sz="1600" i="0" dirty="0">
                        <a:solidFill>
                          <a:schemeClr val="bg1">
                            <a:lumMod val="75000"/>
                            <a:lumOff val="25000"/>
                          </a:schemeClr>
                        </a:solidFill>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9" name="Title 1"/>
          <p:cNvSpPr txBox="1">
            <a:spLocks/>
          </p:cNvSpPr>
          <p:nvPr/>
        </p:nvSpPr>
        <p:spPr>
          <a:xfrm>
            <a:off x="228600" y="1524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sz="2600" dirty="0">
                <a:solidFill>
                  <a:prstClr val="black">
                    <a:lumMod val="75000"/>
                    <a:lumOff val="25000"/>
                  </a:prstClr>
                </a:solidFill>
              </a:rPr>
              <a:t>CitiusTech: Healthcare Fraud – Our Understanding</a:t>
            </a:r>
          </a:p>
        </p:txBody>
      </p:sp>
      <p:sp>
        <p:nvSpPr>
          <p:cNvPr id="8" name="Rectangle 7"/>
          <p:cNvSpPr/>
          <p:nvPr/>
        </p:nvSpPr>
        <p:spPr>
          <a:xfrm>
            <a:off x="228600" y="5410200"/>
            <a:ext cx="8483105" cy="1077218"/>
          </a:xfrm>
          <a:prstGeom prst="rect">
            <a:avLst/>
          </a:prstGeom>
          <a:solidFill>
            <a:schemeClr val="tx1">
              <a:lumMod val="65000"/>
            </a:schemeClr>
          </a:solidFill>
        </p:spPr>
        <p:txBody>
          <a:bodyPr wrap="square">
            <a:spAutoFit/>
          </a:bodyPr>
          <a:lstStyle/>
          <a:p>
            <a:pPr marL="285750" indent="-285750">
              <a:buFont typeface="Wingdings" panose="05000000000000000000" pitchFamily="2" charset="2"/>
              <a:buChar char="§"/>
            </a:pPr>
            <a:r>
              <a:rPr lang="en-US" sz="1600" dirty="0">
                <a:solidFill>
                  <a:prstClr val="white"/>
                </a:solidFill>
              </a:rPr>
              <a:t>Fraud, waste and abuse exist on a continuum from low to high impact, and fall into following categories: </a:t>
            </a:r>
          </a:p>
          <a:p>
            <a:pPr marL="280988" lvl="1"/>
            <a:r>
              <a:rPr lang="en-US" sz="1600" dirty="0">
                <a:solidFill>
                  <a:prstClr val="white"/>
                </a:solidFill>
              </a:rPr>
              <a:t>Medical identity theft; Billing for unnecessary, not rendered or non-covered services &amp; items; upcoding; unbundling; duplicate billing; over-utilization; phantom billing; beneficiary fraud.</a:t>
            </a:r>
          </a:p>
        </p:txBody>
      </p:sp>
      <p:grpSp>
        <p:nvGrpSpPr>
          <p:cNvPr id="10" name="Group 9"/>
          <p:cNvGrpSpPr/>
          <p:nvPr/>
        </p:nvGrpSpPr>
        <p:grpSpPr>
          <a:xfrm>
            <a:off x="76200" y="4876800"/>
            <a:ext cx="8764798" cy="523220"/>
            <a:chOff x="76200" y="4918936"/>
            <a:chExt cx="8764798" cy="523220"/>
          </a:xfrm>
        </p:grpSpPr>
        <p:grpSp>
          <p:nvGrpSpPr>
            <p:cNvPr id="3" name="Group 2"/>
            <p:cNvGrpSpPr/>
            <p:nvPr/>
          </p:nvGrpSpPr>
          <p:grpSpPr>
            <a:xfrm>
              <a:off x="76200" y="4918936"/>
              <a:ext cx="8764798" cy="523220"/>
              <a:chOff x="76200" y="4918936"/>
              <a:chExt cx="8764798" cy="523220"/>
            </a:xfrm>
          </p:grpSpPr>
          <p:sp>
            <p:nvSpPr>
              <p:cNvPr id="4" name="Left-Right Arrow 3"/>
              <p:cNvSpPr/>
              <p:nvPr/>
            </p:nvSpPr>
            <p:spPr>
              <a:xfrm>
                <a:off x="687814" y="4930651"/>
                <a:ext cx="7541786" cy="432845"/>
              </a:xfrm>
              <a:prstGeom prst="leftRightArrow">
                <a:avLst>
                  <a:gd name="adj1" fmla="val 61335"/>
                  <a:gd name="adj2" fmla="val 41498"/>
                </a:avLst>
              </a:prstGeom>
              <a:gradFill flip="none" rotWithShape="1">
                <a:gsLst>
                  <a:gs pos="0">
                    <a:srgbClr val="00B050"/>
                  </a:gs>
                  <a:gs pos="74000">
                    <a:srgbClr val="EE6F06"/>
                  </a:gs>
                  <a:gs pos="55000">
                    <a:srgbClr val="F79805"/>
                  </a:gs>
                  <a:gs pos="32000">
                    <a:srgbClr val="FFC000">
                      <a:lumMod val="99000"/>
                      <a:lumOff val="1000"/>
                    </a:srgbClr>
                  </a:gs>
                  <a:gs pos="100000">
                    <a:srgbClr val="DD1D09"/>
                  </a:gs>
                </a:gsLst>
                <a:lin ang="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Box 4"/>
              <p:cNvSpPr txBox="1"/>
              <p:nvPr/>
            </p:nvSpPr>
            <p:spPr>
              <a:xfrm>
                <a:off x="76200" y="4918936"/>
                <a:ext cx="689612" cy="523220"/>
              </a:xfrm>
              <a:prstGeom prst="rect">
                <a:avLst/>
              </a:prstGeom>
              <a:noFill/>
            </p:spPr>
            <p:txBody>
              <a:bodyPr wrap="none" rtlCol="0">
                <a:spAutoFit/>
              </a:bodyPr>
              <a:lstStyle/>
              <a:p>
                <a:pPr algn="ctr"/>
                <a:r>
                  <a:rPr lang="en-US" sz="1400" dirty="0">
                    <a:solidFill>
                      <a:prstClr val="black">
                        <a:lumMod val="75000"/>
                        <a:lumOff val="25000"/>
                      </a:prstClr>
                    </a:solidFill>
                  </a:rPr>
                  <a:t>Low</a:t>
                </a:r>
              </a:p>
              <a:p>
                <a:pPr algn="ctr"/>
                <a:r>
                  <a:rPr lang="en-US" sz="1400" dirty="0">
                    <a:solidFill>
                      <a:prstClr val="black">
                        <a:lumMod val="75000"/>
                        <a:lumOff val="25000"/>
                      </a:prstClr>
                    </a:solidFill>
                  </a:rPr>
                  <a:t>Impact</a:t>
                </a:r>
              </a:p>
            </p:txBody>
          </p:sp>
          <p:sp>
            <p:nvSpPr>
              <p:cNvPr id="13" name="TextBox 12"/>
              <p:cNvSpPr txBox="1"/>
              <p:nvPr/>
            </p:nvSpPr>
            <p:spPr>
              <a:xfrm>
                <a:off x="8151386" y="4918936"/>
                <a:ext cx="689612" cy="523220"/>
              </a:xfrm>
              <a:prstGeom prst="rect">
                <a:avLst/>
              </a:prstGeom>
              <a:noFill/>
            </p:spPr>
            <p:txBody>
              <a:bodyPr wrap="none" rtlCol="0">
                <a:spAutoFit/>
              </a:bodyPr>
              <a:lstStyle/>
              <a:p>
                <a:pPr algn="ctr"/>
                <a:r>
                  <a:rPr lang="en-US" sz="1400" dirty="0">
                    <a:solidFill>
                      <a:prstClr val="black">
                        <a:lumMod val="75000"/>
                        <a:lumOff val="25000"/>
                      </a:prstClr>
                    </a:solidFill>
                  </a:rPr>
                  <a:t>High</a:t>
                </a:r>
              </a:p>
              <a:p>
                <a:pPr algn="ctr"/>
                <a:r>
                  <a:rPr lang="en-US" sz="1400" dirty="0">
                    <a:solidFill>
                      <a:prstClr val="black">
                        <a:lumMod val="75000"/>
                        <a:lumOff val="25000"/>
                      </a:prstClr>
                    </a:solidFill>
                  </a:rPr>
                  <a:t>Impact</a:t>
                </a:r>
              </a:p>
            </p:txBody>
          </p:sp>
        </p:grpSp>
        <p:sp>
          <p:nvSpPr>
            <p:cNvPr id="14" name="TextBox 13"/>
            <p:cNvSpPr txBox="1"/>
            <p:nvPr/>
          </p:nvSpPr>
          <p:spPr>
            <a:xfrm>
              <a:off x="1114566" y="4977355"/>
              <a:ext cx="714234" cy="338554"/>
            </a:xfrm>
            <a:prstGeom prst="rect">
              <a:avLst/>
            </a:prstGeom>
            <a:noFill/>
          </p:spPr>
          <p:txBody>
            <a:bodyPr wrap="none" rtlCol="0">
              <a:spAutoFit/>
            </a:bodyPr>
            <a:lstStyle/>
            <a:p>
              <a:r>
                <a:rPr lang="en-US" sz="1600" b="1" dirty="0">
                  <a:solidFill>
                    <a:prstClr val="white"/>
                  </a:solidFill>
                </a:rPr>
                <a:t>Waste</a:t>
              </a:r>
            </a:p>
          </p:txBody>
        </p:sp>
        <p:sp>
          <p:nvSpPr>
            <p:cNvPr id="17" name="TextBox 16"/>
            <p:cNvSpPr txBox="1"/>
            <p:nvPr/>
          </p:nvSpPr>
          <p:spPr>
            <a:xfrm>
              <a:off x="4086563" y="4977355"/>
              <a:ext cx="715260" cy="338554"/>
            </a:xfrm>
            <a:prstGeom prst="rect">
              <a:avLst/>
            </a:prstGeom>
            <a:noFill/>
          </p:spPr>
          <p:txBody>
            <a:bodyPr wrap="none" rtlCol="0">
              <a:spAutoFit/>
            </a:bodyPr>
            <a:lstStyle/>
            <a:p>
              <a:r>
                <a:rPr lang="en-US" sz="1600" b="1" dirty="0">
                  <a:solidFill>
                    <a:schemeClr val="bg1">
                      <a:lumMod val="65000"/>
                      <a:lumOff val="35000"/>
                    </a:schemeClr>
                  </a:solidFill>
                </a:rPr>
                <a:t>Abuse</a:t>
              </a:r>
            </a:p>
          </p:txBody>
        </p:sp>
        <p:sp>
          <p:nvSpPr>
            <p:cNvPr id="18" name="TextBox 17"/>
            <p:cNvSpPr txBox="1"/>
            <p:nvPr/>
          </p:nvSpPr>
          <p:spPr>
            <a:xfrm>
              <a:off x="7059586" y="4977355"/>
              <a:ext cx="670696" cy="338554"/>
            </a:xfrm>
            <a:prstGeom prst="rect">
              <a:avLst/>
            </a:prstGeom>
            <a:noFill/>
          </p:spPr>
          <p:txBody>
            <a:bodyPr wrap="none" rtlCol="0">
              <a:spAutoFit/>
            </a:bodyPr>
            <a:lstStyle/>
            <a:p>
              <a:r>
                <a:rPr lang="en-US" sz="1600" b="1" dirty="0">
                  <a:solidFill>
                    <a:prstClr val="white"/>
                  </a:solidFill>
                </a:rPr>
                <a:t>Fraud</a:t>
              </a:r>
            </a:p>
          </p:txBody>
        </p:sp>
      </p:grpSp>
    </p:spTree>
    <p:extLst>
      <p:ext uri="{BB962C8B-B14F-4D97-AF65-F5344CB8AC3E}">
        <p14:creationId xmlns:p14="http://schemas.microsoft.com/office/powerpoint/2010/main" val="157979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90374209"/>
              </p:ext>
            </p:extLst>
          </p:nvPr>
        </p:nvGraphicFramePr>
        <p:xfrm>
          <a:off x="76200" y="705762"/>
          <a:ext cx="8915400" cy="5745480"/>
        </p:xfrm>
        <a:graphic>
          <a:graphicData uri="http://schemas.openxmlformats.org/drawingml/2006/table">
            <a:tbl>
              <a:tblPr firstRow="1" bandRow="1">
                <a:solidFill>
                  <a:schemeClr val="tx1"/>
                </a:solidFill>
                <a:tableStyleId>{5C22544A-7EE6-4342-B048-85BDC9FD1C3A}</a:tableStyleId>
              </a:tblPr>
              <a:tblGrid>
                <a:gridCol w="22288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gridCol w="2228850">
                  <a:extLst>
                    <a:ext uri="{9D8B030D-6E8A-4147-A177-3AD203B41FA5}">
                      <a16:colId xmlns:a16="http://schemas.microsoft.com/office/drawing/2014/main" val="20002"/>
                    </a:ext>
                  </a:extLst>
                </a:gridCol>
                <a:gridCol w="2228850">
                  <a:extLst>
                    <a:ext uri="{9D8B030D-6E8A-4147-A177-3AD203B41FA5}">
                      <a16:colId xmlns:a16="http://schemas.microsoft.com/office/drawing/2014/main" val="20003"/>
                    </a:ext>
                  </a:extLst>
                </a:gridCol>
              </a:tblGrid>
              <a:tr h="1600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Pattern Analytics</a:t>
                      </a:r>
                    </a:p>
                    <a:p>
                      <a:endParaRPr lang="en-US" sz="1000" dirty="0"/>
                    </a:p>
                  </a:txBody>
                  <a:tcPr>
                    <a:lnR w="12700" cap="flat" cmpd="sng" algn="ctr">
                      <a:solidFill>
                        <a:schemeClr val="tx1">
                          <a:lumMod val="75000"/>
                        </a:schemeClr>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Geo-Mapping Analytics</a:t>
                      </a:r>
                    </a:p>
                    <a:p>
                      <a:endParaRPr lang="en-US" sz="1400" dirty="0"/>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Social Media Analytics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p>
                      <a:endParaRPr lang="en-US" sz="1400" dirty="0"/>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Risk Score Analytics</a:t>
                      </a:r>
                    </a:p>
                  </a:txBody>
                  <a:tcPr>
                    <a:lnL w="12700" cap="flat" cmpd="sng" algn="ctr">
                      <a:solidFill>
                        <a:schemeClr val="tx1">
                          <a:lumMod val="75000"/>
                        </a:schemeClr>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82898">
                <a:tc>
                  <a:txBody>
                    <a:bodyPr/>
                    <a:lstStyle/>
                    <a:p>
                      <a:pPr lvl="0" algn="l"/>
                      <a:endParaRPr lang="en-US" sz="1400" b="0" i="1" dirty="0">
                        <a:solidFill>
                          <a:schemeClr val="bg1">
                            <a:lumMod val="75000"/>
                            <a:lumOff val="25000"/>
                          </a:schemeClr>
                        </a:solidFill>
                      </a:endParaRPr>
                    </a:p>
                    <a:p>
                      <a:pPr lvl="0" algn="l"/>
                      <a:r>
                        <a:rPr lang="en-US" sz="1400" b="1" i="0" dirty="0">
                          <a:solidFill>
                            <a:schemeClr val="bg1">
                              <a:lumMod val="75000"/>
                              <a:lumOff val="25000"/>
                            </a:schemeClr>
                          </a:solidFill>
                        </a:rPr>
                        <a:t>Use Intelligence to identify Patterns</a:t>
                      </a:r>
                    </a:p>
                    <a:p>
                      <a:pPr lvl="0" algn="l"/>
                      <a:endParaRPr lang="en-US" sz="1400" b="1" i="0" dirty="0">
                        <a:solidFill>
                          <a:schemeClr val="bg1">
                            <a:lumMod val="75000"/>
                            <a:lumOff val="25000"/>
                          </a:schemeClr>
                        </a:solidFill>
                      </a:endParaRPr>
                    </a:p>
                    <a:p>
                      <a:pPr marL="115888" lvl="0" indent="-115888" algn="l">
                        <a:spcBef>
                          <a:spcPts val="0"/>
                        </a:spcBef>
                        <a:buFont typeface="Wingdings" panose="05000000000000000000" pitchFamily="2" charset="2"/>
                        <a:buChar char="§"/>
                      </a:pPr>
                      <a:r>
                        <a:rPr lang="en-US" sz="1400" b="0" dirty="0">
                          <a:solidFill>
                            <a:schemeClr val="bg1">
                              <a:lumMod val="75000"/>
                              <a:lumOff val="25000"/>
                            </a:schemeClr>
                          </a:solidFill>
                        </a:rPr>
                        <a:t>Clinical Procedures Abuse Trends</a:t>
                      </a:r>
                    </a:p>
                    <a:p>
                      <a:pPr marL="231775" lvl="1" indent="-115888" algn="l">
                        <a:spcBef>
                          <a:spcPts val="0"/>
                        </a:spcBef>
                        <a:buFont typeface="Courier New" panose="02070309020205020404" pitchFamily="49" charset="0"/>
                        <a:buChar char="o"/>
                      </a:pPr>
                      <a:r>
                        <a:rPr lang="en-US" sz="1400" b="0" dirty="0">
                          <a:solidFill>
                            <a:schemeClr val="bg1">
                              <a:lumMod val="75000"/>
                              <a:lumOff val="25000"/>
                            </a:schemeClr>
                          </a:solidFill>
                        </a:rPr>
                        <a:t>Mismatch between diagnosis  and medications/procedures</a:t>
                      </a:r>
                    </a:p>
                    <a:p>
                      <a:pPr marL="231775" lvl="1" indent="-115888" algn="l">
                        <a:spcBef>
                          <a:spcPts val="0"/>
                        </a:spcBef>
                        <a:buFont typeface="Courier New" panose="02070309020205020404" pitchFamily="49" charset="0"/>
                        <a:buChar char="o"/>
                      </a:pPr>
                      <a:r>
                        <a:rPr lang="en-US" sz="1400" b="0" i="0" dirty="0">
                          <a:solidFill>
                            <a:schemeClr val="bg1">
                              <a:lumMod val="75000"/>
                              <a:lumOff val="25000"/>
                            </a:schemeClr>
                          </a:solidFill>
                        </a:rPr>
                        <a:t>Recurrent high value claims</a:t>
                      </a:r>
                      <a:r>
                        <a:rPr lang="en-US" sz="1400" b="0" i="0" baseline="0" dirty="0">
                          <a:solidFill>
                            <a:schemeClr val="bg1">
                              <a:lumMod val="75000"/>
                              <a:lumOff val="25000"/>
                            </a:schemeClr>
                          </a:solidFill>
                        </a:rPr>
                        <a:t> </a:t>
                      </a:r>
                      <a:r>
                        <a:rPr lang="en-US" sz="1400" b="0" i="0" dirty="0">
                          <a:solidFill>
                            <a:schemeClr val="bg1">
                              <a:lumMod val="75000"/>
                              <a:lumOff val="25000"/>
                            </a:schemeClr>
                          </a:solidFill>
                        </a:rPr>
                        <a:t>by provider</a:t>
                      </a:r>
                    </a:p>
                    <a:p>
                      <a:pPr marL="115888" lvl="0" indent="-115888" algn="l" defTabSz="914400" rtl="0" eaLnBrk="1" latinLnBrk="0" hangingPunct="1">
                        <a:spcBef>
                          <a:spcPts val="0"/>
                        </a:spcBef>
                        <a:buFont typeface="Wingdings" panose="05000000000000000000" pitchFamily="2" charset="2"/>
                        <a:buChar char="§"/>
                      </a:pPr>
                      <a:r>
                        <a:rPr lang="en-US" sz="1400" b="0" kern="1200" dirty="0">
                          <a:solidFill>
                            <a:schemeClr val="bg1">
                              <a:lumMod val="75000"/>
                              <a:lumOff val="25000"/>
                            </a:schemeClr>
                          </a:solidFill>
                          <a:latin typeface="+mn-lt"/>
                          <a:ea typeface="+mn-ea"/>
                          <a:cs typeface="+mn-cs"/>
                        </a:rPr>
                        <a:t>Member Visit Patterns</a:t>
                      </a:r>
                    </a:p>
                    <a:p>
                      <a:pPr marL="231775" lvl="1" indent="-115888" algn="l" defTabSz="914400" rtl="0" eaLnBrk="1" latinLnBrk="0" hangingPunct="1">
                        <a:spcBef>
                          <a:spcPts val="0"/>
                        </a:spcBef>
                        <a:buFont typeface="Courier New" panose="02070309020205020404" pitchFamily="49" charset="0"/>
                        <a:buChar char="o"/>
                      </a:pPr>
                      <a:r>
                        <a:rPr lang="en-US" sz="1400" b="0" kern="1200" dirty="0">
                          <a:solidFill>
                            <a:schemeClr val="bg1">
                              <a:lumMod val="75000"/>
                              <a:lumOff val="25000"/>
                            </a:schemeClr>
                          </a:solidFill>
                          <a:latin typeface="+mn-lt"/>
                          <a:ea typeface="+mn-ea"/>
                          <a:cs typeface="+mn-cs"/>
                        </a:rPr>
                        <a:t>Drug prescription refills before time</a:t>
                      </a:r>
                    </a:p>
                    <a:p>
                      <a:pPr marL="231775" lvl="1" indent="-115888" algn="l" defTabSz="914400" rtl="0" eaLnBrk="1" latinLnBrk="0" hangingPunct="1">
                        <a:spcBef>
                          <a:spcPts val="0"/>
                        </a:spcBef>
                        <a:buFont typeface="Courier New" panose="02070309020205020404" pitchFamily="49" charset="0"/>
                        <a:buChar char="o"/>
                      </a:pPr>
                      <a:r>
                        <a:rPr lang="en-US" sz="1400" b="0" kern="1200" dirty="0">
                          <a:solidFill>
                            <a:schemeClr val="bg1">
                              <a:lumMod val="75000"/>
                              <a:lumOff val="25000"/>
                            </a:schemeClr>
                          </a:solidFill>
                          <a:latin typeface="+mn-lt"/>
                          <a:ea typeface="+mn-ea"/>
                          <a:cs typeface="+mn-cs"/>
                        </a:rPr>
                        <a:t>Multiple prescriptions for similar condition from geographically distant location</a:t>
                      </a:r>
                    </a:p>
                  </a:txBody>
                  <a:tcPr>
                    <a:lnR w="12700" cap="flat" cmpd="sng" algn="ctr">
                      <a:solidFill>
                        <a:schemeClr val="tx1">
                          <a:lumMod val="75000"/>
                        </a:schemeClr>
                      </a:solidFill>
                      <a:prstDash val="solid"/>
                      <a:round/>
                      <a:headEnd type="none" w="med" len="med"/>
                      <a:tailEnd type="none" w="med" len="med"/>
                    </a:lnR>
                    <a:noFill/>
                  </a:tcPr>
                </a:tc>
                <a:tc>
                  <a:txBody>
                    <a:bodyPr/>
                    <a:lstStyle/>
                    <a:p>
                      <a:pPr lvl="0" algn="l" defTabSz="914400" rtl="0" eaLnBrk="1" latinLnBrk="0" hangingPunct="1"/>
                      <a:endParaRPr lang="en-US" sz="1400" b="0" i="1" kern="1200" dirty="0">
                        <a:solidFill>
                          <a:schemeClr val="bg1">
                            <a:lumMod val="75000"/>
                            <a:lumOff val="25000"/>
                          </a:schemeClr>
                        </a:solidFill>
                        <a:latin typeface="+mn-lt"/>
                        <a:ea typeface="+mn-ea"/>
                        <a:cs typeface="+mn-cs"/>
                      </a:endParaRPr>
                    </a:p>
                    <a:p>
                      <a:pPr lvl="0" algn="l" defTabSz="914400" rtl="0" eaLnBrk="1" latinLnBrk="0" hangingPunct="1"/>
                      <a:r>
                        <a:rPr lang="en-US" sz="1400" b="1" i="0" kern="1200" dirty="0">
                          <a:solidFill>
                            <a:schemeClr val="bg1">
                              <a:lumMod val="75000"/>
                              <a:lumOff val="25000"/>
                            </a:schemeClr>
                          </a:solidFill>
                          <a:latin typeface="+mn-lt"/>
                          <a:ea typeface="+mn-ea"/>
                          <a:cs typeface="+mn-cs"/>
                        </a:rPr>
                        <a:t>Track Member movement to Provider Locations</a:t>
                      </a:r>
                    </a:p>
                    <a:p>
                      <a:pPr lvl="0" algn="l" defTabSz="914400" rtl="0" eaLnBrk="1" latinLnBrk="0" hangingPunct="1"/>
                      <a:endParaRPr lang="en-US" sz="1400" b="1" i="0" kern="1200" dirty="0">
                        <a:solidFill>
                          <a:schemeClr val="bg1">
                            <a:lumMod val="75000"/>
                            <a:lumOff val="25000"/>
                          </a:schemeClr>
                        </a:solidFill>
                        <a:latin typeface="+mn-lt"/>
                        <a:ea typeface="+mn-ea"/>
                        <a:cs typeface="+mn-cs"/>
                      </a:endParaRPr>
                    </a:p>
                    <a:p>
                      <a:pPr marL="115888" lvl="0" indent="-115888" algn="l" defTabSz="914400" rtl="0" eaLnBrk="1" latinLnBrk="0" hangingPunct="1">
                        <a:buFont typeface="Wingdings" panose="05000000000000000000" pitchFamily="2" charset="2"/>
                        <a:buChar char="§"/>
                      </a:pPr>
                      <a:r>
                        <a:rPr lang="en-US" sz="1400" b="0" kern="1200" dirty="0">
                          <a:solidFill>
                            <a:schemeClr val="bg1">
                              <a:lumMod val="75000"/>
                              <a:lumOff val="25000"/>
                            </a:schemeClr>
                          </a:solidFill>
                          <a:latin typeface="+mn-lt"/>
                          <a:ea typeface="+mn-ea"/>
                          <a:cs typeface="+mn-cs"/>
                        </a:rPr>
                        <a:t>Track  member movements for a Provider</a:t>
                      </a:r>
                    </a:p>
                    <a:p>
                      <a:pPr marL="231775" lvl="1" indent="-115888" algn="l" defTabSz="914400" rtl="0" eaLnBrk="1" latinLnBrk="0" hangingPunct="1">
                        <a:buFont typeface="Courier New" panose="02070309020205020404" pitchFamily="49" charset="0"/>
                        <a:buChar char="o"/>
                      </a:pPr>
                      <a:r>
                        <a:rPr lang="en-US" sz="1400" b="0" kern="1200" dirty="0">
                          <a:solidFill>
                            <a:schemeClr val="bg1">
                              <a:lumMod val="75000"/>
                              <a:lumOff val="25000"/>
                            </a:schemeClr>
                          </a:solidFill>
                          <a:latin typeface="+mn-lt"/>
                          <a:ea typeface="+mn-ea"/>
                          <a:cs typeface="+mn-cs"/>
                        </a:rPr>
                        <a:t>Multiple member visits to various provider or a single provider</a:t>
                      </a:r>
                    </a:p>
                    <a:p>
                      <a:pPr marL="231775" lvl="1" indent="-115888" algn="l" defTabSz="914400" rtl="0" eaLnBrk="1" latinLnBrk="0" hangingPunct="1">
                        <a:buFont typeface="Courier New" panose="02070309020205020404" pitchFamily="49" charset="0"/>
                        <a:buChar char="o"/>
                      </a:pPr>
                      <a:r>
                        <a:rPr lang="en-US" sz="1400" b="0" kern="1200" dirty="0">
                          <a:solidFill>
                            <a:schemeClr val="bg1">
                              <a:lumMod val="75000"/>
                              <a:lumOff val="25000"/>
                            </a:schemeClr>
                          </a:solidFill>
                          <a:latin typeface="+mn-lt"/>
                          <a:ea typeface="+mn-ea"/>
                          <a:cs typeface="+mn-cs"/>
                        </a:rPr>
                        <a:t>Noticeably high distance traversed by a member for an office visit</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noFill/>
                  </a:tcPr>
                </a:tc>
                <a:tc>
                  <a:txBody>
                    <a:bodyPr/>
                    <a:lstStyle/>
                    <a:p>
                      <a:pPr marL="0" lvl="0" algn="l" defTabSz="914400" rtl="0" eaLnBrk="1" latinLnBrk="0" hangingPunct="1"/>
                      <a:endParaRPr lang="en-US" sz="1400" b="1" i="0" kern="1200" dirty="0">
                        <a:solidFill>
                          <a:schemeClr val="bg1">
                            <a:lumMod val="75000"/>
                            <a:lumOff val="25000"/>
                          </a:schemeClr>
                        </a:solidFill>
                        <a:latin typeface="+mn-lt"/>
                        <a:ea typeface="+mn-ea"/>
                        <a:cs typeface="+mn-cs"/>
                      </a:endParaRPr>
                    </a:p>
                    <a:p>
                      <a:pPr marL="0" lvl="0" algn="l" defTabSz="914400" rtl="0" eaLnBrk="1" latinLnBrk="0" hangingPunct="1"/>
                      <a:r>
                        <a:rPr lang="en-US" sz="1400" b="1" i="0" kern="1200" dirty="0">
                          <a:solidFill>
                            <a:schemeClr val="bg1">
                              <a:lumMod val="75000"/>
                              <a:lumOff val="25000"/>
                            </a:schemeClr>
                          </a:solidFill>
                          <a:latin typeface="+mn-lt"/>
                          <a:ea typeface="+mn-ea"/>
                          <a:cs typeface="+mn-cs"/>
                        </a:rPr>
                        <a:t>Validate claims data with Social Media analytics</a:t>
                      </a:r>
                    </a:p>
                    <a:p>
                      <a:pPr marL="0" lvl="0" algn="l" defTabSz="914400" rtl="0" eaLnBrk="1" latinLnBrk="0" hangingPunct="1"/>
                      <a:endParaRPr lang="en-US" sz="1400" b="1" i="0" kern="1200" dirty="0">
                        <a:solidFill>
                          <a:schemeClr val="bg1">
                            <a:lumMod val="75000"/>
                            <a:lumOff val="25000"/>
                          </a:schemeClr>
                        </a:solidFill>
                        <a:latin typeface="+mn-lt"/>
                        <a:ea typeface="+mn-ea"/>
                        <a:cs typeface="+mn-cs"/>
                      </a:endParaRPr>
                    </a:p>
                    <a:p>
                      <a:pPr marL="115888" lvl="0" indent="-115888" algn="l" defTabSz="914400" rtl="0" eaLnBrk="1" latinLnBrk="0" hangingPunct="1">
                        <a:spcBef>
                          <a:spcPts val="0"/>
                        </a:spcBef>
                        <a:buFont typeface="Wingdings" panose="05000000000000000000" pitchFamily="2" charset="2"/>
                        <a:buChar char="§"/>
                      </a:pPr>
                      <a:r>
                        <a:rPr lang="en-US" sz="1400" b="0" kern="1200" dirty="0">
                          <a:solidFill>
                            <a:schemeClr val="bg1">
                              <a:lumMod val="75000"/>
                              <a:lumOff val="25000"/>
                            </a:schemeClr>
                          </a:solidFill>
                          <a:latin typeface="+mn-lt"/>
                          <a:ea typeface="+mn-ea"/>
                          <a:cs typeface="+mn-cs"/>
                        </a:rPr>
                        <a:t>Member information mismatch with Social Media</a:t>
                      </a:r>
                    </a:p>
                    <a:p>
                      <a:pPr marL="231775" lvl="1" indent="-115888" algn="l" defTabSz="914400" rtl="0" eaLnBrk="1" latinLnBrk="0" hangingPunct="1">
                        <a:spcBef>
                          <a:spcPts val="0"/>
                        </a:spcBef>
                        <a:buFont typeface="Courier New" panose="02070309020205020404" pitchFamily="49" charset="0"/>
                        <a:buChar char="o"/>
                      </a:pPr>
                      <a:r>
                        <a:rPr lang="en-US" sz="1400" b="0" kern="1200" dirty="0">
                          <a:solidFill>
                            <a:schemeClr val="bg1">
                              <a:lumMod val="75000"/>
                              <a:lumOff val="25000"/>
                            </a:schemeClr>
                          </a:solidFill>
                          <a:latin typeface="+mn-lt"/>
                          <a:ea typeface="+mn-ea"/>
                          <a:cs typeface="+mn-cs"/>
                        </a:rPr>
                        <a:t>Abnormalities in member’s demo data vs actuals from Social Media</a:t>
                      </a:r>
                    </a:p>
                    <a:p>
                      <a:pPr marL="231775" lvl="1" indent="-115888" algn="l" defTabSz="914400" rtl="0" eaLnBrk="1" latinLnBrk="0" hangingPunct="1">
                        <a:spcBef>
                          <a:spcPts val="0"/>
                        </a:spcBef>
                        <a:buFont typeface="Courier New" panose="02070309020205020404" pitchFamily="49" charset="0"/>
                        <a:buChar char="o"/>
                      </a:pPr>
                      <a:r>
                        <a:rPr lang="en-US" sz="1400" b="0" kern="1200" dirty="0">
                          <a:solidFill>
                            <a:schemeClr val="bg1">
                              <a:lumMod val="75000"/>
                              <a:lumOff val="25000"/>
                            </a:schemeClr>
                          </a:solidFill>
                          <a:latin typeface="+mn-lt"/>
                          <a:ea typeface="+mn-ea"/>
                          <a:cs typeface="+mn-cs"/>
                        </a:rPr>
                        <a:t>Deviations in claims data vs unstructured data (Audio and Text messages)</a:t>
                      </a:r>
                    </a:p>
                    <a:p>
                      <a:pPr marL="115888" lvl="0" indent="-115888" algn="l" defTabSz="914400" rtl="0" eaLnBrk="1" latinLnBrk="0" hangingPunct="1">
                        <a:spcBef>
                          <a:spcPts val="0"/>
                        </a:spcBef>
                        <a:buFont typeface="Wingdings" panose="05000000000000000000" pitchFamily="2" charset="2"/>
                        <a:buChar char="§"/>
                      </a:pPr>
                      <a:r>
                        <a:rPr lang="en-US" sz="1400" b="0" kern="1200" dirty="0">
                          <a:solidFill>
                            <a:schemeClr val="bg1">
                              <a:lumMod val="75000"/>
                              <a:lumOff val="25000"/>
                            </a:schemeClr>
                          </a:solidFill>
                          <a:latin typeface="+mn-lt"/>
                          <a:ea typeface="+mn-ea"/>
                          <a:cs typeface="+mn-cs"/>
                        </a:rPr>
                        <a:t>Member data validation</a:t>
                      </a:r>
                      <a:r>
                        <a:rPr lang="en-US" sz="1400" b="0" kern="1200" baseline="0" dirty="0">
                          <a:solidFill>
                            <a:schemeClr val="bg1">
                              <a:lumMod val="75000"/>
                              <a:lumOff val="25000"/>
                            </a:schemeClr>
                          </a:solidFill>
                          <a:latin typeface="+mn-lt"/>
                          <a:ea typeface="+mn-ea"/>
                          <a:cs typeface="+mn-cs"/>
                        </a:rPr>
                        <a:t>: </a:t>
                      </a:r>
                      <a:r>
                        <a:rPr lang="en-IN" sz="1400" b="0" kern="1200" dirty="0">
                          <a:solidFill>
                            <a:schemeClr val="bg1">
                              <a:lumMod val="75000"/>
                              <a:lumOff val="25000"/>
                            </a:schemeClr>
                          </a:solidFill>
                          <a:latin typeface="+mn-lt"/>
                          <a:ea typeface="+mn-ea"/>
                          <a:cs typeface="+mn-cs"/>
                        </a:rPr>
                        <a:t>Check for historical, hospitalization and medication data</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noFill/>
                  </a:tcPr>
                </a:tc>
                <a:tc>
                  <a:txBody>
                    <a:bodyPr/>
                    <a:lstStyle/>
                    <a:p>
                      <a:pPr lvl="0" algn="l" defTabSz="914400" rtl="0" eaLnBrk="1" latinLnBrk="0" hangingPunct="1"/>
                      <a:endParaRPr lang="en-US" sz="1400" b="0" i="1" kern="1200" dirty="0">
                        <a:solidFill>
                          <a:schemeClr val="bg1">
                            <a:lumMod val="75000"/>
                            <a:lumOff val="25000"/>
                          </a:schemeClr>
                        </a:solidFill>
                        <a:latin typeface="+mn-lt"/>
                        <a:ea typeface="+mn-ea"/>
                        <a:cs typeface="+mn-cs"/>
                      </a:endParaRPr>
                    </a:p>
                    <a:p>
                      <a:pPr lvl="0" algn="l" defTabSz="914400" rtl="0" eaLnBrk="1" latinLnBrk="0" hangingPunct="1"/>
                      <a:r>
                        <a:rPr lang="en-US" sz="1400" b="1" i="0" kern="1200" dirty="0">
                          <a:solidFill>
                            <a:schemeClr val="bg1">
                              <a:lumMod val="75000"/>
                              <a:lumOff val="25000"/>
                            </a:schemeClr>
                          </a:solidFill>
                          <a:latin typeface="+mn-lt"/>
                          <a:ea typeface="+mn-ea"/>
                          <a:cs typeface="+mn-cs"/>
                        </a:rPr>
                        <a:t>Member Risk Score vs.  Claim  Costs</a:t>
                      </a:r>
                    </a:p>
                    <a:p>
                      <a:pPr lvl="0" algn="l" defTabSz="914400" rtl="0" eaLnBrk="1" latinLnBrk="0" hangingPunct="1"/>
                      <a:endParaRPr lang="en-US" sz="1400" b="1" i="0" kern="1200" dirty="0">
                        <a:solidFill>
                          <a:schemeClr val="bg1">
                            <a:lumMod val="75000"/>
                            <a:lumOff val="25000"/>
                          </a:schemeClr>
                        </a:solidFill>
                        <a:latin typeface="+mn-lt"/>
                        <a:ea typeface="+mn-ea"/>
                        <a:cs typeface="+mn-cs"/>
                      </a:endParaRPr>
                    </a:p>
                    <a:p>
                      <a:pPr marL="115888" lvl="0" indent="-115888" algn="l" defTabSz="914400" rtl="0" eaLnBrk="1" latinLnBrk="0" hangingPunct="1">
                        <a:buFont typeface="Wingdings" panose="05000000000000000000" pitchFamily="2" charset="2"/>
                        <a:buChar char="§"/>
                      </a:pPr>
                      <a:r>
                        <a:rPr lang="en-US" sz="1400" b="0" kern="1200" dirty="0">
                          <a:solidFill>
                            <a:schemeClr val="bg1">
                              <a:lumMod val="75000"/>
                              <a:lumOff val="25000"/>
                            </a:schemeClr>
                          </a:solidFill>
                          <a:latin typeface="+mn-lt"/>
                          <a:ea typeface="+mn-ea"/>
                          <a:cs typeface="+mn-cs"/>
                        </a:rPr>
                        <a:t>Cluster cases of high claim amount  and  corresponding Low Risk Scores</a:t>
                      </a:r>
                    </a:p>
                    <a:p>
                      <a:pPr marL="115888" lvl="0" indent="-115888" algn="l" defTabSz="914400" rtl="0" eaLnBrk="1" latinLnBrk="0" hangingPunct="1">
                        <a:buFont typeface="Wingdings" panose="05000000000000000000" pitchFamily="2" charset="2"/>
                        <a:buChar char="§"/>
                      </a:pPr>
                      <a:r>
                        <a:rPr lang="en-US" sz="1400" b="0" kern="1200" dirty="0">
                          <a:solidFill>
                            <a:schemeClr val="bg1">
                              <a:lumMod val="75000"/>
                              <a:lumOff val="25000"/>
                            </a:schemeClr>
                          </a:solidFill>
                          <a:latin typeface="+mn-lt"/>
                          <a:ea typeface="+mn-ea"/>
                          <a:cs typeface="+mn-cs"/>
                        </a:rPr>
                        <a:t>Claim Amount Mismatch– Actual vs. Expected claim amount based on the Risk score</a:t>
                      </a:r>
                    </a:p>
                    <a:p>
                      <a:pPr marL="115888" lvl="0" indent="-115888" algn="l" defTabSz="914400" rtl="0" eaLnBrk="1" latinLnBrk="0" hangingPunct="1">
                        <a:buFont typeface="Wingdings" panose="05000000000000000000" pitchFamily="2" charset="2"/>
                        <a:buChar char="§"/>
                      </a:pPr>
                      <a:r>
                        <a:rPr lang="en-US" sz="1400" b="0" kern="1200" dirty="0">
                          <a:solidFill>
                            <a:schemeClr val="bg1">
                              <a:lumMod val="75000"/>
                              <a:lumOff val="25000"/>
                            </a:schemeClr>
                          </a:solidFill>
                          <a:latin typeface="+mn-lt"/>
                          <a:ea typeface="+mn-ea"/>
                          <a:cs typeface="+mn-cs"/>
                        </a:rPr>
                        <a:t>Enable stratification of providers</a:t>
                      </a:r>
                      <a:r>
                        <a:rPr lang="en-US" sz="1400" b="0" kern="1200" baseline="0" dirty="0">
                          <a:solidFill>
                            <a:schemeClr val="bg1">
                              <a:lumMod val="75000"/>
                              <a:lumOff val="25000"/>
                            </a:schemeClr>
                          </a:solidFill>
                          <a:latin typeface="+mn-lt"/>
                          <a:ea typeface="+mn-ea"/>
                          <a:cs typeface="+mn-cs"/>
                        </a:rPr>
                        <a:t> based on their potential fraud appetite, tempered by overhead of possible appeals </a:t>
                      </a:r>
                      <a:endParaRPr lang="en-US" sz="1400" b="0" kern="1200" dirty="0">
                        <a:solidFill>
                          <a:schemeClr val="bg1">
                            <a:lumMod val="75000"/>
                            <a:lumOff val="25000"/>
                          </a:schemeClr>
                        </a:solidFill>
                        <a:latin typeface="+mn-lt"/>
                        <a:ea typeface="+mn-ea"/>
                        <a:cs typeface="+mn-cs"/>
                      </a:endParaRPr>
                    </a:p>
                    <a:p>
                      <a:pPr lvl="0" algn="l" defTabSz="914400" rtl="0" eaLnBrk="1" latinLnBrk="0" hangingPunct="1"/>
                      <a:endParaRPr lang="en-US" sz="1400" b="0" i="1" kern="1200" dirty="0">
                        <a:solidFill>
                          <a:schemeClr val="bg1">
                            <a:lumMod val="75000"/>
                            <a:lumOff val="25000"/>
                          </a:schemeClr>
                        </a:solidFill>
                        <a:latin typeface="+mn-lt"/>
                        <a:ea typeface="+mn-ea"/>
                        <a:cs typeface="+mn-cs"/>
                      </a:endParaRPr>
                    </a:p>
                  </a:txBody>
                  <a:tcPr>
                    <a:lnL w="12700" cap="flat" cmpd="sng" algn="ctr">
                      <a:solidFill>
                        <a:schemeClr val="tx1">
                          <a:lumMod val="7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bl>
          </a:graphicData>
        </a:graphic>
      </p:graphicFrame>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16" r="14671"/>
          <a:stretch/>
        </p:blipFill>
        <p:spPr bwMode="auto">
          <a:xfrm>
            <a:off x="457200" y="1066800"/>
            <a:ext cx="1726456" cy="128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5184" y="1066800"/>
            <a:ext cx="1728216" cy="1156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7035829" y="1028699"/>
            <a:ext cx="1804416" cy="1361635"/>
            <a:chOff x="3733800" y="2810470"/>
            <a:chExt cx="4800600" cy="1875830"/>
          </a:xfrm>
        </p:grpSpPr>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95600"/>
              <a:ext cx="45720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Oval 17"/>
            <p:cNvSpPr/>
            <p:nvPr/>
          </p:nvSpPr>
          <p:spPr>
            <a:xfrm>
              <a:off x="4800600" y="3124200"/>
              <a:ext cx="609600" cy="3048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rot="16200000">
              <a:off x="3517240" y="3027030"/>
              <a:ext cx="694730" cy="261610"/>
            </a:xfrm>
            <a:prstGeom prst="rect">
              <a:avLst/>
            </a:prstGeom>
            <a:noFill/>
          </p:spPr>
          <p:txBody>
            <a:bodyPr wrap="square" rtlCol="0">
              <a:spAutoFit/>
            </a:bodyPr>
            <a:lstStyle/>
            <a:p>
              <a:r>
                <a:rPr lang="en-US" sz="1100" dirty="0"/>
                <a:t>$ Value</a:t>
              </a:r>
            </a:p>
          </p:txBody>
        </p:sp>
      </p:grpSp>
      <p:sp>
        <p:nvSpPr>
          <p:cNvPr id="12" name="Title 1"/>
          <p:cNvSpPr txBox="1">
            <a:spLocks/>
          </p:cNvSpPr>
          <p:nvPr/>
        </p:nvSpPr>
        <p:spPr>
          <a:xfrm>
            <a:off x="228600" y="1524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sz="2600" dirty="0">
                <a:solidFill>
                  <a:schemeClr val="bg1">
                    <a:lumMod val="75000"/>
                    <a:lumOff val="25000"/>
                  </a:schemeClr>
                </a:solidFill>
              </a:rPr>
              <a:t>CitiusTech: Healthcare Fraud – Business Cases</a:t>
            </a:r>
          </a:p>
        </p:txBody>
      </p:sp>
      <p:grpSp>
        <p:nvGrpSpPr>
          <p:cNvPr id="11" name="Group 10"/>
          <p:cNvGrpSpPr/>
          <p:nvPr/>
        </p:nvGrpSpPr>
        <p:grpSpPr>
          <a:xfrm>
            <a:off x="4876800" y="1009301"/>
            <a:ext cx="1764595" cy="1285435"/>
            <a:chOff x="4876800" y="1676400"/>
            <a:chExt cx="1801368" cy="1362456"/>
          </a:xfrm>
        </p:grpSpPr>
        <p:pic>
          <p:nvPicPr>
            <p:cNvPr id="13" name="Picture 5" descr="D:\MayuriP\Citius\Consulting &amp; Sales\HealthPlans\AHIP2015\Fraud Analytics\Forbes-Topsy-healthcar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7681" y="1676400"/>
              <a:ext cx="1343400" cy="57692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Rectangle 14"/>
            <p:cNvSpPr/>
            <p:nvPr/>
          </p:nvSpPr>
          <p:spPr>
            <a:xfrm>
              <a:off x="4876800" y="1676400"/>
              <a:ext cx="1801368" cy="1362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D:\MayuriP\Citius\Consulting &amp; Sales\HealthPlans\AHIP2015\Fraud Analytics\social-media-brings-changes-in-healthcare.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864" t="5416" r="18926" b="5992"/>
            <a:stretch/>
          </p:blipFill>
          <p:spPr bwMode="auto">
            <a:xfrm>
              <a:off x="4881349" y="1676400"/>
              <a:ext cx="757451" cy="64721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1" name="Picture 3" descr="D:\MayuriP\Citius\Consulting &amp; Sales\HealthPlans\AHIP2015\Fraud Analytics\social_media.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84759" y="2253320"/>
              <a:ext cx="1371601" cy="78210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4" descr="D:\MayuriP\Citius\Consulting &amp; Sales\HealthPlans\AHIP2015\Fraud Analytics\download.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17768" y="1676400"/>
              <a:ext cx="660400" cy="4953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7" descr="D:\MayuriP\Citius\Consulting &amp; Sales\HealthPlans\AHIP2015\Fraud Analytics\images.jpg"/>
            <p:cNvPicPr>
              <a:picLocks noChangeAspect="1" noChangeArrowheads="1"/>
            </p:cNvPicPr>
            <p:nvPr/>
          </p:nvPicPr>
          <p:blipFill rotWithShape="1">
            <a:blip r:embed="rId9">
              <a:extLst>
                <a:ext uri="{28A0092B-C50C-407E-A947-70E740481C1C}">
                  <a14:useLocalDpi xmlns:a14="http://schemas.microsoft.com/office/drawing/2010/main" val="0"/>
                </a:ext>
              </a:extLst>
            </a:blip>
            <a:srcRect l="32645" r="27928"/>
            <a:stretch/>
          </p:blipFill>
          <p:spPr bwMode="auto">
            <a:xfrm>
              <a:off x="6081837" y="2203263"/>
              <a:ext cx="559558" cy="804862"/>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240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bg1">
                    <a:lumMod val="75000"/>
                    <a:lumOff val="25000"/>
                  </a:schemeClr>
                </a:solidFill>
              </a:rPr>
              <a:t>CitiusTech: Evidence Based Reimbursements Approach (1/2)</a:t>
            </a:r>
            <a:endParaRPr lang="en-IN" sz="2600" dirty="0">
              <a:solidFill>
                <a:schemeClr val="bg1"/>
              </a:solidFill>
            </a:endParaRPr>
          </a:p>
        </p:txBody>
      </p:sp>
      <p:sp>
        <p:nvSpPr>
          <p:cNvPr id="3" name="Text Placeholder 2"/>
          <p:cNvSpPr>
            <a:spLocks noGrp="1"/>
          </p:cNvSpPr>
          <p:nvPr>
            <p:ph type="body" sz="quarter" idx="10"/>
          </p:nvPr>
        </p:nvSpPr>
        <p:spPr>
          <a:xfrm>
            <a:off x="276720" y="2057400"/>
            <a:ext cx="8562480" cy="4114800"/>
          </a:xfrm>
          <a:prstGeom prst="rect">
            <a:avLst/>
          </a:prstGeom>
          <a:ln>
            <a:solidFill>
              <a:schemeClr val="accent5">
                <a:lumMod val="75000"/>
              </a:schemeClr>
            </a:solidFill>
          </a:ln>
        </p:spPr>
        <p:txBody>
          <a:bodyPr>
            <a:noAutofit/>
          </a:bodyPr>
          <a:lstStyle/>
          <a:p>
            <a:pPr marL="0" indent="0">
              <a:buNone/>
            </a:pPr>
            <a:r>
              <a:rPr lang="en-IN" sz="1600" b="1" dirty="0">
                <a:solidFill>
                  <a:srgbClr val="404040"/>
                </a:solidFill>
              </a:rPr>
              <a:t>Methodology: </a:t>
            </a:r>
          </a:p>
          <a:p>
            <a:pPr>
              <a:buFont typeface="+mj-lt"/>
              <a:buAutoNum type="arabicPeriod"/>
            </a:pPr>
            <a:r>
              <a:rPr lang="en-IN" sz="1600" dirty="0">
                <a:solidFill>
                  <a:srgbClr val="404040"/>
                </a:solidFill>
              </a:rPr>
              <a:t>Exploratory Analytics </a:t>
            </a:r>
          </a:p>
          <a:p>
            <a:pPr lvl="1"/>
            <a:r>
              <a:rPr lang="en-IN" sz="1400" dirty="0">
                <a:solidFill>
                  <a:srgbClr val="404040"/>
                </a:solidFill>
              </a:rPr>
              <a:t>Identify outliers in payments by diseases, procedures, drugs, etc.</a:t>
            </a:r>
          </a:p>
          <a:p>
            <a:pPr lvl="1"/>
            <a:r>
              <a:rPr lang="en-IN" sz="1400" dirty="0">
                <a:solidFill>
                  <a:srgbClr val="404040"/>
                </a:solidFill>
              </a:rPr>
              <a:t>Determine if outliers are justifiable – by health plan or contract </a:t>
            </a:r>
          </a:p>
          <a:p>
            <a:pPr lvl="1"/>
            <a:r>
              <a:rPr lang="en-IN" sz="1400" dirty="0">
                <a:solidFill>
                  <a:srgbClr val="404040"/>
                </a:solidFill>
              </a:rPr>
              <a:t>Determine spend distribution by disease to determine member population by chronic diseases, etc. </a:t>
            </a:r>
          </a:p>
          <a:p>
            <a:pPr>
              <a:buFont typeface="+mj-lt"/>
              <a:buAutoNum type="arabicPeriod"/>
            </a:pPr>
            <a:r>
              <a:rPr lang="en-IN" sz="1600" dirty="0">
                <a:solidFill>
                  <a:srgbClr val="404040"/>
                </a:solidFill>
              </a:rPr>
              <a:t>Opportunity Identification</a:t>
            </a:r>
          </a:p>
          <a:p>
            <a:pPr lvl="1"/>
            <a:r>
              <a:rPr lang="en-IN" sz="1400" dirty="0">
                <a:solidFill>
                  <a:srgbClr val="404040"/>
                </a:solidFill>
              </a:rPr>
              <a:t>Determine variance in spend on procedures </a:t>
            </a:r>
          </a:p>
          <a:p>
            <a:pPr lvl="1"/>
            <a:r>
              <a:rPr lang="en-IN" sz="1400" dirty="0">
                <a:solidFill>
                  <a:srgbClr val="404040"/>
                </a:solidFill>
              </a:rPr>
              <a:t>Compare spend with benchmarks adjusted for geography (e.g., </a:t>
            </a:r>
            <a:r>
              <a:rPr lang="en-IN" sz="1400" dirty="0" err="1">
                <a:solidFill>
                  <a:srgbClr val="404040"/>
                </a:solidFill>
              </a:rPr>
              <a:t>Truven</a:t>
            </a:r>
            <a:r>
              <a:rPr lang="en-IN" sz="1400" dirty="0">
                <a:solidFill>
                  <a:srgbClr val="404040"/>
                </a:solidFill>
              </a:rPr>
              <a:t> or median spend) to determine contract renegotiation opportunity </a:t>
            </a:r>
          </a:p>
          <a:p>
            <a:pPr lvl="1"/>
            <a:r>
              <a:rPr lang="en-IN" sz="1400" dirty="0">
                <a:solidFill>
                  <a:srgbClr val="404040"/>
                </a:solidFill>
              </a:rPr>
              <a:t>Determine highest spend members using Pareto analysis to determine up/cross sell opportunity </a:t>
            </a:r>
          </a:p>
          <a:p>
            <a:pPr>
              <a:buFont typeface="+mj-lt"/>
              <a:buAutoNum type="arabicPeriod"/>
            </a:pPr>
            <a:r>
              <a:rPr lang="en-IN" sz="1600" dirty="0">
                <a:solidFill>
                  <a:srgbClr val="404040"/>
                </a:solidFill>
              </a:rPr>
              <a:t>Payment Bundling  </a:t>
            </a:r>
          </a:p>
          <a:p>
            <a:pPr lvl="1"/>
            <a:r>
              <a:rPr lang="en-IN" sz="1400" dirty="0">
                <a:solidFill>
                  <a:srgbClr val="404040"/>
                </a:solidFill>
              </a:rPr>
              <a:t>For disease care episode, e.g., hip or knee replacement, perform pre- and post-event analysis</a:t>
            </a:r>
          </a:p>
          <a:p>
            <a:pPr lvl="1"/>
            <a:r>
              <a:rPr lang="en-IN" sz="1400" dirty="0">
                <a:solidFill>
                  <a:srgbClr val="404040"/>
                </a:solidFill>
              </a:rPr>
              <a:t>Determine comorbid conditions and procedures in pre- and post-event periods (determine risk adjustment for payment if applicable)</a:t>
            </a:r>
          </a:p>
          <a:p>
            <a:pPr lvl="1"/>
            <a:r>
              <a:rPr lang="en-IN" sz="1400" dirty="0">
                <a:solidFill>
                  <a:srgbClr val="404040"/>
                </a:solidFill>
              </a:rPr>
              <a:t>Mine data to determine </a:t>
            </a:r>
            <a:r>
              <a:rPr lang="en-IN" sz="1400" i="1" dirty="0">
                <a:solidFill>
                  <a:srgbClr val="404040"/>
                </a:solidFill>
              </a:rPr>
              <a:t>optimal </a:t>
            </a:r>
            <a:r>
              <a:rPr lang="en-IN" sz="1400" dirty="0">
                <a:solidFill>
                  <a:srgbClr val="404040"/>
                </a:solidFill>
              </a:rPr>
              <a:t>combination of procedures and determine total spend for the bundle</a:t>
            </a:r>
          </a:p>
        </p:txBody>
      </p:sp>
      <p:sp>
        <p:nvSpPr>
          <p:cNvPr id="5" name="Text Placeholder 2"/>
          <p:cNvSpPr txBox="1">
            <a:spLocks/>
          </p:cNvSpPr>
          <p:nvPr/>
        </p:nvSpPr>
        <p:spPr>
          <a:xfrm>
            <a:off x="276720" y="728400"/>
            <a:ext cx="8562480" cy="1176600"/>
          </a:xfrm>
          <a:prstGeom prst="roundRect">
            <a:avLst>
              <a:gd name="adj" fmla="val 8547"/>
            </a:avLst>
          </a:prstGeom>
          <a:solidFill>
            <a:schemeClr val="accent5">
              <a:lumMod val="75000"/>
            </a:schemeClr>
          </a:solidFill>
          <a:ln>
            <a:solidFill>
              <a:schemeClr val="bg1">
                <a:lumMod val="50000"/>
                <a:lumOff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IN" sz="1600" b="1" dirty="0">
                <a:solidFill>
                  <a:schemeClr val="tx1"/>
                </a:solidFill>
              </a:rPr>
              <a:t>Objective:</a:t>
            </a:r>
          </a:p>
          <a:p>
            <a:pPr marL="0" indent="0">
              <a:buFont typeface="Wingdings" pitchFamily="2" charset="2"/>
              <a:buNone/>
            </a:pPr>
            <a:r>
              <a:rPr lang="en-IN" sz="1600" dirty="0">
                <a:solidFill>
                  <a:schemeClr val="tx1"/>
                </a:solidFill>
              </a:rPr>
              <a:t>Evaluate claim payments to identify opportunities for cost control and improving care quality; build intelligence for decision support around provider contract negotiation or value-based payment (e.g.,  payment bundling)</a:t>
            </a:r>
          </a:p>
        </p:txBody>
      </p:sp>
    </p:spTree>
    <p:extLst>
      <p:ext uri="{BB962C8B-B14F-4D97-AF65-F5344CB8AC3E}">
        <p14:creationId xmlns:p14="http://schemas.microsoft.com/office/powerpoint/2010/main" val="323522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2880360" y="1537648"/>
            <a:ext cx="6035040" cy="3420191"/>
          </a:xfrm>
          <a:prstGeom prst="rect">
            <a:avLst/>
          </a:prstGeom>
          <a:solidFill>
            <a:schemeClr val="tx1">
              <a:lumMod val="95000"/>
            </a:schemeClr>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IN" sz="1200" b="1" dirty="0">
              <a:solidFill>
                <a:schemeClr val="bg1">
                  <a:lumMod val="95000"/>
                  <a:lumOff val="5000"/>
                </a:schemeClr>
              </a:solidFill>
            </a:endParaRPr>
          </a:p>
        </p:txBody>
      </p:sp>
      <p:sp>
        <p:nvSpPr>
          <p:cNvPr id="2" name="Title 1"/>
          <p:cNvSpPr>
            <a:spLocks noGrp="1"/>
          </p:cNvSpPr>
          <p:nvPr>
            <p:ph type="title"/>
          </p:nvPr>
        </p:nvSpPr>
        <p:spPr/>
        <p:txBody>
          <a:bodyPr/>
          <a:lstStyle/>
          <a:p>
            <a:r>
              <a:rPr lang="en-US" sz="2600" dirty="0">
                <a:solidFill>
                  <a:schemeClr val="bg1">
                    <a:lumMod val="75000"/>
                    <a:lumOff val="25000"/>
                  </a:schemeClr>
                </a:solidFill>
              </a:rPr>
              <a:t>CitiusTech: Evidence Based Reimbursements Approach (2/2)</a:t>
            </a:r>
            <a:endParaRPr lang="en-IN" dirty="0"/>
          </a:p>
        </p:txBody>
      </p:sp>
      <p:sp>
        <p:nvSpPr>
          <p:cNvPr id="28" name="Rectangle 27"/>
          <p:cNvSpPr/>
          <p:nvPr/>
        </p:nvSpPr>
        <p:spPr>
          <a:xfrm>
            <a:off x="228600" y="1371600"/>
            <a:ext cx="2005850" cy="3657600"/>
          </a:xfrm>
          <a:prstGeom prst="rect">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bg1">
                    <a:lumMod val="95000"/>
                    <a:lumOff val="5000"/>
                  </a:schemeClr>
                </a:solidFill>
              </a:rPr>
              <a:t>Step 1: Exploratory Analysis</a:t>
            </a:r>
          </a:p>
        </p:txBody>
      </p:sp>
      <p:sp>
        <p:nvSpPr>
          <p:cNvPr id="3" name="Rectangle 2"/>
          <p:cNvSpPr/>
          <p:nvPr/>
        </p:nvSpPr>
        <p:spPr>
          <a:xfrm>
            <a:off x="435235" y="1905000"/>
            <a:ext cx="1592580" cy="1089660"/>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1200" dirty="0">
                <a:solidFill>
                  <a:schemeClr val="bg1">
                    <a:lumMod val="75000"/>
                    <a:lumOff val="25000"/>
                  </a:schemeClr>
                </a:solidFill>
              </a:rPr>
              <a:t>Settled Claims – Inpatient, Outpatient, Pharmacy, Home Health, etc. </a:t>
            </a:r>
          </a:p>
        </p:txBody>
      </p:sp>
      <p:sp>
        <p:nvSpPr>
          <p:cNvPr id="31" name="Rectangle 30"/>
          <p:cNvSpPr/>
          <p:nvPr/>
        </p:nvSpPr>
        <p:spPr>
          <a:xfrm>
            <a:off x="435235" y="3283793"/>
            <a:ext cx="1592580" cy="1440607"/>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60325" indent="-60325">
              <a:buFont typeface="Arial" panose="020B0604020202020204" pitchFamily="34" charset="0"/>
              <a:buChar char="•"/>
            </a:pPr>
            <a:r>
              <a:rPr lang="en-IN" sz="1200" dirty="0">
                <a:solidFill>
                  <a:schemeClr val="bg1">
                    <a:lumMod val="75000"/>
                    <a:lumOff val="25000"/>
                  </a:schemeClr>
                </a:solidFill>
              </a:rPr>
              <a:t>Cleansing</a:t>
            </a:r>
          </a:p>
          <a:p>
            <a:pPr marL="60325" indent="-60325">
              <a:buFont typeface="Arial" panose="020B0604020202020204" pitchFamily="34" charset="0"/>
              <a:buChar char="•"/>
            </a:pPr>
            <a:r>
              <a:rPr lang="en-IN" sz="1200" dirty="0">
                <a:solidFill>
                  <a:schemeClr val="bg1">
                    <a:lumMod val="75000"/>
                    <a:lumOff val="25000"/>
                  </a:schemeClr>
                </a:solidFill>
              </a:rPr>
              <a:t>Outlier detection</a:t>
            </a:r>
          </a:p>
          <a:p>
            <a:pPr marL="60325" indent="-60325">
              <a:buFont typeface="Arial" panose="020B0604020202020204" pitchFamily="34" charset="0"/>
              <a:buChar char="•"/>
            </a:pPr>
            <a:r>
              <a:rPr lang="en-IN" sz="1200" dirty="0">
                <a:solidFill>
                  <a:schemeClr val="bg1">
                    <a:lumMod val="75000"/>
                    <a:lumOff val="25000"/>
                  </a:schemeClr>
                </a:solidFill>
              </a:rPr>
              <a:t>Univariate analysis</a:t>
            </a:r>
          </a:p>
          <a:p>
            <a:pPr marL="60325" indent="-60325">
              <a:buFont typeface="Arial" panose="020B0604020202020204" pitchFamily="34" charset="0"/>
              <a:buChar char="•"/>
            </a:pPr>
            <a:r>
              <a:rPr lang="en-IN" sz="1200" dirty="0">
                <a:solidFill>
                  <a:schemeClr val="bg1">
                    <a:lumMod val="75000"/>
                    <a:lumOff val="25000"/>
                  </a:schemeClr>
                </a:solidFill>
              </a:rPr>
              <a:t>Health plan based benchmarking </a:t>
            </a:r>
          </a:p>
        </p:txBody>
      </p:sp>
      <p:cxnSp>
        <p:nvCxnSpPr>
          <p:cNvPr id="6" name="Straight Arrow Connector 5"/>
          <p:cNvCxnSpPr/>
          <p:nvPr/>
        </p:nvCxnSpPr>
        <p:spPr>
          <a:xfrm>
            <a:off x="1220418" y="2994660"/>
            <a:ext cx="22215" cy="289133"/>
          </a:xfrm>
          <a:prstGeom prst="straightConnector1">
            <a:avLst/>
          </a:prstGeom>
          <a:ln>
            <a:solidFill>
              <a:srgbClr val="31859C"/>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971635" y="1676400"/>
            <a:ext cx="5852160" cy="1438351"/>
          </a:xfrm>
          <a:prstGeom prst="rect">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bg1">
                    <a:lumMod val="95000"/>
                    <a:lumOff val="5000"/>
                  </a:schemeClr>
                </a:solidFill>
              </a:rPr>
              <a:t>Step 2: Opportunity Identification</a:t>
            </a:r>
          </a:p>
        </p:txBody>
      </p:sp>
      <p:sp>
        <p:nvSpPr>
          <p:cNvPr id="39" name="Rectangle 38"/>
          <p:cNvSpPr/>
          <p:nvPr/>
        </p:nvSpPr>
        <p:spPr>
          <a:xfrm>
            <a:off x="3096981" y="2066543"/>
            <a:ext cx="1592580" cy="905256"/>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IN" sz="1200" dirty="0">
              <a:solidFill>
                <a:schemeClr val="bg1">
                  <a:lumMod val="75000"/>
                  <a:lumOff val="25000"/>
                </a:schemeClr>
              </a:solidFill>
            </a:endParaRPr>
          </a:p>
          <a:p>
            <a:r>
              <a:rPr lang="en-IN" sz="1200" dirty="0">
                <a:solidFill>
                  <a:schemeClr val="bg1">
                    <a:lumMod val="75000"/>
                    <a:lumOff val="25000"/>
                  </a:schemeClr>
                </a:solidFill>
              </a:rPr>
              <a:t>Determine variance in spend per procedure and drug</a:t>
            </a:r>
          </a:p>
        </p:txBody>
      </p:sp>
      <p:sp>
        <p:nvSpPr>
          <p:cNvPr id="41" name="Rectangle 40"/>
          <p:cNvSpPr/>
          <p:nvPr/>
        </p:nvSpPr>
        <p:spPr>
          <a:xfrm>
            <a:off x="4834341" y="2066543"/>
            <a:ext cx="1927860" cy="905256"/>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IN" sz="1200" dirty="0">
              <a:solidFill>
                <a:schemeClr val="bg1">
                  <a:lumMod val="75000"/>
                  <a:lumOff val="25000"/>
                </a:schemeClr>
              </a:solidFill>
            </a:endParaRPr>
          </a:p>
          <a:p>
            <a:r>
              <a:rPr lang="en-IN" sz="1200" dirty="0">
                <a:solidFill>
                  <a:schemeClr val="bg1">
                    <a:lumMod val="75000"/>
                    <a:lumOff val="25000"/>
                  </a:schemeClr>
                </a:solidFill>
              </a:rPr>
              <a:t>Compare spend with benchmarks for </a:t>
            </a:r>
            <a:r>
              <a:rPr lang="en-IN" sz="1200" b="1" dirty="0">
                <a:solidFill>
                  <a:schemeClr val="bg1">
                    <a:lumMod val="75000"/>
                    <a:lumOff val="25000"/>
                  </a:schemeClr>
                </a:solidFill>
              </a:rPr>
              <a:t>CONTRACT NEGOTIATION opportunity</a:t>
            </a:r>
            <a:endParaRPr lang="en-IN" sz="1200" dirty="0">
              <a:solidFill>
                <a:schemeClr val="bg1">
                  <a:lumMod val="75000"/>
                  <a:lumOff val="25000"/>
                </a:schemeClr>
              </a:solidFill>
            </a:endParaRPr>
          </a:p>
        </p:txBody>
      </p:sp>
      <p:sp>
        <p:nvSpPr>
          <p:cNvPr id="49" name="Rectangle 48"/>
          <p:cNvSpPr/>
          <p:nvPr/>
        </p:nvSpPr>
        <p:spPr>
          <a:xfrm>
            <a:off x="6831330" y="2066544"/>
            <a:ext cx="1927860" cy="905256"/>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IN" sz="1200" dirty="0">
              <a:solidFill>
                <a:schemeClr val="bg1">
                  <a:lumMod val="75000"/>
                  <a:lumOff val="25000"/>
                </a:schemeClr>
              </a:solidFill>
            </a:endParaRPr>
          </a:p>
          <a:p>
            <a:r>
              <a:rPr lang="en-IN" sz="1200" dirty="0">
                <a:solidFill>
                  <a:schemeClr val="bg1">
                    <a:lumMod val="75000"/>
                    <a:lumOff val="25000"/>
                  </a:schemeClr>
                </a:solidFill>
              </a:rPr>
              <a:t>Determine high spend members for plan </a:t>
            </a:r>
            <a:r>
              <a:rPr lang="en-IN" sz="1200" b="1" dirty="0">
                <a:solidFill>
                  <a:schemeClr val="bg1">
                    <a:lumMod val="75000"/>
                    <a:lumOff val="25000"/>
                  </a:schemeClr>
                </a:solidFill>
              </a:rPr>
              <a:t>CROSS / UPSELL </a:t>
            </a:r>
            <a:r>
              <a:rPr lang="en-IN" sz="1200" dirty="0">
                <a:solidFill>
                  <a:schemeClr val="bg1">
                    <a:lumMod val="75000"/>
                    <a:lumOff val="25000"/>
                  </a:schemeClr>
                </a:solidFill>
              </a:rPr>
              <a:t>opportunity</a:t>
            </a:r>
          </a:p>
        </p:txBody>
      </p:sp>
      <p:sp>
        <p:nvSpPr>
          <p:cNvPr id="51" name="Rectangle 50"/>
          <p:cNvSpPr/>
          <p:nvPr/>
        </p:nvSpPr>
        <p:spPr>
          <a:xfrm>
            <a:off x="2971635" y="3288795"/>
            <a:ext cx="5852160" cy="1557839"/>
          </a:xfrm>
          <a:prstGeom prst="rect">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bg1">
                    <a:lumMod val="95000"/>
                    <a:lumOff val="5000"/>
                  </a:schemeClr>
                </a:solidFill>
              </a:rPr>
              <a:t>Step 3: Bundled Payments</a:t>
            </a:r>
          </a:p>
        </p:txBody>
      </p:sp>
      <p:sp>
        <p:nvSpPr>
          <p:cNvPr id="52" name="Rectangle 51"/>
          <p:cNvSpPr/>
          <p:nvPr/>
        </p:nvSpPr>
        <p:spPr>
          <a:xfrm>
            <a:off x="3096981" y="3629040"/>
            <a:ext cx="1592580" cy="1095360"/>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chemeClr val="bg1">
                  <a:lumMod val="75000"/>
                  <a:lumOff val="25000"/>
                </a:schemeClr>
              </a:solidFill>
            </a:endParaRPr>
          </a:p>
          <a:p>
            <a:endParaRPr lang="en-IN" sz="1200" dirty="0">
              <a:solidFill>
                <a:schemeClr val="bg1">
                  <a:lumMod val="75000"/>
                  <a:lumOff val="25000"/>
                </a:schemeClr>
              </a:solidFill>
            </a:endParaRPr>
          </a:p>
          <a:p>
            <a:r>
              <a:rPr lang="en-IN" sz="1200" dirty="0">
                <a:solidFill>
                  <a:schemeClr val="bg1">
                    <a:lumMod val="75000"/>
                    <a:lumOff val="25000"/>
                  </a:schemeClr>
                </a:solidFill>
              </a:rPr>
              <a:t>Create member cohort, e.g. members who have had hip replacement </a:t>
            </a:r>
          </a:p>
        </p:txBody>
      </p:sp>
      <p:sp>
        <p:nvSpPr>
          <p:cNvPr id="54" name="Rectangle 53"/>
          <p:cNvSpPr/>
          <p:nvPr/>
        </p:nvSpPr>
        <p:spPr>
          <a:xfrm>
            <a:off x="4835465" y="3612614"/>
            <a:ext cx="1926682" cy="1095360"/>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chemeClr val="bg1">
                  <a:lumMod val="75000"/>
                  <a:lumOff val="25000"/>
                </a:schemeClr>
              </a:solidFill>
            </a:endParaRPr>
          </a:p>
          <a:p>
            <a:endParaRPr lang="en-IN" sz="1200" dirty="0">
              <a:solidFill>
                <a:schemeClr val="bg1">
                  <a:lumMod val="75000"/>
                  <a:lumOff val="25000"/>
                </a:schemeClr>
              </a:solidFill>
            </a:endParaRPr>
          </a:p>
          <a:p>
            <a:r>
              <a:rPr lang="en-IN" sz="1200" dirty="0">
                <a:solidFill>
                  <a:schemeClr val="bg1">
                    <a:lumMod val="75000"/>
                    <a:lumOff val="25000"/>
                  </a:schemeClr>
                </a:solidFill>
              </a:rPr>
              <a:t>Determine volume, spend of procedures before and after the event of interest</a:t>
            </a:r>
          </a:p>
        </p:txBody>
      </p:sp>
      <p:sp>
        <p:nvSpPr>
          <p:cNvPr id="55" name="Rectangle 54"/>
          <p:cNvSpPr/>
          <p:nvPr/>
        </p:nvSpPr>
        <p:spPr>
          <a:xfrm>
            <a:off x="6831330" y="3598966"/>
            <a:ext cx="1927860" cy="1095360"/>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chemeClr val="bg1">
                  <a:lumMod val="75000"/>
                  <a:lumOff val="25000"/>
                </a:schemeClr>
              </a:solidFill>
            </a:endParaRPr>
          </a:p>
          <a:p>
            <a:r>
              <a:rPr lang="en-IN" sz="1200" dirty="0">
                <a:solidFill>
                  <a:schemeClr val="bg1">
                    <a:lumMod val="75000"/>
                    <a:lumOff val="25000"/>
                  </a:schemeClr>
                </a:solidFill>
              </a:rPr>
              <a:t>Create segments / groups of procedures based on frequency and spend</a:t>
            </a:r>
          </a:p>
        </p:txBody>
      </p:sp>
      <p:sp>
        <p:nvSpPr>
          <p:cNvPr id="29" name="Rectangle 28"/>
          <p:cNvSpPr/>
          <p:nvPr/>
        </p:nvSpPr>
        <p:spPr>
          <a:xfrm>
            <a:off x="435235" y="1905000"/>
            <a:ext cx="1592580" cy="3154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prstClr val="white"/>
                </a:solidFill>
              </a:rPr>
              <a:t>DATA SOURCE</a:t>
            </a:r>
          </a:p>
        </p:txBody>
      </p:sp>
      <p:sp>
        <p:nvSpPr>
          <p:cNvPr id="30" name="Rectangle 29"/>
          <p:cNvSpPr/>
          <p:nvPr/>
        </p:nvSpPr>
        <p:spPr>
          <a:xfrm>
            <a:off x="435235" y="3285362"/>
            <a:ext cx="1592580" cy="4295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prstClr val="white"/>
                </a:solidFill>
              </a:rPr>
              <a:t>EXPLORATORY ANALYSIS</a:t>
            </a:r>
          </a:p>
        </p:txBody>
      </p:sp>
      <p:sp>
        <p:nvSpPr>
          <p:cNvPr id="33" name="Rectangle 32"/>
          <p:cNvSpPr/>
          <p:nvPr/>
        </p:nvSpPr>
        <p:spPr>
          <a:xfrm>
            <a:off x="3096981" y="2030026"/>
            <a:ext cx="1592580" cy="3154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SPEND VARIANCE</a:t>
            </a:r>
          </a:p>
        </p:txBody>
      </p:sp>
      <p:sp>
        <p:nvSpPr>
          <p:cNvPr id="34" name="Rectangle 33"/>
          <p:cNvSpPr/>
          <p:nvPr/>
        </p:nvSpPr>
        <p:spPr>
          <a:xfrm>
            <a:off x="4832087" y="2034799"/>
            <a:ext cx="1931213" cy="3154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BENCHMARKING</a:t>
            </a:r>
          </a:p>
        </p:txBody>
      </p:sp>
      <p:sp>
        <p:nvSpPr>
          <p:cNvPr id="35" name="Rectangle 34"/>
          <p:cNvSpPr/>
          <p:nvPr/>
        </p:nvSpPr>
        <p:spPr>
          <a:xfrm>
            <a:off x="6830232" y="2030025"/>
            <a:ext cx="1931213" cy="3154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PARETO ANALYSIS</a:t>
            </a:r>
          </a:p>
        </p:txBody>
      </p:sp>
      <p:sp>
        <p:nvSpPr>
          <p:cNvPr id="37" name="Rectangle 36"/>
          <p:cNvSpPr/>
          <p:nvPr/>
        </p:nvSpPr>
        <p:spPr>
          <a:xfrm>
            <a:off x="3096981" y="3613448"/>
            <a:ext cx="1592580" cy="3154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CREATE COHORT</a:t>
            </a:r>
          </a:p>
        </p:txBody>
      </p:sp>
      <p:sp>
        <p:nvSpPr>
          <p:cNvPr id="38" name="Rectangle 37"/>
          <p:cNvSpPr/>
          <p:nvPr/>
        </p:nvSpPr>
        <p:spPr>
          <a:xfrm>
            <a:off x="4832087" y="3607426"/>
            <a:ext cx="1931213" cy="3872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PRE/POST EVENT ANALYSIS</a:t>
            </a:r>
          </a:p>
        </p:txBody>
      </p:sp>
      <p:sp>
        <p:nvSpPr>
          <p:cNvPr id="40" name="Rectangle 39"/>
          <p:cNvSpPr/>
          <p:nvPr/>
        </p:nvSpPr>
        <p:spPr>
          <a:xfrm>
            <a:off x="6828130" y="3605299"/>
            <a:ext cx="1931213" cy="3154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DATA MINING </a:t>
            </a:r>
          </a:p>
        </p:txBody>
      </p:sp>
      <p:sp>
        <p:nvSpPr>
          <p:cNvPr id="43" name="Right Arrow 42"/>
          <p:cNvSpPr/>
          <p:nvPr/>
        </p:nvSpPr>
        <p:spPr>
          <a:xfrm>
            <a:off x="2212765" y="3030115"/>
            <a:ext cx="682835" cy="322685"/>
          </a:xfrm>
          <a:prstGeom prst="rightArrow">
            <a:avLst/>
          </a:prstGeom>
          <a:solidFill>
            <a:srgbClr val="31859C"/>
          </a:solidFill>
          <a:ln>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133600" y="2590800"/>
            <a:ext cx="818963" cy="441453"/>
          </a:xfrm>
          <a:prstGeom prst="rect">
            <a:avLst/>
          </a:prstGeom>
          <a:noFill/>
        </p:spPr>
        <p:txBody>
          <a:bodyPr wrap="square" rtlCol="0">
            <a:spAutoFit/>
          </a:bodyPr>
          <a:lstStyle/>
          <a:p>
            <a:r>
              <a:rPr lang="en-IN" sz="1200" dirty="0">
                <a:solidFill>
                  <a:srgbClr val="404040"/>
                </a:solidFill>
              </a:rPr>
              <a:t>Justifiable outliers</a:t>
            </a:r>
          </a:p>
        </p:txBody>
      </p:sp>
    </p:spTree>
    <p:extLst>
      <p:ext uri="{BB962C8B-B14F-4D97-AF65-F5344CB8AC3E}">
        <p14:creationId xmlns:p14="http://schemas.microsoft.com/office/powerpoint/2010/main" val="325429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bg1">
                    <a:lumMod val="75000"/>
                    <a:lumOff val="25000"/>
                  </a:schemeClr>
                </a:solidFill>
              </a:rPr>
              <a:t>CitiusTech: Healthcare Fraud Analytics Approach (1/2)</a:t>
            </a:r>
            <a:endParaRPr lang="en-IN" sz="2600" dirty="0">
              <a:solidFill>
                <a:schemeClr val="bg1"/>
              </a:solidFill>
            </a:endParaRPr>
          </a:p>
        </p:txBody>
      </p:sp>
      <p:sp>
        <p:nvSpPr>
          <p:cNvPr id="3" name="Text Placeholder 2"/>
          <p:cNvSpPr>
            <a:spLocks noGrp="1"/>
          </p:cNvSpPr>
          <p:nvPr>
            <p:ph type="body" sz="quarter" idx="10"/>
          </p:nvPr>
        </p:nvSpPr>
        <p:spPr>
          <a:xfrm>
            <a:off x="276720" y="728400"/>
            <a:ext cx="8562480" cy="1024200"/>
          </a:xfrm>
          <a:prstGeom prst="roundRect">
            <a:avLst>
              <a:gd name="adj" fmla="val 11337"/>
            </a:avLst>
          </a:prstGeom>
          <a:solidFill>
            <a:schemeClr val="accent5">
              <a:lumMod val="75000"/>
            </a:schemeClr>
          </a:solidFill>
        </p:spPr>
        <p:txBody>
          <a:bodyPr>
            <a:noAutofit/>
          </a:bodyPr>
          <a:lstStyle/>
          <a:p>
            <a:pPr marL="0" indent="0">
              <a:buNone/>
            </a:pPr>
            <a:r>
              <a:rPr lang="en-IN" sz="1600" b="1" dirty="0">
                <a:solidFill>
                  <a:schemeClr val="tx1"/>
                </a:solidFill>
              </a:rPr>
              <a:t>Objective:</a:t>
            </a:r>
          </a:p>
          <a:p>
            <a:pPr marL="0" indent="0">
              <a:buNone/>
            </a:pPr>
            <a:r>
              <a:rPr lang="en-IN" sz="1600" dirty="0">
                <a:solidFill>
                  <a:schemeClr val="tx1"/>
                </a:solidFill>
              </a:rPr>
              <a:t>Identify outlier claims in settled claims to determine fraud and abuse patterns, and leverage patterns to predict if submitted claims are fraudulent. </a:t>
            </a:r>
          </a:p>
          <a:p>
            <a:pPr marL="0" indent="0">
              <a:buNone/>
            </a:pPr>
            <a:endParaRPr lang="en-IN" sz="1600" b="1" dirty="0">
              <a:solidFill>
                <a:schemeClr val="tx1"/>
              </a:solidFill>
            </a:endParaRPr>
          </a:p>
        </p:txBody>
      </p:sp>
      <p:sp>
        <p:nvSpPr>
          <p:cNvPr id="5" name="Text Placeholder 2"/>
          <p:cNvSpPr txBox="1">
            <a:spLocks/>
          </p:cNvSpPr>
          <p:nvPr/>
        </p:nvSpPr>
        <p:spPr>
          <a:xfrm>
            <a:off x="276720" y="1905000"/>
            <a:ext cx="8562480" cy="4495800"/>
          </a:xfrm>
          <a:prstGeom prst="rect">
            <a:avLst/>
          </a:prstGeom>
          <a:ln>
            <a:solidFill>
              <a:schemeClr val="accent5">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IN" sz="1600" b="1" dirty="0">
                <a:solidFill>
                  <a:srgbClr val="404040"/>
                </a:solidFill>
              </a:rPr>
              <a:t>Methodology: </a:t>
            </a:r>
          </a:p>
          <a:p>
            <a:pPr>
              <a:buFont typeface="+mj-lt"/>
              <a:buAutoNum type="arabicPeriod"/>
            </a:pPr>
            <a:r>
              <a:rPr lang="en-IN" sz="1600" dirty="0">
                <a:solidFill>
                  <a:srgbClr val="404040"/>
                </a:solidFill>
              </a:rPr>
              <a:t>Exploratory Analytics </a:t>
            </a:r>
          </a:p>
          <a:p>
            <a:pPr lvl="1"/>
            <a:r>
              <a:rPr lang="en-IN" sz="1400" dirty="0">
                <a:solidFill>
                  <a:srgbClr val="404040"/>
                </a:solidFill>
              </a:rPr>
              <a:t>Identify outliers in payments by diseases, procedures, drugs, etc.</a:t>
            </a:r>
          </a:p>
          <a:p>
            <a:pPr lvl="1"/>
            <a:r>
              <a:rPr lang="en-IN" sz="1400" dirty="0">
                <a:solidFill>
                  <a:srgbClr val="404040"/>
                </a:solidFill>
              </a:rPr>
              <a:t>Identify outliers unexplained by health plan policies as potential frauds </a:t>
            </a:r>
            <a:endParaRPr lang="en-IN" sz="1200" dirty="0">
              <a:solidFill>
                <a:srgbClr val="404040"/>
              </a:solidFill>
            </a:endParaRPr>
          </a:p>
          <a:p>
            <a:pPr>
              <a:buFont typeface="+mj-lt"/>
              <a:buAutoNum type="arabicPeriod"/>
            </a:pPr>
            <a:r>
              <a:rPr lang="en-IN" sz="1600" dirty="0">
                <a:solidFill>
                  <a:srgbClr val="404040"/>
                </a:solidFill>
              </a:rPr>
              <a:t>Retrospective Analytics </a:t>
            </a:r>
          </a:p>
          <a:p>
            <a:pPr lvl="1"/>
            <a:r>
              <a:rPr lang="en-IN" sz="1400" dirty="0">
                <a:solidFill>
                  <a:srgbClr val="404040"/>
                </a:solidFill>
              </a:rPr>
              <a:t>Mine potential fraud claims by following dimensions – Payer, health plan, providers, location, specialty, diagnosis/disease, services/procedures </a:t>
            </a:r>
          </a:p>
          <a:p>
            <a:pPr lvl="1"/>
            <a:r>
              <a:rPr lang="en-IN" sz="1400" dirty="0">
                <a:solidFill>
                  <a:srgbClr val="404040"/>
                </a:solidFill>
              </a:rPr>
              <a:t>Data mining provides patterns in data based on these dimensions </a:t>
            </a:r>
          </a:p>
          <a:p>
            <a:pPr lvl="1"/>
            <a:r>
              <a:rPr lang="en-IN" sz="1400" dirty="0">
                <a:solidFill>
                  <a:srgbClr val="404040"/>
                </a:solidFill>
              </a:rPr>
              <a:t>For each pattern, determine incidence of fraud (proportion of all claims) </a:t>
            </a:r>
          </a:p>
          <a:p>
            <a:pPr lvl="1"/>
            <a:r>
              <a:rPr lang="en-IN" sz="1400" dirty="0">
                <a:solidFill>
                  <a:srgbClr val="404040"/>
                </a:solidFill>
              </a:rPr>
              <a:t>For each pattern, determine reimbursements made for fraudulent claims  </a:t>
            </a:r>
          </a:p>
          <a:p>
            <a:pPr lvl="1"/>
            <a:r>
              <a:rPr lang="en-IN" sz="1400" dirty="0">
                <a:solidFill>
                  <a:srgbClr val="404040"/>
                </a:solidFill>
              </a:rPr>
              <a:t>Perform drill down / drill through to determine critical causes of fraud</a:t>
            </a:r>
          </a:p>
          <a:p>
            <a:pPr lvl="1"/>
            <a:r>
              <a:rPr lang="en-IN" sz="1400" dirty="0">
                <a:solidFill>
                  <a:srgbClr val="404040"/>
                </a:solidFill>
              </a:rPr>
              <a:t>Present focused list of high value claims to maximize recovery </a:t>
            </a:r>
          </a:p>
          <a:p>
            <a:pPr>
              <a:buFont typeface="+mj-lt"/>
              <a:buAutoNum type="arabicPeriod"/>
            </a:pPr>
            <a:r>
              <a:rPr lang="en-IN" sz="1600" dirty="0">
                <a:solidFill>
                  <a:srgbClr val="404040"/>
                </a:solidFill>
              </a:rPr>
              <a:t>Predictive Analytics </a:t>
            </a:r>
          </a:p>
          <a:p>
            <a:pPr lvl="1"/>
            <a:r>
              <a:rPr lang="en-IN" sz="1400" dirty="0">
                <a:solidFill>
                  <a:srgbClr val="404040"/>
                </a:solidFill>
              </a:rPr>
              <a:t>Based predictive model based on patterns revealed in the retrospective</a:t>
            </a:r>
          </a:p>
          <a:p>
            <a:pPr lvl="1"/>
            <a:r>
              <a:rPr lang="en-IN" sz="1400" dirty="0">
                <a:solidFill>
                  <a:srgbClr val="404040"/>
                </a:solidFill>
              </a:rPr>
              <a:t>Model will be able to predict </a:t>
            </a:r>
          </a:p>
          <a:p>
            <a:pPr lvl="2"/>
            <a:r>
              <a:rPr lang="en-IN" sz="1400" dirty="0">
                <a:solidFill>
                  <a:srgbClr val="404040"/>
                </a:solidFill>
              </a:rPr>
              <a:t>If a claim is fraudulent, or </a:t>
            </a:r>
          </a:p>
          <a:p>
            <a:pPr lvl="2"/>
            <a:r>
              <a:rPr lang="en-IN" sz="1400" dirty="0">
                <a:solidFill>
                  <a:srgbClr val="404040"/>
                </a:solidFill>
              </a:rPr>
              <a:t>Risk of claim being fraudulent </a:t>
            </a:r>
          </a:p>
        </p:txBody>
      </p:sp>
    </p:spTree>
    <p:extLst>
      <p:ext uri="{BB962C8B-B14F-4D97-AF65-F5344CB8AC3E}">
        <p14:creationId xmlns:p14="http://schemas.microsoft.com/office/powerpoint/2010/main" val="3748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3429000" y="1099604"/>
            <a:ext cx="5486400" cy="4843996"/>
          </a:xfrm>
          <a:prstGeom prst="rect">
            <a:avLst/>
          </a:prstGeom>
          <a:solidFill>
            <a:schemeClr val="tx1">
              <a:lumMod val="95000"/>
            </a:schemeClr>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600" b="1" dirty="0">
                <a:solidFill>
                  <a:schemeClr val="bg1">
                    <a:lumMod val="95000"/>
                    <a:lumOff val="5000"/>
                  </a:schemeClr>
                </a:solidFill>
              </a:rPr>
              <a:t>PAYMENT INTEGRITY (FRAUD DETECTION AND PREVENTION)</a:t>
            </a:r>
          </a:p>
        </p:txBody>
      </p:sp>
      <p:sp>
        <p:nvSpPr>
          <p:cNvPr id="75" name="Rectangle 74"/>
          <p:cNvSpPr/>
          <p:nvPr/>
        </p:nvSpPr>
        <p:spPr>
          <a:xfrm>
            <a:off x="3511963" y="1219200"/>
            <a:ext cx="5320145" cy="2209800"/>
          </a:xfrm>
          <a:prstGeom prst="rect">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bg1">
                    <a:lumMod val="95000"/>
                    <a:lumOff val="5000"/>
                  </a:schemeClr>
                </a:solidFill>
              </a:rPr>
              <a:t>Step 2: Retrospective Analysis – “post-pay”</a:t>
            </a:r>
          </a:p>
        </p:txBody>
      </p:sp>
      <p:sp>
        <p:nvSpPr>
          <p:cNvPr id="79" name="Rectangle 78"/>
          <p:cNvSpPr/>
          <p:nvPr/>
        </p:nvSpPr>
        <p:spPr>
          <a:xfrm>
            <a:off x="3511963" y="3535679"/>
            <a:ext cx="5320145" cy="2046064"/>
          </a:xfrm>
          <a:prstGeom prst="rect">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bg1">
                    <a:lumMod val="95000"/>
                    <a:lumOff val="5000"/>
                  </a:schemeClr>
                </a:solidFill>
              </a:rPr>
              <a:t>Step 3: Predictive Analysis “pre-pay”</a:t>
            </a:r>
          </a:p>
        </p:txBody>
      </p:sp>
      <p:sp>
        <p:nvSpPr>
          <p:cNvPr id="2" name="Title 1"/>
          <p:cNvSpPr>
            <a:spLocks noGrp="1"/>
          </p:cNvSpPr>
          <p:nvPr>
            <p:ph type="title"/>
          </p:nvPr>
        </p:nvSpPr>
        <p:spPr/>
        <p:txBody>
          <a:bodyPr/>
          <a:lstStyle/>
          <a:p>
            <a:r>
              <a:rPr lang="en-US" sz="2600" dirty="0">
                <a:solidFill>
                  <a:schemeClr val="bg1">
                    <a:lumMod val="75000"/>
                    <a:lumOff val="25000"/>
                  </a:schemeClr>
                </a:solidFill>
              </a:rPr>
              <a:t>CitiusTech: Healthcare Fraud Analytics Approach (2/2)</a:t>
            </a:r>
            <a:endParaRPr lang="en-IN" dirty="0"/>
          </a:p>
        </p:txBody>
      </p:sp>
      <p:sp>
        <p:nvSpPr>
          <p:cNvPr id="28" name="Rectangle 27"/>
          <p:cNvSpPr/>
          <p:nvPr/>
        </p:nvSpPr>
        <p:spPr>
          <a:xfrm>
            <a:off x="271033" y="990600"/>
            <a:ext cx="2206435" cy="3421822"/>
          </a:xfrm>
          <a:prstGeom prst="rect">
            <a:avLst/>
          </a:prstGeom>
          <a:solidFill>
            <a:schemeClr val="tx1"/>
          </a:solidFill>
          <a:ln w="127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bg1">
                    <a:lumMod val="95000"/>
                    <a:lumOff val="5000"/>
                  </a:schemeClr>
                </a:solidFill>
              </a:rPr>
              <a:t>Step 1: Exploratory Analysis</a:t>
            </a:r>
          </a:p>
        </p:txBody>
      </p:sp>
      <p:sp>
        <p:nvSpPr>
          <p:cNvPr id="3" name="Rectangle 2"/>
          <p:cNvSpPr/>
          <p:nvPr/>
        </p:nvSpPr>
        <p:spPr>
          <a:xfrm>
            <a:off x="577960" y="1507250"/>
            <a:ext cx="1592580" cy="1089660"/>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1200" dirty="0">
                <a:solidFill>
                  <a:schemeClr val="bg1">
                    <a:lumMod val="75000"/>
                    <a:lumOff val="25000"/>
                  </a:schemeClr>
                </a:solidFill>
              </a:rPr>
              <a:t>Settled Claims – Inpatient, Outpatient, Pharmacy, Home Health, etc. </a:t>
            </a:r>
          </a:p>
        </p:txBody>
      </p:sp>
      <p:sp>
        <p:nvSpPr>
          <p:cNvPr id="31" name="Rectangle 30"/>
          <p:cNvSpPr/>
          <p:nvPr/>
        </p:nvSpPr>
        <p:spPr>
          <a:xfrm>
            <a:off x="577960" y="2812944"/>
            <a:ext cx="1592580" cy="1440608"/>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60325" indent="-60325">
              <a:buFont typeface="Arial" panose="020B0604020202020204" pitchFamily="34" charset="0"/>
              <a:buChar char="•"/>
            </a:pPr>
            <a:r>
              <a:rPr lang="en-IN" sz="1200" dirty="0">
                <a:solidFill>
                  <a:schemeClr val="bg1">
                    <a:lumMod val="75000"/>
                    <a:lumOff val="25000"/>
                  </a:schemeClr>
                </a:solidFill>
              </a:rPr>
              <a:t>Cleansing</a:t>
            </a:r>
          </a:p>
          <a:p>
            <a:pPr marL="60325" indent="-60325">
              <a:buFont typeface="Arial" panose="020B0604020202020204" pitchFamily="34" charset="0"/>
              <a:buChar char="•"/>
            </a:pPr>
            <a:r>
              <a:rPr lang="en-IN" sz="1200" dirty="0">
                <a:solidFill>
                  <a:schemeClr val="bg1">
                    <a:lumMod val="75000"/>
                    <a:lumOff val="25000"/>
                  </a:schemeClr>
                </a:solidFill>
              </a:rPr>
              <a:t>Outlier detection</a:t>
            </a:r>
          </a:p>
          <a:p>
            <a:pPr marL="60325" indent="-60325">
              <a:buFont typeface="Arial" panose="020B0604020202020204" pitchFamily="34" charset="0"/>
              <a:buChar char="•"/>
            </a:pPr>
            <a:r>
              <a:rPr lang="en-IN" sz="1200" dirty="0">
                <a:solidFill>
                  <a:schemeClr val="bg1">
                    <a:lumMod val="75000"/>
                    <a:lumOff val="25000"/>
                  </a:schemeClr>
                </a:solidFill>
              </a:rPr>
              <a:t>Univariate analysis</a:t>
            </a:r>
          </a:p>
          <a:p>
            <a:pPr marL="60325" indent="-60325">
              <a:buFont typeface="Arial" panose="020B0604020202020204" pitchFamily="34" charset="0"/>
              <a:buChar char="•"/>
            </a:pPr>
            <a:r>
              <a:rPr lang="en-IN" sz="1200" dirty="0">
                <a:solidFill>
                  <a:schemeClr val="bg1">
                    <a:lumMod val="75000"/>
                    <a:lumOff val="25000"/>
                  </a:schemeClr>
                </a:solidFill>
              </a:rPr>
              <a:t>Health plan based benchmarking </a:t>
            </a:r>
          </a:p>
        </p:txBody>
      </p:sp>
      <p:cxnSp>
        <p:nvCxnSpPr>
          <p:cNvPr id="6" name="Straight Arrow Connector 5"/>
          <p:cNvCxnSpPr>
            <a:stCxn id="3" idx="2"/>
            <a:endCxn id="31" idx="0"/>
          </p:cNvCxnSpPr>
          <p:nvPr/>
        </p:nvCxnSpPr>
        <p:spPr>
          <a:xfrm>
            <a:off x="1374250" y="2596910"/>
            <a:ext cx="0" cy="216034"/>
          </a:xfrm>
          <a:prstGeom prst="straightConnector1">
            <a:avLst/>
          </a:prstGeom>
          <a:ln>
            <a:solidFill>
              <a:srgbClr val="31859C"/>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77960" y="4605913"/>
            <a:ext cx="1592581" cy="1198626"/>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chemeClr val="bg1">
                  <a:lumMod val="75000"/>
                  <a:lumOff val="25000"/>
                </a:schemeClr>
              </a:solidFill>
            </a:endParaRPr>
          </a:p>
          <a:p>
            <a:r>
              <a:rPr lang="en-IN" sz="1200" dirty="0">
                <a:solidFill>
                  <a:schemeClr val="bg1">
                    <a:lumMod val="75000"/>
                    <a:lumOff val="25000"/>
                  </a:schemeClr>
                </a:solidFill>
              </a:rPr>
              <a:t>Submitted Claims – Inpatient, Outpatient, Pharmacy, Home Health, etc. </a:t>
            </a:r>
          </a:p>
        </p:txBody>
      </p:sp>
      <p:sp>
        <p:nvSpPr>
          <p:cNvPr id="76" name="Rectangle 75"/>
          <p:cNvSpPr/>
          <p:nvPr/>
        </p:nvSpPr>
        <p:spPr>
          <a:xfrm>
            <a:off x="3832671" y="1752600"/>
            <a:ext cx="1196529" cy="1457925"/>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sz="1200" b="1" dirty="0">
              <a:solidFill>
                <a:schemeClr val="bg1">
                  <a:lumMod val="75000"/>
                  <a:lumOff val="25000"/>
                </a:schemeClr>
              </a:solidFill>
            </a:endParaRPr>
          </a:p>
          <a:p>
            <a:endParaRPr lang="en-IN" sz="1200" dirty="0">
              <a:solidFill>
                <a:schemeClr val="bg1">
                  <a:lumMod val="75000"/>
                  <a:lumOff val="25000"/>
                </a:schemeClr>
              </a:solidFill>
            </a:endParaRPr>
          </a:p>
          <a:p>
            <a:r>
              <a:rPr lang="en-IN" sz="1200" dirty="0">
                <a:solidFill>
                  <a:schemeClr val="bg1">
                    <a:lumMod val="75000"/>
                    <a:lumOff val="25000"/>
                  </a:schemeClr>
                </a:solidFill>
              </a:rPr>
              <a:t>Mine claims for patterns based on provider, disease, procedure, etc.</a:t>
            </a:r>
          </a:p>
        </p:txBody>
      </p:sp>
      <p:sp>
        <p:nvSpPr>
          <p:cNvPr id="77" name="Rectangle 76"/>
          <p:cNvSpPr/>
          <p:nvPr/>
        </p:nvSpPr>
        <p:spPr>
          <a:xfrm>
            <a:off x="5331072" y="1752600"/>
            <a:ext cx="1448430" cy="1457925"/>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chemeClr val="bg1">
                  <a:lumMod val="75000"/>
                  <a:lumOff val="25000"/>
                </a:schemeClr>
              </a:solidFill>
            </a:endParaRPr>
          </a:p>
          <a:p>
            <a:endParaRPr lang="en-IN" sz="1200" dirty="0">
              <a:solidFill>
                <a:schemeClr val="bg1">
                  <a:lumMod val="75000"/>
                  <a:lumOff val="25000"/>
                </a:schemeClr>
              </a:solidFill>
            </a:endParaRPr>
          </a:p>
          <a:p>
            <a:r>
              <a:rPr lang="en-IN" sz="1200" dirty="0">
                <a:solidFill>
                  <a:schemeClr val="bg1">
                    <a:lumMod val="75000"/>
                    <a:lumOff val="25000"/>
                  </a:schemeClr>
                </a:solidFill>
              </a:rPr>
              <a:t>Pattern wise fraud incidence and remittances to determine collections opportunity</a:t>
            </a:r>
          </a:p>
        </p:txBody>
      </p:sp>
      <p:sp>
        <p:nvSpPr>
          <p:cNvPr id="78" name="Rectangle 77"/>
          <p:cNvSpPr/>
          <p:nvPr/>
        </p:nvSpPr>
        <p:spPr>
          <a:xfrm>
            <a:off x="7084207" y="1752600"/>
            <a:ext cx="1448430" cy="1457925"/>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solidFill>
                  <a:schemeClr val="bg1">
                    <a:lumMod val="75000"/>
                    <a:lumOff val="25000"/>
                  </a:schemeClr>
                </a:solidFill>
              </a:rPr>
              <a:t>\</a:t>
            </a:r>
          </a:p>
          <a:p>
            <a:endParaRPr lang="en-IN" sz="1200" dirty="0">
              <a:solidFill>
                <a:schemeClr val="bg1">
                  <a:lumMod val="75000"/>
                  <a:lumOff val="25000"/>
                </a:schemeClr>
              </a:solidFill>
            </a:endParaRPr>
          </a:p>
          <a:p>
            <a:r>
              <a:rPr lang="en-IN" sz="1200" dirty="0">
                <a:solidFill>
                  <a:schemeClr val="bg1">
                    <a:lumMod val="75000"/>
                    <a:lumOff val="25000"/>
                  </a:schemeClr>
                </a:solidFill>
              </a:rPr>
              <a:t>Review results and initiate collections </a:t>
            </a:r>
          </a:p>
        </p:txBody>
      </p:sp>
      <p:sp>
        <p:nvSpPr>
          <p:cNvPr id="80" name="Rectangle 79"/>
          <p:cNvSpPr/>
          <p:nvPr/>
        </p:nvSpPr>
        <p:spPr>
          <a:xfrm>
            <a:off x="3735462" y="3858962"/>
            <a:ext cx="1316182" cy="1457925"/>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chemeClr val="bg1">
                  <a:lumMod val="75000"/>
                  <a:lumOff val="25000"/>
                </a:schemeClr>
              </a:solidFill>
            </a:endParaRPr>
          </a:p>
          <a:p>
            <a:r>
              <a:rPr lang="en-IN" sz="1200" dirty="0">
                <a:solidFill>
                  <a:schemeClr val="bg1">
                    <a:lumMod val="75000"/>
                    <a:lumOff val="25000"/>
                  </a:schemeClr>
                </a:solidFill>
              </a:rPr>
              <a:t>Create model based on patterns to predict risk of fraud</a:t>
            </a:r>
          </a:p>
        </p:txBody>
      </p:sp>
      <p:sp>
        <p:nvSpPr>
          <p:cNvPr id="81" name="Rectangle 80"/>
          <p:cNvSpPr/>
          <p:nvPr/>
        </p:nvSpPr>
        <p:spPr>
          <a:xfrm>
            <a:off x="5330348" y="3858962"/>
            <a:ext cx="1450949" cy="1457925"/>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chemeClr val="bg1">
                  <a:lumMod val="75000"/>
                  <a:lumOff val="25000"/>
                </a:schemeClr>
              </a:solidFill>
            </a:endParaRPr>
          </a:p>
          <a:p>
            <a:r>
              <a:rPr lang="en-IN" sz="1200" dirty="0">
                <a:solidFill>
                  <a:schemeClr val="bg1">
                    <a:lumMod val="75000"/>
                    <a:lumOff val="25000"/>
                  </a:schemeClr>
                </a:solidFill>
              </a:rPr>
              <a:t>Predict risk of fraud for submitted claims and delay / prevent reimbursement </a:t>
            </a:r>
          </a:p>
        </p:txBody>
      </p:sp>
      <p:sp>
        <p:nvSpPr>
          <p:cNvPr id="82" name="Rectangle 81"/>
          <p:cNvSpPr/>
          <p:nvPr/>
        </p:nvSpPr>
        <p:spPr>
          <a:xfrm>
            <a:off x="7084207" y="3858962"/>
            <a:ext cx="1448430" cy="1457925"/>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chemeClr val="bg1">
                  <a:lumMod val="75000"/>
                  <a:lumOff val="25000"/>
                </a:schemeClr>
              </a:solidFill>
            </a:endParaRPr>
          </a:p>
          <a:p>
            <a:r>
              <a:rPr lang="en-IN" sz="1200" dirty="0">
                <a:solidFill>
                  <a:schemeClr val="bg1">
                    <a:lumMod val="75000"/>
                    <a:lumOff val="25000"/>
                  </a:schemeClr>
                </a:solidFill>
              </a:rPr>
              <a:t>Review prediction and finalize decision; notify provider with reason</a:t>
            </a:r>
          </a:p>
        </p:txBody>
      </p:sp>
      <p:sp>
        <p:nvSpPr>
          <p:cNvPr id="29" name="Rectangle 28"/>
          <p:cNvSpPr/>
          <p:nvPr/>
        </p:nvSpPr>
        <p:spPr>
          <a:xfrm>
            <a:off x="583906" y="1481690"/>
            <a:ext cx="1592580" cy="28678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prstClr val="white"/>
                </a:solidFill>
              </a:rPr>
              <a:t>DATA SOURCE</a:t>
            </a:r>
          </a:p>
        </p:txBody>
      </p:sp>
      <p:sp>
        <p:nvSpPr>
          <p:cNvPr id="30" name="Rectangle 29"/>
          <p:cNvSpPr/>
          <p:nvPr/>
        </p:nvSpPr>
        <p:spPr>
          <a:xfrm>
            <a:off x="577960" y="2777596"/>
            <a:ext cx="1592580" cy="39046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prstClr val="white"/>
                </a:solidFill>
              </a:rPr>
              <a:t>EXPLORATORY ANALYSIS</a:t>
            </a:r>
          </a:p>
        </p:txBody>
      </p:sp>
      <p:sp>
        <p:nvSpPr>
          <p:cNvPr id="32" name="Rectangle 31"/>
          <p:cNvSpPr/>
          <p:nvPr/>
        </p:nvSpPr>
        <p:spPr>
          <a:xfrm>
            <a:off x="577960" y="4572000"/>
            <a:ext cx="1592580" cy="26070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prstClr val="white"/>
                </a:solidFill>
              </a:rPr>
              <a:t>DATA SOURCE</a:t>
            </a:r>
          </a:p>
        </p:txBody>
      </p:sp>
      <p:sp>
        <p:nvSpPr>
          <p:cNvPr id="42" name="Right Arrow 41"/>
          <p:cNvSpPr/>
          <p:nvPr/>
        </p:nvSpPr>
        <p:spPr>
          <a:xfrm>
            <a:off x="2520146" y="2832618"/>
            <a:ext cx="908854" cy="242438"/>
          </a:xfrm>
          <a:prstGeom prst="rightArrow">
            <a:avLst/>
          </a:prstGeom>
          <a:solidFill>
            <a:srgbClr val="31859C"/>
          </a:solidFill>
          <a:ln>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44" name="Rectangle 43"/>
          <p:cNvSpPr/>
          <p:nvPr/>
        </p:nvSpPr>
        <p:spPr>
          <a:xfrm>
            <a:off x="3841790" y="1752600"/>
            <a:ext cx="1194010" cy="3817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DATA MINING </a:t>
            </a:r>
          </a:p>
        </p:txBody>
      </p:sp>
      <p:sp>
        <p:nvSpPr>
          <p:cNvPr id="45" name="Rectangle 44"/>
          <p:cNvSpPr/>
          <p:nvPr/>
        </p:nvSpPr>
        <p:spPr>
          <a:xfrm>
            <a:off x="5332022" y="1752600"/>
            <a:ext cx="1450949" cy="38824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REPORT PATTERNS</a:t>
            </a:r>
          </a:p>
        </p:txBody>
      </p:sp>
      <p:sp>
        <p:nvSpPr>
          <p:cNvPr id="46" name="Rectangle 45"/>
          <p:cNvSpPr/>
          <p:nvPr/>
        </p:nvSpPr>
        <p:spPr>
          <a:xfrm>
            <a:off x="7082948" y="1752600"/>
            <a:ext cx="1450949" cy="3817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REVIEW &amp; COLLECTIONS</a:t>
            </a:r>
          </a:p>
        </p:txBody>
      </p:sp>
      <p:sp>
        <p:nvSpPr>
          <p:cNvPr id="47" name="Rectangle 46"/>
          <p:cNvSpPr/>
          <p:nvPr/>
        </p:nvSpPr>
        <p:spPr>
          <a:xfrm>
            <a:off x="7082948" y="3858962"/>
            <a:ext cx="1450949" cy="3817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REVIEW &amp; REJECT</a:t>
            </a:r>
          </a:p>
        </p:txBody>
      </p:sp>
      <p:sp>
        <p:nvSpPr>
          <p:cNvPr id="48" name="Rectangle 47"/>
          <p:cNvSpPr/>
          <p:nvPr/>
        </p:nvSpPr>
        <p:spPr>
          <a:xfrm>
            <a:off x="5330348" y="3858962"/>
            <a:ext cx="1450949" cy="38824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REAL TIME SCORING</a:t>
            </a:r>
          </a:p>
        </p:txBody>
      </p:sp>
      <p:sp>
        <p:nvSpPr>
          <p:cNvPr id="50" name="Rectangle 49"/>
          <p:cNvSpPr/>
          <p:nvPr/>
        </p:nvSpPr>
        <p:spPr>
          <a:xfrm>
            <a:off x="3733800" y="3858962"/>
            <a:ext cx="1317844" cy="3817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MODELLING</a:t>
            </a:r>
          </a:p>
        </p:txBody>
      </p:sp>
      <p:sp>
        <p:nvSpPr>
          <p:cNvPr id="53" name="TextBox 52"/>
          <p:cNvSpPr txBox="1"/>
          <p:nvPr/>
        </p:nvSpPr>
        <p:spPr>
          <a:xfrm>
            <a:off x="2514255" y="2408611"/>
            <a:ext cx="990945" cy="461665"/>
          </a:xfrm>
          <a:prstGeom prst="rect">
            <a:avLst/>
          </a:prstGeom>
          <a:noFill/>
        </p:spPr>
        <p:txBody>
          <a:bodyPr wrap="square" rtlCol="0">
            <a:spAutoFit/>
          </a:bodyPr>
          <a:lstStyle/>
          <a:p>
            <a:r>
              <a:rPr lang="en-IN" sz="1200" dirty="0">
                <a:solidFill>
                  <a:srgbClr val="404040"/>
                </a:solidFill>
              </a:rPr>
              <a:t>Suspect outliers </a:t>
            </a:r>
          </a:p>
        </p:txBody>
      </p:sp>
      <p:sp>
        <p:nvSpPr>
          <p:cNvPr id="56" name="TextBox 55"/>
          <p:cNvSpPr txBox="1"/>
          <p:nvPr/>
        </p:nvSpPr>
        <p:spPr>
          <a:xfrm>
            <a:off x="2209800" y="4712523"/>
            <a:ext cx="1123150" cy="469077"/>
          </a:xfrm>
          <a:prstGeom prst="rect">
            <a:avLst/>
          </a:prstGeom>
          <a:noFill/>
        </p:spPr>
        <p:txBody>
          <a:bodyPr wrap="square" rtlCol="0">
            <a:spAutoFit/>
          </a:bodyPr>
          <a:lstStyle/>
          <a:p>
            <a:r>
              <a:rPr lang="en-IN" sz="1200" dirty="0">
                <a:solidFill>
                  <a:srgbClr val="404040"/>
                </a:solidFill>
              </a:rPr>
              <a:t>For predictive analytics only </a:t>
            </a:r>
          </a:p>
        </p:txBody>
      </p:sp>
      <p:sp>
        <p:nvSpPr>
          <p:cNvPr id="57" name="Right Arrow 56"/>
          <p:cNvSpPr/>
          <p:nvPr/>
        </p:nvSpPr>
        <p:spPr>
          <a:xfrm>
            <a:off x="2157465" y="5066106"/>
            <a:ext cx="1279313" cy="293350"/>
          </a:xfrm>
          <a:prstGeom prst="rightArrow">
            <a:avLst/>
          </a:prstGeom>
          <a:solidFill>
            <a:srgbClr val="31859C"/>
          </a:solidFill>
          <a:ln>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Tree>
    <p:extLst>
      <p:ext uri="{BB962C8B-B14F-4D97-AF65-F5344CB8AC3E}">
        <p14:creationId xmlns:p14="http://schemas.microsoft.com/office/powerpoint/2010/main" val="160836211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novation_x0020_Type xmlns="3379d2de-8d9a-4b30-9431-9cd0e41aa25c">
      <Value>Practices</Value>
    </Innovation_x0020_Type>
    <ShareWithClient xmlns="99920f6d-781c-4192-b328-165f76f2ea64">No</ShareWithClient>
    <Description0 xmlns="69ff8b0a-3a63-456a-88de-75c646e47313"/>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7E9B8D055A8A4CB65E3B34F105A53C" ma:contentTypeVersion="5" ma:contentTypeDescription="Create a new document." ma:contentTypeScope="" ma:versionID="1d89a20b3bae785dbd1db9688f284041">
  <xsd:schema xmlns:xsd="http://www.w3.org/2001/XMLSchema" xmlns:xs="http://www.w3.org/2001/XMLSchema" xmlns:p="http://schemas.microsoft.com/office/2006/metadata/properties" xmlns:ns2="99920f6d-781c-4192-b328-165f76f2ea64" xmlns:ns3="3379d2de-8d9a-4b30-9431-9cd0e41aa25c" xmlns:ns4="69ff8b0a-3a63-456a-88de-75c646e47313" targetNamespace="http://schemas.microsoft.com/office/2006/metadata/properties" ma:root="true" ma:fieldsID="00f684aac06bb8c12728f25b66a479a8" ns2:_="" ns3:_="" ns4:_="">
    <xsd:import namespace="99920f6d-781c-4192-b328-165f76f2ea64"/>
    <xsd:import namespace="3379d2de-8d9a-4b30-9431-9cd0e41aa25c"/>
    <xsd:import namespace="69ff8b0a-3a63-456a-88de-75c646e47313"/>
    <xsd:element name="properties">
      <xsd:complexType>
        <xsd:sequence>
          <xsd:element name="documentManagement">
            <xsd:complexType>
              <xsd:all>
                <xsd:element ref="ns2:ShareWithClient"/>
                <xsd:element ref="ns3:Innovation_x0020_Type" minOccurs="0"/>
                <xsd:element ref="ns4:Description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920f6d-781c-4192-b328-165f76f2ea64" elementFormDefault="qualified">
    <xsd:import namespace="http://schemas.microsoft.com/office/2006/documentManagement/types"/>
    <xsd:import namespace="http://schemas.microsoft.com/office/infopath/2007/PartnerControls"/>
    <xsd:element name="ShareWithClient" ma:index="8" ma:displayName="ShareWithClient" ma:default="No" ma:format="RadioButtons" ma:internalName="ShareWithClient">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3379d2de-8d9a-4b30-9431-9cd0e41aa25c" elementFormDefault="qualified">
    <xsd:import namespace="http://schemas.microsoft.com/office/2006/documentManagement/types"/>
    <xsd:import namespace="http://schemas.microsoft.com/office/infopath/2007/PartnerControls"/>
    <xsd:element name="Innovation_x0020_Type" ma:index="9" nillable="true" ma:displayName="Innovation Type" ma:default="Practices" ma:internalName="Innovation_x0020_Type" ma:requiredMultiChoice="true">
      <xsd:complexType>
        <xsd:complexContent>
          <xsd:extension base="dms:MultiChoice">
            <xsd:sequence>
              <xsd:element name="Value" maxOccurs="unbounded" minOccurs="0" nillable="true">
                <xsd:simpleType>
                  <xsd:restriction base="dms:Choice">
                    <xsd:enumeration value="Consulting"/>
                    <xsd:enumeration value="Practices"/>
                    <xsd:enumeration value="Solution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9ff8b0a-3a63-456a-88de-75c646e47313" elementFormDefault="qualified">
    <xsd:import namespace="http://schemas.microsoft.com/office/2006/documentManagement/types"/>
    <xsd:import namespace="http://schemas.microsoft.com/office/infopath/2007/PartnerControls"/>
    <xsd:element name="Description0" ma:index="10" ma:displayName="Description" ma:internalName="Description0">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2991A3-B242-4D63-8D61-C3475F6F276A}">
  <ds:schemaRefs>
    <ds:schemaRef ds:uri="http://schemas.microsoft.com/office/2006/metadata/properties"/>
    <ds:schemaRef ds:uri="http://schemas.microsoft.com/office/infopath/2007/PartnerControls"/>
    <ds:schemaRef ds:uri="3379d2de-8d9a-4b30-9431-9cd0e41aa25c"/>
    <ds:schemaRef ds:uri="99920f6d-781c-4192-b328-165f76f2ea64"/>
    <ds:schemaRef ds:uri="69ff8b0a-3a63-456a-88de-75c646e47313"/>
  </ds:schemaRefs>
</ds:datastoreItem>
</file>

<file path=customXml/itemProps2.xml><?xml version="1.0" encoding="utf-8"?>
<ds:datastoreItem xmlns:ds="http://schemas.openxmlformats.org/officeDocument/2006/customXml" ds:itemID="{7CBC9BB3-A3A1-4312-8F0D-64FF36063013}">
  <ds:schemaRefs>
    <ds:schemaRef ds:uri="http://schemas.microsoft.com/sharepoint/v3/contenttype/forms"/>
  </ds:schemaRefs>
</ds:datastoreItem>
</file>

<file path=customXml/itemProps3.xml><?xml version="1.0" encoding="utf-8"?>
<ds:datastoreItem xmlns:ds="http://schemas.openxmlformats.org/officeDocument/2006/customXml" ds:itemID="{9B462038-7D73-4A95-A402-55419CB44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920f6d-781c-4192-b328-165f76f2ea64"/>
    <ds:schemaRef ds:uri="3379d2de-8d9a-4b30-9431-9cd0e41aa25c"/>
    <ds:schemaRef ds:uri="69ff8b0a-3a63-456a-88de-75c646e47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Aspect</Template>
  <TotalTime>4294</TotalTime>
  <Words>1110</Words>
  <Application>Microsoft Office PowerPoint</Application>
  <PresentationFormat>On-screen Show (4:3)</PresentationFormat>
  <Paragraphs>164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2_Office Theme</vt:lpstr>
      <vt:lpstr>PowerPoint Presentation</vt:lpstr>
      <vt:lpstr>Healthcare Fraud- Problem Definition</vt:lpstr>
      <vt:lpstr>PowerPoint Presentation</vt:lpstr>
      <vt:lpstr>CitiusTech: Evidence Based Reimbursements Approach (1/2)</vt:lpstr>
      <vt:lpstr>CitiusTech: Evidence Based Reimbursements Approach (2/2)</vt:lpstr>
      <vt:lpstr>CitiusTech: Healthcare Fraud Analytics Approach (1/2)</vt:lpstr>
      <vt:lpstr>CitiusTech: Healthcare Fraud Analytics Approach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M-Verge: Mobile Health</dc:title>
  <dc:creator>Micky Chittora</dc:creator>
  <cp:lastModifiedBy>Rajeev Kulkarni</cp:lastModifiedBy>
  <cp:revision>453</cp:revision>
  <dcterms:created xsi:type="dcterms:W3CDTF">2006-08-16T00:00:00Z</dcterms:created>
  <dcterms:modified xsi:type="dcterms:W3CDTF">2022-09-13T07:19:41Z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0x010100127E9B8D055A8A4CB65E3B34F105A53C</vt:lpwstr>
  </property>
</Properties>
</file>