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Lst>
  <p:notesMasterIdLst>
    <p:notesMasterId r:id="rId13"/>
  </p:notesMasterIdLst>
  <p:sldIdLst>
    <p:sldId id="260" r:id="rId6"/>
    <p:sldId id="291"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6" autoAdjust="0"/>
  </p:normalViewPr>
  <p:slideViewPr>
    <p:cSldViewPr>
      <p:cViewPr varScale="1">
        <p:scale>
          <a:sx n="105" d="100"/>
          <a:sy n="105" d="100"/>
        </p:scale>
        <p:origin x="171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A44AC3-E665-4310-95FD-89794A6C6F7D}" type="datetimeFigureOut">
              <a:rPr lang="en-US" smtClean="0"/>
              <a:t>9/13/2022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DB6E72-C9B0-4218-B84F-D6E2DFDE0C39}" type="slidenum">
              <a:rPr lang="en-US" smtClean="0"/>
              <a:t>‹#›</a:t>
            </a:fld>
            <a:endParaRPr lang="en-US"/>
          </a:p>
        </p:txBody>
      </p:sp>
    </p:spTree>
    <p:extLst>
      <p:ext uri="{BB962C8B-B14F-4D97-AF65-F5344CB8AC3E}">
        <p14:creationId xmlns:p14="http://schemas.microsoft.com/office/powerpoint/2010/main" val="46442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9A3502-AD54-4969-A66F-D655F133432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8858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Currently, CMS considers declining ADL function to be an adverse event if a home health patient experiences a "substantial decline in three or more</a:t>
            </a:r>
          </a:p>
          <a:p>
            <a:r>
              <a:rPr lang="en-US" sz="1200" b="0" i="0" u="none" strike="noStrike" kern="1200" baseline="0" dirty="0">
                <a:solidFill>
                  <a:schemeClr val="tx1"/>
                </a:solidFill>
                <a:latin typeface="+mn-lt"/>
                <a:ea typeface="+mn-ea"/>
                <a:cs typeface="+mn-cs"/>
              </a:rPr>
              <a:t>ADLs", where substantial is considered a minimum two unit decline from the start of home health care to final discharge, regardless of the time frame. The five ADLs included in the index are grooming, toileting, bathing,</a:t>
            </a:r>
          </a:p>
          <a:p>
            <a:r>
              <a:rPr lang="en-US" sz="1200" b="0" i="0" u="none" strike="noStrike" kern="1200" baseline="0" dirty="0">
                <a:solidFill>
                  <a:schemeClr val="tx1"/>
                </a:solidFill>
                <a:latin typeface="+mn-lt"/>
                <a:ea typeface="+mn-ea"/>
                <a:cs typeface="+mn-cs"/>
              </a:rPr>
              <a:t>transferring, and ambulation.</a:t>
            </a:r>
            <a:endParaRPr lang="en-US" dirty="0"/>
          </a:p>
        </p:txBody>
      </p:sp>
      <p:sp>
        <p:nvSpPr>
          <p:cNvPr id="4" name="Slide Number Placeholder 3"/>
          <p:cNvSpPr>
            <a:spLocks noGrp="1"/>
          </p:cNvSpPr>
          <p:nvPr>
            <p:ph type="sldNum" sz="quarter" idx="10"/>
          </p:nvPr>
        </p:nvSpPr>
        <p:spPr/>
        <p:txBody>
          <a:bodyPr/>
          <a:lstStyle/>
          <a:p>
            <a:fld id="{1D9A3502-AD54-4969-A66F-D655F133432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06798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9A3502-AD54-4969-A66F-D655F133432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5174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415884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59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7" y="807835"/>
            <a:ext cx="2765031" cy="360000"/>
          </a:xfrm>
          <a:prstGeom prst="rect">
            <a:avLst/>
          </a:prstGeom>
        </p:spPr>
      </p:pic>
    </p:spTree>
    <p:extLst>
      <p:ext uri="{BB962C8B-B14F-4D97-AF65-F5344CB8AC3E}">
        <p14:creationId xmlns:p14="http://schemas.microsoft.com/office/powerpoint/2010/main" val="35098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1541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002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50976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901553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20862"/>
            <a:ext cx="883920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dirty="0">
                <a:solidFill>
                  <a:prstClr val="black">
                    <a:lumMod val="75000"/>
                    <a:lumOff val="2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endParaRPr>
          </a:p>
        </p:txBody>
      </p:sp>
      <p:sp>
        <p:nvSpPr>
          <p:cNvPr id="8" name="Rectangle 7"/>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65153" y="4563836"/>
            <a:ext cx="180000" cy="180000"/>
          </a:xfrm>
          <a:prstGeom prst="rect">
            <a:avLst/>
          </a:prstGeom>
          <a:solidFill>
            <a:schemeClr val="tx1">
              <a:lumMod val="75000"/>
              <a:lumOff val="2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16028" y="1893877"/>
            <a:ext cx="365760" cy="36576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609600" y="2337954"/>
            <a:ext cx="182880" cy="18288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735388" y="4740555"/>
            <a:ext cx="182880" cy="18288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7948450" y="4613190"/>
            <a:ext cx="91440" cy="91440"/>
          </a:xfrm>
          <a:prstGeom prst="rect">
            <a:avLst/>
          </a:prstGeom>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608" y="1925001"/>
            <a:ext cx="1560513"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Subtitle 2"/>
          <p:cNvSpPr>
            <a:spLocks noGrp="1"/>
          </p:cNvSpPr>
          <p:nvPr>
            <p:ph type="subTitle" idx="1"/>
          </p:nvPr>
        </p:nvSpPr>
        <p:spPr>
          <a:xfrm>
            <a:off x="124862" y="5239656"/>
            <a:ext cx="8001001" cy="596286"/>
          </a:xfrm>
        </p:spPr>
        <p:txBody>
          <a:bodyPr/>
          <a:lstStyle/>
          <a:p>
            <a:r>
              <a:rPr lang="en-US" dirty="0" err="1"/>
              <a:t>Febraury</a:t>
            </a:r>
            <a:r>
              <a:rPr lang="en-US" dirty="0"/>
              <a:t> 2017</a:t>
            </a:r>
            <a:endParaRPr lang="en-IN" dirty="0"/>
          </a:p>
        </p:txBody>
      </p:sp>
      <p:sp>
        <p:nvSpPr>
          <p:cNvPr id="21" name="Rectangle 20"/>
          <p:cNvSpPr/>
          <p:nvPr/>
        </p:nvSpPr>
        <p:spPr>
          <a:xfrm flipH="1">
            <a:off x="178670" y="3572324"/>
            <a:ext cx="7235057" cy="1247499"/>
          </a:xfrm>
          <a:prstGeom prst="rect">
            <a:avLst/>
          </a:prstGeom>
          <a:solidFill>
            <a:schemeClr val="accent1">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err="1">
                <a:solidFill>
                  <a:prstClr val="white"/>
                </a:solidFill>
                <a:ea typeface="Segoe UI" pitchFamily="34" charset="0"/>
                <a:cs typeface="Segoe UI" pitchFamily="34" charset="0"/>
              </a:rPr>
              <a:t>Medictiv</a:t>
            </a:r>
            <a:r>
              <a:rPr lang="en-IN" sz="3200" dirty="0">
                <a:solidFill>
                  <a:prstClr val="white"/>
                </a:solidFill>
                <a:ea typeface="Segoe UI" pitchFamily="34" charset="0"/>
                <a:cs typeface="Segoe UI" pitchFamily="34" charset="0"/>
              </a:rPr>
              <a:t>: Advanced Analytics Use Cases for Home Health Care</a:t>
            </a:r>
            <a:endParaRPr lang="en-US" sz="3200" b="1"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86310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76000"/>
          </a:xfrm>
        </p:spPr>
        <p:txBody>
          <a:bodyPr/>
          <a:lstStyle/>
          <a:p>
            <a:r>
              <a:rPr lang="en-IN" dirty="0"/>
              <a:t>Use Case 1: </a:t>
            </a:r>
            <a:r>
              <a:rPr lang="en-US" dirty="0"/>
              <a:t>Identify patients at risk of acute care hospitalization</a:t>
            </a:r>
            <a:endParaRPr lang="en-IN" dirty="0"/>
          </a:p>
        </p:txBody>
      </p:sp>
      <p:sp>
        <p:nvSpPr>
          <p:cNvPr id="7" name="Rectangle 6"/>
          <p:cNvSpPr/>
          <p:nvPr/>
        </p:nvSpPr>
        <p:spPr>
          <a:xfrm>
            <a:off x="380999" y="685800"/>
            <a:ext cx="5132697" cy="5029200"/>
          </a:xfrm>
          <a:prstGeom prst="rect">
            <a:avLst/>
          </a:prstGeom>
        </p:spPr>
        <p:txBody>
          <a:bodyPr wrap="square">
            <a:noAutofit/>
          </a:bodyPr>
          <a:lstStyle/>
          <a:p>
            <a:pPr>
              <a:spcBef>
                <a:spcPts val="1200"/>
              </a:spcBef>
            </a:pPr>
            <a:r>
              <a:rPr lang="en-US" sz="1600" b="1" dirty="0">
                <a:solidFill>
                  <a:prstClr val="black"/>
                </a:solidFill>
              </a:rPr>
              <a:t>Objective</a:t>
            </a:r>
          </a:p>
          <a:p>
            <a:pPr marL="285750" indent="-285750">
              <a:spcBef>
                <a:spcPts val="1200"/>
              </a:spcBef>
              <a:buFont typeface="Wingdings" panose="05000000000000000000" pitchFamily="2" charset="2"/>
              <a:buChar char="§"/>
            </a:pPr>
            <a:r>
              <a:rPr lang="en-US" sz="1600" dirty="0">
                <a:solidFill>
                  <a:prstClr val="black"/>
                </a:solidFill>
              </a:rPr>
              <a:t>Discover patient profile associated with hospitalization risk at 30 and 60 days  based on data captured in SOC/ROC OASIS and 30 days after recertification OASIS</a:t>
            </a:r>
          </a:p>
          <a:p>
            <a:pPr marL="285750" indent="-285750">
              <a:spcBef>
                <a:spcPts val="1200"/>
              </a:spcBef>
              <a:buFont typeface="Wingdings" panose="05000000000000000000" pitchFamily="2" charset="2"/>
              <a:buChar char="§"/>
            </a:pPr>
            <a:r>
              <a:rPr lang="en-US" sz="1600" dirty="0">
                <a:solidFill>
                  <a:prstClr val="black"/>
                </a:solidFill>
              </a:rPr>
              <a:t>Develop a risk model to predict the probability of acute care hospitalization and stratify patients as high or moderate  risk at start of care</a:t>
            </a:r>
          </a:p>
          <a:p>
            <a:pPr marL="285750" indent="-285750">
              <a:spcBef>
                <a:spcPts val="1200"/>
              </a:spcBef>
              <a:buFont typeface="Wingdings" panose="05000000000000000000" pitchFamily="2" charset="2"/>
              <a:buChar char="§"/>
            </a:pPr>
            <a:r>
              <a:rPr lang="en-US" sz="1600" b="1" dirty="0">
                <a:solidFill>
                  <a:prstClr val="black"/>
                </a:solidFill>
              </a:rPr>
              <a:t>Aims of this study,</a:t>
            </a:r>
          </a:p>
          <a:p>
            <a:pPr marL="800100" lvl="1" indent="-342900">
              <a:spcBef>
                <a:spcPts val="1200"/>
              </a:spcBef>
              <a:buFont typeface="+mj-lt"/>
              <a:buAutoNum type="alphaLcParenR"/>
            </a:pPr>
            <a:r>
              <a:rPr lang="en-US" sz="1600" dirty="0">
                <a:solidFill>
                  <a:prstClr val="black"/>
                </a:solidFill>
              </a:rPr>
              <a:t>What is the prevalence of acute care hospitalization in Amedisys home health system within 30,60 days of care and 30 days after recertification ?</a:t>
            </a:r>
          </a:p>
          <a:p>
            <a:pPr marL="800100" lvl="1" indent="-342900">
              <a:spcBef>
                <a:spcPts val="1200"/>
              </a:spcBef>
              <a:buFont typeface="+mj-lt"/>
              <a:buAutoNum type="alphaLcParenR"/>
            </a:pPr>
            <a:r>
              <a:rPr lang="en-US" sz="1600" dirty="0">
                <a:solidFill>
                  <a:prstClr val="black"/>
                </a:solidFill>
              </a:rPr>
              <a:t>What variables or patterns are associated with hospitalization (e.g. co-morbid history, socio-economic factors) and do they have predictive value</a:t>
            </a:r>
          </a:p>
          <a:p>
            <a:pPr marL="800100" lvl="1" indent="-342900">
              <a:spcBef>
                <a:spcPts val="1200"/>
              </a:spcBef>
              <a:buFont typeface="+mj-lt"/>
              <a:buAutoNum type="alphaLcParenR"/>
            </a:pPr>
            <a:r>
              <a:rPr lang="en-US" sz="1600" dirty="0">
                <a:solidFill>
                  <a:prstClr val="black"/>
                </a:solidFill>
              </a:rPr>
              <a:t>What rules can be induced to guide clinical decisions for improving hospitalization within the 30,60 and 30 days after recertification window and at high or moderate risk level ?</a:t>
            </a:r>
          </a:p>
        </p:txBody>
      </p:sp>
      <p:sp>
        <p:nvSpPr>
          <p:cNvPr id="8" name="Text Placeholder 2"/>
          <p:cNvSpPr txBox="1">
            <a:spLocks/>
          </p:cNvSpPr>
          <p:nvPr/>
        </p:nvSpPr>
        <p:spPr>
          <a:xfrm>
            <a:off x="5638800" y="1452795"/>
            <a:ext cx="3200400" cy="1190321"/>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Patients aged (18-99)</a:t>
            </a:r>
          </a:p>
          <a:p>
            <a:pPr marL="230188" indent="-230188">
              <a:buFont typeface="Wingdings" panose="05000000000000000000" pitchFamily="2" charset="2"/>
              <a:buChar char="§"/>
            </a:pPr>
            <a:r>
              <a:rPr lang="en-US" sz="1500" dirty="0">
                <a:solidFill>
                  <a:prstClr val="black">
                    <a:lumMod val="75000"/>
                    <a:lumOff val="25000"/>
                  </a:prstClr>
                </a:solidFill>
              </a:rPr>
              <a:t>3-5 years of data of  home health patients with more than two OASIS assessments </a:t>
            </a:r>
          </a:p>
        </p:txBody>
      </p:sp>
      <p:sp>
        <p:nvSpPr>
          <p:cNvPr id="9" name="TextBox 8"/>
          <p:cNvSpPr txBox="1"/>
          <p:nvPr/>
        </p:nvSpPr>
        <p:spPr>
          <a:xfrm>
            <a:off x="5638801" y="106680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Patient Profile</a:t>
            </a:r>
            <a:endParaRPr lang="en-IN" sz="1600" b="1" dirty="0">
              <a:solidFill>
                <a:prstClr val="white"/>
              </a:solidFill>
            </a:endParaRPr>
          </a:p>
        </p:txBody>
      </p:sp>
      <p:sp>
        <p:nvSpPr>
          <p:cNvPr id="12" name="Text Placeholder 2"/>
          <p:cNvSpPr txBox="1">
            <a:spLocks/>
          </p:cNvSpPr>
          <p:nvPr/>
        </p:nvSpPr>
        <p:spPr>
          <a:xfrm>
            <a:off x="5638800" y="3088251"/>
            <a:ext cx="3200400" cy="1290405"/>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XYZ</a:t>
            </a:r>
          </a:p>
          <a:p>
            <a:pPr marL="230188" indent="-230188">
              <a:buFont typeface="Wingdings" panose="05000000000000000000" pitchFamily="2" charset="2"/>
              <a:buChar char="§"/>
            </a:pPr>
            <a:r>
              <a:rPr lang="en-US" sz="1500" dirty="0">
                <a:solidFill>
                  <a:prstClr val="black">
                    <a:lumMod val="75000"/>
                    <a:lumOff val="25000"/>
                  </a:prstClr>
                </a:solidFill>
              </a:rPr>
              <a:t>Trends and patterns from mining of historical data</a:t>
            </a:r>
          </a:p>
          <a:p>
            <a:pPr marL="230188" indent="-230188">
              <a:buFont typeface="Wingdings" panose="05000000000000000000" pitchFamily="2" charset="2"/>
              <a:buChar char="§"/>
            </a:pPr>
            <a:r>
              <a:rPr lang="en-US" sz="1500" dirty="0">
                <a:solidFill>
                  <a:prstClr val="black">
                    <a:lumMod val="75000"/>
                    <a:lumOff val="25000"/>
                  </a:prstClr>
                </a:solidFill>
              </a:rPr>
              <a:t>Predictive models to classify patients according to risk of hospitalization</a:t>
            </a:r>
          </a:p>
          <a:p>
            <a:pPr marL="230188" indent="-230188">
              <a:buFont typeface="Wingdings" panose="05000000000000000000" pitchFamily="2" charset="2"/>
              <a:buChar char="§"/>
            </a:pPr>
            <a:endParaRPr lang="en-US" sz="1500" dirty="0">
              <a:solidFill>
                <a:prstClr val="black">
                  <a:lumMod val="75000"/>
                  <a:lumOff val="25000"/>
                </a:prstClr>
              </a:solidFill>
            </a:endParaRPr>
          </a:p>
        </p:txBody>
      </p:sp>
      <p:sp>
        <p:nvSpPr>
          <p:cNvPr id="13" name="TextBox 12"/>
          <p:cNvSpPr txBox="1"/>
          <p:nvPr/>
        </p:nvSpPr>
        <p:spPr>
          <a:xfrm>
            <a:off x="5638801" y="2702256"/>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Model Outcomes</a:t>
            </a:r>
            <a:endParaRPr lang="en-IN" sz="1600" b="1" dirty="0">
              <a:solidFill>
                <a:prstClr val="white"/>
              </a:solidFill>
            </a:endParaRPr>
          </a:p>
        </p:txBody>
      </p:sp>
      <p:sp>
        <p:nvSpPr>
          <p:cNvPr id="10" name="Text Placeholder 2"/>
          <p:cNvSpPr txBox="1">
            <a:spLocks/>
          </p:cNvSpPr>
          <p:nvPr/>
        </p:nvSpPr>
        <p:spPr>
          <a:xfrm>
            <a:off x="5638800" y="4813554"/>
            <a:ext cx="3200400" cy="1815846"/>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Compare efficacy of CMS hospitalization risk tool, SHP tool and our predictive model in screening patients at risk </a:t>
            </a:r>
          </a:p>
          <a:p>
            <a:pPr marL="230188" indent="-230188">
              <a:buFont typeface="Wingdings" panose="05000000000000000000" pitchFamily="2" charset="2"/>
              <a:buChar char="§"/>
            </a:pPr>
            <a:r>
              <a:rPr lang="en-US" sz="1500" dirty="0">
                <a:solidFill>
                  <a:prstClr val="black">
                    <a:lumMod val="75000"/>
                    <a:lumOff val="25000"/>
                  </a:prstClr>
                </a:solidFill>
              </a:rPr>
              <a:t>Target expertise and other resources to meet care needs effectively</a:t>
            </a:r>
            <a:r>
              <a:rPr lang="en-US" sz="1400" dirty="0"/>
              <a:t>.</a:t>
            </a:r>
            <a:endParaRPr lang="en-US" sz="1500" dirty="0">
              <a:solidFill>
                <a:prstClr val="black">
                  <a:lumMod val="75000"/>
                  <a:lumOff val="25000"/>
                </a:prstClr>
              </a:solidFill>
            </a:endParaRPr>
          </a:p>
        </p:txBody>
      </p:sp>
      <p:sp>
        <p:nvSpPr>
          <p:cNvPr id="11" name="TextBox 10"/>
          <p:cNvSpPr txBox="1"/>
          <p:nvPr/>
        </p:nvSpPr>
        <p:spPr>
          <a:xfrm>
            <a:off x="5638801" y="442756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Value  </a:t>
            </a:r>
            <a:endParaRPr lang="en-IN" sz="1600" b="1" dirty="0">
              <a:solidFill>
                <a:prstClr val="white"/>
              </a:solidFill>
            </a:endParaRPr>
          </a:p>
        </p:txBody>
      </p:sp>
    </p:spTree>
    <p:extLst>
      <p:ext uri="{BB962C8B-B14F-4D97-AF65-F5344CB8AC3E}">
        <p14:creationId xmlns:p14="http://schemas.microsoft.com/office/powerpoint/2010/main" val="194325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76000"/>
          </a:xfrm>
        </p:spPr>
        <p:txBody>
          <a:bodyPr/>
          <a:lstStyle/>
          <a:p>
            <a:r>
              <a:rPr lang="en-IN" dirty="0"/>
              <a:t>Use Case 2: </a:t>
            </a:r>
            <a:r>
              <a:rPr lang="en-US" dirty="0"/>
              <a:t>Likelihood of transfer to Hospice</a:t>
            </a:r>
            <a:endParaRPr lang="en-IN" dirty="0"/>
          </a:p>
        </p:txBody>
      </p:sp>
      <p:sp>
        <p:nvSpPr>
          <p:cNvPr id="7" name="Rectangle 6"/>
          <p:cNvSpPr/>
          <p:nvPr/>
        </p:nvSpPr>
        <p:spPr>
          <a:xfrm>
            <a:off x="380999" y="762000"/>
            <a:ext cx="5132697" cy="5715000"/>
          </a:xfrm>
          <a:prstGeom prst="rect">
            <a:avLst/>
          </a:prstGeom>
        </p:spPr>
        <p:txBody>
          <a:bodyPr wrap="square">
            <a:noAutofit/>
          </a:bodyPr>
          <a:lstStyle/>
          <a:p>
            <a:pPr>
              <a:spcBef>
                <a:spcPts val="1200"/>
              </a:spcBef>
            </a:pPr>
            <a:r>
              <a:rPr lang="en-US" sz="1600" b="1" dirty="0">
                <a:solidFill>
                  <a:prstClr val="black"/>
                </a:solidFill>
              </a:rPr>
              <a:t>Objective</a:t>
            </a:r>
          </a:p>
          <a:p>
            <a:pPr marL="285750" indent="-285750">
              <a:spcBef>
                <a:spcPts val="1200"/>
              </a:spcBef>
              <a:buFont typeface="Wingdings" panose="05000000000000000000" pitchFamily="2" charset="2"/>
              <a:buChar char="§"/>
            </a:pPr>
            <a:r>
              <a:rPr lang="en-US" sz="1600" dirty="0">
                <a:solidFill>
                  <a:prstClr val="black"/>
                </a:solidFill>
              </a:rPr>
              <a:t>Discover patient profile associated with transitioning to hospice post an episode or episode of care during the point of OASIS assessment</a:t>
            </a:r>
          </a:p>
          <a:p>
            <a:pPr marL="285750" indent="-285750">
              <a:spcBef>
                <a:spcPts val="1200"/>
              </a:spcBef>
              <a:buFont typeface="Wingdings" panose="05000000000000000000" pitchFamily="2" charset="2"/>
              <a:buChar char="§"/>
            </a:pPr>
            <a:r>
              <a:rPr lang="en-US" sz="1600" dirty="0">
                <a:solidFill>
                  <a:prstClr val="black"/>
                </a:solidFill>
              </a:rPr>
              <a:t>Develop a propensity model to foresee the probability that a patient may need hospice care to initiate outreach/educational programs</a:t>
            </a:r>
          </a:p>
          <a:p>
            <a:pPr marL="285750" indent="-285750">
              <a:spcBef>
                <a:spcPts val="1200"/>
              </a:spcBef>
              <a:buFont typeface="Wingdings" panose="05000000000000000000" pitchFamily="2" charset="2"/>
              <a:buChar char="§"/>
            </a:pPr>
            <a:r>
              <a:rPr lang="en-US" sz="1600" b="1" dirty="0">
                <a:solidFill>
                  <a:prstClr val="black"/>
                </a:solidFill>
              </a:rPr>
              <a:t>Aims of this study,</a:t>
            </a:r>
          </a:p>
          <a:p>
            <a:pPr marL="800100" lvl="1" indent="-342900">
              <a:spcBef>
                <a:spcPts val="1200"/>
              </a:spcBef>
              <a:buFont typeface="+mj-lt"/>
              <a:buAutoNum type="alphaLcParenR"/>
            </a:pPr>
            <a:r>
              <a:rPr lang="en-US" sz="1600" dirty="0">
                <a:solidFill>
                  <a:prstClr val="black"/>
                </a:solidFill>
              </a:rPr>
              <a:t>What is the trend in home health patients transitioning to hospice cares based on multiple parameters such as  co-morbid history, therapy level requirement, insurance or caregiver status ?</a:t>
            </a:r>
          </a:p>
          <a:p>
            <a:pPr marL="800100" lvl="1" indent="-342900">
              <a:spcBef>
                <a:spcPts val="1200"/>
              </a:spcBef>
              <a:buFont typeface="+mj-lt"/>
              <a:buAutoNum type="alphaLcParenR"/>
            </a:pPr>
            <a:r>
              <a:rPr lang="en-US" sz="1600" dirty="0">
                <a:solidFill>
                  <a:prstClr val="black"/>
                </a:solidFill>
              </a:rPr>
              <a:t>Can these trends/patterns be modeled into a propensity model to identify patients who may need hospice care  based on OASIS assessment at start of care</a:t>
            </a:r>
          </a:p>
          <a:p>
            <a:pPr marL="800100" lvl="1" indent="-342900">
              <a:spcBef>
                <a:spcPts val="1200"/>
              </a:spcBef>
              <a:buFont typeface="+mj-lt"/>
              <a:buAutoNum type="alphaLcParenR"/>
            </a:pPr>
            <a:r>
              <a:rPr lang="en-US" sz="1600" dirty="0">
                <a:solidFill>
                  <a:prstClr val="black"/>
                </a:solidFill>
              </a:rPr>
              <a:t>Design or identify  outreach program to be initiated to educate or increase awareness of hospice care in identified patients </a:t>
            </a:r>
          </a:p>
        </p:txBody>
      </p:sp>
      <p:sp>
        <p:nvSpPr>
          <p:cNvPr id="8" name="Text Placeholder 2"/>
          <p:cNvSpPr txBox="1">
            <a:spLocks/>
          </p:cNvSpPr>
          <p:nvPr/>
        </p:nvSpPr>
        <p:spPr>
          <a:xfrm>
            <a:off x="5638800" y="1452795"/>
            <a:ext cx="3200400" cy="1190321"/>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Patients aged (18-99)</a:t>
            </a:r>
          </a:p>
          <a:p>
            <a:pPr marL="230188" indent="-230188">
              <a:buFont typeface="Wingdings" panose="05000000000000000000" pitchFamily="2" charset="2"/>
              <a:buChar char="§"/>
            </a:pPr>
            <a:r>
              <a:rPr lang="en-US" sz="1500" dirty="0">
                <a:solidFill>
                  <a:prstClr val="black">
                    <a:lumMod val="75000"/>
                    <a:lumOff val="25000"/>
                  </a:prstClr>
                </a:solidFill>
              </a:rPr>
              <a:t>3-5 years of data of  home health patients with more than 2 OASIS assessments </a:t>
            </a:r>
          </a:p>
        </p:txBody>
      </p:sp>
      <p:sp>
        <p:nvSpPr>
          <p:cNvPr id="9" name="TextBox 8"/>
          <p:cNvSpPr txBox="1"/>
          <p:nvPr/>
        </p:nvSpPr>
        <p:spPr>
          <a:xfrm>
            <a:off x="5638801" y="106680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Patient Profile</a:t>
            </a:r>
            <a:endParaRPr lang="en-IN" sz="1600" b="1" dirty="0">
              <a:solidFill>
                <a:prstClr val="white"/>
              </a:solidFill>
            </a:endParaRPr>
          </a:p>
        </p:txBody>
      </p:sp>
      <p:sp>
        <p:nvSpPr>
          <p:cNvPr id="12" name="Text Placeholder 2"/>
          <p:cNvSpPr txBox="1">
            <a:spLocks/>
          </p:cNvSpPr>
          <p:nvPr/>
        </p:nvSpPr>
        <p:spPr>
          <a:xfrm>
            <a:off x="5638800" y="3088251"/>
            <a:ext cx="3200400" cy="1290405"/>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Trends and patterns from retrospective data analysis </a:t>
            </a:r>
          </a:p>
          <a:p>
            <a:pPr marL="230188" indent="-230188">
              <a:buFont typeface="Wingdings" panose="05000000000000000000" pitchFamily="2" charset="2"/>
              <a:buChar char="§"/>
            </a:pPr>
            <a:r>
              <a:rPr lang="en-US" sz="1500" dirty="0">
                <a:solidFill>
                  <a:prstClr val="black">
                    <a:lumMod val="75000"/>
                    <a:lumOff val="25000"/>
                  </a:prstClr>
                </a:solidFill>
              </a:rPr>
              <a:t>Models to predict likelihood of patient needing hospice care </a:t>
            </a:r>
          </a:p>
        </p:txBody>
      </p:sp>
      <p:sp>
        <p:nvSpPr>
          <p:cNvPr id="13" name="TextBox 12"/>
          <p:cNvSpPr txBox="1"/>
          <p:nvPr/>
        </p:nvSpPr>
        <p:spPr>
          <a:xfrm>
            <a:off x="5638801" y="2702256"/>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Model Outcomes</a:t>
            </a:r>
            <a:endParaRPr lang="en-IN" sz="1600" b="1" dirty="0">
              <a:solidFill>
                <a:prstClr val="white"/>
              </a:solidFill>
            </a:endParaRPr>
          </a:p>
        </p:txBody>
      </p:sp>
      <p:sp>
        <p:nvSpPr>
          <p:cNvPr id="10" name="Text Placeholder 2"/>
          <p:cNvSpPr txBox="1">
            <a:spLocks/>
          </p:cNvSpPr>
          <p:nvPr/>
        </p:nvSpPr>
        <p:spPr>
          <a:xfrm>
            <a:off x="5638800" y="4813554"/>
            <a:ext cx="3200400" cy="1663446"/>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Direct resources to educate the right mix of patients on hospice care</a:t>
            </a:r>
          </a:p>
        </p:txBody>
      </p:sp>
      <p:sp>
        <p:nvSpPr>
          <p:cNvPr id="11" name="TextBox 10"/>
          <p:cNvSpPr txBox="1"/>
          <p:nvPr/>
        </p:nvSpPr>
        <p:spPr>
          <a:xfrm>
            <a:off x="5638801" y="442756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Value  </a:t>
            </a:r>
            <a:endParaRPr lang="en-IN" sz="1600" b="1" dirty="0">
              <a:solidFill>
                <a:prstClr val="white"/>
              </a:solidFill>
            </a:endParaRPr>
          </a:p>
        </p:txBody>
      </p:sp>
    </p:spTree>
    <p:extLst>
      <p:ext uri="{BB962C8B-B14F-4D97-AF65-F5344CB8AC3E}">
        <p14:creationId xmlns:p14="http://schemas.microsoft.com/office/powerpoint/2010/main" val="375851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76000"/>
          </a:xfrm>
        </p:spPr>
        <p:txBody>
          <a:bodyPr/>
          <a:lstStyle/>
          <a:p>
            <a:r>
              <a:rPr lang="en-IN" dirty="0"/>
              <a:t>Use Case 3: Predict </a:t>
            </a:r>
            <a:r>
              <a:rPr lang="en-US" dirty="0"/>
              <a:t>functional ADL improvement</a:t>
            </a:r>
            <a:endParaRPr lang="en-IN" dirty="0"/>
          </a:p>
        </p:txBody>
      </p:sp>
      <p:sp>
        <p:nvSpPr>
          <p:cNvPr id="7" name="Rectangle 6"/>
          <p:cNvSpPr/>
          <p:nvPr/>
        </p:nvSpPr>
        <p:spPr>
          <a:xfrm>
            <a:off x="380999" y="762000"/>
            <a:ext cx="5132697" cy="5029200"/>
          </a:xfrm>
          <a:prstGeom prst="rect">
            <a:avLst/>
          </a:prstGeom>
        </p:spPr>
        <p:txBody>
          <a:bodyPr wrap="square">
            <a:noAutofit/>
          </a:bodyPr>
          <a:lstStyle/>
          <a:p>
            <a:pPr>
              <a:spcBef>
                <a:spcPts val="1200"/>
              </a:spcBef>
            </a:pPr>
            <a:r>
              <a:rPr lang="en-US" sz="1600" b="1" dirty="0">
                <a:solidFill>
                  <a:prstClr val="black"/>
                </a:solidFill>
              </a:rPr>
              <a:t>Objective</a:t>
            </a:r>
          </a:p>
          <a:p>
            <a:pPr marL="285750" indent="-285750">
              <a:spcBef>
                <a:spcPts val="1200"/>
              </a:spcBef>
              <a:buFont typeface="Wingdings" panose="05000000000000000000" pitchFamily="2" charset="2"/>
              <a:buChar char="§"/>
            </a:pPr>
            <a:r>
              <a:rPr lang="en-US" sz="1600" dirty="0">
                <a:solidFill>
                  <a:prstClr val="black"/>
                </a:solidFill>
              </a:rPr>
              <a:t>Identify indicators of functional improvement (ADLs and IADLs) based on OASIS and develop a model to predict likelihood of improvement or no improvement based on OASIS SOC/ROC data</a:t>
            </a:r>
            <a:r>
              <a:rPr lang="en-US" sz="1600" b="1" dirty="0">
                <a:solidFill>
                  <a:prstClr val="black"/>
                </a:solidFill>
              </a:rPr>
              <a:t>(First Phase)</a:t>
            </a:r>
            <a:endParaRPr lang="en-US" sz="1600" dirty="0">
              <a:solidFill>
                <a:prstClr val="black"/>
              </a:solidFill>
            </a:endParaRPr>
          </a:p>
          <a:p>
            <a:pPr marL="285750" indent="-285750">
              <a:spcBef>
                <a:spcPts val="1200"/>
              </a:spcBef>
              <a:buFont typeface="Wingdings" panose="05000000000000000000" pitchFamily="2" charset="2"/>
              <a:buChar char="§"/>
            </a:pPr>
            <a:r>
              <a:rPr lang="en-US" sz="1600" dirty="0">
                <a:solidFill>
                  <a:prstClr val="black"/>
                </a:solidFill>
              </a:rPr>
              <a:t>Assess risk of onset of functional decline based on clinical data or functional assessment. e.g. Short Physical Performance Battery (SPPB), gait speed, Berg Balance Scale (BBS), grip strength, and Timed Up &amp; Go Test (TUG) </a:t>
            </a:r>
            <a:r>
              <a:rPr lang="en-US" sz="1600" b="1" dirty="0">
                <a:solidFill>
                  <a:prstClr val="black"/>
                </a:solidFill>
              </a:rPr>
              <a:t>(2017 Phase)</a:t>
            </a:r>
          </a:p>
          <a:p>
            <a:pPr marL="285750" indent="-285750">
              <a:spcBef>
                <a:spcPts val="1200"/>
              </a:spcBef>
              <a:buFont typeface="Wingdings" panose="05000000000000000000" pitchFamily="2" charset="2"/>
              <a:buChar char="§"/>
            </a:pPr>
            <a:r>
              <a:rPr lang="en-US" sz="1600" b="1" dirty="0">
                <a:solidFill>
                  <a:prstClr val="black"/>
                </a:solidFill>
              </a:rPr>
              <a:t>Aims of this study,</a:t>
            </a:r>
          </a:p>
          <a:p>
            <a:pPr marL="800100" lvl="1" indent="-342900">
              <a:spcBef>
                <a:spcPts val="1200"/>
              </a:spcBef>
              <a:buFont typeface="+mj-lt"/>
              <a:buAutoNum type="alphaLcParenR"/>
            </a:pPr>
            <a:r>
              <a:rPr lang="en-US" sz="1600" dirty="0">
                <a:solidFill>
                  <a:prstClr val="black"/>
                </a:solidFill>
              </a:rPr>
              <a:t>Identify OASIS indicators associated with ADL improvement</a:t>
            </a:r>
          </a:p>
          <a:p>
            <a:pPr marL="800100" lvl="1" indent="-342900">
              <a:spcBef>
                <a:spcPts val="1200"/>
              </a:spcBef>
              <a:buFont typeface="+mj-lt"/>
              <a:buAutoNum type="alphaLcParenR"/>
            </a:pPr>
            <a:r>
              <a:rPr lang="en-US" sz="1600" dirty="0">
                <a:solidFill>
                  <a:prstClr val="black"/>
                </a:solidFill>
              </a:rPr>
              <a:t>Predict  likely number of ADL improvements based on diagnosis and OASIS indicators</a:t>
            </a:r>
          </a:p>
          <a:p>
            <a:pPr marL="800100" lvl="1" indent="-342900">
              <a:spcBef>
                <a:spcPts val="1200"/>
              </a:spcBef>
              <a:buFont typeface="+mj-lt"/>
              <a:buAutoNum type="alphaLcParenR"/>
            </a:pPr>
            <a:r>
              <a:rPr lang="en-US" sz="1600" dirty="0">
                <a:solidFill>
                  <a:prstClr val="black"/>
                </a:solidFill>
              </a:rPr>
              <a:t>Evaluate degree to which the ADL indices may be affected based on modifiable factors and co-morbid history</a:t>
            </a:r>
          </a:p>
        </p:txBody>
      </p:sp>
      <p:sp>
        <p:nvSpPr>
          <p:cNvPr id="8" name="Text Placeholder 2"/>
          <p:cNvSpPr txBox="1">
            <a:spLocks/>
          </p:cNvSpPr>
          <p:nvPr/>
        </p:nvSpPr>
        <p:spPr>
          <a:xfrm>
            <a:off x="5638800" y="1300395"/>
            <a:ext cx="3200400" cy="1519005"/>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Patients aged (18-99)</a:t>
            </a:r>
          </a:p>
          <a:p>
            <a:pPr marL="230188" indent="-230188">
              <a:buFont typeface="Wingdings" panose="05000000000000000000" pitchFamily="2" charset="2"/>
              <a:buChar char="§"/>
            </a:pPr>
            <a:r>
              <a:rPr lang="en-US" sz="1500" dirty="0">
                <a:solidFill>
                  <a:prstClr val="black">
                    <a:lumMod val="75000"/>
                    <a:lumOff val="25000"/>
                  </a:prstClr>
                </a:solidFill>
              </a:rPr>
              <a:t>3-5 years of data of  home health patients with more than 2 OASIS assessments </a:t>
            </a:r>
            <a:r>
              <a:rPr lang="en-US" sz="1500" b="1" dirty="0">
                <a:solidFill>
                  <a:prstClr val="black">
                    <a:lumMod val="75000"/>
                    <a:lumOff val="25000"/>
                  </a:prstClr>
                </a:solidFill>
              </a:rPr>
              <a:t>(First Phase)</a:t>
            </a:r>
          </a:p>
          <a:p>
            <a:pPr marL="230188" indent="-230188">
              <a:buFont typeface="Wingdings" panose="05000000000000000000" pitchFamily="2" charset="2"/>
              <a:buChar char="§"/>
            </a:pPr>
            <a:r>
              <a:rPr lang="en-US" sz="1500" dirty="0">
                <a:solidFill>
                  <a:prstClr val="black">
                    <a:lumMod val="75000"/>
                    <a:lumOff val="25000"/>
                  </a:prstClr>
                </a:solidFill>
              </a:rPr>
              <a:t>3-5 years of longitudinal EHR data </a:t>
            </a:r>
            <a:r>
              <a:rPr lang="en-US" sz="1500" b="1" dirty="0">
                <a:solidFill>
                  <a:prstClr val="black">
                    <a:lumMod val="75000"/>
                    <a:lumOff val="25000"/>
                  </a:prstClr>
                </a:solidFill>
              </a:rPr>
              <a:t>(2017 Phase)</a:t>
            </a:r>
          </a:p>
        </p:txBody>
      </p:sp>
      <p:sp>
        <p:nvSpPr>
          <p:cNvPr id="9" name="TextBox 8"/>
          <p:cNvSpPr txBox="1"/>
          <p:nvPr/>
        </p:nvSpPr>
        <p:spPr>
          <a:xfrm>
            <a:off x="5638801" y="91440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Patient Profile</a:t>
            </a:r>
            <a:endParaRPr lang="en-IN" sz="1600" b="1" dirty="0">
              <a:solidFill>
                <a:prstClr val="white"/>
              </a:solidFill>
            </a:endParaRPr>
          </a:p>
        </p:txBody>
      </p:sp>
      <p:sp>
        <p:nvSpPr>
          <p:cNvPr id="12" name="Text Placeholder 2"/>
          <p:cNvSpPr txBox="1">
            <a:spLocks/>
          </p:cNvSpPr>
          <p:nvPr/>
        </p:nvSpPr>
        <p:spPr>
          <a:xfrm>
            <a:off x="5638800" y="3248611"/>
            <a:ext cx="3200400" cy="1290405"/>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Associations  and patterns indicative of ADL improvement</a:t>
            </a:r>
          </a:p>
          <a:p>
            <a:pPr marL="230188" indent="-230188">
              <a:buFont typeface="Wingdings" panose="05000000000000000000" pitchFamily="2" charset="2"/>
              <a:buChar char="§"/>
            </a:pPr>
            <a:r>
              <a:rPr lang="en-US" sz="1500" dirty="0">
                <a:solidFill>
                  <a:prstClr val="black">
                    <a:lumMod val="75000"/>
                    <a:lumOff val="25000"/>
                  </a:prstClr>
                </a:solidFill>
              </a:rPr>
              <a:t>Likelihood models to predict number of ADL improvements and probable degree</a:t>
            </a:r>
          </a:p>
        </p:txBody>
      </p:sp>
      <p:sp>
        <p:nvSpPr>
          <p:cNvPr id="13" name="TextBox 12"/>
          <p:cNvSpPr txBox="1"/>
          <p:nvPr/>
        </p:nvSpPr>
        <p:spPr>
          <a:xfrm>
            <a:off x="5638801" y="2862616"/>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Model Outcomes</a:t>
            </a:r>
            <a:endParaRPr lang="en-IN" sz="1600" b="1" dirty="0">
              <a:solidFill>
                <a:prstClr val="white"/>
              </a:solidFill>
            </a:endParaRPr>
          </a:p>
        </p:txBody>
      </p:sp>
      <p:sp>
        <p:nvSpPr>
          <p:cNvPr id="10" name="Text Placeholder 2"/>
          <p:cNvSpPr txBox="1">
            <a:spLocks/>
          </p:cNvSpPr>
          <p:nvPr/>
        </p:nvSpPr>
        <p:spPr>
          <a:xfrm>
            <a:off x="5638800" y="4973914"/>
            <a:ext cx="3200400" cy="1663446"/>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Improve quality of care</a:t>
            </a:r>
          </a:p>
          <a:p>
            <a:pPr marL="230188" indent="-230188">
              <a:buFont typeface="Wingdings" panose="05000000000000000000" pitchFamily="2" charset="2"/>
              <a:buChar char="§"/>
            </a:pPr>
            <a:r>
              <a:rPr lang="en-US" sz="1500" dirty="0">
                <a:solidFill>
                  <a:prstClr val="black">
                    <a:lumMod val="75000"/>
                    <a:lumOff val="25000"/>
                  </a:prstClr>
                </a:solidFill>
              </a:rPr>
              <a:t>Screening functionally independent patients  with simple performance tests may help to detect early functional decline and get help early</a:t>
            </a:r>
          </a:p>
        </p:txBody>
      </p:sp>
      <p:sp>
        <p:nvSpPr>
          <p:cNvPr id="11" name="TextBox 10"/>
          <p:cNvSpPr txBox="1"/>
          <p:nvPr/>
        </p:nvSpPr>
        <p:spPr>
          <a:xfrm>
            <a:off x="5638801" y="458792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Value  </a:t>
            </a:r>
            <a:endParaRPr lang="en-IN" sz="1600" b="1" dirty="0">
              <a:solidFill>
                <a:prstClr val="white"/>
              </a:solidFill>
            </a:endParaRPr>
          </a:p>
        </p:txBody>
      </p:sp>
    </p:spTree>
    <p:extLst>
      <p:ext uri="{BB962C8B-B14F-4D97-AF65-F5344CB8AC3E}">
        <p14:creationId xmlns:p14="http://schemas.microsoft.com/office/powerpoint/2010/main" val="127292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76000"/>
          </a:xfrm>
        </p:spPr>
        <p:txBody>
          <a:bodyPr/>
          <a:lstStyle/>
          <a:p>
            <a:pPr fontAlgn="ctr"/>
            <a:r>
              <a:rPr lang="en-IN" dirty="0"/>
              <a:t>Use Case 4: Discover unknown patterns to improve outcomes of mobility</a:t>
            </a:r>
          </a:p>
        </p:txBody>
      </p:sp>
      <p:sp>
        <p:nvSpPr>
          <p:cNvPr id="7" name="Rectangle 6"/>
          <p:cNvSpPr/>
          <p:nvPr/>
        </p:nvSpPr>
        <p:spPr>
          <a:xfrm>
            <a:off x="380999" y="1066800"/>
            <a:ext cx="5132697" cy="5029200"/>
          </a:xfrm>
          <a:prstGeom prst="rect">
            <a:avLst/>
          </a:prstGeom>
        </p:spPr>
        <p:txBody>
          <a:bodyPr wrap="square">
            <a:noAutofit/>
          </a:bodyPr>
          <a:lstStyle/>
          <a:p>
            <a:pPr>
              <a:spcBef>
                <a:spcPts val="1200"/>
              </a:spcBef>
            </a:pPr>
            <a:r>
              <a:rPr lang="en-US" sz="1600" b="1" dirty="0">
                <a:solidFill>
                  <a:prstClr val="black"/>
                </a:solidFill>
              </a:rPr>
              <a:t>Objective</a:t>
            </a:r>
          </a:p>
          <a:p>
            <a:pPr marL="285750" indent="-285750">
              <a:spcBef>
                <a:spcPts val="1200"/>
              </a:spcBef>
              <a:buFont typeface="Wingdings" panose="05000000000000000000" pitchFamily="2" charset="2"/>
              <a:buChar char="§"/>
            </a:pPr>
            <a:r>
              <a:rPr lang="en-US" sz="1600" dirty="0">
                <a:solidFill>
                  <a:prstClr val="black"/>
                </a:solidFill>
              </a:rPr>
              <a:t>Discover patients and support system characteristics associated with the improved outcomes of mobility (Ambulation/ Locomotion question on OASIS)  through unsupervised learning </a:t>
            </a:r>
          </a:p>
          <a:p>
            <a:pPr marL="285750" indent="-285750">
              <a:spcBef>
                <a:spcPts val="1200"/>
              </a:spcBef>
              <a:buFont typeface="Wingdings" panose="05000000000000000000" pitchFamily="2" charset="2"/>
              <a:buChar char="§"/>
            </a:pPr>
            <a:r>
              <a:rPr lang="en-US" sz="1600" b="1" dirty="0">
                <a:solidFill>
                  <a:prstClr val="black"/>
                </a:solidFill>
              </a:rPr>
              <a:t>Aims of this study,</a:t>
            </a:r>
          </a:p>
          <a:p>
            <a:pPr marL="800100" lvl="1" indent="-342900">
              <a:spcBef>
                <a:spcPts val="1200"/>
              </a:spcBef>
              <a:buFont typeface="+mj-lt"/>
              <a:buAutoNum type="alphaLcParenR"/>
            </a:pPr>
            <a:r>
              <a:rPr lang="en-US" sz="1600" dirty="0">
                <a:solidFill>
                  <a:prstClr val="black"/>
                </a:solidFill>
              </a:rPr>
              <a:t>Find new variables or unknown combinations of variables associated with mobility besides current ambulation status on OASIS during start of care</a:t>
            </a:r>
          </a:p>
          <a:p>
            <a:pPr marL="800100" lvl="1" indent="-342900">
              <a:spcBef>
                <a:spcPts val="1200"/>
              </a:spcBef>
              <a:buFont typeface="+mj-lt"/>
              <a:buAutoNum type="alphaLcParenR"/>
            </a:pPr>
            <a:r>
              <a:rPr lang="en-US" sz="1600" dirty="0">
                <a:solidFill>
                  <a:prstClr val="black"/>
                </a:solidFill>
              </a:rPr>
              <a:t>Define patient subsets based on current ambulation status (1-5) and compare significant variables in each subset to find consistent patient markers for decline or improvement in mobility</a:t>
            </a:r>
          </a:p>
          <a:p>
            <a:pPr marL="800100" lvl="1" indent="-342900">
              <a:spcBef>
                <a:spcPts val="1200"/>
              </a:spcBef>
              <a:buFont typeface="+mj-lt"/>
              <a:buAutoNum type="alphaLcParenR"/>
            </a:pPr>
            <a:r>
              <a:rPr lang="en-US" sz="1600" dirty="0">
                <a:solidFill>
                  <a:prstClr val="black"/>
                </a:solidFill>
              </a:rPr>
              <a:t>Design or identify rules that can be induced to guide clinical decisions for improving mobility in a episode of care </a:t>
            </a:r>
          </a:p>
        </p:txBody>
      </p:sp>
      <p:sp>
        <p:nvSpPr>
          <p:cNvPr id="8" name="Text Placeholder 2"/>
          <p:cNvSpPr txBox="1">
            <a:spLocks/>
          </p:cNvSpPr>
          <p:nvPr/>
        </p:nvSpPr>
        <p:spPr>
          <a:xfrm>
            <a:off x="5638800" y="1452795"/>
            <a:ext cx="3200400" cy="1190321"/>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Patients aged (18-99)</a:t>
            </a:r>
          </a:p>
          <a:p>
            <a:pPr marL="230188" indent="-230188">
              <a:buFont typeface="Wingdings" panose="05000000000000000000" pitchFamily="2" charset="2"/>
              <a:buChar char="§"/>
            </a:pPr>
            <a:r>
              <a:rPr lang="en-US" sz="1500" dirty="0">
                <a:solidFill>
                  <a:prstClr val="black">
                    <a:lumMod val="75000"/>
                    <a:lumOff val="25000"/>
                  </a:prstClr>
                </a:solidFill>
              </a:rPr>
              <a:t>3-5 years of data of  home health patients with more than 2 OASIS assessments </a:t>
            </a:r>
          </a:p>
        </p:txBody>
      </p:sp>
      <p:sp>
        <p:nvSpPr>
          <p:cNvPr id="9" name="TextBox 8"/>
          <p:cNvSpPr txBox="1"/>
          <p:nvPr/>
        </p:nvSpPr>
        <p:spPr>
          <a:xfrm>
            <a:off x="5638801" y="106680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Patient Profile</a:t>
            </a:r>
            <a:endParaRPr lang="en-IN" sz="1600" b="1" dirty="0">
              <a:solidFill>
                <a:prstClr val="white"/>
              </a:solidFill>
            </a:endParaRPr>
          </a:p>
        </p:txBody>
      </p:sp>
      <p:sp>
        <p:nvSpPr>
          <p:cNvPr id="12" name="Text Placeholder 2"/>
          <p:cNvSpPr txBox="1">
            <a:spLocks/>
          </p:cNvSpPr>
          <p:nvPr/>
        </p:nvSpPr>
        <p:spPr>
          <a:xfrm>
            <a:off x="5638800" y="3088251"/>
            <a:ext cx="3200400" cy="1290405"/>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Trends and patterns from mining of historical data</a:t>
            </a:r>
          </a:p>
          <a:p>
            <a:pPr marL="230188" indent="-230188">
              <a:buFont typeface="Wingdings" panose="05000000000000000000" pitchFamily="2" charset="2"/>
              <a:buChar char="§"/>
            </a:pPr>
            <a:r>
              <a:rPr lang="en-US" sz="1500" dirty="0">
                <a:solidFill>
                  <a:prstClr val="black">
                    <a:lumMod val="75000"/>
                    <a:lumOff val="25000"/>
                  </a:prstClr>
                </a:solidFill>
              </a:rPr>
              <a:t>Interactive dashboard to monitor variables associated with improved outcomes</a:t>
            </a:r>
          </a:p>
        </p:txBody>
      </p:sp>
      <p:sp>
        <p:nvSpPr>
          <p:cNvPr id="13" name="TextBox 12"/>
          <p:cNvSpPr txBox="1"/>
          <p:nvPr/>
        </p:nvSpPr>
        <p:spPr>
          <a:xfrm>
            <a:off x="5638801" y="2702256"/>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Model Outcomes</a:t>
            </a:r>
            <a:endParaRPr lang="en-IN" sz="1600" b="1" dirty="0">
              <a:solidFill>
                <a:prstClr val="white"/>
              </a:solidFill>
            </a:endParaRPr>
          </a:p>
        </p:txBody>
      </p:sp>
      <p:sp>
        <p:nvSpPr>
          <p:cNvPr id="10" name="Text Placeholder 2"/>
          <p:cNvSpPr txBox="1">
            <a:spLocks/>
          </p:cNvSpPr>
          <p:nvPr/>
        </p:nvSpPr>
        <p:spPr>
          <a:xfrm>
            <a:off x="5638800" y="4813554"/>
            <a:ext cx="3200400" cy="1663446"/>
          </a:xfrm>
          <a:prstGeom prst="rect">
            <a:avLst/>
          </a:prstGeom>
          <a:noFill/>
          <a:ln>
            <a:solidFill>
              <a:schemeClr val="bg1">
                <a:lumMod val="75000"/>
              </a:schemeClr>
            </a:solidFill>
          </a:ln>
        </p:spPr>
        <p:txBody>
          <a:bodyPr wrap="square" rtlCol="0" anchor="ctr">
            <a:noAutofit/>
          </a:bodyPr>
          <a:lstStyle>
            <a:defPPr>
              <a:defRPr lang="en-US"/>
            </a:defPPr>
            <a:lvl1pPr marL="381000" indent="-285750">
              <a:spcBef>
                <a:spcPts val="600"/>
              </a:spcBef>
              <a:buFont typeface="Arial" pitchFamily="34" charset="0"/>
              <a:buChar char="•"/>
              <a:defRPr sz="1600">
                <a:solidFill>
                  <a:schemeClr val="tx1">
                    <a:lumMod val="50000"/>
                    <a:lumOff val="50000"/>
                  </a:schemeClr>
                </a:solidFill>
              </a:defRPr>
            </a:lvl1pPr>
          </a:lstStyle>
          <a:p>
            <a:pPr marL="230188" indent="-230188">
              <a:buFont typeface="Wingdings" panose="05000000000000000000" pitchFamily="2" charset="2"/>
              <a:buChar char="§"/>
            </a:pPr>
            <a:r>
              <a:rPr lang="en-US" sz="1500" dirty="0">
                <a:solidFill>
                  <a:prstClr val="black">
                    <a:lumMod val="75000"/>
                    <a:lumOff val="25000"/>
                  </a:prstClr>
                </a:solidFill>
              </a:rPr>
              <a:t>Results will not be a model but knowledge discovery that can be utilized as alerts or guidelines</a:t>
            </a:r>
          </a:p>
          <a:p>
            <a:pPr marL="230188" indent="-230188">
              <a:buFont typeface="Wingdings" panose="05000000000000000000" pitchFamily="2" charset="2"/>
              <a:buChar char="§"/>
            </a:pPr>
            <a:r>
              <a:rPr lang="en-US" sz="1500" dirty="0">
                <a:solidFill>
                  <a:prstClr val="black">
                    <a:lumMod val="75000"/>
                    <a:lumOff val="25000"/>
                  </a:prstClr>
                </a:solidFill>
              </a:rPr>
              <a:t>If novel patterns are identified , can be transformed into clinical recommendations or article</a:t>
            </a:r>
          </a:p>
        </p:txBody>
      </p:sp>
      <p:sp>
        <p:nvSpPr>
          <p:cNvPr id="11" name="TextBox 10"/>
          <p:cNvSpPr txBox="1"/>
          <p:nvPr/>
        </p:nvSpPr>
        <p:spPr>
          <a:xfrm>
            <a:off x="5638801" y="4427560"/>
            <a:ext cx="3200400" cy="338554"/>
          </a:xfrm>
          <a:prstGeom prst="rect">
            <a:avLst/>
          </a:prstGeom>
          <a:solidFill>
            <a:schemeClr val="accent1">
              <a:lumMod val="75000"/>
            </a:schemeClr>
          </a:solidFill>
          <a:ln>
            <a:solidFill>
              <a:schemeClr val="accent1"/>
            </a:solidFill>
          </a:ln>
        </p:spPr>
        <p:txBody>
          <a:bodyPr wrap="square" rtlCol="0">
            <a:spAutoFit/>
          </a:bodyPr>
          <a:lstStyle/>
          <a:p>
            <a:r>
              <a:rPr lang="en-US" sz="1600" b="1" dirty="0">
                <a:solidFill>
                  <a:prstClr val="white"/>
                </a:solidFill>
              </a:rPr>
              <a:t>Value  </a:t>
            </a:r>
            <a:endParaRPr lang="en-IN" sz="1600" b="1" dirty="0">
              <a:solidFill>
                <a:prstClr val="white"/>
              </a:solidFill>
            </a:endParaRPr>
          </a:p>
        </p:txBody>
      </p:sp>
    </p:spTree>
    <p:extLst>
      <p:ext uri="{BB962C8B-B14F-4D97-AF65-F5344CB8AC3E}">
        <p14:creationId xmlns:p14="http://schemas.microsoft.com/office/powerpoint/2010/main" val="243424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4274"/>
            <a:ext cx="8562480" cy="576000"/>
          </a:xfrm>
        </p:spPr>
        <p:txBody>
          <a:bodyPr vert="horz" lIns="91440" tIns="45720" rIns="91440" bIns="45720" rtlCol="0" anchor="ctr">
            <a:noAutofit/>
          </a:bodyPr>
          <a:lstStyle/>
          <a:p>
            <a:r>
              <a:rPr lang="en-US" dirty="0"/>
              <a:t>OASIS Variables from SOC/ROC for Use Case 1 to 4</a:t>
            </a:r>
            <a:endParaRPr lang="en-IN" dirty="0"/>
          </a:p>
        </p:txBody>
      </p:sp>
      <p:sp>
        <p:nvSpPr>
          <p:cNvPr id="9" name="Rectangle 8"/>
          <p:cNvSpPr/>
          <p:nvPr/>
        </p:nvSpPr>
        <p:spPr>
          <a:xfrm>
            <a:off x="3200400" y="2209800"/>
            <a:ext cx="2743200" cy="1828800"/>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prstClr val="black"/>
                </a:solidFill>
              </a:rPr>
              <a:t>Patient Details:</a:t>
            </a:r>
          </a:p>
          <a:p>
            <a:pPr marL="285750" indent="-285750">
              <a:buFont typeface="Arial" panose="020B0604020202020204" pitchFamily="34" charset="0"/>
              <a:buChar char="•"/>
            </a:pPr>
            <a:r>
              <a:rPr lang="en-US" sz="1400" dirty="0">
                <a:solidFill>
                  <a:prstClr val="black"/>
                </a:solidFill>
              </a:rPr>
              <a:t>Age</a:t>
            </a:r>
          </a:p>
          <a:p>
            <a:pPr marL="285750" indent="-285750">
              <a:buFont typeface="Arial" panose="020B0604020202020204" pitchFamily="34" charset="0"/>
              <a:buChar char="•"/>
            </a:pPr>
            <a:r>
              <a:rPr lang="en-US" sz="1400" dirty="0">
                <a:solidFill>
                  <a:prstClr val="black"/>
                </a:solidFill>
              </a:rPr>
              <a:t>Gender</a:t>
            </a:r>
          </a:p>
          <a:p>
            <a:pPr marL="285750" indent="-285750">
              <a:buFont typeface="Arial" panose="020B0604020202020204" pitchFamily="34" charset="0"/>
              <a:buChar char="•"/>
            </a:pPr>
            <a:r>
              <a:rPr lang="en-US" sz="1400" dirty="0">
                <a:solidFill>
                  <a:prstClr val="black"/>
                </a:solidFill>
              </a:rPr>
              <a:t>Ethnicity</a:t>
            </a:r>
          </a:p>
          <a:p>
            <a:pPr marL="285750" indent="-285750">
              <a:buFont typeface="Arial" panose="020B0604020202020204" pitchFamily="34" charset="0"/>
              <a:buChar char="•"/>
            </a:pPr>
            <a:r>
              <a:rPr lang="en-US" sz="1400" dirty="0">
                <a:solidFill>
                  <a:prstClr val="black"/>
                </a:solidFill>
              </a:rPr>
              <a:t>Facility-location</a:t>
            </a:r>
          </a:p>
          <a:p>
            <a:pPr marL="285750" indent="-285750">
              <a:buFont typeface="Arial" panose="020B0604020202020204" pitchFamily="34" charset="0"/>
              <a:buChar char="•"/>
            </a:pPr>
            <a:r>
              <a:rPr lang="en-US" sz="1400" dirty="0">
                <a:solidFill>
                  <a:prstClr val="black"/>
                </a:solidFill>
              </a:rPr>
              <a:t>Patient zip-code</a:t>
            </a:r>
          </a:p>
          <a:p>
            <a:pPr marL="285750" indent="-285750">
              <a:buFont typeface="Arial" panose="020B0604020202020204" pitchFamily="34" charset="0"/>
              <a:buChar char="•"/>
            </a:pPr>
            <a:r>
              <a:rPr lang="en-US" sz="1400" dirty="0">
                <a:solidFill>
                  <a:prstClr val="black"/>
                </a:solidFill>
              </a:rPr>
              <a:t>Insurer details,</a:t>
            </a:r>
          </a:p>
          <a:p>
            <a:pPr marL="285750" indent="-285750">
              <a:buFont typeface="Arial" panose="020B0604020202020204" pitchFamily="34" charset="0"/>
              <a:buChar char="•"/>
            </a:pPr>
            <a:r>
              <a:rPr lang="en-US" sz="1400" dirty="0">
                <a:solidFill>
                  <a:prstClr val="black"/>
                </a:solidFill>
              </a:rPr>
              <a:t>Payment source etc.</a:t>
            </a:r>
          </a:p>
        </p:txBody>
      </p:sp>
      <p:sp>
        <p:nvSpPr>
          <p:cNvPr id="10" name="Rectangle 9"/>
          <p:cNvSpPr/>
          <p:nvPr/>
        </p:nvSpPr>
        <p:spPr>
          <a:xfrm>
            <a:off x="3200400" y="4038600"/>
            <a:ext cx="2743200" cy="2438400"/>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prstClr val="black"/>
                </a:solidFill>
              </a:rPr>
              <a:t>Patient Clinical Assessments:</a:t>
            </a:r>
          </a:p>
          <a:p>
            <a:pPr marL="285750" indent="-285750">
              <a:buFont typeface="Arial" panose="020B0604020202020204" pitchFamily="34" charset="0"/>
              <a:buChar char="•"/>
            </a:pPr>
            <a:r>
              <a:rPr lang="en-US" sz="1400" dirty="0">
                <a:solidFill>
                  <a:prstClr val="black"/>
                </a:solidFill>
              </a:rPr>
              <a:t>Diagnosis  &amp; Comorbidities : ICD9/10,</a:t>
            </a:r>
          </a:p>
          <a:p>
            <a:pPr marL="285750" indent="-285750">
              <a:buFont typeface="Arial" panose="020B0604020202020204" pitchFamily="34" charset="0"/>
              <a:buChar char="•"/>
            </a:pPr>
            <a:r>
              <a:rPr lang="en-US" sz="1400" dirty="0">
                <a:solidFill>
                  <a:prstClr val="black"/>
                </a:solidFill>
              </a:rPr>
              <a:t>Risk Status, </a:t>
            </a:r>
          </a:p>
          <a:p>
            <a:pPr marL="285750" indent="-285750">
              <a:buFont typeface="Arial" panose="020B0604020202020204" pitchFamily="34" charset="0"/>
              <a:buChar char="•"/>
            </a:pPr>
            <a:r>
              <a:rPr lang="en-US" sz="1400" dirty="0">
                <a:solidFill>
                  <a:prstClr val="black"/>
                </a:solidFill>
              </a:rPr>
              <a:t>Sensory abilities,</a:t>
            </a:r>
          </a:p>
          <a:p>
            <a:pPr marL="285750" indent="-285750">
              <a:buFont typeface="Arial" panose="020B0604020202020204" pitchFamily="34" charset="0"/>
              <a:buChar char="•"/>
            </a:pPr>
            <a:r>
              <a:rPr lang="en-US" sz="1400" dirty="0">
                <a:solidFill>
                  <a:prstClr val="black"/>
                </a:solidFill>
              </a:rPr>
              <a:t>Integumentary status , </a:t>
            </a:r>
          </a:p>
          <a:p>
            <a:pPr marL="285750" indent="-285750">
              <a:buFont typeface="Arial" panose="020B0604020202020204" pitchFamily="34" charset="0"/>
              <a:buChar char="•"/>
            </a:pPr>
            <a:r>
              <a:rPr lang="en-US" sz="1400" dirty="0">
                <a:solidFill>
                  <a:prstClr val="black"/>
                </a:solidFill>
              </a:rPr>
              <a:t>Respiratory status, </a:t>
            </a:r>
          </a:p>
          <a:p>
            <a:pPr marL="285750" indent="-285750">
              <a:buFont typeface="Arial" panose="020B0604020202020204" pitchFamily="34" charset="0"/>
              <a:buChar char="•"/>
            </a:pPr>
            <a:r>
              <a:rPr lang="en-US" sz="1400" dirty="0">
                <a:solidFill>
                  <a:prstClr val="black"/>
                </a:solidFill>
              </a:rPr>
              <a:t>Elimination status, </a:t>
            </a:r>
          </a:p>
          <a:p>
            <a:pPr marL="285750" indent="-285750">
              <a:buFont typeface="Arial" panose="020B0604020202020204" pitchFamily="34" charset="0"/>
              <a:buChar char="•"/>
            </a:pPr>
            <a:r>
              <a:rPr lang="en-US" sz="1400" dirty="0">
                <a:solidFill>
                  <a:prstClr val="black"/>
                </a:solidFill>
              </a:rPr>
              <a:t>Neuro/Emotional/Behavioral status etc.</a:t>
            </a:r>
          </a:p>
          <a:p>
            <a:pPr marL="285750" indent="-285750">
              <a:buFont typeface="Arial" panose="020B0604020202020204" pitchFamily="34" charset="0"/>
              <a:buChar char="•"/>
            </a:pPr>
            <a:endParaRPr lang="en-US" sz="1200" dirty="0">
              <a:solidFill>
                <a:prstClr val="black"/>
              </a:solidFill>
            </a:endParaRPr>
          </a:p>
          <a:p>
            <a:pPr marL="285750" indent="-285750">
              <a:buFont typeface="Arial" panose="020B0604020202020204" pitchFamily="34" charset="0"/>
              <a:buChar char="•"/>
            </a:pPr>
            <a:endParaRPr lang="en-US" sz="1200" dirty="0">
              <a:solidFill>
                <a:prstClr val="black"/>
              </a:solidFill>
            </a:endParaRPr>
          </a:p>
          <a:p>
            <a:endParaRPr lang="en-US" sz="1200" dirty="0">
              <a:solidFill>
                <a:prstClr val="black"/>
              </a:solidFill>
            </a:endParaRPr>
          </a:p>
          <a:p>
            <a:pPr marL="285750" indent="-285750">
              <a:buFont typeface="Arial" panose="020B0604020202020204" pitchFamily="34" charset="0"/>
              <a:buChar char="•"/>
            </a:pPr>
            <a:endParaRPr lang="en-US" sz="1200" dirty="0">
              <a:solidFill>
                <a:prstClr val="black"/>
              </a:solidFill>
            </a:endParaRPr>
          </a:p>
          <a:p>
            <a:endParaRPr lang="en-US" sz="1200" dirty="0">
              <a:solidFill>
                <a:prstClr val="black"/>
              </a:solidFill>
            </a:endParaRPr>
          </a:p>
        </p:txBody>
      </p:sp>
      <p:sp>
        <p:nvSpPr>
          <p:cNvPr id="11" name="Rectangle 10"/>
          <p:cNvSpPr/>
          <p:nvPr/>
        </p:nvSpPr>
        <p:spPr>
          <a:xfrm>
            <a:off x="5959520" y="2231408"/>
            <a:ext cx="2743200" cy="1807192"/>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prstClr val="black"/>
                </a:solidFill>
              </a:rPr>
              <a:t>Patient Living/Care Management Status:</a:t>
            </a:r>
          </a:p>
          <a:p>
            <a:pPr marL="285750" indent="-285750">
              <a:buFont typeface="Arial" panose="020B0604020202020204" pitchFamily="34" charset="0"/>
              <a:buChar char="•"/>
            </a:pPr>
            <a:r>
              <a:rPr lang="en-IN" sz="1400" dirty="0">
                <a:solidFill>
                  <a:prstClr val="black"/>
                </a:solidFill>
              </a:rPr>
              <a:t>Caregiver status, </a:t>
            </a:r>
          </a:p>
          <a:p>
            <a:pPr marL="285750" indent="-285750">
              <a:buFont typeface="Arial" panose="020B0604020202020204" pitchFamily="34" charset="0"/>
              <a:buChar char="•"/>
            </a:pPr>
            <a:r>
              <a:rPr lang="en-IN" sz="1400" dirty="0">
                <a:solidFill>
                  <a:prstClr val="black"/>
                </a:solidFill>
              </a:rPr>
              <a:t>Family status, </a:t>
            </a:r>
          </a:p>
          <a:p>
            <a:pPr marL="285750" indent="-285750">
              <a:buFont typeface="Arial" panose="020B0604020202020204" pitchFamily="34" charset="0"/>
              <a:buChar char="•"/>
            </a:pPr>
            <a:r>
              <a:rPr lang="en-IN" sz="1400" dirty="0">
                <a:solidFill>
                  <a:prstClr val="black"/>
                </a:solidFill>
              </a:rPr>
              <a:t>Current ADL/IADL status,</a:t>
            </a:r>
          </a:p>
          <a:p>
            <a:pPr marL="285750" indent="-285750">
              <a:buFont typeface="Arial" panose="020B0604020202020204" pitchFamily="34" charset="0"/>
              <a:buChar char="•"/>
            </a:pPr>
            <a:r>
              <a:rPr lang="en-IN" sz="1400" dirty="0">
                <a:solidFill>
                  <a:prstClr val="black"/>
                </a:solidFill>
              </a:rPr>
              <a:t>Prior ADL/IADL status, </a:t>
            </a:r>
          </a:p>
          <a:p>
            <a:pPr marL="285750" indent="-285750">
              <a:buFont typeface="Arial" panose="020B0604020202020204" pitchFamily="34" charset="0"/>
              <a:buChar char="•"/>
            </a:pPr>
            <a:r>
              <a:rPr lang="en-IN" sz="1400" dirty="0">
                <a:solidFill>
                  <a:prstClr val="black"/>
                </a:solidFill>
              </a:rPr>
              <a:t>Locomotion/ Ambulation status etc.</a:t>
            </a:r>
            <a:endParaRPr lang="en-US" sz="1400" dirty="0">
              <a:solidFill>
                <a:prstClr val="black"/>
              </a:solidFill>
            </a:endParaRPr>
          </a:p>
        </p:txBody>
      </p:sp>
      <p:sp>
        <p:nvSpPr>
          <p:cNvPr id="12" name="Rectangle 11"/>
          <p:cNvSpPr/>
          <p:nvPr/>
        </p:nvSpPr>
        <p:spPr>
          <a:xfrm>
            <a:off x="449240" y="2209800"/>
            <a:ext cx="2743200" cy="1828800"/>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prstClr val="black"/>
                </a:solidFill>
              </a:rPr>
              <a:t>Care Center Characteristics:</a:t>
            </a:r>
          </a:p>
          <a:p>
            <a:pPr marL="171450" indent="-171450">
              <a:buFont typeface="Arial" panose="020B0604020202020204" pitchFamily="34" charset="0"/>
              <a:buChar char="•"/>
            </a:pPr>
            <a:r>
              <a:rPr lang="en-IN" sz="1400" dirty="0">
                <a:solidFill>
                  <a:prstClr val="black"/>
                </a:solidFill>
              </a:rPr>
              <a:t>Urban/Rural Patient</a:t>
            </a:r>
          </a:p>
          <a:p>
            <a:pPr marL="171450" indent="-171450">
              <a:buFont typeface="Arial" panose="020B0604020202020204" pitchFamily="34" charset="0"/>
              <a:buChar char="•"/>
            </a:pPr>
            <a:r>
              <a:rPr lang="en-IN" sz="1400" dirty="0">
                <a:solidFill>
                  <a:prstClr val="black"/>
                </a:solidFill>
              </a:rPr>
              <a:t>Service County distribution</a:t>
            </a:r>
          </a:p>
          <a:p>
            <a:pPr marL="171450" indent="-171450">
              <a:buFont typeface="Arial" panose="020B0604020202020204" pitchFamily="34" charset="0"/>
              <a:buChar char="•"/>
            </a:pPr>
            <a:r>
              <a:rPr lang="en-IN" sz="1400" dirty="0">
                <a:solidFill>
                  <a:prstClr val="black"/>
                </a:solidFill>
              </a:rPr>
              <a:t>CMS risk-adjusted outcomes</a:t>
            </a:r>
          </a:p>
          <a:p>
            <a:pPr marL="171450" indent="-171450">
              <a:buFont typeface="Arial" panose="020B0604020202020204" pitchFamily="34" charset="0"/>
              <a:buChar char="•"/>
            </a:pPr>
            <a:r>
              <a:rPr lang="en-IN" sz="1400" dirty="0">
                <a:solidFill>
                  <a:prstClr val="black"/>
                </a:solidFill>
              </a:rPr>
              <a:t>CON or non-CON Status etc.</a:t>
            </a:r>
          </a:p>
        </p:txBody>
      </p:sp>
      <p:cxnSp>
        <p:nvCxnSpPr>
          <p:cNvPr id="14" name="Straight Connector 13"/>
          <p:cNvCxnSpPr/>
          <p:nvPr/>
        </p:nvCxnSpPr>
        <p:spPr>
          <a:xfrm>
            <a:off x="417963" y="1600200"/>
            <a:ext cx="36963" cy="631208"/>
          </a:xfrm>
          <a:prstGeom prst="line">
            <a:avLst/>
          </a:prstGeom>
          <a:ln w="25400" cmpd="sng">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52600" y="1600200"/>
            <a:ext cx="6858000" cy="609600"/>
          </a:xfrm>
          <a:prstGeom prst="line">
            <a:avLst/>
          </a:prstGeom>
          <a:ln w="254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959520" y="4038600"/>
            <a:ext cx="2743200" cy="1129352"/>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prstClr val="black"/>
                </a:solidFill>
              </a:rPr>
              <a:t>Miscellaneous:</a:t>
            </a:r>
          </a:p>
          <a:p>
            <a:pPr marL="285750" indent="-285750">
              <a:buFont typeface="Arial" panose="020B0604020202020204" pitchFamily="34" charset="0"/>
              <a:buChar char="•"/>
            </a:pPr>
            <a:r>
              <a:rPr lang="en-IN" sz="1400" dirty="0">
                <a:solidFill>
                  <a:prstClr val="black"/>
                </a:solidFill>
              </a:rPr>
              <a:t>SOC date / ROC date</a:t>
            </a:r>
          </a:p>
          <a:p>
            <a:pPr marL="285750" indent="-285750">
              <a:buFont typeface="Arial" panose="020B0604020202020204" pitchFamily="34" charset="0"/>
              <a:buChar char="•"/>
            </a:pPr>
            <a:r>
              <a:rPr lang="en-IN" sz="1400" dirty="0">
                <a:solidFill>
                  <a:prstClr val="black"/>
                </a:solidFill>
              </a:rPr>
              <a:t>Time from physician order, </a:t>
            </a:r>
          </a:p>
          <a:p>
            <a:pPr marL="285750" indent="-285750">
              <a:buFont typeface="Arial" panose="020B0604020202020204" pitchFamily="34" charset="0"/>
              <a:buChar char="•"/>
            </a:pPr>
            <a:r>
              <a:rPr lang="en-IN" sz="1400" dirty="0">
                <a:solidFill>
                  <a:prstClr val="black"/>
                </a:solidFill>
              </a:rPr>
              <a:t>Type of clinician conducting assessment </a:t>
            </a:r>
            <a:r>
              <a:rPr lang="en-US" sz="1400" dirty="0">
                <a:solidFill>
                  <a:prstClr val="black"/>
                </a:solidFill>
              </a:rPr>
              <a:t>etc.</a:t>
            </a:r>
            <a:endParaRPr lang="en-IN" sz="1400" dirty="0">
              <a:solidFill>
                <a:prstClr val="black"/>
              </a:solidFill>
            </a:endParaRPr>
          </a:p>
        </p:txBody>
      </p:sp>
      <p:sp>
        <p:nvSpPr>
          <p:cNvPr id="17" name="Rectangle 16"/>
          <p:cNvSpPr/>
          <p:nvPr/>
        </p:nvSpPr>
        <p:spPr>
          <a:xfrm>
            <a:off x="454925" y="4038600"/>
            <a:ext cx="2743200" cy="2438400"/>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prstClr val="black"/>
                </a:solidFill>
              </a:rPr>
              <a:t>Medications &amp; Therapy requirements:</a:t>
            </a:r>
          </a:p>
          <a:p>
            <a:pPr marL="285750" indent="-285750">
              <a:buFont typeface="Arial" panose="020B0604020202020204" pitchFamily="34" charset="0"/>
              <a:buChar char="•"/>
            </a:pPr>
            <a:r>
              <a:rPr lang="en-US" sz="1400" dirty="0">
                <a:solidFill>
                  <a:prstClr val="black"/>
                </a:solidFill>
              </a:rPr>
              <a:t>Medication interventions status,</a:t>
            </a:r>
          </a:p>
          <a:p>
            <a:pPr marL="285750" indent="-285750">
              <a:buFont typeface="Arial" panose="020B0604020202020204" pitchFamily="34" charset="0"/>
              <a:buChar char="•"/>
            </a:pPr>
            <a:r>
              <a:rPr lang="en-IN" sz="1400" dirty="0">
                <a:solidFill>
                  <a:prstClr val="black"/>
                </a:solidFill>
              </a:rPr>
              <a:t>Type of therapy visits required</a:t>
            </a:r>
          </a:p>
          <a:p>
            <a:pPr marL="285750" indent="-285750">
              <a:buFont typeface="Arial" panose="020B0604020202020204" pitchFamily="34" charset="0"/>
              <a:buChar char="•"/>
            </a:pPr>
            <a:r>
              <a:rPr lang="en-IN" sz="1400" dirty="0">
                <a:solidFill>
                  <a:prstClr val="black"/>
                </a:solidFill>
              </a:rPr>
              <a:t>Number of therapy visits etc.</a:t>
            </a:r>
            <a:endParaRPr lang="en-US" sz="1400" dirty="0">
              <a:solidFill>
                <a:prstClr val="black"/>
              </a:solidFill>
            </a:endParaRPr>
          </a:p>
        </p:txBody>
      </p:sp>
      <p:sp>
        <p:nvSpPr>
          <p:cNvPr id="18" name="Pentagon 17"/>
          <p:cNvSpPr/>
          <p:nvPr/>
        </p:nvSpPr>
        <p:spPr>
          <a:xfrm>
            <a:off x="381000" y="914400"/>
            <a:ext cx="1684360" cy="685800"/>
          </a:xfrm>
          <a:prstGeom prst="homePlate">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Oasis (Start of Care)</a:t>
            </a:r>
          </a:p>
        </p:txBody>
      </p:sp>
      <p:sp>
        <p:nvSpPr>
          <p:cNvPr id="19" name="Pentagon 18"/>
          <p:cNvSpPr/>
          <p:nvPr/>
        </p:nvSpPr>
        <p:spPr>
          <a:xfrm>
            <a:off x="2133600" y="914400"/>
            <a:ext cx="1619250" cy="685800"/>
          </a:xfrm>
          <a:prstGeom prst="homePlate">
            <a:avLst/>
          </a:prstGeom>
          <a:solidFill>
            <a:schemeClr val="accent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Admit</a:t>
            </a:r>
          </a:p>
        </p:txBody>
      </p:sp>
      <p:sp>
        <p:nvSpPr>
          <p:cNvPr id="20" name="Pentagon 19"/>
          <p:cNvSpPr/>
          <p:nvPr/>
        </p:nvSpPr>
        <p:spPr>
          <a:xfrm>
            <a:off x="3844120" y="914400"/>
            <a:ext cx="1642280" cy="685800"/>
          </a:xfrm>
          <a:prstGeom prst="homePlate">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Hospitalization</a:t>
            </a:r>
          </a:p>
        </p:txBody>
      </p:sp>
      <p:sp>
        <p:nvSpPr>
          <p:cNvPr id="21" name="Pentagon 20"/>
          <p:cNvSpPr/>
          <p:nvPr/>
        </p:nvSpPr>
        <p:spPr>
          <a:xfrm>
            <a:off x="5619750" y="914400"/>
            <a:ext cx="1543050" cy="685800"/>
          </a:xfrm>
          <a:prstGeom prst="homePlate">
            <a:avLst/>
          </a:prstGeom>
          <a:solidFill>
            <a:schemeClr val="bg2">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Discharge</a:t>
            </a:r>
          </a:p>
        </p:txBody>
      </p:sp>
      <p:sp>
        <p:nvSpPr>
          <p:cNvPr id="22" name="Pentagon 21"/>
          <p:cNvSpPr/>
          <p:nvPr/>
        </p:nvSpPr>
        <p:spPr>
          <a:xfrm>
            <a:off x="7239000" y="914400"/>
            <a:ext cx="1752600" cy="685800"/>
          </a:xfrm>
          <a:prstGeom prst="homePlate">
            <a:avLst/>
          </a:prstGeom>
          <a:solidFill>
            <a:schemeClr val="bg1">
              <a:lumMod val="6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Post Discharge KPI Monitoring</a:t>
            </a:r>
          </a:p>
        </p:txBody>
      </p:sp>
      <p:sp>
        <p:nvSpPr>
          <p:cNvPr id="23" name="Rectangle 22"/>
          <p:cNvSpPr/>
          <p:nvPr/>
        </p:nvSpPr>
        <p:spPr>
          <a:xfrm>
            <a:off x="5957248" y="5167952"/>
            <a:ext cx="2743200" cy="1295400"/>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prstClr val="black"/>
                </a:solidFill>
              </a:rPr>
              <a:t>Target Variable:</a:t>
            </a:r>
          </a:p>
          <a:p>
            <a:pPr marL="285750" indent="-285750">
              <a:buFont typeface="Arial" panose="020B0604020202020204" pitchFamily="34" charset="0"/>
              <a:buChar char="•"/>
            </a:pPr>
            <a:r>
              <a:rPr lang="en-IN" sz="1400" dirty="0">
                <a:solidFill>
                  <a:prstClr val="black"/>
                </a:solidFill>
              </a:rPr>
              <a:t>Hospitalization status , ADL Improvement, Mobility Improvement, Recertification </a:t>
            </a:r>
          </a:p>
          <a:p>
            <a:r>
              <a:rPr lang="en-IN" sz="1400" dirty="0">
                <a:solidFill>
                  <a:prstClr val="black"/>
                </a:solidFill>
              </a:rPr>
              <a:t>       (source: transfer OASIS )</a:t>
            </a:r>
          </a:p>
        </p:txBody>
      </p:sp>
    </p:spTree>
    <p:extLst>
      <p:ext uri="{BB962C8B-B14F-4D97-AF65-F5344CB8AC3E}">
        <p14:creationId xmlns:p14="http://schemas.microsoft.com/office/powerpoint/2010/main" val="56354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 2 , 3 , 4: Expected Deliverables</a:t>
            </a:r>
          </a:p>
        </p:txBody>
      </p:sp>
      <p:sp>
        <p:nvSpPr>
          <p:cNvPr id="3" name="Text Placeholder 2"/>
          <p:cNvSpPr>
            <a:spLocks noGrp="1"/>
          </p:cNvSpPr>
          <p:nvPr>
            <p:ph type="body" sz="quarter" idx="10"/>
          </p:nvPr>
        </p:nvSpPr>
        <p:spPr>
          <a:xfrm>
            <a:off x="304800" y="838200"/>
            <a:ext cx="8534400" cy="5638800"/>
          </a:xfrm>
        </p:spPr>
        <p:txBody>
          <a:bodyPr>
            <a:normAutofit fontScale="85000" lnSpcReduction="10000"/>
          </a:bodyPr>
          <a:lstStyle/>
          <a:p>
            <a:pPr>
              <a:lnSpc>
                <a:spcPct val="160000"/>
              </a:lnSpc>
            </a:pPr>
            <a:r>
              <a:rPr lang="en-US" sz="1900" dirty="0"/>
              <a:t>Technical documentation on data processing</a:t>
            </a:r>
          </a:p>
          <a:p>
            <a:pPr>
              <a:lnSpc>
                <a:spcPct val="160000"/>
              </a:lnSpc>
            </a:pPr>
            <a:r>
              <a:rPr lang="en-US" sz="1900" dirty="0"/>
              <a:t>White paper on analytical findings</a:t>
            </a:r>
          </a:p>
          <a:p>
            <a:pPr>
              <a:lnSpc>
                <a:spcPct val="160000"/>
              </a:lnSpc>
            </a:pPr>
            <a:r>
              <a:rPr lang="en-US" sz="1900" dirty="0"/>
              <a:t>SPSS model  </a:t>
            </a:r>
          </a:p>
          <a:p>
            <a:pPr>
              <a:lnSpc>
                <a:spcPct val="160000"/>
              </a:lnSpc>
            </a:pPr>
            <a:r>
              <a:rPr lang="en-US" sz="1900" dirty="0"/>
              <a:t>Visual Reporting </a:t>
            </a:r>
            <a:endParaRPr lang="en-US" sz="1900" dirty="0">
              <a:solidFill>
                <a:srgbClr val="FF0000"/>
              </a:solidFill>
            </a:endParaRPr>
          </a:p>
          <a:p>
            <a:pPr lvl="1" fontAlgn="base">
              <a:lnSpc>
                <a:spcPct val="160000"/>
              </a:lnSpc>
            </a:pPr>
            <a:r>
              <a:rPr lang="en-US" sz="1900" b="1" dirty="0"/>
              <a:t>Patient Dashboard </a:t>
            </a:r>
            <a:r>
              <a:rPr lang="en-US" sz="1900" dirty="0"/>
              <a:t>– Monitoring dashboard at a patient level including risk/likelihood scores, trends in significant variables, alerts and actionable clinical best practices</a:t>
            </a:r>
          </a:p>
          <a:p>
            <a:pPr lvl="1" fontAlgn="base">
              <a:lnSpc>
                <a:spcPct val="160000"/>
              </a:lnSpc>
            </a:pPr>
            <a:r>
              <a:rPr lang="en-US" sz="1900" b="1" dirty="0"/>
              <a:t>Clinical Manager / Director Dashboard </a:t>
            </a:r>
            <a:r>
              <a:rPr lang="en-US" sz="1900" dirty="0"/>
              <a:t>– Significant variable monitoring and summarized views of risk/likelihood  scores at a care center level or national level . Adjust risks/scores based on care center patient population</a:t>
            </a:r>
          </a:p>
          <a:p>
            <a:pPr lvl="1" fontAlgn="base">
              <a:lnSpc>
                <a:spcPct val="160000"/>
              </a:lnSpc>
            </a:pPr>
            <a:r>
              <a:rPr lang="en-US" sz="1900" b="1" dirty="0"/>
              <a:t>Daily Burst Email  Reports </a:t>
            </a:r>
            <a:r>
              <a:rPr lang="en-US" sz="1900" dirty="0"/>
              <a:t>- Summarize risks of newly admitted patients with an attached 1 page risk profile on each patient attached as a PDF report or an embedded HTML report for clinical program managers </a:t>
            </a:r>
          </a:p>
          <a:p>
            <a:pPr lvl="1" fontAlgn="base">
              <a:lnSpc>
                <a:spcPct val="160000"/>
              </a:lnSpc>
            </a:pPr>
            <a:r>
              <a:rPr lang="en-US" sz="1900" b="1" dirty="0"/>
              <a:t>Weekly Burst Email with embedded HTML </a:t>
            </a:r>
            <a:r>
              <a:rPr lang="en-US" sz="1900" dirty="0"/>
              <a:t>- Aggregate risks for all the care centers in a region and send embedded HTML reports to VP Clinical Practice</a:t>
            </a:r>
          </a:p>
          <a:p>
            <a:pPr lvl="1" fontAlgn="base">
              <a:lnSpc>
                <a:spcPct val="160000"/>
              </a:lnSpc>
            </a:pPr>
            <a:endParaRPr lang="en-US" sz="1900" dirty="0"/>
          </a:p>
          <a:p>
            <a:pPr marL="457200" lvl="1" indent="0" fontAlgn="base">
              <a:lnSpc>
                <a:spcPct val="160000"/>
              </a:lnSpc>
              <a:buNone/>
            </a:pPr>
            <a:endParaRPr lang="en-US" sz="1900" dirty="0"/>
          </a:p>
          <a:p>
            <a:pPr lvl="1"/>
            <a:endParaRPr lang="en-US" dirty="0"/>
          </a:p>
          <a:p>
            <a:endParaRPr lang="en-US" dirty="0"/>
          </a:p>
        </p:txBody>
      </p:sp>
    </p:spTree>
    <p:extLst>
      <p:ext uri="{BB962C8B-B14F-4D97-AF65-F5344CB8AC3E}">
        <p14:creationId xmlns:p14="http://schemas.microsoft.com/office/powerpoint/2010/main" val="40061202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novation_x0020_Type xmlns="3379d2de-8d9a-4b30-9431-9cd0e41aa25c">
      <Value>Practices</Value>
    </Innovation_x0020_Type>
    <ShareWithClient xmlns="99920f6d-781c-4192-b328-165f76f2ea64">No</ShareWithClient>
    <Description0 xmlns="69ff8b0a-3a63-456a-88de-75c646e47313"/>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7E9B8D055A8A4CB65E3B34F105A53C" ma:contentTypeVersion="5" ma:contentTypeDescription="Create a new document." ma:contentTypeScope="" ma:versionID="1d89a20b3bae785dbd1db9688f284041">
  <xsd:schema xmlns:xsd="http://www.w3.org/2001/XMLSchema" xmlns:xs="http://www.w3.org/2001/XMLSchema" xmlns:p="http://schemas.microsoft.com/office/2006/metadata/properties" xmlns:ns2="99920f6d-781c-4192-b328-165f76f2ea64" xmlns:ns3="3379d2de-8d9a-4b30-9431-9cd0e41aa25c" xmlns:ns4="69ff8b0a-3a63-456a-88de-75c646e47313" targetNamespace="http://schemas.microsoft.com/office/2006/metadata/properties" ma:root="true" ma:fieldsID="00f684aac06bb8c12728f25b66a479a8" ns2:_="" ns3:_="" ns4:_="">
    <xsd:import namespace="99920f6d-781c-4192-b328-165f76f2ea64"/>
    <xsd:import namespace="3379d2de-8d9a-4b30-9431-9cd0e41aa25c"/>
    <xsd:import namespace="69ff8b0a-3a63-456a-88de-75c646e47313"/>
    <xsd:element name="properties">
      <xsd:complexType>
        <xsd:sequence>
          <xsd:element name="documentManagement">
            <xsd:complexType>
              <xsd:all>
                <xsd:element ref="ns2:ShareWithClient"/>
                <xsd:element ref="ns3:Innovation_x0020_Type" minOccurs="0"/>
                <xsd:element ref="ns4:Description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20f6d-781c-4192-b328-165f76f2ea64" elementFormDefault="qualified">
    <xsd:import namespace="http://schemas.microsoft.com/office/2006/documentManagement/types"/>
    <xsd:import namespace="http://schemas.microsoft.com/office/infopath/2007/PartnerControls"/>
    <xsd:element name="ShareWithClient" ma:index="8" ma:displayName="ShareWithClient" ma:default="No" ma:format="RadioButtons" ma:internalName="ShareWithClient">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3379d2de-8d9a-4b30-9431-9cd0e41aa25c" elementFormDefault="qualified">
    <xsd:import namespace="http://schemas.microsoft.com/office/2006/documentManagement/types"/>
    <xsd:import namespace="http://schemas.microsoft.com/office/infopath/2007/PartnerControls"/>
    <xsd:element name="Innovation_x0020_Type" ma:index="9" nillable="true" ma:displayName="Innovation Type" ma:default="Practices" ma:internalName="Innovation_x0020_Type" ma:requiredMultiChoice="true">
      <xsd:complexType>
        <xsd:complexContent>
          <xsd:extension base="dms:MultiChoice">
            <xsd:sequence>
              <xsd:element name="Value" maxOccurs="unbounded" minOccurs="0" nillable="true">
                <xsd:simpleType>
                  <xsd:restriction base="dms:Choice">
                    <xsd:enumeration value="Consulting"/>
                    <xsd:enumeration value="Practices"/>
                    <xsd:enumeration value="Soluti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9ff8b0a-3a63-456a-88de-75c646e47313" elementFormDefault="qualified">
    <xsd:import namespace="http://schemas.microsoft.com/office/2006/documentManagement/types"/>
    <xsd:import namespace="http://schemas.microsoft.com/office/infopath/2007/PartnerControls"/>
    <xsd:element name="Description0" ma:index="10"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5FE234-C5E7-43A9-B863-DD6A2B82C193}">
  <ds:schemaRefs>
    <ds:schemaRef ds:uri="http://schemas.microsoft.com/office/2006/metadata/properties"/>
    <ds:schemaRef ds:uri="http://schemas.microsoft.com/office/infopath/2007/PartnerControls"/>
    <ds:schemaRef ds:uri="3379d2de-8d9a-4b30-9431-9cd0e41aa25c"/>
    <ds:schemaRef ds:uri="99920f6d-781c-4192-b328-165f76f2ea64"/>
    <ds:schemaRef ds:uri="69ff8b0a-3a63-456a-88de-75c646e47313"/>
  </ds:schemaRefs>
</ds:datastoreItem>
</file>

<file path=customXml/itemProps2.xml><?xml version="1.0" encoding="utf-8"?>
<ds:datastoreItem xmlns:ds="http://schemas.openxmlformats.org/officeDocument/2006/customXml" ds:itemID="{5A5FA264-42DF-4D44-AE25-97E8A89D0864}">
  <ds:schemaRefs>
    <ds:schemaRef ds:uri="http://schemas.microsoft.com/sharepoint/v3/contenttype/forms"/>
  </ds:schemaRefs>
</ds:datastoreItem>
</file>

<file path=customXml/itemProps3.xml><?xml version="1.0" encoding="utf-8"?>
<ds:datastoreItem xmlns:ds="http://schemas.openxmlformats.org/officeDocument/2006/customXml" ds:itemID="{D13F6C0F-26FE-454B-A3DB-A56F24815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20f6d-781c-4192-b328-165f76f2ea64"/>
    <ds:schemaRef ds:uri="3379d2de-8d9a-4b30-9431-9cd0e41aa25c"/>
    <ds:schemaRef ds:uri="69ff8b0a-3a63-456a-88de-75c646e47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2778</TotalTime>
  <Words>1195</Words>
  <Application>Microsoft Office PowerPoint</Application>
  <PresentationFormat>On-screen Show (4:3)</PresentationFormat>
  <Paragraphs>137</Paragraphs>
  <Slides>7</Slides>
  <Notes>5</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1_Office Theme</vt:lpstr>
      <vt:lpstr>3_Office Theme</vt:lpstr>
      <vt:lpstr>PowerPoint Presentation</vt:lpstr>
      <vt:lpstr>Use Case 1: Identify patients at risk of acute care hospitalization</vt:lpstr>
      <vt:lpstr>Use Case 2: Likelihood of transfer to Hospice</vt:lpstr>
      <vt:lpstr>Use Case 3: Predict functional ADL improvement</vt:lpstr>
      <vt:lpstr>Use Case 4: Discover unknown patterns to improve outcomes of mobility</vt:lpstr>
      <vt:lpstr>OASIS Variables from SOC/ROC for Use Case 1 to 4</vt:lpstr>
      <vt:lpstr>Use Case 1 , 2 , 3 , 4: Expected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Initiative: Solution Architecture (Data Science)</dc:title>
  <dc:creator>Emma Mendonca</dc:creator>
  <cp:lastModifiedBy>Rajeev Kulkarni</cp:lastModifiedBy>
  <cp:revision>147</cp:revision>
  <dcterms:created xsi:type="dcterms:W3CDTF">2016-08-17T03:27:10Z</dcterms:created>
  <dcterms:modified xsi:type="dcterms:W3CDTF">2022-09-13T07:20:12Z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0x010100127E9B8D055A8A4CB65E3B34F105A53C</vt:lpwstr>
  </property>
</Properties>
</file>