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
  </p:notesMasterIdLst>
  <p:sldIdLst>
    <p:sldId id="315" r:id="rId5"/>
    <p:sldId id="461" r:id="rId6"/>
    <p:sldId id="459" r:id="rId7"/>
    <p:sldId id="4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859C"/>
    <a:srgbClr val="F2DCDB"/>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82060" autoAdjust="0"/>
  </p:normalViewPr>
  <p:slideViewPr>
    <p:cSldViewPr snapToGrid="0">
      <p:cViewPr varScale="1">
        <p:scale>
          <a:sx n="113" d="100"/>
          <a:sy n="113" d="100"/>
        </p:scale>
        <p:origin x="1398" y="96"/>
      </p:cViewPr>
      <p:guideLst>
        <p:guide orient="horz" pos="1056"/>
        <p:guide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43C81-5E42-49AC-A7F2-B39AC5286C59}" type="datetimeFigureOut">
              <a:rPr lang="en-US" smtClean="0"/>
              <a:t>9/13/2022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9246-B488-453F-B16F-F6352362AEF9}" type="slidenum">
              <a:rPr lang="en-US" smtClean="0"/>
              <a:t>‹#›</a:t>
            </a:fld>
            <a:endParaRPr lang="en-US"/>
          </a:p>
        </p:txBody>
      </p:sp>
    </p:spTree>
    <p:extLst>
      <p:ext uri="{BB962C8B-B14F-4D97-AF65-F5344CB8AC3E}">
        <p14:creationId xmlns:p14="http://schemas.microsoft.com/office/powerpoint/2010/main" val="386810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5"/>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9" y="3552774"/>
            <a:ext cx="8001001" cy="1358287"/>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177" y="829041"/>
            <a:ext cx="2765031" cy="360000"/>
          </a:xfrm>
          <a:prstGeom prst="rect">
            <a:avLst/>
          </a:prstGeom>
        </p:spPr>
      </p:pic>
    </p:spTree>
    <p:extLst>
      <p:ext uri="{BB962C8B-B14F-4D97-AF65-F5344CB8AC3E}">
        <p14:creationId xmlns:p14="http://schemas.microsoft.com/office/powerpoint/2010/main" val="149049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4770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62" y="6742067"/>
            <a:ext cx="53802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3175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54" y="6742067"/>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5596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6"/>
            <a:ext cx="8410080" cy="57943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1"/>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856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Medictiv: Healthcare Predictiv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l="5196" r="5196"/>
          <a:stretch/>
        </p:blipFill>
        <p:spPr bwMode="auto">
          <a:xfrm>
            <a:off x="155575" y="1765621"/>
            <a:ext cx="8799002" cy="330676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3257" y="5138967"/>
            <a:ext cx="8001001" cy="596286"/>
          </a:xfrm>
        </p:spPr>
        <p:txBody>
          <a:bodyPr/>
          <a:lstStyle/>
          <a:p>
            <a:r>
              <a:rPr lang="en-US" dirty="0"/>
              <a:t>February 2017</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55573" y="3714577"/>
            <a:ext cx="7884316" cy="1086023"/>
          </a:xfrm>
          <a:prstGeom prst="rect">
            <a:avLst/>
          </a:prstGeom>
          <a:solidFill>
            <a:schemeClr val="tx1">
              <a:lumMod val="65000"/>
              <a:lumOff val="3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err="1">
                <a:solidFill>
                  <a:prstClr val="white"/>
                </a:solidFill>
                <a:ea typeface="Segoe UI" pitchFamily="34" charset="0"/>
                <a:cs typeface="Segoe UI" pitchFamily="34" charset="0"/>
              </a:rPr>
              <a:t>Medictiv</a:t>
            </a:r>
            <a:r>
              <a:rPr lang="en-IN" sz="2800" dirty="0">
                <a:solidFill>
                  <a:prstClr val="white"/>
                </a:solidFill>
                <a:ea typeface="Segoe UI" pitchFamily="34" charset="0"/>
                <a:cs typeface="Segoe UI" pitchFamily="34" charset="0"/>
              </a:rPr>
              <a:t>: Advanced Analytics Use Cases for Medical   Devices </a:t>
            </a:r>
            <a:endParaRPr lang="en-IN" sz="2000" dirty="0">
              <a:solidFill>
                <a:prstClr val="white"/>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1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lumMod val="75000"/>
                    <a:lumOff val="25000"/>
                  </a:prstClr>
                </a:solidFill>
              </a:rPr>
              <a:t>Medtronic: Advanced Analytics Focus Areas (1/3)</a:t>
            </a:r>
            <a:endParaRPr lang="en-US" dirty="0"/>
          </a:p>
        </p:txBody>
      </p:sp>
      <p:sp>
        <p:nvSpPr>
          <p:cNvPr id="7" name="Freeform 6"/>
          <p:cNvSpPr/>
          <p:nvPr/>
        </p:nvSpPr>
        <p:spPr>
          <a:xfrm>
            <a:off x="514284" y="1484783"/>
            <a:ext cx="2228915" cy="1929649"/>
          </a:xfrm>
          <a:custGeom>
            <a:avLst/>
            <a:gdLst>
              <a:gd name="connsiteX0" fmla="*/ 0 w 2667000"/>
              <a:gd name="connsiteY0" fmla="*/ 0 h 1929649"/>
              <a:gd name="connsiteX1" fmla="*/ 2667000 w 2667000"/>
              <a:gd name="connsiteY1" fmla="*/ 0 h 1929649"/>
              <a:gd name="connsiteX2" fmla="*/ 2667000 w 2667000"/>
              <a:gd name="connsiteY2" fmla="*/ 1929649 h 1929649"/>
              <a:gd name="connsiteX3" fmla="*/ 0 w 2667000"/>
              <a:gd name="connsiteY3" fmla="*/ 1929649 h 1929649"/>
              <a:gd name="connsiteX4" fmla="*/ 0 w 2667000"/>
              <a:gd name="connsiteY4" fmla="*/ 0 h 19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0" h="1929649">
                <a:moveTo>
                  <a:pt x="0" y="0"/>
                </a:moveTo>
                <a:lnTo>
                  <a:pt x="2667000" y="0"/>
                </a:lnTo>
                <a:lnTo>
                  <a:pt x="2667000" y="1929649"/>
                </a:lnTo>
                <a:lnTo>
                  <a:pt x="0" y="1929649"/>
                </a:lnTo>
                <a:lnTo>
                  <a:pt x="0" y="0"/>
                </a:lnTo>
                <a:close/>
              </a:path>
            </a:pathLst>
          </a:custGeom>
          <a:noFill/>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IN" sz="1600" b="1" kern="1200" dirty="0">
                <a:solidFill>
                  <a:schemeClr val="accent1">
                    <a:lumMod val="75000"/>
                  </a:schemeClr>
                </a:solidFill>
              </a:rPr>
              <a:t>Risk Assessment</a:t>
            </a:r>
            <a:endParaRPr lang="en-US" sz="1600" kern="1200" dirty="0">
              <a:solidFill>
                <a:schemeClr val="accent1">
                  <a:lumMod val="7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Service Use (Pharmacy, Inpatient, ER, etc.)</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US" sz="1600" kern="1200" dirty="0">
                <a:solidFill>
                  <a:schemeClr val="tx1">
                    <a:lumMod val="75000"/>
                    <a:lumOff val="25000"/>
                  </a:schemeClr>
                </a:solidFill>
              </a:rPr>
              <a:t>Readmission, Length of stay</a:t>
            </a:r>
          </a:p>
          <a:p>
            <a:pPr marL="285750" lvl="1" indent="-285750" algn="l" defTabSz="711200" rtl="0">
              <a:lnSpc>
                <a:spcPct val="90000"/>
              </a:lnSpc>
              <a:spcBef>
                <a:spcPct val="0"/>
              </a:spcBef>
              <a:spcAft>
                <a:spcPct val="15000"/>
              </a:spcAft>
              <a:buFont typeface="Wingdings" panose="05000000000000000000" pitchFamily="2" charset="2"/>
              <a:buChar char="§"/>
            </a:pPr>
            <a:r>
              <a:rPr lang="en-US" sz="1600" kern="1200" dirty="0">
                <a:solidFill>
                  <a:schemeClr val="tx1">
                    <a:lumMod val="75000"/>
                    <a:lumOff val="25000"/>
                  </a:schemeClr>
                </a:solidFill>
              </a:rPr>
              <a:t>Behavioral risk</a:t>
            </a:r>
          </a:p>
        </p:txBody>
      </p:sp>
      <p:sp>
        <p:nvSpPr>
          <p:cNvPr id="8" name="Freeform 7"/>
          <p:cNvSpPr/>
          <p:nvPr/>
        </p:nvSpPr>
        <p:spPr>
          <a:xfrm>
            <a:off x="3205938" y="1000691"/>
            <a:ext cx="2667000" cy="1929649"/>
          </a:xfrm>
          <a:custGeom>
            <a:avLst/>
            <a:gdLst>
              <a:gd name="connsiteX0" fmla="*/ 0 w 2667000"/>
              <a:gd name="connsiteY0" fmla="*/ 0 h 1929649"/>
              <a:gd name="connsiteX1" fmla="*/ 2667000 w 2667000"/>
              <a:gd name="connsiteY1" fmla="*/ 0 h 1929649"/>
              <a:gd name="connsiteX2" fmla="*/ 2667000 w 2667000"/>
              <a:gd name="connsiteY2" fmla="*/ 1929649 h 1929649"/>
              <a:gd name="connsiteX3" fmla="*/ 0 w 2667000"/>
              <a:gd name="connsiteY3" fmla="*/ 1929649 h 1929649"/>
              <a:gd name="connsiteX4" fmla="*/ 0 w 2667000"/>
              <a:gd name="connsiteY4" fmla="*/ 0 h 19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0" h="1929649">
                <a:moveTo>
                  <a:pt x="0" y="0"/>
                </a:moveTo>
                <a:lnTo>
                  <a:pt x="2667000" y="0"/>
                </a:lnTo>
                <a:lnTo>
                  <a:pt x="2667000" y="1929649"/>
                </a:lnTo>
                <a:lnTo>
                  <a:pt x="0" y="1929649"/>
                </a:lnTo>
                <a:lnTo>
                  <a:pt x="0" y="0"/>
                </a:lnTo>
                <a:close/>
              </a:path>
            </a:pathLst>
          </a:custGeom>
          <a:noFill/>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IN" sz="1600" b="1" kern="1200" dirty="0">
                <a:solidFill>
                  <a:schemeClr val="accent1">
                    <a:lumMod val="75000"/>
                  </a:schemeClr>
                </a:solidFill>
              </a:rPr>
              <a:t>Treatment Planning</a:t>
            </a:r>
            <a:endParaRPr lang="en-US" sz="1600" kern="1200" dirty="0">
              <a:solidFill>
                <a:schemeClr val="accent1">
                  <a:lumMod val="7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Identify Targeted Treatments</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Predict Treatment Efficacy</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Medication Management / </a:t>
            </a:r>
            <a:br>
              <a:rPr lang="en-IN" sz="1600" kern="1200" dirty="0">
                <a:solidFill>
                  <a:schemeClr val="tx1">
                    <a:lumMod val="75000"/>
                    <a:lumOff val="25000"/>
                  </a:schemeClr>
                </a:solidFill>
              </a:rPr>
            </a:br>
            <a:r>
              <a:rPr lang="en-IN" sz="1600" kern="1200" dirty="0">
                <a:solidFill>
                  <a:schemeClr val="tx1">
                    <a:lumMod val="75000"/>
                    <a:lumOff val="25000"/>
                  </a:schemeClr>
                </a:solidFill>
              </a:rPr>
              <a:t>Device Management</a:t>
            </a:r>
            <a:endParaRPr lang="en-US" sz="1600" kern="1200" dirty="0">
              <a:solidFill>
                <a:schemeClr val="tx1">
                  <a:lumMod val="75000"/>
                  <a:lumOff val="25000"/>
                </a:schemeClr>
              </a:solidFill>
            </a:endParaRPr>
          </a:p>
        </p:txBody>
      </p:sp>
      <p:sp>
        <p:nvSpPr>
          <p:cNvPr id="9" name="Freeform 8"/>
          <p:cNvSpPr/>
          <p:nvPr/>
        </p:nvSpPr>
        <p:spPr>
          <a:xfrm>
            <a:off x="6274107" y="1484783"/>
            <a:ext cx="2076517" cy="1929649"/>
          </a:xfrm>
          <a:custGeom>
            <a:avLst/>
            <a:gdLst>
              <a:gd name="connsiteX0" fmla="*/ 0 w 2667000"/>
              <a:gd name="connsiteY0" fmla="*/ 0 h 1929649"/>
              <a:gd name="connsiteX1" fmla="*/ 2667000 w 2667000"/>
              <a:gd name="connsiteY1" fmla="*/ 0 h 1929649"/>
              <a:gd name="connsiteX2" fmla="*/ 2667000 w 2667000"/>
              <a:gd name="connsiteY2" fmla="*/ 1929649 h 1929649"/>
              <a:gd name="connsiteX3" fmla="*/ 0 w 2667000"/>
              <a:gd name="connsiteY3" fmla="*/ 1929649 h 1929649"/>
              <a:gd name="connsiteX4" fmla="*/ 0 w 2667000"/>
              <a:gd name="connsiteY4" fmla="*/ 0 h 19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0" h="1929649">
                <a:moveTo>
                  <a:pt x="0" y="0"/>
                </a:moveTo>
                <a:lnTo>
                  <a:pt x="2667000" y="0"/>
                </a:lnTo>
                <a:lnTo>
                  <a:pt x="2667000" y="1929649"/>
                </a:lnTo>
                <a:lnTo>
                  <a:pt x="0" y="1929649"/>
                </a:lnTo>
                <a:lnTo>
                  <a:pt x="0" y="0"/>
                </a:lnTo>
                <a:close/>
              </a:path>
            </a:pathLst>
          </a:custGeom>
          <a:noFill/>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IN" sz="1600" b="1" kern="1200" dirty="0">
                <a:solidFill>
                  <a:schemeClr val="accent1">
                    <a:lumMod val="75000"/>
                  </a:schemeClr>
                </a:solidFill>
              </a:rPr>
              <a:t>Process Improvement</a:t>
            </a:r>
            <a:endParaRPr lang="en-US" sz="1600" kern="1200" dirty="0">
              <a:solidFill>
                <a:schemeClr val="accent1">
                  <a:lumMod val="7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Personnel Utilization</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Equipment Utilization</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Data Management</a:t>
            </a:r>
            <a:endParaRPr lang="en-US" sz="1600" kern="1200" dirty="0">
              <a:solidFill>
                <a:schemeClr val="tx1">
                  <a:lumMod val="75000"/>
                  <a:lumOff val="25000"/>
                </a:schemeClr>
              </a:solidFill>
            </a:endParaRPr>
          </a:p>
        </p:txBody>
      </p:sp>
      <p:sp>
        <p:nvSpPr>
          <p:cNvPr id="10" name="Freeform 9"/>
          <p:cNvSpPr/>
          <p:nvPr/>
        </p:nvSpPr>
        <p:spPr>
          <a:xfrm>
            <a:off x="514284" y="3681133"/>
            <a:ext cx="2057405" cy="1929649"/>
          </a:xfrm>
          <a:custGeom>
            <a:avLst/>
            <a:gdLst>
              <a:gd name="connsiteX0" fmla="*/ 0 w 2667000"/>
              <a:gd name="connsiteY0" fmla="*/ 0 h 1929649"/>
              <a:gd name="connsiteX1" fmla="*/ 2667000 w 2667000"/>
              <a:gd name="connsiteY1" fmla="*/ 0 h 1929649"/>
              <a:gd name="connsiteX2" fmla="*/ 2667000 w 2667000"/>
              <a:gd name="connsiteY2" fmla="*/ 1929649 h 1929649"/>
              <a:gd name="connsiteX3" fmla="*/ 0 w 2667000"/>
              <a:gd name="connsiteY3" fmla="*/ 1929649 h 1929649"/>
              <a:gd name="connsiteX4" fmla="*/ 0 w 2667000"/>
              <a:gd name="connsiteY4" fmla="*/ 0 h 19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0" h="1929649">
                <a:moveTo>
                  <a:pt x="0" y="0"/>
                </a:moveTo>
                <a:lnTo>
                  <a:pt x="2667000" y="0"/>
                </a:lnTo>
                <a:lnTo>
                  <a:pt x="2667000" y="1929649"/>
                </a:lnTo>
                <a:lnTo>
                  <a:pt x="0" y="1929649"/>
                </a:lnTo>
                <a:lnTo>
                  <a:pt x="0" y="0"/>
                </a:lnTo>
                <a:close/>
              </a:path>
            </a:pathLst>
          </a:custGeom>
          <a:noFill/>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IN" sz="1600" b="1" kern="1200" dirty="0">
                <a:solidFill>
                  <a:schemeClr val="accent1">
                    <a:lumMod val="75000"/>
                  </a:schemeClr>
                </a:solidFill>
              </a:rPr>
              <a:t>Wellness Management</a:t>
            </a:r>
            <a:endParaRPr lang="en-US" sz="1600" kern="1200" dirty="0">
              <a:solidFill>
                <a:schemeClr val="accent1">
                  <a:lumMod val="7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Predict disease </a:t>
            </a:r>
            <a:br>
              <a:rPr lang="en-IN" sz="1600" kern="1200" dirty="0">
                <a:solidFill>
                  <a:schemeClr val="tx1">
                    <a:lumMod val="75000"/>
                    <a:lumOff val="25000"/>
                  </a:schemeClr>
                </a:solidFill>
              </a:rPr>
            </a:br>
            <a:r>
              <a:rPr lang="en-IN" sz="1600" kern="1200" dirty="0">
                <a:solidFill>
                  <a:schemeClr val="tx1">
                    <a:lumMod val="75000"/>
                    <a:lumOff val="25000"/>
                  </a:schemeClr>
                </a:solidFill>
              </a:rPr>
              <a:t>progression</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Episode Prediction</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Smart connected </a:t>
            </a:r>
            <a:br>
              <a:rPr lang="en-IN" sz="1600" kern="1200" dirty="0">
                <a:solidFill>
                  <a:schemeClr val="tx1">
                    <a:lumMod val="75000"/>
                    <a:lumOff val="25000"/>
                  </a:schemeClr>
                </a:solidFill>
              </a:rPr>
            </a:br>
            <a:r>
              <a:rPr lang="en-IN" sz="1600" kern="1200" dirty="0">
                <a:solidFill>
                  <a:schemeClr val="tx1">
                    <a:lumMod val="75000"/>
                    <a:lumOff val="25000"/>
                  </a:schemeClr>
                </a:solidFill>
              </a:rPr>
              <a:t>devices</a:t>
            </a:r>
            <a:endParaRPr lang="en-US" sz="1600" kern="1200" dirty="0">
              <a:solidFill>
                <a:schemeClr val="tx1">
                  <a:lumMod val="75000"/>
                  <a:lumOff val="25000"/>
                </a:schemeClr>
              </a:solidFill>
            </a:endParaRPr>
          </a:p>
        </p:txBody>
      </p:sp>
      <p:sp>
        <p:nvSpPr>
          <p:cNvPr id="11" name="Freeform 10"/>
          <p:cNvSpPr/>
          <p:nvPr/>
        </p:nvSpPr>
        <p:spPr>
          <a:xfrm>
            <a:off x="3340407" y="4972044"/>
            <a:ext cx="2667000" cy="1929649"/>
          </a:xfrm>
          <a:custGeom>
            <a:avLst/>
            <a:gdLst>
              <a:gd name="connsiteX0" fmla="*/ 0 w 2667000"/>
              <a:gd name="connsiteY0" fmla="*/ 0 h 1929649"/>
              <a:gd name="connsiteX1" fmla="*/ 2667000 w 2667000"/>
              <a:gd name="connsiteY1" fmla="*/ 0 h 1929649"/>
              <a:gd name="connsiteX2" fmla="*/ 2667000 w 2667000"/>
              <a:gd name="connsiteY2" fmla="*/ 1929649 h 1929649"/>
              <a:gd name="connsiteX3" fmla="*/ 0 w 2667000"/>
              <a:gd name="connsiteY3" fmla="*/ 1929649 h 1929649"/>
              <a:gd name="connsiteX4" fmla="*/ 0 w 2667000"/>
              <a:gd name="connsiteY4" fmla="*/ 0 h 19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0" h="1929649">
                <a:moveTo>
                  <a:pt x="0" y="0"/>
                </a:moveTo>
                <a:lnTo>
                  <a:pt x="2667000" y="0"/>
                </a:lnTo>
                <a:lnTo>
                  <a:pt x="2667000" y="1929649"/>
                </a:lnTo>
                <a:lnTo>
                  <a:pt x="0" y="1929649"/>
                </a:lnTo>
                <a:lnTo>
                  <a:pt x="0" y="0"/>
                </a:lnTo>
                <a:close/>
              </a:path>
            </a:pathLst>
          </a:custGeom>
          <a:noFill/>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IN" sz="1600" b="1" kern="1200" dirty="0">
                <a:solidFill>
                  <a:schemeClr val="accent1">
                    <a:lumMod val="75000"/>
                  </a:schemeClr>
                </a:solidFill>
              </a:rPr>
              <a:t>Operational Analytics</a:t>
            </a:r>
            <a:endParaRPr lang="en-US" sz="1600" kern="1200" dirty="0">
              <a:solidFill>
                <a:schemeClr val="accent1">
                  <a:lumMod val="7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Product supply </a:t>
            </a:r>
            <a:br>
              <a:rPr lang="en-IN" sz="1600" kern="1200" dirty="0">
                <a:solidFill>
                  <a:schemeClr val="tx1">
                    <a:lumMod val="75000"/>
                    <a:lumOff val="25000"/>
                  </a:schemeClr>
                </a:solidFill>
              </a:rPr>
            </a:br>
            <a:r>
              <a:rPr lang="en-IN" sz="1600" kern="1200" dirty="0">
                <a:solidFill>
                  <a:schemeClr val="tx1">
                    <a:lumMod val="75000"/>
                    <a:lumOff val="25000"/>
                  </a:schemeClr>
                </a:solidFill>
              </a:rPr>
              <a:t>optimization</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Product Pricing</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Product Innovation</a:t>
            </a:r>
            <a:endParaRPr lang="en-US" sz="1600" kern="1200" dirty="0">
              <a:solidFill>
                <a:schemeClr val="tx1">
                  <a:lumMod val="75000"/>
                  <a:lumOff val="25000"/>
                </a:schemeClr>
              </a:solidFill>
            </a:endParaRPr>
          </a:p>
        </p:txBody>
      </p:sp>
      <p:sp>
        <p:nvSpPr>
          <p:cNvPr id="12" name="Freeform 11"/>
          <p:cNvSpPr/>
          <p:nvPr/>
        </p:nvSpPr>
        <p:spPr>
          <a:xfrm>
            <a:off x="6274107" y="3681132"/>
            <a:ext cx="2372351" cy="1929649"/>
          </a:xfrm>
          <a:custGeom>
            <a:avLst/>
            <a:gdLst>
              <a:gd name="connsiteX0" fmla="*/ 0 w 2667000"/>
              <a:gd name="connsiteY0" fmla="*/ 0 h 1929649"/>
              <a:gd name="connsiteX1" fmla="*/ 2667000 w 2667000"/>
              <a:gd name="connsiteY1" fmla="*/ 0 h 1929649"/>
              <a:gd name="connsiteX2" fmla="*/ 2667000 w 2667000"/>
              <a:gd name="connsiteY2" fmla="*/ 1929649 h 1929649"/>
              <a:gd name="connsiteX3" fmla="*/ 0 w 2667000"/>
              <a:gd name="connsiteY3" fmla="*/ 1929649 h 1929649"/>
              <a:gd name="connsiteX4" fmla="*/ 0 w 2667000"/>
              <a:gd name="connsiteY4" fmla="*/ 0 h 19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0" h="1929649">
                <a:moveTo>
                  <a:pt x="0" y="0"/>
                </a:moveTo>
                <a:lnTo>
                  <a:pt x="2667000" y="0"/>
                </a:lnTo>
                <a:lnTo>
                  <a:pt x="2667000" y="1929649"/>
                </a:lnTo>
                <a:lnTo>
                  <a:pt x="0" y="1929649"/>
                </a:lnTo>
                <a:lnTo>
                  <a:pt x="0" y="0"/>
                </a:lnTo>
                <a:close/>
              </a:path>
            </a:pathLst>
          </a:custGeom>
          <a:noFill/>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IN" sz="1600" b="1" kern="1200" dirty="0">
                <a:solidFill>
                  <a:schemeClr val="accent1">
                    <a:lumMod val="75000"/>
                  </a:schemeClr>
                </a:solidFill>
              </a:rPr>
              <a:t>Clinical Trials Analytics</a:t>
            </a:r>
            <a:endParaRPr lang="en-US" sz="1600" kern="1200" dirty="0">
              <a:solidFill>
                <a:schemeClr val="accent1">
                  <a:lumMod val="7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Site Selector</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Patent Network Analysis</a:t>
            </a:r>
            <a:endParaRPr lang="en-US" sz="1600" kern="1200" dirty="0">
              <a:solidFill>
                <a:schemeClr val="tx1">
                  <a:lumMod val="75000"/>
                  <a:lumOff val="25000"/>
                </a:schemeClr>
              </a:solidFill>
            </a:endParaRPr>
          </a:p>
          <a:p>
            <a:pPr marL="285750" lvl="1" indent="-285750" algn="l" defTabSz="711200" rtl="0">
              <a:lnSpc>
                <a:spcPct val="90000"/>
              </a:lnSpc>
              <a:spcBef>
                <a:spcPct val="0"/>
              </a:spcBef>
              <a:spcAft>
                <a:spcPct val="15000"/>
              </a:spcAft>
              <a:buFont typeface="Wingdings" panose="05000000000000000000" pitchFamily="2" charset="2"/>
              <a:buChar char="§"/>
            </a:pPr>
            <a:r>
              <a:rPr lang="en-IN" sz="1600" kern="1200" dirty="0">
                <a:solidFill>
                  <a:schemeClr val="tx1">
                    <a:lumMod val="75000"/>
                    <a:lumOff val="25000"/>
                  </a:schemeClr>
                </a:solidFill>
              </a:rPr>
              <a:t>Clinical Trials Meta Analysis</a:t>
            </a:r>
            <a:endParaRPr lang="en-US" sz="1600" kern="1200" dirty="0">
              <a:solidFill>
                <a:schemeClr val="tx1">
                  <a:lumMod val="75000"/>
                  <a:lumOff val="25000"/>
                </a:schemeClr>
              </a:solidFill>
            </a:endParaRPr>
          </a:p>
        </p:txBody>
      </p:sp>
      <p:cxnSp>
        <p:nvCxnSpPr>
          <p:cNvPr id="21" name="Straight Connector 20"/>
          <p:cNvCxnSpPr/>
          <p:nvPr/>
        </p:nvCxnSpPr>
        <p:spPr>
          <a:xfrm flipH="1" flipV="1">
            <a:off x="2743200" y="2776825"/>
            <a:ext cx="1657078" cy="10174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0"/>
          </p:cNvCxnSpPr>
          <p:nvPr/>
        </p:nvCxnSpPr>
        <p:spPr>
          <a:xfrm flipV="1">
            <a:off x="4373384" y="2500844"/>
            <a:ext cx="0" cy="4294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360088" y="2776825"/>
            <a:ext cx="1656545" cy="1000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569484" y="3794299"/>
            <a:ext cx="1845231" cy="7664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00278" y="3794299"/>
            <a:ext cx="1730134" cy="636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360088" y="4480924"/>
            <a:ext cx="0" cy="42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36002" y="2930340"/>
            <a:ext cx="1874764" cy="1694330"/>
          </a:xfrm>
          <a:prstGeom prst="ellipse">
            <a:avLst/>
          </a:prstGeom>
          <a:solidFill>
            <a:schemeClr val="bg1"/>
          </a:soli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accent1">
                    <a:lumMod val="75000"/>
                  </a:schemeClr>
                </a:solidFill>
                <a:latin typeface="Segoe UI" pitchFamily="34" charset="0"/>
                <a:ea typeface="Segoe UI" pitchFamily="34" charset="0"/>
                <a:cs typeface="Segoe UI" pitchFamily="34" charset="0"/>
              </a:rPr>
              <a:t>Analytics Focus</a:t>
            </a:r>
          </a:p>
        </p:txBody>
      </p:sp>
    </p:spTree>
    <p:extLst>
      <p:ext uri="{BB962C8B-B14F-4D97-AF65-F5344CB8AC3E}">
        <p14:creationId xmlns:p14="http://schemas.microsoft.com/office/powerpoint/2010/main" val="60552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prstClr val="black">
                    <a:lumMod val="75000"/>
                    <a:lumOff val="25000"/>
                  </a:prstClr>
                </a:solidFill>
              </a:rPr>
              <a:t>Advanced Analytics Focus Areas (2/3)</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82334795"/>
              </p:ext>
            </p:extLst>
          </p:nvPr>
        </p:nvGraphicFramePr>
        <p:xfrm>
          <a:off x="405653" y="775916"/>
          <a:ext cx="8332694" cy="5409731"/>
        </p:xfrm>
        <a:graphic>
          <a:graphicData uri="http://schemas.openxmlformats.org/drawingml/2006/table">
            <a:tbl>
              <a:tblPr>
                <a:tableStyleId>{5C22544A-7EE6-4342-B048-85BDC9FD1C3A}</a:tableStyleId>
              </a:tblPr>
              <a:tblGrid>
                <a:gridCol w="1428426">
                  <a:extLst>
                    <a:ext uri="{9D8B030D-6E8A-4147-A177-3AD203B41FA5}">
                      <a16:colId xmlns:a16="http://schemas.microsoft.com/office/drawing/2014/main" val="20000"/>
                    </a:ext>
                  </a:extLst>
                </a:gridCol>
                <a:gridCol w="2111359">
                  <a:extLst>
                    <a:ext uri="{9D8B030D-6E8A-4147-A177-3AD203B41FA5}">
                      <a16:colId xmlns:a16="http://schemas.microsoft.com/office/drawing/2014/main" val="20001"/>
                    </a:ext>
                  </a:extLst>
                </a:gridCol>
                <a:gridCol w="4792909">
                  <a:extLst>
                    <a:ext uri="{9D8B030D-6E8A-4147-A177-3AD203B41FA5}">
                      <a16:colId xmlns:a16="http://schemas.microsoft.com/office/drawing/2014/main" val="20002"/>
                    </a:ext>
                  </a:extLst>
                </a:gridCol>
              </a:tblGrid>
              <a:tr h="387833">
                <a:tc>
                  <a:txBody>
                    <a:bodyPr/>
                    <a:lstStyle/>
                    <a:p>
                      <a:pPr>
                        <a:spcBef>
                          <a:spcPts val="300"/>
                        </a:spcBef>
                      </a:pPr>
                      <a:r>
                        <a:rPr lang="en-US" sz="1600" b="1" dirty="0">
                          <a:solidFill>
                            <a:schemeClr val="tx1">
                              <a:lumMod val="75000"/>
                              <a:lumOff val="25000"/>
                            </a:schemeClr>
                          </a:solidFill>
                        </a:rPr>
                        <a:t>Focus Area</a:t>
                      </a:r>
                    </a:p>
                  </a:txBody>
                  <a:tcPr marL="91432" marR="91432" marT="71999" marB="71999">
                    <a:lnB w="3175" cap="flat" cmpd="sng" algn="ctr">
                      <a:solidFill>
                        <a:schemeClr val="bg1">
                          <a:lumMod val="85000"/>
                        </a:schemeClr>
                      </a:solidFill>
                      <a:prstDash val="solid"/>
                      <a:round/>
                      <a:headEnd type="none" w="med" len="med"/>
                      <a:tailEnd type="none" w="med" len="med"/>
                    </a:lnB>
                    <a:solidFill>
                      <a:schemeClr val="accent5">
                        <a:lumMod val="40000"/>
                        <a:lumOff val="60000"/>
                      </a:schemeClr>
                    </a:solidFill>
                  </a:tcPr>
                </a:tc>
                <a:tc>
                  <a:txBody>
                    <a:bodyPr/>
                    <a:lstStyle/>
                    <a:p>
                      <a:pPr>
                        <a:spcBef>
                          <a:spcPts val="300"/>
                        </a:spcBef>
                      </a:pPr>
                      <a:r>
                        <a:rPr lang="en-US" sz="1600" b="1" dirty="0">
                          <a:solidFill>
                            <a:schemeClr val="tx1">
                              <a:lumMod val="75000"/>
                              <a:lumOff val="25000"/>
                            </a:schemeClr>
                          </a:solidFill>
                        </a:rPr>
                        <a:t>Product</a:t>
                      </a:r>
                      <a:r>
                        <a:rPr lang="en-US" sz="1600" b="1" baseline="0" dirty="0">
                          <a:solidFill>
                            <a:schemeClr val="tx1">
                              <a:lumMod val="75000"/>
                              <a:lumOff val="25000"/>
                            </a:schemeClr>
                          </a:solidFill>
                        </a:rPr>
                        <a:t> Category</a:t>
                      </a:r>
                      <a:endParaRPr lang="en-US" sz="1600" b="1" dirty="0">
                        <a:solidFill>
                          <a:schemeClr val="tx1">
                            <a:lumMod val="75000"/>
                            <a:lumOff val="25000"/>
                          </a:schemeClr>
                        </a:solidFill>
                      </a:endParaRPr>
                    </a:p>
                  </a:txBody>
                  <a:tcPr marL="91432" marR="91432" marT="71999" marB="71999">
                    <a:lnB w="3175" cap="flat" cmpd="sng" algn="ctr">
                      <a:solidFill>
                        <a:schemeClr val="bg1">
                          <a:lumMod val="85000"/>
                        </a:schemeClr>
                      </a:solidFill>
                      <a:prstDash val="solid"/>
                      <a:round/>
                      <a:headEnd type="none" w="med" len="med"/>
                      <a:tailEnd type="none" w="med" len="med"/>
                    </a:lnB>
                    <a:solidFill>
                      <a:schemeClr val="accent5">
                        <a:lumMod val="40000"/>
                        <a:lumOff val="60000"/>
                      </a:schemeClr>
                    </a:solidFill>
                  </a:tcPr>
                </a:tc>
                <a:tc>
                  <a:txBody>
                    <a:bodyPr/>
                    <a:lstStyle/>
                    <a:p>
                      <a:pPr>
                        <a:spcBef>
                          <a:spcPts val="300"/>
                        </a:spcBef>
                      </a:pPr>
                      <a:r>
                        <a:rPr lang="en-US" sz="1600" b="1" dirty="0">
                          <a:solidFill>
                            <a:schemeClr val="tx1">
                              <a:lumMod val="75000"/>
                              <a:lumOff val="25000"/>
                            </a:schemeClr>
                          </a:solidFill>
                        </a:rPr>
                        <a:t>Key Use Cases</a:t>
                      </a:r>
                    </a:p>
                  </a:txBody>
                  <a:tcPr marL="91432" marR="91432" marT="71999" marB="71999">
                    <a:lnB w="3175" cap="flat" cmpd="sng" algn="ctr">
                      <a:solidFill>
                        <a:schemeClr val="bg1">
                          <a:lumMod val="8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260328">
                <a:tc>
                  <a:txBody>
                    <a:bodyPr/>
                    <a:lstStyle/>
                    <a:p>
                      <a:pPr>
                        <a:spcBef>
                          <a:spcPts val="300"/>
                        </a:spcBef>
                      </a:pPr>
                      <a:r>
                        <a:rPr lang="en-US" sz="1600" b="1" dirty="0">
                          <a:solidFill>
                            <a:schemeClr val="tx1">
                              <a:lumMod val="75000"/>
                              <a:lumOff val="25000"/>
                            </a:schemeClr>
                          </a:solidFill>
                        </a:rPr>
                        <a:t>Risk Assessment</a:t>
                      </a:r>
                    </a:p>
                  </a:txBody>
                  <a:tcPr marL="91432" marR="91432" marT="71999" marB="71999">
                    <a:lnT w="3175"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Cardiac Rhythm (SEEQ MCT, Reveal LINQ, </a:t>
                      </a:r>
                      <a:r>
                        <a:rPr lang="en-US" sz="1600" b="0" baseline="0" dirty="0" err="1">
                          <a:solidFill>
                            <a:schemeClr val="tx1">
                              <a:lumMod val="75000"/>
                              <a:lumOff val="25000"/>
                            </a:schemeClr>
                          </a:solidFill>
                        </a:rPr>
                        <a:t>Micra</a:t>
                      </a:r>
                      <a:r>
                        <a:rPr lang="en-US" sz="1600" b="0" baseline="0" dirty="0">
                          <a:solidFill>
                            <a:schemeClr val="tx1">
                              <a:lumMod val="75000"/>
                              <a:lumOff val="25000"/>
                            </a:schemeClr>
                          </a:solidFill>
                        </a:rPr>
                        <a:t> Pacemaker, </a:t>
                      </a:r>
                      <a:r>
                        <a:rPr lang="en-US" sz="1600" b="0" baseline="0" dirty="0" err="1">
                          <a:solidFill>
                            <a:schemeClr val="tx1">
                              <a:lumMod val="75000"/>
                              <a:lumOff val="25000"/>
                            </a:schemeClr>
                          </a:solidFill>
                        </a:rPr>
                        <a:t>Visia</a:t>
                      </a:r>
                      <a:r>
                        <a:rPr lang="en-US" sz="1600" b="0" baseline="0" dirty="0">
                          <a:solidFill>
                            <a:schemeClr val="tx1">
                              <a:lumMod val="75000"/>
                              <a:lumOff val="25000"/>
                            </a:schemeClr>
                          </a:solidFill>
                        </a:rPr>
                        <a:t> ICDs, Viva CRT-P)</a:t>
                      </a:r>
                    </a:p>
                    <a:p>
                      <a:pPr marL="285750" indent="-285750">
                        <a:spcBef>
                          <a:spcPts val="600"/>
                        </a:spcBef>
                        <a:buFont typeface="Wingdings" pitchFamily="2" charset="2"/>
                        <a:buChar char="§"/>
                      </a:pPr>
                      <a:r>
                        <a:rPr lang="en-US" sz="1600" b="0" baseline="0" dirty="0">
                          <a:solidFill>
                            <a:schemeClr val="tx1">
                              <a:lumMod val="75000"/>
                              <a:lumOff val="25000"/>
                            </a:schemeClr>
                          </a:solidFill>
                        </a:rPr>
                        <a:t>Diabetes (</a:t>
                      </a:r>
                      <a:r>
                        <a:rPr lang="en-US" sz="1600" b="0" baseline="0" dirty="0" err="1">
                          <a:solidFill>
                            <a:schemeClr val="tx1">
                              <a:lumMod val="75000"/>
                              <a:lumOff val="25000"/>
                            </a:schemeClr>
                          </a:solidFill>
                        </a:rPr>
                        <a:t>MiniMed</a:t>
                      </a:r>
                      <a:r>
                        <a:rPr lang="en-US" sz="1600" b="0" baseline="0" dirty="0">
                          <a:solidFill>
                            <a:schemeClr val="tx1">
                              <a:lumMod val="75000"/>
                              <a:lumOff val="25000"/>
                            </a:schemeClr>
                          </a:solidFill>
                        </a:rPr>
                        <a:t>, iPro2 Professional CGM)</a:t>
                      </a:r>
                    </a:p>
                    <a:p>
                      <a:pPr marL="285750" indent="-285750">
                        <a:spcBef>
                          <a:spcPts val="600"/>
                        </a:spcBef>
                        <a:buFont typeface="Wingdings" pitchFamily="2" charset="2"/>
                        <a:buChar char="§"/>
                      </a:pPr>
                      <a:r>
                        <a:rPr lang="en-US" sz="1600" b="0" baseline="0" dirty="0" err="1">
                          <a:solidFill>
                            <a:schemeClr val="tx1">
                              <a:lumMod val="75000"/>
                              <a:lumOff val="25000"/>
                            </a:schemeClr>
                          </a:solidFill>
                        </a:rPr>
                        <a:t>Symplicity</a:t>
                      </a:r>
                      <a:r>
                        <a:rPr lang="en-US" sz="1600" b="0" baseline="0" dirty="0">
                          <a:solidFill>
                            <a:schemeClr val="tx1">
                              <a:lumMod val="75000"/>
                              <a:lumOff val="25000"/>
                            </a:schemeClr>
                          </a:solidFill>
                        </a:rPr>
                        <a:t> RDN System</a:t>
                      </a:r>
                    </a:p>
                  </a:txBody>
                  <a:tcPr marL="91432" marR="91432" marT="71999" marB="71999">
                    <a:lnT w="3175"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Predictive alerts for high / low sugar levels using data from </a:t>
                      </a:r>
                      <a:r>
                        <a:rPr lang="en-US" sz="1600" b="0" baseline="0" dirty="0" err="1">
                          <a:solidFill>
                            <a:schemeClr val="tx1">
                              <a:lumMod val="75000"/>
                              <a:lumOff val="25000"/>
                            </a:schemeClr>
                          </a:solidFill>
                        </a:rPr>
                        <a:t>CareLink</a:t>
                      </a:r>
                      <a:r>
                        <a:rPr lang="en-US" sz="1600" b="0" baseline="0" dirty="0">
                          <a:solidFill>
                            <a:schemeClr val="tx1">
                              <a:lumMod val="75000"/>
                              <a:lumOff val="25000"/>
                            </a:schemeClr>
                          </a:solidFill>
                        </a:rPr>
                        <a:t> and CGM</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Readmission risk or LOS prediction for patients using cardiovascular or diabetes products</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Predict high risk CKD patients progressing rapidly towards ESRD using data from </a:t>
                      </a:r>
                      <a:r>
                        <a:rPr lang="en-US" sz="1600" b="0" baseline="0" dirty="0" err="1">
                          <a:solidFill>
                            <a:schemeClr val="tx1">
                              <a:lumMod val="75000"/>
                              <a:lumOff val="25000"/>
                            </a:schemeClr>
                          </a:solidFill>
                        </a:rPr>
                        <a:t>Symplicity</a:t>
                      </a:r>
                      <a:r>
                        <a:rPr lang="en-US" sz="1600" b="0" baseline="0" dirty="0">
                          <a:solidFill>
                            <a:schemeClr val="tx1">
                              <a:lumMod val="75000"/>
                              <a:lumOff val="25000"/>
                            </a:schemeClr>
                          </a:solidFill>
                        </a:rPr>
                        <a:t> RDN</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Identify risk of sudden cardiac death associated with obstructive sleep apnea by collating data from multiple smart connected devices</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Patient risk categorization based on care setting – inpatient, ER, Device use and other services</a:t>
                      </a:r>
                    </a:p>
                  </a:txBody>
                  <a:tcPr marL="91432" marR="91432" marT="71999" marB="71999">
                    <a:lnT w="3175"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761565">
                <a:tc>
                  <a:txBody>
                    <a:bodyPr/>
                    <a:lstStyle/>
                    <a:p>
                      <a:r>
                        <a:rPr lang="en-US" sz="1600" b="1" dirty="0">
                          <a:solidFill>
                            <a:schemeClr val="tx1">
                              <a:lumMod val="75000"/>
                              <a:lumOff val="25000"/>
                            </a:schemeClr>
                          </a:solidFill>
                        </a:rPr>
                        <a:t>Wellness Management</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Diabetes (</a:t>
                      </a:r>
                      <a:r>
                        <a:rPr lang="en-US" sz="1600" b="0" baseline="0" dirty="0" err="1">
                          <a:solidFill>
                            <a:schemeClr val="tx1">
                              <a:lumMod val="75000"/>
                              <a:lumOff val="25000"/>
                            </a:schemeClr>
                          </a:solidFill>
                        </a:rPr>
                        <a:t>MiniMed</a:t>
                      </a:r>
                      <a:r>
                        <a:rPr lang="en-US" sz="1600" b="0" baseline="0" dirty="0">
                          <a:solidFill>
                            <a:schemeClr val="tx1">
                              <a:lumMod val="75000"/>
                              <a:lumOff val="25000"/>
                            </a:schemeClr>
                          </a:solidFill>
                        </a:rPr>
                        <a:t>)</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Cardiac Rhythm (Reveal LINQ, </a:t>
                      </a:r>
                      <a:r>
                        <a:rPr lang="en-US" sz="1600" b="0" baseline="0" dirty="0" err="1">
                          <a:solidFill>
                            <a:schemeClr val="tx1">
                              <a:lumMod val="75000"/>
                              <a:lumOff val="25000"/>
                            </a:schemeClr>
                          </a:solidFill>
                        </a:rPr>
                        <a:t>Micra</a:t>
                      </a:r>
                      <a:r>
                        <a:rPr lang="en-US" sz="1600" b="0" baseline="0" dirty="0">
                          <a:solidFill>
                            <a:schemeClr val="tx1">
                              <a:lumMod val="75000"/>
                              <a:lumOff val="25000"/>
                            </a:schemeClr>
                          </a:solidFill>
                        </a:rPr>
                        <a:t> Pacemaker)</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Predict disease progression based on data from EHR, Medtronic devices and behavioral data (e.g. physical activity, diet, etc.)</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Predict risk of adverse clinical events – e.g. risk for Arrhythmia, </a:t>
                      </a:r>
                      <a:r>
                        <a:rPr lang="en-US" sz="1600" b="0" baseline="0" dirty="0" err="1">
                          <a:solidFill>
                            <a:schemeClr val="tx1">
                              <a:lumMod val="75000"/>
                              <a:lumOff val="25000"/>
                            </a:schemeClr>
                          </a:solidFill>
                        </a:rPr>
                        <a:t>Tachy</a:t>
                      </a:r>
                      <a:r>
                        <a:rPr lang="en-US" sz="1600" b="0" baseline="0" dirty="0">
                          <a:solidFill>
                            <a:schemeClr val="tx1">
                              <a:lumMod val="75000"/>
                              <a:lumOff val="25000"/>
                            </a:schemeClr>
                          </a:solidFill>
                        </a:rPr>
                        <a:t>, Brady episodes. Adjust device (Reveal LINQ / </a:t>
                      </a:r>
                      <a:r>
                        <a:rPr lang="en-US" sz="1600" b="0" baseline="0" dirty="0" err="1">
                          <a:solidFill>
                            <a:schemeClr val="tx1">
                              <a:lumMod val="75000"/>
                              <a:lumOff val="25000"/>
                            </a:schemeClr>
                          </a:solidFill>
                        </a:rPr>
                        <a:t>Micra</a:t>
                      </a:r>
                      <a:r>
                        <a:rPr lang="en-US" sz="1600" b="0" baseline="0" dirty="0">
                          <a:solidFill>
                            <a:schemeClr val="tx1">
                              <a:lumMod val="75000"/>
                              <a:lumOff val="25000"/>
                            </a:schemeClr>
                          </a:solidFill>
                        </a:rPr>
                        <a:t> pacemaker) configuration</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456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prstClr val="black">
                    <a:lumMod val="75000"/>
                    <a:lumOff val="25000"/>
                  </a:prstClr>
                </a:solidFill>
              </a:rPr>
              <a:t>Advanced Analytics Focus Areas (3/3)</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75268084"/>
              </p:ext>
            </p:extLst>
          </p:nvPr>
        </p:nvGraphicFramePr>
        <p:xfrm>
          <a:off x="405653" y="775916"/>
          <a:ext cx="8332694" cy="5707519"/>
        </p:xfrm>
        <a:graphic>
          <a:graphicData uri="http://schemas.openxmlformats.org/drawingml/2006/table">
            <a:tbl>
              <a:tblPr>
                <a:tableStyleId>{5C22544A-7EE6-4342-B048-85BDC9FD1C3A}</a:tableStyleId>
              </a:tblPr>
              <a:tblGrid>
                <a:gridCol w="1428426">
                  <a:extLst>
                    <a:ext uri="{9D8B030D-6E8A-4147-A177-3AD203B41FA5}">
                      <a16:colId xmlns:a16="http://schemas.microsoft.com/office/drawing/2014/main" val="20000"/>
                    </a:ext>
                  </a:extLst>
                </a:gridCol>
                <a:gridCol w="2111359">
                  <a:extLst>
                    <a:ext uri="{9D8B030D-6E8A-4147-A177-3AD203B41FA5}">
                      <a16:colId xmlns:a16="http://schemas.microsoft.com/office/drawing/2014/main" val="20001"/>
                    </a:ext>
                  </a:extLst>
                </a:gridCol>
                <a:gridCol w="4792909">
                  <a:extLst>
                    <a:ext uri="{9D8B030D-6E8A-4147-A177-3AD203B41FA5}">
                      <a16:colId xmlns:a16="http://schemas.microsoft.com/office/drawing/2014/main" val="20002"/>
                    </a:ext>
                  </a:extLst>
                </a:gridCol>
              </a:tblGrid>
              <a:tr h="387833">
                <a:tc>
                  <a:txBody>
                    <a:bodyPr/>
                    <a:lstStyle/>
                    <a:p>
                      <a:pPr>
                        <a:spcBef>
                          <a:spcPts val="300"/>
                        </a:spcBef>
                      </a:pPr>
                      <a:r>
                        <a:rPr lang="en-US" sz="1600" b="1" dirty="0">
                          <a:solidFill>
                            <a:schemeClr val="tx1">
                              <a:lumMod val="75000"/>
                              <a:lumOff val="25000"/>
                            </a:schemeClr>
                          </a:solidFill>
                        </a:rPr>
                        <a:t>Focus Area</a:t>
                      </a:r>
                    </a:p>
                  </a:txBody>
                  <a:tcPr marL="91432" marR="91432" marT="71999" marB="71999">
                    <a:lnB w="3175" cap="flat" cmpd="sng" algn="ctr">
                      <a:solidFill>
                        <a:schemeClr val="bg1">
                          <a:lumMod val="85000"/>
                        </a:schemeClr>
                      </a:solidFill>
                      <a:prstDash val="solid"/>
                      <a:round/>
                      <a:headEnd type="none" w="med" len="med"/>
                      <a:tailEnd type="none" w="med" len="med"/>
                    </a:lnB>
                    <a:solidFill>
                      <a:schemeClr val="accent5">
                        <a:lumMod val="40000"/>
                        <a:lumOff val="60000"/>
                      </a:schemeClr>
                    </a:solidFill>
                  </a:tcPr>
                </a:tc>
                <a:tc>
                  <a:txBody>
                    <a:bodyPr/>
                    <a:lstStyle/>
                    <a:p>
                      <a:pPr>
                        <a:spcBef>
                          <a:spcPts val="300"/>
                        </a:spcBef>
                      </a:pPr>
                      <a:r>
                        <a:rPr lang="en-US" sz="1600" b="1" dirty="0">
                          <a:solidFill>
                            <a:schemeClr val="tx1">
                              <a:lumMod val="75000"/>
                              <a:lumOff val="25000"/>
                            </a:schemeClr>
                          </a:solidFill>
                        </a:rPr>
                        <a:t>Product</a:t>
                      </a:r>
                      <a:r>
                        <a:rPr lang="en-US" sz="1600" b="1" baseline="0" dirty="0">
                          <a:solidFill>
                            <a:schemeClr val="tx1">
                              <a:lumMod val="75000"/>
                              <a:lumOff val="25000"/>
                            </a:schemeClr>
                          </a:solidFill>
                        </a:rPr>
                        <a:t> Category</a:t>
                      </a:r>
                      <a:endParaRPr lang="en-US" sz="1600" b="1" dirty="0">
                        <a:solidFill>
                          <a:schemeClr val="tx1">
                            <a:lumMod val="75000"/>
                            <a:lumOff val="25000"/>
                          </a:schemeClr>
                        </a:solidFill>
                      </a:endParaRPr>
                    </a:p>
                  </a:txBody>
                  <a:tcPr marL="91432" marR="91432" marT="71999" marB="71999">
                    <a:lnB w="3175" cap="flat" cmpd="sng" algn="ctr">
                      <a:solidFill>
                        <a:schemeClr val="bg1">
                          <a:lumMod val="85000"/>
                        </a:schemeClr>
                      </a:solidFill>
                      <a:prstDash val="solid"/>
                      <a:round/>
                      <a:headEnd type="none" w="med" len="med"/>
                      <a:tailEnd type="none" w="med" len="med"/>
                    </a:lnB>
                    <a:solidFill>
                      <a:schemeClr val="accent5">
                        <a:lumMod val="40000"/>
                        <a:lumOff val="60000"/>
                      </a:schemeClr>
                    </a:solidFill>
                  </a:tcPr>
                </a:tc>
                <a:tc>
                  <a:txBody>
                    <a:bodyPr/>
                    <a:lstStyle/>
                    <a:p>
                      <a:pPr>
                        <a:spcBef>
                          <a:spcPts val="300"/>
                        </a:spcBef>
                      </a:pPr>
                      <a:r>
                        <a:rPr lang="en-US" sz="1600" b="1" dirty="0">
                          <a:solidFill>
                            <a:schemeClr val="tx1">
                              <a:lumMod val="75000"/>
                              <a:lumOff val="25000"/>
                            </a:schemeClr>
                          </a:solidFill>
                        </a:rPr>
                        <a:t>Key Use Cases</a:t>
                      </a:r>
                    </a:p>
                  </a:txBody>
                  <a:tcPr marL="91432" marR="91432" marT="71999" marB="71999">
                    <a:lnB w="3175" cap="flat" cmpd="sng" algn="ctr">
                      <a:solidFill>
                        <a:schemeClr val="bg1">
                          <a:lumMod val="8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925287">
                <a:tc>
                  <a:txBody>
                    <a:bodyPr/>
                    <a:lstStyle/>
                    <a:p>
                      <a:pPr>
                        <a:spcBef>
                          <a:spcPts val="300"/>
                        </a:spcBef>
                      </a:pPr>
                      <a:r>
                        <a:rPr lang="en-US" sz="1600" b="1" dirty="0">
                          <a:solidFill>
                            <a:schemeClr val="tx1">
                              <a:lumMod val="75000"/>
                              <a:lumOff val="25000"/>
                            </a:schemeClr>
                          </a:solidFill>
                        </a:rPr>
                        <a:t>Treatment Planning</a:t>
                      </a:r>
                    </a:p>
                  </a:txBody>
                  <a:tcPr marL="91432" marR="91432" marT="71999" marB="71999">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marL="285750" indent="-285750">
                        <a:spcBef>
                          <a:spcPts val="600"/>
                        </a:spcBef>
                        <a:buFont typeface="Wingdings" pitchFamily="2" charset="2"/>
                        <a:buChar char="§"/>
                      </a:pPr>
                      <a:r>
                        <a:rPr lang="en-US" sz="1600" b="0" baseline="0" dirty="0">
                          <a:solidFill>
                            <a:schemeClr val="tx1">
                              <a:lumMod val="75000"/>
                              <a:lumOff val="25000"/>
                            </a:schemeClr>
                          </a:solidFill>
                        </a:rPr>
                        <a:t>Diabetes (</a:t>
                      </a:r>
                      <a:r>
                        <a:rPr lang="en-US" sz="1600" b="0" baseline="0" dirty="0" err="1">
                          <a:solidFill>
                            <a:schemeClr val="tx1">
                              <a:lumMod val="75000"/>
                              <a:lumOff val="25000"/>
                            </a:schemeClr>
                          </a:solidFill>
                        </a:rPr>
                        <a:t>MiniMed</a:t>
                      </a:r>
                      <a:r>
                        <a:rPr lang="en-US" sz="1600" b="0" baseline="0" dirty="0">
                          <a:solidFill>
                            <a:schemeClr val="tx1">
                              <a:lumMod val="75000"/>
                              <a:lumOff val="25000"/>
                            </a:schemeClr>
                          </a:solidFill>
                        </a:rPr>
                        <a:t>, iPro2 Professional CGM)</a:t>
                      </a:r>
                    </a:p>
                  </a:txBody>
                  <a:tcPr marL="91432" marR="91432" marT="71999" marB="71999">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Identify most suitable treatment plan by comparing patient EHR / device data with other patients within a similar population cohort</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Forecast efficiency of treatment by monitoring device data (e.g. data from </a:t>
                      </a:r>
                      <a:r>
                        <a:rPr lang="en-US" sz="1600" b="0" baseline="0" dirty="0" err="1">
                          <a:solidFill>
                            <a:schemeClr val="tx1">
                              <a:lumMod val="75000"/>
                              <a:lumOff val="25000"/>
                            </a:schemeClr>
                          </a:solidFill>
                        </a:rPr>
                        <a:t>MiniMed</a:t>
                      </a:r>
                      <a:r>
                        <a:rPr lang="en-US" sz="1600" b="0" baseline="0" dirty="0">
                          <a:solidFill>
                            <a:schemeClr val="tx1">
                              <a:lumMod val="75000"/>
                              <a:lumOff val="25000"/>
                            </a:schemeClr>
                          </a:solidFill>
                        </a:rPr>
                        <a:t> for Diabetes)</a:t>
                      </a:r>
                    </a:p>
                  </a:txBody>
                  <a:tcPr marL="91432" marR="91432" marT="71999" marB="71999">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25287">
                <a:tc>
                  <a:txBody>
                    <a:bodyPr/>
                    <a:lstStyle/>
                    <a:p>
                      <a:pPr>
                        <a:spcBef>
                          <a:spcPts val="300"/>
                        </a:spcBef>
                      </a:pPr>
                      <a:r>
                        <a:rPr lang="en-US" sz="1600" b="1" dirty="0">
                          <a:solidFill>
                            <a:schemeClr val="tx1">
                              <a:lumMod val="75000"/>
                              <a:lumOff val="25000"/>
                            </a:schemeClr>
                          </a:solidFill>
                        </a:rPr>
                        <a:t>Process</a:t>
                      </a:r>
                      <a:r>
                        <a:rPr lang="en-US" sz="1600" b="1" baseline="0" dirty="0">
                          <a:solidFill>
                            <a:schemeClr val="tx1">
                              <a:lumMod val="75000"/>
                              <a:lumOff val="25000"/>
                            </a:schemeClr>
                          </a:solidFill>
                        </a:rPr>
                        <a:t> Improvement</a:t>
                      </a:r>
                      <a:endParaRPr lang="en-US" sz="1600" b="1" dirty="0">
                        <a:solidFill>
                          <a:schemeClr val="tx1">
                            <a:lumMod val="75000"/>
                            <a:lumOff val="25000"/>
                          </a:schemeClr>
                        </a:solidFill>
                      </a:endParaRPr>
                    </a:p>
                  </a:txBody>
                  <a:tcPr marL="91432" marR="91432" marT="71999" marB="71999">
                    <a:lnT w="3175"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indent="-285750">
                        <a:spcBef>
                          <a:spcPts val="600"/>
                        </a:spcBef>
                        <a:buFont typeface="Wingdings" pitchFamily="2" charset="2"/>
                        <a:buChar char="§"/>
                      </a:pPr>
                      <a:r>
                        <a:rPr lang="en-US" sz="1600" b="0" baseline="0" dirty="0">
                          <a:solidFill>
                            <a:schemeClr val="tx1">
                              <a:lumMod val="75000"/>
                              <a:lumOff val="25000"/>
                            </a:schemeClr>
                          </a:solidFill>
                        </a:rPr>
                        <a:t>Neurological (O-arm Surgical Imaging System)</a:t>
                      </a:r>
                    </a:p>
                  </a:txBody>
                  <a:tcPr marL="91432" marR="91432" marT="71999" marB="71999">
                    <a:lnT w="3175"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Forecast personnel and equipment utilization e.g. utilization for O-arm surgical imaging equipment</a:t>
                      </a:r>
                    </a:p>
                  </a:txBody>
                  <a:tcPr marL="91432" marR="91432" marT="71999" marB="71999">
                    <a:lnT w="3175"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0316">
                <a:tc>
                  <a:txBody>
                    <a:bodyPr/>
                    <a:lstStyle/>
                    <a:p>
                      <a:r>
                        <a:rPr lang="en-US" sz="1600" b="1" dirty="0">
                          <a:solidFill>
                            <a:schemeClr val="tx1">
                              <a:lumMod val="75000"/>
                              <a:lumOff val="25000"/>
                            </a:schemeClr>
                          </a:solidFill>
                        </a:rPr>
                        <a:t>Operational Analytics</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Cardiovascular (Coronary Balloons, Catheters)</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endParaRPr lang="en-US" sz="1600" b="0" baseline="0" dirty="0">
                        <a:solidFill>
                          <a:schemeClr val="tx1">
                            <a:lumMod val="75000"/>
                            <a:lumOff val="25000"/>
                          </a:schemeClr>
                        </a:solidFill>
                      </a:endParaRP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Forecast surgical equipment demand for products such as balloons, catheters and ventilator filters</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Identify cross-sell / up-sell opportunities by analyzing ordered (sales data) vs utilized (claims data) surgical equipment quantity</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Reliability prediction for CRHF and RCS products</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40316">
                <a:tc>
                  <a:txBody>
                    <a:bodyPr/>
                    <a:lstStyle/>
                    <a:p>
                      <a:r>
                        <a:rPr lang="en-US" sz="1600" b="1" dirty="0">
                          <a:solidFill>
                            <a:schemeClr val="tx1">
                              <a:lumMod val="75000"/>
                              <a:lumOff val="25000"/>
                            </a:schemeClr>
                          </a:solidFill>
                        </a:rPr>
                        <a:t>Clinical Trials</a:t>
                      </a:r>
                      <a:r>
                        <a:rPr lang="en-US" sz="1600" b="1" baseline="0" dirty="0">
                          <a:solidFill>
                            <a:schemeClr val="tx1">
                              <a:lumMod val="75000"/>
                              <a:lumOff val="25000"/>
                            </a:schemeClr>
                          </a:solidFill>
                        </a:rPr>
                        <a:t> Analytics</a:t>
                      </a:r>
                      <a:endParaRPr lang="en-US" sz="1600" b="1" dirty="0">
                        <a:solidFill>
                          <a:schemeClr val="tx1">
                            <a:lumMod val="75000"/>
                            <a:lumOff val="25000"/>
                          </a:schemeClr>
                        </a:solidFill>
                      </a:endParaRP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err="1">
                          <a:solidFill>
                            <a:schemeClr val="tx1">
                              <a:lumMod val="75000"/>
                              <a:lumOff val="25000"/>
                            </a:schemeClr>
                          </a:solidFill>
                        </a:rPr>
                        <a:t>Symplicity</a:t>
                      </a:r>
                      <a:r>
                        <a:rPr lang="en-US" sz="1600" b="0" baseline="0" dirty="0">
                          <a:solidFill>
                            <a:schemeClr val="tx1">
                              <a:lumMod val="75000"/>
                              <a:lumOff val="25000"/>
                            </a:schemeClr>
                          </a:solidFill>
                        </a:rPr>
                        <a:t> RDN System</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err="1">
                          <a:solidFill>
                            <a:schemeClr val="tx1">
                              <a:lumMod val="75000"/>
                              <a:lumOff val="25000"/>
                            </a:schemeClr>
                          </a:solidFill>
                        </a:rPr>
                        <a:t>CareLink</a:t>
                      </a:r>
                      <a:r>
                        <a:rPr lang="en-US" sz="1600" b="0" baseline="0" dirty="0">
                          <a:solidFill>
                            <a:schemeClr val="tx1">
                              <a:lumMod val="75000"/>
                              <a:lumOff val="25000"/>
                            </a:schemeClr>
                          </a:solidFill>
                        </a:rPr>
                        <a:t> Monitors</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Statistical analysis of clinical trials data from </a:t>
                      </a:r>
                      <a:r>
                        <a:rPr lang="en-US" sz="1600" b="0" baseline="0" dirty="0" err="1">
                          <a:solidFill>
                            <a:schemeClr val="tx1">
                              <a:lumMod val="75000"/>
                              <a:lumOff val="25000"/>
                            </a:schemeClr>
                          </a:solidFill>
                        </a:rPr>
                        <a:t>Symplicity</a:t>
                      </a:r>
                      <a:r>
                        <a:rPr lang="en-US" sz="1600" b="0" baseline="0" dirty="0">
                          <a:solidFill>
                            <a:schemeClr val="tx1">
                              <a:lumMod val="75000"/>
                              <a:lumOff val="25000"/>
                            </a:schemeClr>
                          </a:solidFill>
                        </a:rPr>
                        <a:t> RDN System</a:t>
                      </a:r>
                    </a:p>
                    <a:p>
                      <a:pPr marL="285750" marR="0" lvl="0" indent="-285750" algn="l" defTabSz="914400" rtl="0" eaLnBrk="1" fontAlgn="auto" latinLnBrk="0" hangingPunct="1">
                        <a:lnSpc>
                          <a:spcPct val="100000"/>
                        </a:lnSpc>
                        <a:spcBef>
                          <a:spcPts val="600"/>
                        </a:spcBef>
                        <a:spcAft>
                          <a:spcPts val="0"/>
                        </a:spcAft>
                        <a:buClrTx/>
                        <a:buSzTx/>
                        <a:buFont typeface="Wingdings" pitchFamily="2" charset="2"/>
                        <a:buChar char="§"/>
                        <a:tabLst/>
                        <a:defRPr/>
                      </a:pPr>
                      <a:r>
                        <a:rPr lang="en-US" sz="1600" b="0" baseline="0" dirty="0">
                          <a:solidFill>
                            <a:schemeClr val="tx1">
                              <a:lumMod val="75000"/>
                              <a:lumOff val="25000"/>
                            </a:schemeClr>
                          </a:solidFill>
                        </a:rPr>
                        <a:t>Identify most suitable clinical trial site and patients for recruitment</a:t>
                      </a:r>
                    </a:p>
                  </a:txBody>
                  <a:tcPr marL="91432" marR="91432" marT="71999" marB="71999">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40190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novation_x0020_Type xmlns="3379d2de-8d9a-4b30-9431-9cd0e41aa25c">
      <Value>Practices</Value>
    </Innovation_x0020_Type>
    <ShareWithClient xmlns="99920f6d-781c-4192-b328-165f76f2ea64">No</ShareWithClient>
    <Description0 xmlns="69ff8b0a-3a63-456a-88de-75c646e47313"/>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7E9B8D055A8A4CB65E3B34F105A53C" ma:contentTypeVersion="5" ma:contentTypeDescription="Create a new document." ma:contentTypeScope="" ma:versionID="1d89a20b3bae785dbd1db9688f284041">
  <xsd:schema xmlns:xsd="http://www.w3.org/2001/XMLSchema" xmlns:xs="http://www.w3.org/2001/XMLSchema" xmlns:p="http://schemas.microsoft.com/office/2006/metadata/properties" xmlns:ns2="99920f6d-781c-4192-b328-165f76f2ea64" xmlns:ns3="3379d2de-8d9a-4b30-9431-9cd0e41aa25c" xmlns:ns4="69ff8b0a-3a63-456a-88de-75c646e47313" targetNamespace="http://schemas.microsoft.com/office/2006/metadata/properties" ma:root="true" ma:fieldsID="00f684aac06bb8c12728f25b66a479a8" ns2:_="" ns3:_="" ns4:_="">
    <xsd:import namespace="99920f6d-781c-4192-b328-165f76f2ea64"/>
    <xsd:import namespace="3379d2de-8d9a-4b30-9431-9cd0e41aa25c"/>
    <xsd:import namespace="69ff8b0a-3a63-456a-88de-75c646e47313"/>
    <xsd:element name="properties">
      <xsd:complexType>
        <xsd:sequence>
          <xsd:element name="documentManagement">
            <xsd:complexType>
              <xsd:all>
                <xsd:element ref="ns2:ShareWithClient"/>
                <xsd:element ref="ns3:Innovation_x0020_Type" minOccurs="0"/>
                <xsd:element ref="ns4:Description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20f6d-781c-4192-b328-165f76f2ea64" elementFormDefault="qualified">
    <xsd:import namespace="http://schemas.microsoft.com/office/2006/documentManagement/types"/>
    <xsd:import namespace="http://schemas.microsoft.com/office/infopath/2007/PartnerControls"/>
    <xsd:element name="ShareWithClient" ma:index="8" ma:displayName="ShareWithClient" ma:default="No" ma:format="RadioButtons" ma:internalName="ShareWithClient">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3379d2de-8d9a-4b30-9431-9cd0e41aa25c" elementFormDefault="qualified">
    <xsd:import namespace="http://schemas.microsoft.com/office/2006/documentManagement/types"/>
    <xsd:import namespace="http://schemas.microsoft.com/office/infopath/2007/PartnerControls"/>
    <xsd:element name="Innovation_x0020_Type" ma:index="9" nillable="true" ma:displayName="Innovation Type" ma:default="Practices" ma:internalName="Innovation_x0020_Type" ma:requiredMultiChoice="true">
      <xsd:complexType>
        <xsd:complexContent>
          <xsd:extension base="dms:MultiChoice">
            <xsd:sequence>
              <xsd:element name="Value" maxOccurs="unbounded" minOccurs="0" nillable="true">
                <xsd:simpleType>
                  <xsd:restriction base="dms:Choice">
                    <xsd:enumeration value="Consulting"/>
                    <xsd:enumeration value="Practices"/>
                    <xsd:enumeration value="Soluti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9ff8b0a-3a63-456a-88de-75c646e47313" elementFormDefault="qualified">
    <xsd:import namespace="http://schemas.microsoft.com/office/2006/documentManagement/types"/>
    <xsd:import namespace="http://schemas.microsoft.com/office/infopath/2007/PartnerControls"/>
    <xsd:element name="Description0" ma:index="10"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54842D-63B8-4BA4-832A-3FE6FDA3B171}">
  <ds:schemaRefs>
    <ds:schemaRef ds:uri="http://schemas.microsoft.com/sharepoint/v3/contenttype/forms"/>
  </ds:schemaRefs>
</ds:datastoreItem>
</file>

<file path=customXml/itemProps2.xml><?xml version="1.0" encoding="utf-8"?>
<ds:datastoreItem xmlns:ds="http://schemas.openxmlformats.org/officeDocument/2006/customXml" ds:itemID="{3782A01F-5AAD-42F5-97A7-DF921863E3AF}">
  <ds:schemaRefs>
    <ds:schemaRef ds:uri="http://www.w3.org/XML/1998/namespace"/>
    <ds:schemaRef ds:uri="c3e77de7-2e4b-4f7f-b9dd-9be744e4f19a"/>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99920f6d-781c-4192-b328-165f76f2ea64"/>
    <ds:schemaRef ds:uri="http://purl.org/dc/dcmitype/"/>
    <ds:schemaRef ds:uri="3379d2de-8d9a-4b30-9431-9cd0e41aa25c"/>
    <ds:schemaRef ds:uri="69ff8b0a-3a63-456a-88de-75c646e47313"/>
  </ds:schemaRefs>
</ds:datastoreItem>
</file>

<file path=customXml/itemProps3.xml><?xml version="1.0" encoding="utf-8"?>
<ds:datastoreItem xmlns:ds="http://schemas.openxmlformats.org/officeDocument/2006/customXml" ds:itemID="{126938AA-1966-42F5-9943-11A15E82F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20f6d-781c-4192-b328-165f76f2ea64"/>
    <ds:schemaRef ds:uri="3379d2de-8d9a-4b30-9431-9cd0e41aa25c"/>
    <ds:schemaRef ds:uri="69ff8b0a-3a63-456a-88de-75c646e47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18190</TotalTime>
  <Words>478</Words>
  <Application>Microsoft Office PowerPoint</Application>
  <PresentationFormat>On-screen Show (4:3)</PresentationFormat>
  <Paragraphs>69</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PowerPoint Presentation</vt:lpstr>
      <vt:lpstr>Medtronic: Advanced Analytics Focus Areas (1/3)</vt:lpstr>
      <vt:lpstr>Advanced Analytics Focus Areas (2/3)</vt:lpstr>
      <vt:lpstr>Advanced Analytics Focus Areas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citiustech: Analytics – as – Service Offering Analytics – as – Service Offering</dc:title>
  <dc:creator>Nilesh Teli</dc:creator>
  <cp:lastModifiedBy>Rajeev Kulkarni</cp:lastModifiedBy>
  <cp:revision>975</cp:revision>
  <dcterms:created xsi:type="dcterms:W3CDTF">2015-02-11T14:20:55Z</dcterms:created>
  <dcterms:modified xsi:type="dcterms:W3CDTF">2022-09-13T07:20:27Z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0x010100127E9B8D055A8A4CB65E3B34F105A53C</vt:lpwstr>
  </property>
</Properties>
</file>