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9"/>
  </p:notesMasterIdLst>
  <p:sldIdLst>
    <p:sldId id="315" r:id="rId5"/>
    <p:sldId id="416" r:id="rId6"/>
    <p:sldId id="417" r:id="rId7"/>
    <p:sldId id="41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hna Saboo" initials="M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FFFFFF"/>
    <a:srgbClr val="31859C"/>
    <a:srgbClr val="F2DCDB"/>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3" autoAdjust="0"/>
    <p:restoredTop sz="93606" autoAdjust="0"/>
  </p:normalViewPr>
  <p:slideViewPr>
    <p:cSldViewPr snapToGrid="0">
      <p:cViewPr varScale="1">
        <p:scale>
          <a:sx n="105" d="100"/>
          <a:sy n="105" d="100"/>
        </p:scale>
        <p:origin x="1488" y="138"/>
      </p:cViewPr>
      <p:guideLst>
        <p:guide orient="horz" pos="1032"/>
        <p:guide pos="2880"/>
      </p:guideLst>
    </p:cSldViewPr>
  </p:slideViewPr>
  <p:notesTextViewPr>
    <p:cViewPr>
      <p:scale>
        <a:sx n="1" d="1"/>
        <a:sy n="1" d="1"/>
      </p:scale>
      <p:origin x="0" y="0"/>
    </p:cViewPr>
  </p:notesTextViewPr>
  <p:sorterViewPr>
    <p:cViewPr>
      <p:scale>
        <a:sx n="100" d="100"/>
        <a:sy n="100" d="100"/>
      </p:scale>
      <p:origin x="0" y="20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43C81-5E42-49AC-A7F2-B39AC5286C59}" type="datetimeFigureOut">
              <a:rPr lang="en-US" smtClean="0"/>
              <a:t>9/13/2022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29246-B488-453F-B16F-F6352362AEF9}" type="slidenum">
              <a:rPr lang="en-US" smtClean="0"/>
              <a:t>‹#›</a:t>
            </a:fld>
            <a:endParaRPr lang="en-US"/>
          </a:p>
        </p:txBody>
      </p:sp>
    </p:spTree>
    <p:extLst>
      <p:ext uri="{BB962C8B-B14F-4D97-AF65-F5344CB8AC3E}">
        <p14:creationId xmlns:p14="http://schemas.microsoft.com/office/powerpoint/2010/main" val="386810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8E24E0D-0CFD-4A3B-AB1C-3CD68C049DC1}" type="slidenum">
              <a:rPr lang="en-IN" smtClean="0"/>
              <a:t>2</a:t>
            </a:fld>
            <a:endParaRPr lang="en-IN"/>
          </a:p>
        </p:txBody>
      </p:sp>
    </p:spTree>
    <p:extLst>
      <p:ext uri="{BB962C8B-B14F-4D97-AF65-F5344CB8AC3E}">
        <p14:creationId xmlns:p14="http://schemas.microsoft.com/office/powerpoint/2010/main" val="3845875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000" dirty="0"/>
              <a:t>Comparative</a:t>
            </a:r>
            <a:r>
              <a:rPr lang="en-IN" sz="1000" baseline="0" dirty="0"/>
              <a:t> effectiveness provides insights between efficacy of drug / treatments for chronic diseases / conditions. Pre-post analysis provides insights between efficacy of drugs/ treatments for episodic / exacerbation events. </a:t>
            </a:r>
            <a:endParaRPr lang="en-IN" dirty="0"/>
          </a:p>
        </p:txBody>
      </p:sp>
      <p:sp>
        <p:nvSpPr>
          <p:cNvPr id="4" name="Slide Number Placeholder 3"/>
          <p:cNvSpPr>
            <a:spLocks noGrp="1"/>
          </p:cNvSpPr>
          <p:nvPr>
            <p:ph type="sldNum" sz="quarter" idx="10"/>
          </p:nvPr>
        </p:nvSpPr>
        <p:spPr/>
        <p:txBody>
          <a:bodyPr/>
          <a:lstStyle/>
          <a:p>
            <a:fld id="{D8E24E0D-0CFD-4A3B-AB1C-3CD68C049DC1}" type="slidenum">
              <a:rPr lang="en-IN" smtClean="0"/>
              <a:t>4</a:t>
            </a:fld>
            <a:endParaRPr lang="en-IN"/>
          </a:p>
        </p:txBody>
      </p:sp>
    </p:spTree>
    <p:extLst>
      <p:ext uri="{BB962C8B-B14F-4D97-AF65-F5344CB8AC3E}">
        <p14:creationId xmlns:p14="http://schemas.microsoft.com/office/powerpoint/2010/main" val="2594466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5"/>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9" y="3552774"/>
            <a:ext cx="8001001" cy="1358287"/>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177" y="829041"/>
            <a:ext cx="2765031" cy="360000"/>
          </a:xfrm>
          <a:prstGeom prst="rect">
            <a:avLst/>
          </a:prstGeom>
        </p:spPr>
      </p:pic>
    </p:spTree>
    <p:extLst>
      <p:ext uri="{BB962C8B-B14F-4D97-AF65-F5344CB8AC3E}">
        <p14:creationId xmlns:p14="http://schemas.microsoft.com/office/powerpoint/2010/main" val="149049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477006"/>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6" y="6531593"/>
            <a:ext cx="1825563" cy="239419"/>
          </a:xfrm>
          <a:prstGeom prst="rect">
            <a:avLst/>
          </a:prstGeom>
        </p:spPr>
      </p:pic>
      <p:cxnSp>
        <p:nvCxnSpPr>
          <p:cNvPr id="13" name="Straight Connector 12"/>
          <p:cNvCxnSpPr/>
          <p:nvPr userDrawn="1"/>
        </p:nvCxnSpPr>
        <p:spPr>
          <a:xfrm>
            <a:off x="2126062" y="6742067"/>
            <a:ext cx="53802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3175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553206"/>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6" y="6531593"/>
            <a:ext cx="1825563" cy="239419"/>
          </a:xfrm>
          <a:prstGeom prst="rect">
            <a:avLst/>
          </a:prstGeom>
        </p:spPr>
      </p:pic>
      <p:cxnSp>
        <p:nvCxnSpPr>
          <p:cNvPr id="13" name="Straight Connector 12"/>
          <p:cNvCxnSpPr/>
          <p:nvPr userDrawn="1"/>
        </p:nvCxnSpPr>
        <p:spPr>
          <a:xfrm>
            <a:off x="2126054" y="6742067"/>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5559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Slide Number Placeholder 5"/>
          <p:cNvSpPr txBox="1">
            <a:spLocks/>
          </p:cNvSpPr>
          <p:nvPr/>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1509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6"/>
            <a:ext cx="8410080" cy="57943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4800" y="1066801"/>
            <a:ext cx="8382000" cy="5059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7856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8" r:id="rId4"/>
  </p:sldLayoutIdLst>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7" descr="Medictiv: Healthcare Predictive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l="5196" r="5196"/>
          <a:stretch/>
        </p:blipFill>
        <p:spPr bwMode="auto">
          <a:xfrm>
            <a:off x="155575" y="1765621"/>
            <a:ext cx="8799002" cy="330676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3257" y="5138967"/>
            <a:ext cx="8001001" cy="596286"/>
          </a:xfrm>
        </p:spPr>
        <p:txBody>
          <a:bodyPr>
            <a:normAutofit/>
          </a:bodyPr>
          <a:lstStyle/>
          <a:p>
            <a:r>
              <a:rPr lang="en-US" sz="1800" dirty="0"/>
              <a:t>February 2017</a:t>
            </a:r>
            <a:endParaRPr lang="en-IN" sz="1800" dirty="0"/>
          </a:p>
        </p:txBody>
      </p:sp>
      <p:sp>
        <p:nvSpPr>
          <p:cNvPr id="12" name="Rectangle 11"/>
          <p:cNvSpPr/>
          <p:nvPr/>
        </p:nvSpPr>
        <p:spPr>
          <a:xfrm flipH="1">
            <a:off x="155573" y="3714577"/>
            <a:ext cx="7884316" cy="1086023"/>
          </a:xfrm>
          <a:prstGeom prst="rect">
            <a:avLst/>
          </a:prstGeom>
          <a:solidFill>
            <a:schemeClr val="tx1">
              <a:lumMod val="85000"/>
              <a:lumOff val="1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dirty="0" err="1">
                <a:solidFill>
                  <a:prstClr val="white"/>
                </a:solidFill>
                <a:ea typeface="Segoe UI" pitchFamily="34" charset="0"/>
                <a:cs typeface="Segoe UI" pitchFamily="34" charset="0"/>
              </a:rPr>
              <a:t>Medictiv</a:t>
            </a:r>
            <a:r>
              <a:rPr lang="en-IN" sz="2800" b="1" dirty="0">
                <a:solidFill>
                  <a:prstClr val="white"/>
                </a:solidFill>
                <a:ea typeface="Segoe UI" pitchFamily="34" charset="0"/>
                <a:cs typeface="Segoe UI" pitchFamily="34" charset="0"/>
              </a:rPr>
              <a:t>: </a:t>
            </a:r>
            <a:r>
              <a:rPr lang="en-IN" sz="2800" dirty="0">
                <a:solidFill>
                  <a:prstClr val="white"/>
                </a:solidFill>
                <a:ea typeface="Segoe UI" pitchFamily="34" charset="0"/>
                <a:cs typeface="Segoe UI" pitchFamily="34" charset="0"/>
              </a:rPr>
              <a:t>Advanced &amp; </a:t>
            </a:r>
            <a:r>
              <a:rPr lang="en-IN" sz="2800">
                <a:solidFill>
                  <a:prstClr val="white"/>
                </a:solidFill>
                <a:ea typeface="Segoe UI" pitchFamily="34" charset="0"/>
                <a:cs typeface="Segoe UI" pitchFamily="34" charset="0"/>
              </a:rPr>
              <a:t>Predictive Analytics Use Cases For Payer ISV</a:t>
            </a:r>
            <a:endParaRPr lang="en-IN" sz="2800" dirty="0">
              <a:solidFill>
                <a:prstClr val="white"/>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4064" y="1765621"/>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evicore.com/assets/images/dump/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914400"/>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evicore.com/assets/images/dump/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5" y="-762000"/>
            <a:ext cx="2857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2"/>
          <p:cNvSpPr>
            <a:spLocks noChangeArrowheads="1"/>
          </p:cNvSpPr>
          <p:nvPr/>
        </p:nvSpPr>
        <p:spPr bwMode="auto">
          <a:xfrm>
            <a:off x="176461" y="6260599"/>
            <a:ext cx="8694825" cy="415498"/>
          </a:xfrm>
          <a:prstGeom prst="rect">
            <a:avLst/>
          </a:prstGeom>
          <a:noFill/>
          <a:ln w="38100">
            <a:noFill/>
            <a:prstDash val="sysDot"/>
            <a:miter lim="800000"/>
            <a:headEnd/>
            <a:tailEnd/>
          </a:ln>
        </p:spPr>
        <p:txBody>
          <a:bodyPr wrap="square">
            <a:spAutoFit/>
          </a:bodyPr>
          <a:lstStyle/>
          <a:p>
            <a:pPr algn="ctr" eaLnBrk="0" hangingPunct="0"/>
            <a:r>
              <a:rPr lang="en-US" sz="1050" dirty="0">
                <a:solidFill>
                  <a:prstClr val="white">
                    <a:lumMod val="65000"/>
                  </a:prst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2000" dirty="0">
              <a:solidFill>
                <a:prstClr val="white">
                  <a:lumMod val="65000"/>
                </a:prstClr>
              </a:solidFill>
            </a:endParaRPr>
          </a:p>
        </p:txBody>
      </p:sp>
    </p:spTree>
    <p:extLst>
      <p:ext uri="{BB962C8B-B14F-4D97-AF65-F5344CB8AC3E}">
        <p14:creationId xmlns:p14="http://schemas.microsoft.com/office/powerpoint/2010/main" val="30531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6288200" y="727054"/>
            <a:ext cx="2057400" cy="3195753"/>
          </a:xfrm>
          <a:prstGeom prst="rect">
            <a:avLst/>
          </a:prstGeom>
          <a:ln w="9525">
            <a:solidFill>
              <a:srgbClr val="D4D4D4"/>
            </a:solidFill>
          </a:ln>
        </p:spPr>
        <p:style>
          <a:lnRef idx="2">
            <a:schemeClr val="accent1"/>
          </a:lnRef>
          <a:fillRef idx="1">
            <a:schemeClr val="lt1"/>
          </a:fillRef>
          <a:effectRef idx="0">
            <a:schemeClr val="accent1"/>
          </a:effectRef>
          <a:fontRef idx="minor">
            <a:schemeClr val="dk1"/>
          </a:fontRef>
        </p:style>
        <p:txBody>
          <a:bodyPr vert="horz" rtlCol="0" anchor="b"/>
          <a:lstStyle/>
          <a:p>
            <a:pPr algn="ctr">
              <a:spcBef>
                <a:spcPts val="1200"/>
              </a:spcBef>
              <a:spcAft>
                <a:spcPts val="1200"/>
              </a:spcAft>
            </a:pPr>
            <a:r>
              <a:rPr lang="en-IN" sz="1200" b="1" dirty="0"/>
              <a:t>Foresights – Predictive Models</a:t>
            </a:r>
          </a:p>
        </p:txBody>
      </p:sp>
      <p:sp>
        <p:nvSpPr>
          <p:cNvPr id="80" name="Rectangle 79"/>
          <p:cNvSpPr/>
          <p:nvPr/>
        </p:nvSpPr>
        <p:spPr>
          <a:xfrm>
            <a:off x="801800" y="990600"/>
            <a:ext cx="1600200" cy="5133459"/>
          </a:xfrm>
          <a:prstGeom prst="rect">
            <a:avLst/>
          </a:prstGeom>
          <a:ln w="9525">
            <a:solidFill>
              <a:srgbClr val="D4D4D4"/>
            </a:solidFill>
          </a:ln>
        </p:spPr>
        <p:style>
          <a:lnRef idx="2">
            <a:schemeClr val="accent1"/>
          </a:lnRef>
          <a:fillRef idx="1">
            <a:schemeClr val="lt1"/>
          </a:fillRef>
          <a:effectRef idx="0">
            <a:schemeClr val="accent1"/>
          </a:effectRef>
          <a:fontRef idx="minor">
            <a:schemeClr val="dk1"/>
          </a:fontRef>
        </p:style>
        <p:txBody>
          <a:bodyPr vert="horz" rtlCol="0" anchor="b"/>
          <a:lstStyle/>
          <a:p>
            <a:pPr algn="ctr">
              <a:spcBef>
                <a:spcPts val="1200"/>
              </a:spcBef>
              <a:spcAft>
                <a:spcPts val="1200"/>
              </a:spcAft>
            </a:pPr>
            <a:r>
              <a:rPr lang="en-IN" sz="1200" b="1" dirty="0" err="1"/>
              <a:t>eviCore</a:t>
            </a:r>
            <a:r>
              <a:rPr lang="en-IN" sz="1200" b="1" dirty="0"/>
              <a:t> Client Data</a:t>
            </a:r>
          </a:p>
        </p:txBody>
      </p:sp>
      <p:sp>
        <p:nvSpPr>
          <p:cNvPr id="90" name="Rectangle 89"/>
          <p:cNvSpPr/>
          <p:nvPr/>
        </p:nvSpPr>
        <p:spPr>
          <a:xfrm>
            <a:off x="6288200" y="4115298"/>
            <a:ext cx="2057400" cy="2368494"/>
          </a:xfrm>
          <a:prstGeom prst="rect">
            <a:avLst/>
          </a:prstGeom>
          <a:ln w="9525">
            <a:solidFill>
              <a:srgbClr val="D4D4D4"/>
            </a:solidFill>
          </a:ln>
        </p:spPr>
        <p:style>
          <a:lnRef idx="2">
            <a:schemeClr val="accent1"/>
          </a:lnRef>
          <a:fillRef idx="1">
            <a:schemeClr val="lt1"/>
          </a:fillRef>
          <a:effectRef idx="0">
            <a:schemeClr val="accent1"/>
          </a:effectRef>
          <a:fontRef idx="minor">
            <a:schemeClr val="dk1"/>
          </a:fontRef>
        </p:style>
        <p:txBody>
          <a:bodyPr vert="horz" rtlCol="0" anchor="b"/>
          <a:lstStyle/>
          <a:p>
            <a:pPr algn="ctr">
              <a:spcBef>
                <a:spcPts val="1200"/>
              </a:spcBef>
              <a:spcAft>
                <a:spcPts val="1200"/>
              </a:spcAft>
            </a:pPr>
            <a:r>
              <a:rPr lang="en-IN" sz="1200" b="1" dirty="0"/>
              <a:t>Insights – Data Mining </a:t>
            </a:r>
          </a:p>
        </p:txBody>
      </p:sp>
      <p:sp>
        <p:nvSpPr>
          <p:cNvPr id="4" name="Title 1"/>
          <p:cNvSpPr txBox="1">
            <a:spLocks/>
          </p:cNvSpPr>
          <p:nvPr/>
        </p:nvSpPr>
        <p:spPr>
          <a:xfrm>
            <a:off x="276720" y="152400"/>
            <a:ext cx="8562480" cy="576000"/>
          </a:xfrm>
          <a:prstGeom prst="rect">
            <a:avLst/>
          </a:prstGeom>
        </p:spPr>
        <p:txBody>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IN" sz="2800" dirty="0" err="1"/>
              <a:t>Medictiv</a:t>
            </a:r>
            <a:r>
              <a:rPr lang="en-IN" sz="2800" dirty="0"/>
              <a:t> : Advanced Analytics Offerings  </a:t>
            </a:r>
          </a:p>
        </p:txBody>
      </p:sp>
      <p:pic>
        <p:nvPicPr>
          <p:cNvPr id="13" name="Picture 12"/>
          <p:cNvPicPr>
            <a:picLocks noChangeAspect="1"/>
          </p:cNvPicPr>
          <p:nvPr/>
        </p:nvPicPr>
        <p:blipFill>
          <a:blip r:embed="rId3"/>
          <a:stretch>
            <a:fillRect/>
          </a:stretch>
        </p:blipFill>
        <p:spPr>
          <a:xfrm>
            <a:off x="1201850" y="1056048"/>
            <a:ext cx="800100" cy="791153"/>
          </a:xfrm>
          <a:prstGeom prst="rect">
            <a:avLst/>
          </a:prstGeom>
        </p:spPr>
      </p:pic>
      <p:pic>
        <p:nvPicPr>
          <p:cNvPr id="16" name="Picture 15"/>
          <p:cNvPicPr>
            <a:picLocks noChangeAspect="1"/>
          </p:cNvPicPr>
          <p:nvPr/>
        </p:nvPicPr>
        <p:blipFill>
          <a:blip r:embed="rId3"/>
          <a:stretch>
            <a:fillRect/>
          </a:stretch>
        </p:blipFill>
        <p:spPr>
          <a:xfrm>
            <a:off x="1201850" y="3434284"/>
            <a:ext cx="800100" cy="791153"/>
          </a:xfrm>
          <a:prstGeom prst="rect">
            <a:avLst/>
          </a:prstGeom>
        </p:spPr>
      </p:pic>
      <p:pic>
        <p:nvPicPr>
          <p:cNvPr id="17" name="Picture 16"/>
          <p:cNvPicPr>
            <a:picLocks noChangeAspect="1"/>
          </p:cNvPicPr>
          <p:nvPr/>
        </p:nvPicPr>
        <p:blipFill>
          <a:blip r:embed="rId3"/>
          <a:stretch>
            <a:fillRect/>
          </a:stretch>
        </p:blipFill>
        <p:spPr>
          <a:xfrm>
            <a:off x="1201850" y="2245166"/>
            <a:ext cx="800100" cy="791153"/>
          </a:xfrm>
          <a:prstGeom prst="rect">
            <a:avLst/>
          </a:prstGeom>
        </p:spPr>
      </p:pic>
      <p:pic>
        <p:nvPicPr>
          <p:cNvPr id="62" name="Picture 61"/>
          <p:cNvPicPr>
            <a:picLocks noChangeAspect="1"/>
          </p:cNvPicPr>
          <p:nvPr/>
        </p:nvPicPr>
        <p:blipFill>
          <a:blip r:embed="rId3"/>
          <a:stretch>
            <a:fillRect/>
          </a:stretch>
        </p:blipFill>
        <p:spPr>
          <a:xfrm>
            <a:off x="1201850" y="4623402"/>
            <a:ext cx="800100" cy="791153"/>
          </a:xfrm>
          <a:prstGeom prst="rect">
            <a:avLst/>
          </a:prstGeom>
        </p:spPr>
      </p:pic>
      <p:sp>
        <p:nvSpPr>
          <p:cNvPr id="66" name="Rectangle 65"/>
          <p:cNvSpPr/>
          <p:nvPr/>
        </p:nvSpPr>
        <p:spPr>
          <a:xfrm>
            <a:off x="1168224" y="1861437"/>
            <a:ext cx="867352" cy="36949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b="1" dirty="0"/>
              <a:t>Radiology</a:t>
            </a:r>
            <a:endParaRPr lang="en-IN" sz="1200" dirty="0"/>
          </a:p>
        </p:txBody>
      </p:sp>
      <p:sp>
        <p:nvSpPr>
          <p:cNvPr id="67" name="Rectangle 66"/>
          <p:cNvSpPr/>
          <p:nvPr/>
        </p:nvSpPr>
        <p:spPr>
          <a:xfrm>
            <a:off x="1206325" y="3050555"/>
            <a:ext cx="791151" cy="36949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b="1" dirty="0"/>
              <a:t>Clinical</a:t>
            </a:r>
            <a:endParaRPr lang="en-IN" sz="1200" dirty="0"/>
          </a:p>
        </p:txBody>
      </p:sp>
      <p:sp>
        <p:nvSpPr>
          <p:cNvPr id="68" name="Rectangle 67"/>
          <p:cNvSpPr/>
          <p:nvPr/>
        </p:nvSpPr>
        <p:spPr>
          <a:xfrm>
            <a:off x="1206325" y="4239673"/>
            <a:ext cx="791151" cy="36949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b="1" dirty="0"/>
              <a:t>Claims</a:t>
            </a:r>
            <a:endParaRPr lang="en-IN" sz="1200" dirty="0"/>
          </a:p>
        </p:txBody>
      </p:sp>
      <p:sp>
        <p:nvSpPr>
          <p:cNvPr id="69" name="Rectangle 68"/>
          <p:cNvSpPr/>
          <p:nvPr/>
        </p:nvSpPr>
        <p:spPr>
          <a:xfrm>
            <a:off x="1206325" y="5428789"/>
            <a:ext cx="791151" cy="36949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b="1" dirty="0"/>
              <a:t>Remits</a:t>
            </a:r>
            <a:endParaRPr lang="en-IN" sz="1200" dirty="0"/>
          </a:p>
        </p:txBody>
      </p:sp>
      <p:sp>
        <p:nvSpPr>
          <p:cNvPr id="181" name="Rectangle 180"/>
          <p:cNvSpPr/>
          <p:nvPr/>
        </p:nvSpPr>
        <p:spPr>
          <a:xfrm>
            <a:off x="6669200" y="846430"/>
            <a:ext cx="1295400" cy="374662"/>
          </a:xfrm>
          <a:prstGeom prst="rect">
            <a:avLst/>
          </a:prstGeom>
          <a:noFill/>
          <a:ln w="9525">
            <a:solidFill>
              <a:srgbClr val="D4D4D4"/>
            </a:solid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dirty="0"/>
              <a:t>Readmissions</a:t>
            </a:r>
          </a:p>
        </p:txBody>
      </p:sp>
      <p:sp>
        <p:nvSpPr>
          <p:cNvPr id="182" name="Rectangle 181"/>
          <p:cNvSpPr/>
          <p:nvPr/>
        </p:nvSpPr>
        <p:spPr>
          <a:xfrm>
            <a:off x="6669200" y="1340632"/>
            <a:ext cx="1295400" cy="374662"/>
          </a:xfrm>
          <a:prstGeom prst="rect">
            <a:avLst/>
          </a:prstGeom>
          <a:noFill/>
          <a:ln w="9525">
            <a:solidFill>
              <a:srgbClr val="D4D4D4"/>
            </a:solid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dirty="0"/>
              <a:t>Fall in Elderly Patients</a:t>
            </a:r>
          </a:p>
        </p:txBody>
      </p:sp>
      <p:sp>
        <p:nvSpPr>
          <p:cNvPr id="183" name="Rectangle 182"/>
          <p:cNvSpPr/>
          <p:nvPr/>
        </p:nvSpPr>
        <p:spPr>
          <a:xfrm>
            <a:off x="6669200" y="1834834"/>
            <a:ext cx="1295400" cy="374662"/>
          </a:xfrm>
          <a:prstGeom prst="rect">
            <a:avLst/>
          </a:prstGeom>
          <a:noFill/>
          <a:ln w="9525">
            <a:solidFill>
              <a:srgbClr val="D4D4D4"/>
            </a:solid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dirty="0"/>
              <a:t>Treatment Compliance</a:t>
            </a:r>
          </a:p>
        </p:txBody>
      </p:sp>
      <p:sp>
        <p:nvSpPr>
          <p:cNvPr id="184" name="Rectangle 183"/>
          <p:cNvSpPr/>
          <p:nvPr/>
        </p:nvSpPr>
        <p:spPr>
          <a:xfrm>
            <a:off x="6669200" y="2329036"/>
            <a:ext cx="1295400" cy="374662"/>
          </a:xfrm>
          <a:prstGeom prst="rect">
            <a:avLst/>
          </a:prstGeom>
          <a:noFill/>
          <a:ln w="9525">
            <a:solidFill>
              <a:srgbClr val="D4D4D4"/>
            </a:solid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dirty="0"/>
              <a:t>CKD Progression</a:t>
            </a:r>
          </a:p>
        </p:txBody>
      </p:sp>
      <p:sp>
        <p:nvSpPr>
          <p:cNvPr id="185" name="Rectangle 184"/>
          <p:cNvSpPr/>
          <p:nvPr/>
        </p:nvSpPr>
        <p:spPr>
          <a:xfrm>
            <a:off x="6669200" y="2823237"/>
            <a:ext cx="1295400" cy="546571"/>
          </a:xfrm>
          <a:prstGeom prst="rect">
            <a:avLst/>
          </a:prstGeom>
          <a:noFill/>
          <a:ln w="9525">
            <a:solidFill>
              <a:srgbClr val="D4D4D4"/>
            </a:solid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dirty="0"/>
              <a:t>Detection of Cell Abnormalities (Cancer)</a:t>
            </a:r>
          </a:p>
        </p:txBody>
      </p:sp>
      <p:sp>
        <p:nvSpPr>
          <p:cNvPr id="188" name="Rectangle 187"/>
          <p:cNvSpPr/>
          <p:nvPr/>
        </p:nvSpPr>
        <p:spPr>
          <a:xfrm>
            <a:off x="6669200" y="4253020"/>
            <a:ext cx="1295400" cy="374662"/>
          </a:xfrm>
          <a:prstGeom prst="rect">
            <a:avLst/>
          </a:prstGeom>
          <a:noFill/>
          <a:ln w="9525">
            <a:solidFill>
              <a:srgbClr val="D4D4D4"/>
            </a:solid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dirty="0"/>
              <a:t>Treatment Pathways</a:t>
            </a:r>
          </a:p>
        </p:txBody>
      </p:sp>
      <p:sp>
        <p:nvSpPr>
          <p:cNvPr id="189" name="Rectangle 188"/>
          <p:cNvSpPr/>
          <p:nvPr/>
        </p:nvSpPr>
        <p:spPr>
          <a:xfrm>
            <a:off x="6669200" y="4767172"/>
            <a:ext cx="1295400" cy="374662"/>
          </a:xfrm>
          <a:prstGeom prst="rect">
            <a:avLst/>
          </a:prstGeom>
          <a:noFill/>
          <a:ln w="9525">
            <a:solidFill>
              <a:srgbClr val="D4D4D4"/>
            </a:solid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dirty="0"/>
              <a:t>Health Plan Benchmarking</a:t>
            </a:r>
          </a:p>
        </p:txBody>
      </p:sp>
      <p:sp>
        <p:nvSpPr>
          <p:cNvPr id="190" name="Rectangle 189"/>
          <p:cNvSpPr/>
          <p:nvPr/>
        </p:nvSpPr>
        <p:spPr>
          <a:xfrm>
            <a:off x="6669200" y="5284715"/>
            <a:ext cx="1295400" cy="374662"/>
          </a:xfrm>
          <a:prstGeom prst="rect">
            <a:avLst/>
          </a:prstGeom>
          <a:noFill/>
          <a:ln w="9525">
            <a:solidFill>
              <a:srgbClr val="D4D4D4"/>
            </a:solid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dirty="0"/>
              <a:t>Comparative Effectiveness</a:t>
            </a:r>
          </a:p>
        </p:txBody>
      </p:sp>
      <p:sp>
        <p:nvSpPr>
          <p:cNvPr id="191" name="Rectangle 190"/>
          <p:cNvSpPr/>
          <p:nvPr/>
        </p:nvSpPr>
        <p:spPr>
          <a:xfrm>
            <a:off x="6669200" y="5802258"/>
            <a:ext cx="1295400" cy="374662"/>
          </a:xfrm>
          <a:prstGeom prst="rect">
            <a:avLst/>
          </a:prstGeom>
          <a:noFill/>
          <a:ln w="9525">
            <a:solidFill>
              <a:srgbClr val="D4D4D4"/>
            </a:solidFill>
          </a:ln>
        </p:spPr>
        <p:style>
          <a:lnRef idx="2">
            <a:schemeClr val="accent1"/>
          </a:lnRef>
          <a:fillRef idx="1">
            <a:schemeClr val="lt1"/>
          </a:fillRef>
          <a:effectRef idx="0">
            <a:schemeClr val="accent1"/>
          </a:effectRef>
          <a:fontRef idx="minor">
            <a:schemeClr val="dk1"/>
          </a:fontRef>
        </p:style>
        <p:txBody>
          <a:bodyPr rtlCol="0" anchor="ctr"/>
          <a:lstStyle/>
          <a:p>
            <a:pPr algn="ctr">
              <a:spcBef>
                <a:spcPts val="1200"/>
              </a:spcBef>
              <a:spcAft>
                <a:spcPts val="1200"/>
              </a:spcAft>
            </a:pPr>
            <a:r>
              <a:rPr lang="en-IN" sz="1200" dirty="0"/>
              <a:t>Pre and Post Event Analysis</a:t>
            </a:r>
          </a:p>
        </p:txBody>
      </p:sp>
      <p:cxnSp>
        <p:nvCxnSpPr>
          <p:cNvPr id="1079" name="Elbow Connector 1078"/>
          <p:cNvCxnSpPr>
            <a:stCxn id="17" idx="3"/>
            <a:endCxn id="181" idx="1"/>
          </p:cNvCxnSpPr>
          <p:nvPr/>
        </p:nvCxnSpPr>
        <p:spPr>
          <a:xfrm flipV="1">
            <a:off x="2001950" y="1033761"/>
            <a:ext cx="4667250" cy="1606982"/>
          </a:xfrm>
          <a:prstGeom prst="curvedConnector3">
            <a:avLst/>
          </a:prstGeom>
          <a:ln>
            <a:solidFill>
              <a:srgbClr val="C3D79A"/>
            </a:solidFill>
          </a:ln>
        </p:spPr>
        <p:style>
          <a:lnRef idx="1">
            <a:schemeClr val="accent1"/>
          </a:lnRef>
          <a:fillRef idx="0">
            <a:schemeClr val="accent1"/>
          </a:fillRef>
          <a:effectRef idx="0">
            <a:schemeClr val="accent1"/>
          </a:effectRef>
          <a:fontRef idx="minor">
            <a:schemeClr val="tx1"/>
          </a:fontRef>
        </p:style>
      </p:cxnSp>
      <p:cxnSp>
        <p:nvCxnSpPr>
          <p:cNvPr id="1081" name="Elbow Connector 1080"/>
          <p:cNvCxnSpPr>
            <a:stCxn id="16" idx="3"/>
            <a:endCxn id="182" idx="1"/>
          </p:cNvCxnSpPr>
          <p:nvPr/>
        </p:nvCxnSpPr>
        <p:spPr>
          <a:xfrm flipV="1">
            <a:off x="2001950" y="1527963"/>
            <a:ext cx="4667250" cy="2301898"/>
          </a:xfrm>
          <a:prstGeom prst="curvedConnector3">
            <a:avLst/>
          </a:prstGeom>
          <a:ln>
            <a:solidFill>
              <a:srgbClr val="B5A0C9"/>
            </a:solidFill>
          </a:ln>
        </p:spPr>
        <p:style>
          <a:lnRef idx="1">
            <a:schemeClr val="accent1"/>
          </a:lnRef>
          <a:fillRef idx="0">
            <a:schemeClr val="accent1"/>
          </a:fillRef>
          <a:effectRef idx="0">
            <a:schemeClr val="accent1"/>
          </a:effectRef>
          <a:fontRef idx="minor">
            <a:schemeClr val="tx1"/>
          </a:fontRef>
        </p:style>
      </p:cxnSp>
      <p:cxnSp>
        <p:nvCxnSpPr>
          <p:cNvPr id="1083" name="Elbow Connector 1082"/>
          <p:cNvCxnSpPr>
            <a:stCxn id="16" idx="3"/>
            <a:endCxn id="183" idx="1"/>
          </p:cNvCxnSpPr>
          <p:nvPr/>
        </p:nvCxnSpPr>
        <p:spPr>
          <a:xfrm flipV="1">
            <a:off x="2001950" y="2022165"/>
            <a:ext cx="4667250" cy="1807696"/>
          </a:xfrm>
          <a:prstGeom prst="curvedConnector3">
            <a:avLst/>
          </a:prstGeom>
          <a:ln>
            <a:solidFill>
              <a:srgbClr val="B5A0C9"/>
            </a:solidFill>
          </a:ln>
        </p:spPr>
        <p:style>
          <a:lnRef idx="1">
            <a:schemeClr val="accent1"/>
          </a:lnRef>
          <a:fillRef idx="0">
            <a:schemeClr val="accent1"/>
          </a:fillRef>
          <a:effectRef idx="0">
            <a:schemeClr val="accent1"/>
          </a:effectRef>
          <a:fontRef idx="minor">
            <a:schemeClr val="tx1"/>
          </a:fontRef>
        </p:style>
      </p:cxnSp>
      <p:cxnSp>
        <p:nvCxnSpPr>
          <p:cNvPr id="1085" name="Elbow Connector 1084"/>
          <p:cNvCxnSpPr>
            <a:stCxn id="17" idx="3"/>
            <a:endCxn id="184" idx="1"/>
          </p:cNvCxnSpPr>
          <p:nvPr/>
        </p:nvCxnSpPr>
        <p:spPr>
          <a:xfrm flipV="1">
            <a:off x="2001950" y="2516367"/>
            <a:ext cx="4667250" cy="124376"/>
          </a:xfrm>
          <a:prstGeom prst="curvedConnector3">
            <a:avLst/>
          </a:prstGeom>
          <a:ln>
            <a:solidFill>
              <a:srgbClr val="C3D79A"/>
            </a:solidFill>
          </a:ln>
        </p:spPr>
        <p:style>
          <a:lnRef idx="1">
            <a:schemeClr val="accent1"/>
          </a:lnRef>
          <a:fillRef idx="0">
            <a:schemeClr val="accent1"/>
          </a:fillRef>
          <a:effectRef idx="0">
            <a:schemeClr val="accent1"/>
          </a:effectRef>
          <a:fontRef idx="minor">
            <a:schemeClr val="tx1"/>
          </a:fontRef>
        </p:style>
      </p:cxnSp>
      <p:cxnSp>
        <p:nvCxnSpPr>
          <p:cNvPr id="1087" name="Elbow Connector 1086"/>
          <p:cNvCxnSpPr>
            <a:stCxn id="13" idx="3"/>
            <a:endCxn id="185" idx="1"/>
          </p:cNvCxnSpPr>
          <p:nvPr/>
        </p:nvCxnSpPr>
        <p:spPr>
          <a:xfrm>
            <a:off x="2001950" y="1451625"/>
            <a:ext cx="4667250" cy="1644898"/>
          </a:xfrm>
          <a:prstGeom prst="curvedConnector3">
            <a:avLst/>
          </a:prstGeom>
          <a:ln>
            <a:solidFill>
              <a:srgbClr val="94C4D4"/>
            </a:solidFill>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16" idx="3"/>
            <a:endCxn id="188" idx="1"/>
          </p:cNvCxnSpPr>
          <p:nvPr/>
        </p:nvCxnSpPr>
        <p:spPr>
          <a:xfrm>
            <a:off x="2001950" y="3829861"/>
            <a:ext cx="4667250" cy="610490"/>
          </a:xfrm>
          <a:prstGeom prst="curvedConnector3">
            <a:avLst/>
          </a:prstGeom>
          <a:ln>
            <a:solidFill>
              <a:srgbClr val="B5A0C9"/>
            </a:solidFill>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6" idx="3"/>
            <a:endCxn id="189" idx="1"/>
          </p:cNvCxnSpPr>
          <p:nvPr/>
        </p:nvCxnSpPr>
        <p:spPr>
          <a:xfrm>
            <a:off x="2001950" y="3829861"/>
            <a:ext cx="4667250" cy="1124642"/>
          </a:xfrm>
          <a:prstGeom prst="curvedConnector3">
            <a:avLst/>
          </a:prstGeom>
          <a:ln>
            <a:solidFill>
              <a:srgbClr val="B5A0C9"/>
            </a:solidFill>
          </a:ln>
        </p:spPr>
        <p:style>
          <a:lnRef idx="1">
            <a:schemeClr val="accent1"/>
          </a:lnRef>
          <a:fillRef idx="0">
            <a:schemeClr val="accent1"/>
          </a:fillRef>
          <a:effectRef idx="0">
            <a:schemeClr val="accent1"/>
          </a:effectRef>
          <a:fontRef idx="minor">
            <a:schemeClr val="tx1"/>
          </a:fontRef>
        </p:style>
      </p:cxnSp>
      <p:cxnSp>
        <p:nvCxnSpPr>
          <p:cNvPr id="137" name="Elbow Connector 136"/>
          <p:cNvCxnSpPr>
            <a:stCxn id="16" idx="3"/>
            <a:endCxn id="190" idx="1"/>
          </p:cNvCxnSpPr>
          <p:nvPr/>
        </p:nvCxnSpPr>
        <p:spPr>
          <a:xfrm>
            <a:off x="2001950" y="3829861"/>
            <a:ext cx="4667250" cy="1642185"/>
          </a:xfrm>
          <a:prstGeom prst="curvedConnector3">
            <a:avLst/>
          </a:prstGeom>
          <a:ln>
            <a:solidFill>
              <a:srgbClr val="B5A0C9"/>
            </a:solidFill>
          </a:ln>
        </p:spPr>
        <p:style>
          <a:lnRef idx="1">
            <a:schemeClr val="accent1"/>
          </a:lnRef>
          <a:fillRef idx="0">
            <a:schemeClr val="accent1"/>
          </a:fillRef>
          <a:effectRef idx="0">
            <a:schemeClr val="accent1"/>
          </a:effectRef>
          <a:fontRef idx="minor">
            <a:schemeClr val="tx1"/>
          </a:fontRef>
        </p:style>
      </p:cxnSp>
      <p:cxnSp>
        <p:nvCxnSpPr>
          <p:cNvPr id="139" name="Elbow Connector 138"/>
          <p:cNvCxnSpPr>
            <a:stCxn id="16" idx="3"/>
            <a:endCxn id="191" idx="1"/>
          </p:cNvCxnSpPr>
          <p:nvPr/>
        </p:nvCxnSpPr>
        <p:spPr>
          <a:xfrm>
            <a:off x="2001950" y="3829861"/>
            <a:ext cx="4667250" cy="2159728"/>
          </a:xfrm>
          <a:prstGeom prst="curvedConnector3">
            <a:avLst/>
          </a:prstGeom>
          <a:ln>
            <a:solidFill>
              <a:srgbClr val="B5A0C9"/>
            </a:solidFill>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16" idx="3"/>
            <a:endCxn id="181" idx="1"/>
          </p:cNvCxnSpPr>
          <p:nvPr/>
        </p:nvCxnSpPr>
        <p:spPr>
          <a:xfrm flipV="1">
            <a:off x="2001950" y="1033761"/>
            <a:ext cx="4667250" cy="2796100"/>
          </a:xfrm>
          <a:prstGeom prst="curvedConnector3">
            <a:avLst/>
          </a:prstGeom>
          <a:ln>
            <a:solidFill>
              <a:srgbClr val="B5A0C9"/>
            </a:solidFill>
          </a:ln>
        </p:spPr>
        <p:style>
          <a:lnRef idx="1">
            <a:schemeClr val="accent1"/>
          </a:lnRef>
          <a:fillRef idx="0">
            <a:schemeClr val="accent1"/>
          </a:fillRef>
          <a:effectRef idx="0">
            <a:schemeClr val="accent1"/>
          </a:effectRef>
          <a:fontRef idx="minor">
            <a:schemeClr val="tx1"/>
          </a:fontRef>
        </p:style>
      </p:cxnSp>
      <p:cxnSp>
        <p:nvCxnSpPr>
          <p:cNvPr id="50" name="Elbow Connector 1080"/>
          <p:cNvCxnSpPr>
            <a:stCxn id="17" idx="3"/>
            <a:endCxn id="182" idx="1"/>
          </p:cNvCxnSpPr>
          <p:nvPr/>
        </p:nvCxnSpPr>
        <p:spPr>
          <a:xfrm flipV="1">
            <a:off x="2001950" y="1527963"/>
            <a:ext cx="4667250" cy="1112780"/>
          </a:xfrm>
          <a:prstGeom prst="curvedConnector3">
            <a:avLst/>
          </a:prstGeom>
          <a:ln>
            <a:solidFill>
              <a:srgbClr val="C3D79A"/>
            </a:solidFill>
          </a:ln>
        </p:spPr>
        <p:style>
          <a:lnRef idx="1">
            <a:schemeClr val="accent1"/>
          </a:lnRef>
          <a:fillRef idx="0">
            <a:schemeClr val="accent1"/>
          </a:fillRef>
          <a:effectRef idx="0">
            <a:schemeClr val="accent1"/>
          </a:effectRef>
          <a:fontRef idx="minor">
            <a:schemeClr val="tx1"/>
          </a:fontRef>
        </p:style>
      </p:cxnSp>
      <p:cxnSp>
        <p:nvCxnSpPr>
          <p:cNvPr id="54" name="Elbow Connector 1082"/>
          <p:cNvCxnSpPr>
            <a:stCxn id="62" idx="3"/>
            <a:endCxn id="183" idx="1"/>
          </p:cNvCxnSpPr>
          <p:nvPr/>
        </p:nvCxnSpPr>
        <p:spPr>
          <a:xfrm flipV="1">
            <a:off x="2001950" y="2022165"/>
            <a:ext cx="4667250" cy="2996814"/>
          </a:xfrm>
          <a:prstGeom prst="curvedConnector3">
            <a:avLst/>
          </a:prstGeom>
          <a:ln>
            <a:solidFill>
              <a:srgbClr val="F7C291"/>
            </a:solidFill>
          </a:ln>
        </p:spPr>
        <p:style>
          <a:lnRef idx="1">
            <a:schemeClr val="accent1"/>
          </a:lnRef>
          <a:fillRef idx="0">
            <a:schemeClr val="accent1"/>
          </a:fillRef>
          <a:effectRef idx="0">
            <a:schemeClr val="accent1"/>
          </a:effectRef>
          <a:fontRef idx="minor">
            <a:schemeClr val="tx1"/>
          </a:fontRef>
        </p:style>
      </p:cxnSp>
      <p:cxnSp>
        <p:nvCxnSpPr>
          <p:cNvPr id="64" name="Elbow Connector 132"/>
          <p:cNvCxnSpPr>
            <a:stCxn id="17" idx="3"/>
            <a:endCxn id="188" idx="1"/>
          </p:cNvCxnSpPr>
          <p:nvPr/>
        </p:nvCxnSpPr>
        <p:spPr>
          <a:xfrm>
            <a:off x="2001950" y="2640743"/>
            <a:ext cx="4667250" cy="1799608"/>
          </a:xfrm>
          <a:prstGeom prst="curvedConnector3">
            <a:avLst/>
          </a:prstGeom>
          <a:ln>
            <a:solidFill>
              <a:srgbClr val="C3D79A"/>
            </a:solidFill>
          </a:ln>
        </p:spPr>
        <p:style>
          <a:lnRef idx="1">
            <a:schemeClr val="accent1"/>
          </a:lnRef>
          <a:fillRef idx="0">
            <a:schemeClr val="accent1"/>
          </a:fillRef>
          <a:effectRef idx="0">
            <a:schemeClr val="accent1"/>
          </a:effectRef>
          <a:fontRef idx="minor">
            <a:schemeClr val="tx1"/>
          </a:fontRef>
        </p:style>
      </p:cxnSp>
      <p:cxnSp>
        <p:nvCxnSpPr>
          <p:cNvPr id="72" name="Elbow Connector 134"/>
          <p:cNvCxnSpPr>
            <a:stCxn id="62" idx="3"/>
            <a:endCxn id="189" idx="1"/>
          </p:cNvCxnSpPr>
          <p:nvPr/>
        </p:nvCxnSpPr>
        <p:spPr>
          <a:xfrm flipV="1">
            <a:off x="2001950" y="4954503"/>
            <a:ext cx="4667250" cy="64476"/>
          </a:xfrm>
          <a:prstGeom prst="curvedConnector3">
            <a:avLst/>
          </a:prstGeom>
          <a:ln>
            <a:solidFill>
              <a:srgbClr val="F7C291"/>
            </a:solidFill>
          </a:ln>
        </p:spPr>
        <p:style>
          <a:lnRef idx="1">
            <a:schemeClr val="accent1"/>
          </a:lnRef>
          <a:fillRef idx="0">
            <a:schemeClr val="accent1"/>
          </a:fillRef>
          <a:effectRef idx="0">
            <a:schemeClr val="accent1"/>
          </a:effectRef>
          <a:fontRef idx="minor">
            <a:schemeClr val="tx1"/>
          </a:fontRef>
        </p:style>
      </p:cxnSp>
      <p:cxnSp>
        <p:nvCxnSpPr>
          <p:cNvPr id="73" name="Elbow Connector 136"/>
          <p:cNvCxnSpPr>
            <a:stCxn id="17" idx="3"/>
            <a:endCxn id="190" idx="1"/>
          </p:cNvCxnSpPr>
          <p:nvPr/>
        </p:nvCxnSpPr>
        <p:spPr>
          <a:xfrm>
            <a:off x="2001950" y="2640743"/>
            <a:ext cx="4667250" cy="2831303"/>
          </a:xfrm>
          <a:prstGeom prst="curvedConnector3">
            <a:avLst/>
          </a:prstGeom>
          <a:ln>
            <a:solidFill>
              <a:srgbClr val="C3D79A"/>
            </a:solidFill>
          </a:ln>
        </p:spPr>
        <p:style>
          <a:lnRef idx="1">
            <a:schemeClr val="accent1"/>
          </a:lnRef>
          <a:fillRef idx="0">
            <a:schemeClr val="accent1"/>
          </a:fillRef>
          <a:effectRef idx="0">
            <a:schemeClr val="accent1"/>
          </a:effectRef>
          <a:fontRef idx="minor">
            <a:schemeClr val="tx1"/>
          </a:fontRef>
        </p:style>
      </p:cxnSp>
      <p:cxnSp>
        <p:nvCxnSpPr>
          <p:cNvPr id="79" name="Elbow Connector 138"/>
          <p:cNvCxnSpPr>
            <a:stCxn id="17" idx="3"/>
            <a:endCxn id="191" idx="1"/>
          </p:cNvCxnSpPr>
          <p:nvPr/>
        </p:nvCxnSpPr>
        <p:spPr>
          <a:xfrm>
            <a:off x="2001950" y="2640743"/>
            <a:ext cx="4667250" cy="3348846"/>
          </a:xfrm>
          <a:prstGeom prst="curvedConnector3">
            <a:avLst/>
          </a:prstGeom>
          <a:ln>
            <a:solidFill>
              <a:srgbClr val="C3D79A"/>
            </a:solidFill>
          </a:ln>
        </p:spPr>
        <p:style>
          <a:lnRef idx="1">
            <a:schemeClr val="accent1"/>
          </a:lnRef>
          <a:fillRef idx="0">
            <a:schemeClr val="accent1"/>
          </a:fillRef>
          <a:effectRef idx="0">
            <a:schemeClr val="accent1"/>
          </a:effectRef>
          <a:fontRef idx="minor">
            <a:schemeClr val="tx1"/>
          </a:fontRef>
        </p:style>
      </p:cxnSp>
      <p:cxnSp>
        <p:nvCxnSpPr>
          <p:cNvPr id="82" name="Elbow Connector 138"/>
          <p:cNvCxnSpPr>
            <a:stCxn id="13" idx="3"/>
            <a:endCxn id="191" idx="1"/>
          </p:cNvCxnSpPr>
          <p:nvPr/>
        </p:nvCxnSpPr>
        <p:spPr>
          <a:xfrm>
            <a:off x="2001950" y="1451625"/>
            <a:ext cx="4667250" cy="4537964"/>
          </a:xfrm>
          <a:prstGeom prst="curvedConnector3">
            <a:avLst/>
          </a:prstGeom>
          <a:ln>
            <a:solidFill>
              <a:srgbClr val="94C4D4"/>
            </a:solidFill>
          </a:ln>
        </p:spPr>
        <p:style>
          <a:lnRef idx="1">
            <a:schemeClr val="accent1"/>
          </a:lnRef>
          <a:fillRef idx="0">
            <a:schemeClr val="accent1"/>
          </a:fillRef>
          <a:effectRef idx="0">
            <a:schemeClr val="accent1"/>
          </a:effectRef>
          <a:fontRef idx="minor">
            <a:schemeClr val="tx1"/>
          </a:fontRef>
        </p:style>
      </p:cxnSp>
      <p:cxnSp>
        <p:nvCxnSpPr>
          <p:cNvPr id="85" name="Elbow Connector 138"/>
          <p:cNvCxnSpPr>
            <a:stCxn id="62" idx="3"/>
            <a:endCxn id="191" idx="1"/>
          </p:cNvCxnSpPr>
          <p:nvPr/>
        </p:nvCxnSpPr>
        <p:spPr>
          <a:xfrm>
            <a:off x="2001950" y="5018979"/>
            <a:ext cx="4667250" cy="970610"/>
          </a:xfrm>
          <a:prstGeom prst="curvedConnector3">
            <a:avLst/>
          </a:prstGeom>
          <a:ln>
            <a:solidFill>
              <a:srgbClr val="F7C291"/>
            </a:solidFill>
          </a:ln>
        </p:spPr>
        <p:style>
          <a:lnRef idx="1">
            <a:schemeClr val="accent1"/>
          </a:lnRef>
          <a:fillRef idx="0">
            <a:schemeClr val="accent1"/>
          </a:fillRef>
          <a:effectRef idx="0">
            <a:schemeClr val="accent1"/>
          </a:effectRef>
          <a:fontRef idx="minor">
            <a:schemeClr val="tx1"/>
          </a:fontRef>
        </p:style>
      </p:cxnSp>
      <p:cxnSp>
        <p:nvCxnSpPr>
          <p:cNvPr id="48" name="Elbow Connector 132"/>
          <p:cNvCxnSpPr>
            <a:stCxn id="16" idx="3"/>
            <a:endCxn id="185" idx="1"/>
          </p:cNvCxnSpPr>
          <p:nvPr/>
        </p:nvCxnSpPr>
        <p:spPr>
          <a:xfrm flipV="1">
            <a:off x="2001950" y="3096523"/>
            <a:ext cx="4667250" cy="733338"/>
          </a:xfrm>
          <a:prstGeom prst="curvedConnector3">
            <a:avLst>
              <a:gd name="adj1" fmla="val 50000"/>
            </a:avLst>
          </a:prstGeom>
          <a:ln>
            <a:solidFill>
              <a:srgbClr val="B5A0C9"/>
            </a:solidFill>
          </a:ln>
        </p:spPr>
        <p:style>
          <a:lnRef idx="1">
            <a:schemeClr val="accent1"/>
          </a:lnRef>
          <a:fillRef idx="0">
            <a:schemeClr val="accent1"/>
          </a:fillRef>
          <a:effectRef idx="0">
            <a:schemeClr val="accent1"/>
          </a:effectRef>
          <a:fontRef idx="minor">
            <a:schemeClr val="tx1"/>
          </a:fontRef>
        </p:style>
      </p:cxnSp>
      <p:cxnSp>
        <p:nvCxnSpPr>
          <p:cNvPr id="61" name="Elbow Connector 138"/>
          <p:cNvCxnSpPr>
            <a:stCxn id="62" idx="3"/>
            <a:endCxn id="190" idx="1"/>
          </p:cNvCxnSpPr>
          <p:nvPr/>
        </p:nvCxnSpPr>
        <p:spPr>
          <a:xfrm>
            <a:off x="2001950" y="5018979"/>
            <a:ext cx="4667250" cy="453067"/>
          </a:xfrm>
          <a:prstGeom prst="curvedConnector3">
            <a:avLst/>
          </a:prstGeom>
          <a:ln>
            <a:solidFill>
              <a:srgbClr val="F7C291"/>
            </a:solidFill>
          </a:ln>
        </p:spPr>
        <p:style>
          <a:lnRef idx="1">
            <a:schemeClr val="accent1"/>
          </a:lnRef>
          <a:fillRef idx="0">
            <a:schemeClr val="accent1"/>
          </a:fillRef>
          <a:effectRef idx="0">
            <a:schemeClr val="accent1"/>
          </a:effectRef>
          <a:fontRef idx="minor">
            <a:schemeClr val="tx1"/>
          </a:fontRef>
        </p:style>
      </p:cxnSp>
      <p:cxnSp>
        <p:nvCxnSpPr>
          <p:cNvPr id="47" name="Elbow Connector 1082"/>
          <p:cNvCxnSpPr>
            <a:stCxn id="16" idx="3"/>
            <a:endCxn id="184" idx="1"/>
          </p:cNvCxnSpPr>
          <p:nvPr/>
        </p:nvCxnSpPr>
        <p:spPr>
          <a:xfrm flipV="1">
            <a:off x="2001950" y="2516367"/>
            <a:ext cx="4667250" cy="1313494"/>
          </a:xfrm>
          <a:prstGeom prst="curvedConnector3">
            <a:avLst/>
          </a:prstGeom>
          <a:ln>
            <a:solidFill>
              <a:srgbClr val="B5A0C9"/>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79080" y="6224278"/>
            <a:ext cx="76200" cy="222521"/>
          </a:xfrm>
          <a:prstGeom prst="rect">
            <a:avLst/>
          </a:prstGeom>
          <a:solidFill>
            <a:srgbClr val="96CADA"/>
          </a:solidFill>
          <a:ln>
            <a:solidFill>
              <a:srgbClr val="92CC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3609993" y="6223938"/>
            <a:ext cx="76200" cy="223200"/>
          </a:xfrm>
          <a:prstGeom prst="rect">
            <a:avLst/>
          </a:prstGeom>
          <a:solidFill>
            <a:srgbClr val="C1D99A"/>
          </a:solidFill>
          <a:ln>
            <a:solidFill>
              <a:srgbClr val="C0D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4268516" y="6223938"/>
            <a:ext cx="76200" cy="223200"/>
          </a:xfrm>
          <a:prstGeom prst="rect">
            <a:avLst/>
          </a:prstGeom>
          <a:solidFill>
            <a:srgbClr val="B5A0C9"/>
          </a:solidFill>
          <a:ln>
            <a:solidFill>
              <a:srgbClr val="B5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p:cNvSpPr/>
          <p:nvPr/>
        </p:nvSpPr>
        <p:spPr>
          <a:xfrm>
            <a:off x="4909573" y="6223938"/>
            <a:ext cx="76200" cy="223200"/>
          </a:xfrm>
          <a:prstGeom prst="rect">
            <a:avLst/>
          </a:prstGeom>
          <a:solidFill>
            <a:srgbClr val="F7C291"/>
          </a:solidFill>
          <a:ln>
            <a:solidFill>
              <a:srgbClr val="F7C2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2952728" y="6220122"/>
            <a:ext cx="657265" cy="230832"/>
          </a:xfrm>
          <a:prstGeom prst="rect">
            <a:avLst/>
          </a:prstGeom>
          <a:noFill/>
        </p:spPr>
        <p:txBody>
          <a:bodyPr wrap="square" rtlCol="0">
            <a:spAutoFit/>
          </a:bodyPr>
          <a:lstStyle/>
          <a:p>
            <a:r>
              <a:rPr lang="en-IN" sz="900" dirty="0"/>
              <a:t>Radiology</a:t>
            </a:r>
          </a:p>
        </p:txBody>
      </p:sp>
      <p:sp>
        <p:nvSpPr>
          <p:cNvPr id="63" name="TextBox 62"/>
          <p:cNvSpPr txBox="1"/>
          <p:nvPr/>
        </p:nvSpPr>
        <p:spPr>
          <a:xfrm>
            <a:off x="3703659" y="6220122"/>
            <a:ext cx="561048" cy="230832"/>
          </a:xfrm>
          <a:prstGeom prst="rect">
            <a:avLst/>
          </a:prstGeom>
          <a:noFill/>
        </p:spPr>
        <p:txBody>
          <a:bodyPr wrap="square" rtlCol="0">
            <a:spAutoFit/>
          </a:bodyPr>
          <a:lstStyle/>
          <a:p>
            <a:r>
              <a:rPr lang="en-IN" sz="900" dirty="0"/>
              <a:t>Clinical</a:t>
            </a:r>
          </a:p>
        </p:txBody>
      </p:sp>
      <p:sp>
        <p:nvSpPr>
          <p:cNvPr id="65" name="TextBox 64"/>
          <p:cNvSpPr txBox="1"/>
          <p:nvPr/>
        </p:nvSpPr>
        <p:spPr>
          <a:xfrm>
            <a:off x="4348525" y="6220122"/>
            <a:ext cx="561048" cy="230832"/>
          </a:xfrm>
          <a:prstGeom prst="rect">
            <a:avLst/>
          </a:prstGeom>
          <a:noFill/>
        </p:spPr>
        <p:txBody>
          <a:bodyPr wrap="square" rtlCol="0">
            <a:spAutoFit/>
          </a:bodyPr>
          <a:lstStyle/>
          <a:p>
            <a:r>
              <a:rPr lang="en-IN" sz="900" dirty="0"/>
              <a:t>Claims</a:t>
            </a:r>
          </a:p>
        </p:txBody>
      </p:sp>
      <p:sp>
        <p:nvSpPr>
          <p:cNvPr id="70" name="TextBox 69"/>
          <p:cNvSpPr txBox="1"/>
          <p:nvPr/>
        </p:nvSpPr>
        <p:spPr>
          <a:xfrm>
            <a:off x="4993391" y="6220122"/>
            <a:ext cx="561048" cy="230832"/>
          </a:xfrm>
          <a:prstGeom prst="rect">
            <a:avLst/>
          </a:prstGeom>
          <a:noFill/>
        </p:spPr>
        <p:txBody>
          <a:bodyPr wrap="square" rtlCol="0">
            <a:spAutoFit/>
          </a:bodyPr>
          <a:lstStyle/>
          <a:p>
            <a:r>
              <a:rPr lang="en-IN" sz="900" dirty="0"/>
              <a:t>Remits</a:t>
            </a:r>
          </a:p>
        </p:txBody>
      </p:sp>
      <p:sp>
        <p:nvSpPr>
          <p:cNvPr id="71" name="Rectangle 70"/>
          <p:cNvSpPr/>
          <p:nvPr/>
        </p:nvSpPr>
        <p:spPr>
          <a:xfrm>
            <a:off x="7868743" y="924158"/>
            <a:ext cx="76200" cy="223200"/>
          </a:xfrm>
          <a:prstGeom prst="rect">
            <a:avLst/>
          </a:prstGeom>
          <a:solidFill>
            <a:srgbClr val="C1D99A"/>
          </a:solidFill>
          <a:ln>
            <a:solidFill>
              <a:srgbClr val="C0D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7982436" y="924158"/>
            <a:ext cx="76200" cy="223200"/>
          </a:xfrm>
          <a:prstGeom prst="rect">
            <a:avLst/>
          </a:prstGeom>
          <a:solidFill>
            <a:srgbClr val="B5A0C9"/>
          </a:solidFill>
          <a:ln>
            <a:solidFill>
              <a:srgbClr val="B5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p:cNvSpPr/>
          <p:nvPr/>
        </p:nvSpPr>
        <p:spPr>
          <a:xfrm>
            <a:off x="7868743" y="1416363"/>
            <a:ext cx="76200" cy="223200"/>
          </a:xfrm>
          <a:prstGeom prst="rect">
            <a:avLst/>
          </a:prstGeom>
          <a:solidFill>
            <a:srgbClr val="C1D99A"/>
          </a:solidFill>
          <a:ln>
            <a:solidFill>
              <a:srgbClr val="C0D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p:cNvSpPr/>
          <p:nvPr/>
        </p:nvSpPr>
        <p:spPr>
          <a:xfrm>
            <a:off x="7982436" y="1416363"/>
            <a:ext cx="76200" cy="223200"/>
          </a:xfrm>
          <a:prstGeom prst="rect">
            <a:avLst/>
          </a:prstGeom>
          <a:solidFill>
            <a:srgbClr val="B5A0C9"/>
          </a:solidFill>
          <a:ln>
            <a:solidFill>
              <a:srgbClr val="B5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p:cNvSpPr/>
          <p:nvPr/>
        </p:nvSpPr>
        <p:spPr>
          <a:xfrm>
            <a:off x="7978280" y="1908568"/>
            <a:ext cx="76200" cy="223200"/>
          </a:xfrm>
          <a:prstGeom prst="rect">
            <a:avLst/>
          </a:prstGeom>
          <a:solidFill>
            <a:srgbClr val="B5A0C9"/>
          </a:solidFill>
          <a:ln>
            <a:solidFill>
              <a:srgbClr val="B5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p:cNvSpPr/>
          <p:nvPr/>
        </p:nvSpPr>
        <p:spPr>
          <a:xfrm>
            <a:off x="7868743" y="1908568"/>
            <a:ext cx="76200" cy="223200"/>
          </a:xfrm>
          <a:prstGeom prst="rect">
            <a:avLst/>
          </a:prstGeom>
          <a:solidFill>
            <a:srgbClr val="F7C291"/>
          </a:solidFill>
          <a:ln>
            <a:solidFill>
              <a:srgbClr val="F7C2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p:cNvSpPr/>
          <p:nvPr/>
        </p:nvSpPr>
        <p:spPr>
          <a:xfrm>
            <a:off x="7868743" y="2401987"/>
            <a:ext cx="76200" cy="223200"/>
          </a:xfrm>
          <a:prstGeom prst="rect">
            <a:avLst/>
          </a:prstGeom>
          <a:solidFill>
            <a:srgbClr val="C1D99A"/>
          </a:solidFill>
          <a:ln>
            <a:solidFill>
              <a:srgbClr val="C0D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82"/>
          <p:cNvSpPr/>
          <p:nvPr/>
        </p:nvSpPr>
        <p:spPr>
          <a:xfrm>
            <a:off x="7982436" y="2401987"/>
            <a:ext cx="76200" cy="223200"/>
          </a:xfrm>
          <a:prstGeom prst="rect">
            <a:avLst/>
          </a:prstGeom>
          <a:solidFill>
            <a:srgbClr val="B5A0C9"/>
          </a:solidFill>
          <a:ln>
            <a:solidFill>
              <a:srgbClr val="B5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83"/>
          <p:cNvSpPr/>
          <p:nvPr/>
        </p:nvSpPr>
        <p:spPr>
          <a:xfrm>
            <a:off x="7868743" y="2984922"/>
            <a:ext cx="76200" cy="223200"/>
          </a:xfrm>
          <a:prstGeom prst="rect">
            <a:avLst/>
          </a:prstGeom>
          <a:solidFill>
            <a:srgbClr val="96CADA"/>
          </a:solidFill>
          <a:ln>
            <a:solidFill>
              <a:srgbClr val="96C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p:cNvSpPr/>
          <p:nvPr/>
        </p:nvSpPr>
        <p:spPr>
          <a:xfrm>
            <a:off x="7982436" y="2984922"/>
            <a:ext cx="76200" cy="223200"/>
          </a:xfrm>
          <a:prstGeom prst="rect">
            <a:avLst/>
          </a:prstGeom>
          <a:solidFill>
            <a:srgbClr val="B5A0C9"/>
          </a:solidFill>
          <a:ln>
            <a:solidFill>
              <a:srgbClr val="B5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7868743" y="4336127"/>
            <a:ext cx="76200" cy="223200"/>
          </a:xfrm>
          <a:prstGeom prst="rect">
            <a:avLst/>
          </a:prstGeom>
          <a:solidFill>
            <a:srgbClr val="C1D99A"/>
          </a:solidFill>
          <a:ln>
            <a:solidFill>
              <a:srgbClr val="C0D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Rectangle 87"/>
          <p:cNvSpPr/>
          <p:nvPr/>
        </p:nvSpPr>
        <p:spPr>
          <a:xfrm>
            <a:off x="7982436" y="4336127"/>
            <a:ext cx="76200" cy="223200"/>
          </a:xfrm>
          <a:prstGeom prst="rect">
            <a:avLst/>
          </a:prstGeom>
          <a:solidFill>
            <a:srgbClr val="B5A0C9"/>
          </a:solidFill>
          <a:ln>
            <a:solidFill>
              <a:srgbClr val="B5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p:cNvSpPr/>
          <p:nvPr/>
        </p:nvSpPr>
        <p:spPr>
          <a:xfrm>
            <a:off x="7868743" y="4848511"/>
            <a:ext cx="76200" cy="223200"/>
          </a:xfrm>
          <a:prstGeom prst="rect">
            <a:avLst/>
          </a:prstGeom>
          <a:solidFill>
            <a:srgbClr val="F7C291"/>
          </a:solidFill>
          <a:ln>
            <a:solidFill>
              <a:srgbClr val="F7C2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p:cNvSpPr/>
          <p:nvPr/>
        </p:nvSpPr>
        <p:spPr>
          <a:xfrm>
            <a:off x="7982436" y="4848511"/>
            <a:ext cx="76200" cy="223200"/>
          </a:xfrm>
          <a:prstGeom prst="rect">
            <a:avLst/>
          </a:prstGeom>
          <a:solidFill>
            <a:srgbClr val="B5A0C9"/>
          </a:solidFill>
          <a:ln>
            <a:solidFill>
              <a:srgbClr val="B5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ectangle 92"/>
          <p:cNvSpPr/>
          <p:nvPr/>
        </p:nvSpPr>
        <p:spPr>
          <a:xfrm>
            <a:off x="7868743" y="5360446"/>
            <a:ext cx="76200" cy="223200"/>
          </a:xfrm>
          <a:prstGeom prst="rect">
            <a:avLst/>
          </a:prstGeom>
          <a:solidFill>
            <a:srgbClr val="F7C291"/>
          </a:solidFill>
          <a:ln>
            <a:solidFill>
              <a:srgbClr val="F7C2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ectangle 93"/>
          <p:cNvSpPr/>
          <p:nvPr/>
        </p:nvSpPr>
        <p:spPr>
          <a:xfrm>
            <a:off x="7982436" y="5360446"/>
            <a:ext cx="76200" cy="223200"/>
          </a:xfrm>
          <a:prstGeom prst="rect">
            <a:avLst/>
          </a:prstGeom>
          <a:solidFill>
            <a:srgbClr val="B5A0C9"/>
          </a:solidFill>
          <a:ln>
            <a:solidFill>
              <a:srgbClr val="B5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p:cNvSpPr/>
          <p:nvPr/>
        </p:nvSpPr>
        <p:spPr>
          <a:xfrm>
            <a:off x="8109809" y="5360446"/>
            <a:ext cx="76200" cy="223200"/>
          </a:xfrm>
          <a:prstGeom prst="rect">
            <a:avLst/>
          </a:prstGeom>
          <a:solidFill>
            <a:srgbClr val="CCDDAA"/>
          </a:solidFill>
          <a:ln>
            <a:solidFill>
              <a:srgbClr val="CCD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p:cNvSpPr/>
          <p:nvPr/>
        </p:nvSpPr>
        <p:spPr>
          <a:xfrm>
            <a:off x="7868743" y="5877989"/>
            <a:ext cx="76200" cy="223200"/>
          </a:xfrm>
          <a:prstGeom prst="rect">
            <a:avLst/>
          </a:prstGeom>
          <a:solidFill>
            <a:srgbClr val="F7C291"/>
          </a:solidFill>
          <a:ln>
            <a:solidFill>
              <a:srgbClr val="F7C2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ectangle 97"/>
          <p:cNvSpPr/>
          <p:nvPr/>
        </p:nvSpPr>
        <p:spPr>
          <a:xfrm>
            <a:off x="7982436" y="5877989"/>
            <a:ext cx="76200" cy="223200"/>
          </a:xfrm>
          <a:prstGeom prst="rect">
            <a:avLst/>
          </a:prstGeom>
          <a:solidFill>
            <a:srgbClr val="B5A0C9"/>
          </a:solidFill>
          <a:ln>
            <a:solidFill>
              <a:srgbClr val="B5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98"/>
          <p:cNvSpPr/>
          <p:nvPr/>
        </p:nvSpPr>
        <p:spPr>
          <a:xfrm>
            <a:off x="8109809" y="5877989"/>
            <a:ext cx="76200" cy="223200"/>
          </a:xfrm>
          <a:prstGeom prst="rect">
            <a:avLst/>
          </a:prstGeom>
          <a:solidFill>
            <a:srgbClr val="CCDDAA"/>
          </a:solidFill>
          <a:ln>
            <a:solidFill>
              <a:srgbClr val="CCD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ectangle 99"/>
          <p:cNvSpPr/>
          <p:nvPr/>
        </p:nvSpPr>
        <p:spPr>
          <a:xfrm>
            <a:off x="8223502" y="5877989"/>
            <a:ext cx="76200" cy="223200"/>
          </a:xfrm>
          <a:prstGeom prst="rect">
            <a:avLst/>
          </a:prstGeom>
          <a:solidFill>
            <a:srgbClr val="96CADA"/>
          </a:solidFill>
          <a:ln>
            <a:solidFill>
              <a:srgbClr val="96C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201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52400"/>
            <a:ext cx="8562480" cy="576000"/>
          </a:xfrm>
          <a:prstGeom prst="rect">
            <a:avLst/>
          </a:prstGeom>
        </p:spPr>
        <p:txBody>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IN" sz="2800" dirty="0"/>
              <a:t>Use Cases – Foresights</a:t>
            </a:r>
          </a:p>
        </p:txBody>
      </p:sp>
      <p:graphicFrame>
        <p:nvGraphicFramePr>
          <p:cNvPr id="6" name="Table 5"/>
          <p:cNvGraphicFramePr>
            <a:graphicFrameLocks noGrp="1"/>
          </p:cNvGraphicFramePr>
          <p:nvPr>
            <p:extLst>
              <p:ext uri="{D42A27DB-BD31-4B8C-83A1-F6EECF244321}">
                <p14:modId xmlns:p14="http://schemas.microsoft.com/office/powerpoint/2010/main" val="1199949268"/>
              </p:ext>
            </p:extLst>
          </p:nvPr>
        </p:nvGraphicFramePr>
        <p:xfrm>
          <a:off x="279594" y="728400"/>
          <a:ext cx="8559605" cy="4968240"/>
        </p:xfrm>
        <a:graphic>
          <a:graphicData uri="http://schemas.openxmlformats.org/drawingml/2006/table">
            <a:tbl>
              <a:tblPr firstRow="1" bandRow="1">
                <a:tableStyleId>{8EC20E35-A176-4012-BC5E-935CFFF8708E}</a:tableStyleId>
              </a:tblPr>
              <a:tblGrid>
                <a:gridCol w="1244406">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4999">
                  <a:extLst>
                    <a:ext uri="{9D8B030D-6E8A-4147-A177-3AD203B41FA5}">
                      <a16:colId xmlns:a16="http://schemas.microsoft.com/office/drawing/2014/main" val="20003"/>
                    </a:ext>
                  </a:extLst>
                </a:gridCol>
              </a:tblGrid>
              <a:tr h="234433">
                <a:tc rowSpan="2">
                  <a:txBody>
                    <a:bodyPr/>
                    <a:lstStyle/>
                    <a:p>
                      <a:pPr algn="ctr"/>
                      <a:r>
                        <a:rPr lang="en-IN" sz="1600" dirty="0"/>
                        <a:t>Use Case</a:t>
                      </a:r>
                    </a:p>
                  </a:txBody>
                  <a:tcPr anchor="ctr">
                    <a:lnL>
                      <a:noFill/>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rowSpan="2">
                  <a:txBody>
                    <a:bodyPr/>
                    <a:lstStyle/>
                    <a:p>
                      <a:pPr algn="ctr"/>
                      <a:r>
                        <a:rPr lang="en-IN" sz="1600" dirty="0"/>
                        <a:t>Description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gridSpan="2">
                  <a:txBody>
                    <a:bodyPr/>
                    <a:lstStyle/>
                    <a:p>
                      <a:pPr algn="ctr"/>
                      <a:r>
                        <a:rPr lang="en-IN" sz="1600" dirty="0"/>
                        <a:t>Value</a:t>
                      </a:r>
                      <a:r>
                        <a:rPr lang="en-IN" sz="1600" baseline="0" dirty="0"/>
                        <a:t> Addition</a:t>
                      </a:r>
                      <a:endParaRPr lang="en-IN" sz="1600" dirty="0"/>
                    </a:p>
                  </a:txBody>
                  <a:tcPr anchor="ctr">
                    <a:lnL w="12700" cap="flat" cmpd="sng" algn="ctr">
                      <a:noFill/>
                      <a:prstDash val="solid"/>
                      <a:round/>
                      <a:headEnd type="none" w="med" len="med"/>
                      <a:tailEnd type="none" w="med" len="med"/>
                    </a:lnL>
                    <a:lnR>
                      <a:noFill/>
                    </a:lnR>
                    <a:lnT w="25400" cmpd="sng">
                      <a:noFill/>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IN" sz="1600" dirty="0"/>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234433">
                <a:tc vMerge="1">
                  <a:txBody>
                    <a:bodyPr/>
                    <a:lstStyle/>
                    <a:p>
                      <a:pPr algn="ctr"/>
                      <a:endParaRPr lang="en-IN" sz="1600" dirty="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E9E9E"/>
                    </a:solidFill>
                  </a:tcPr>
                </a:tc>
                <a:tc vMerge="1">
                  <a:txBody>
                    <a:bodyPr/>
                    <a:lstStyle/>
                    <a:p>
                      <a:pPr algn="ctr"/>
                      <a:endParaRPr lang="en-IN" sz="1600" dirty="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E9E9E"/>
                    </a:solidFill>
                  </a:tcPr>
                </a:tc>
                <a:tc>
                  <a:txBody>
                    <a:bodyPr/>
                    <a:lstStyle/>
                    <a:p>
                      <a:pPr marL="0" algn="ctr" defTabSz="914400" rtl="0" eaLnBrk="1" latinLnBrk="0" hangingPunct="1"/>
                      <a:r>
                        <a:rPr lang="en-IN" sz="1600" b="1" kern="1200" dirty="0">
                          <a:solidFill>
                            <a:schemeClr val="lt1"/>
                          </a:solidFill>
                          <a:latin typeface="+mn-lt"/>
                          <a:ea typeface="+mn-ea"/>
                          <a:cs typeface="+mn-cs"/>
                        </a:rPr>
                        <a:t>Payer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algn="ctr" defTabSz="914400" rtl="0" eaLnBrk="1" latinLnBrk="0" hangingPunct="1"/>
                      <a:r>
                        <a:rPr lang="en-IN" sz="1600" b="1" kern="1200" dirty="0">
                          <a:solidFill>
                            <a:schemeClr val="lt1"/>
                          </a:solidFill>
                          <a:latin typeface="+mn-lt"/>
                          <a:ea typeface="+mn-ea"/>
                          <a:cs typeface="+mn-cs"/>
                        </a:rPr>
                        <a:t>Provider</a:t>
                      </a:r>
                    </a:p>
                  </a:txBody>
                  <a:tcPr anchor="ctr">
                    <a:lnL w="12700" cap="flat" cmpd="sng" algn="ctr">
                      <a:noFill/>
                      <a:prstDash val="solid"/>
                      <a:round/>
                      <a:headEnd type="none" w="med" len="med"/>
                      <a:tailEnd type="none" w="med" len="med"/>
                    </a:lnL>
                    <a:lnR>
                      <a:noFill/>
                    </a:lnR>
                    <a:lnT w="12700" cap="flat" cmpd="sng" algn="ctr">
                      <a:solidFill>
                        <a:schemeClr val="accent5">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1"/>
                  </a:ext>
                </a:extLst>
              </a:tr>
              <a:tr h="456086">
                <a:tc>
                  <a:txBody>
                    <a:bodyPr/>
                    <a:lstStyle/>
                    <a:p>
                      <a:pPr marL="0" indent="0" algn="l">
                        <a:buFont typeface="Arial" panose="020B0604020202020204" pitchFamily="34" charset="0"/>
                        <a:buNone/>
                      </a:pPr>
                      <a:r>
                        <a:rPr lang="en-IN" sz="1200" b="1" dirty="0">
                          <a:solidFill>
                            <a:schemeClr val="tx1">
                              <a:lumMod val="75000"/>
                              <a:lumOff val="25000"/>
                            </a:schemeClr>
                          </a:solidFill>
                        </a:rPr>
                        <a:t>RISK OF READMISSION</a:t>
                      </a:r>
                    </a:p>
                    <a:p>
                      <a:pPr marL="0" indent="0" algn="l">
                        <a:buFont typeface="Arial" panose="020B0604020202020204" pitchFamily="34" charset="0"/>
                        <a:buNone/>
                      </a:pPr>
                      <a:endParaRPr lang="en-IN" sz="1200" baseline="0" dirty="0">
                        <a:solidFill>
                          <a:schemeClr val="tx1">
                            <a:lumMod val="75000"/>
                            <a:lumOff val="25000"/>
                          </a:schemeClr>
                        </a:solidFill>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r>
                        <a:rPr lang="en-IN" sz="1200" b="0" dirty="0">
                          <a:solidFill>
                            <a:schemeClr val="tx1">
                              <a:lumMod val="75000"/>
                              <a:lumOff val="25000"/>
                            </a:schemeClr>
                          </a:solidFill>
                        </a:rPr>
                        <a:t>Predict</a:t>
                      </a:r>
                      <a:r>
                        <a:rPr lang="en-IN" sz="1200" b="0" baseline="0" dirty="0">
                          <a:solidFill>
                            <a:schemeClr val="tx1">
                              <a:lumMod val="75000"/>
                              <a:lumOff val="25000"/>
                            </a:schemeClr>
                          </a:solidFill>
                        </a:rPr>
                        <a:t> </a:t>
                      </a:r>
                      <a:r>
                        <a:rPr lang="en-IN" sz="1200" b="0" dirty="0">
                          <a:solidFill>
                            <a:schemeClr val="tx1">
                              <a:lumMod val="75000"/>
                              <a:lumOff val="25000"/>
                            </a:schemeClr>
                          </a:solidFill>
                        </a:rPr>
                        <a:t>risk</a:t>
                      </a:r>
                      <a:r>
                        <a:rPr lang="en-IN" sz="1200" b="0" baseline="0" dirty="0">
                          <a:solidFill>
                            <a:schemeClr val="tx1">
                              <a:lumMod val="75000"/>
                              <a:lumOff val="25000"/>
                            </a:schemeClr>
                          </a:solidFill>
                        </a:rPr>
                        <a:t> of member requiring readmission within 30/60/90 days of discharge for inpatient visits based on primary chronic disease (e.g. diabetes, CHF, COPD, etc.), comorbidities, demography, family history, and provider capabilities</a:t>
                      </a:r>
                      <a:endParaRPr lang="en-IN" sz="1200" baseline="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
                      </a:pPr>
                      <a:r>
                        <a:rPr lang="en-IN" sz="1200" baseline="0" dirty="0">
                          <a:solidFill>
                            <a:schemeClr val="tx1">
                              <a:lumMod val="75000"/>
                              <a:lumOff val="25000"/>
                            </a:schemeClr>
                          </a:solidFill>
                        </a:rPr>
                        <a:t>Identify at-risk members who need additional services (care manager)</a:t>
                      </a:r>
                    </a:p>
                    <a:p>
                      <a:pPr marL="171450" lvl="0" indent="-171450" algn="l">
                        <a:buFont typeface="Wingdings" panose="05000000000000000000" pitchFamily="2" charset="2"/>
                        <a:buChar char="§"/>
                      </a:pPr>
                      <a:r>
                        <a:rPr lang="en-IN" sz="1200" baseline="0" dirty="0">
                          <a:solidFill>
                            <a:schemeClr val="tx1">
                              <a:lumMod val="75000"/>
                              <a:lumOff val="25000"/>
                            </a:schemeClr>
                          </a:solidFill>
                        </a:rPr>
                        <a:t>Improve care coordination &amp; quality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
                      </a:pPr>
                      <a:r>
                        <a:rPr lang="en-IN" sz="1200" baseline="0" dirty="0">
                          <a:solidFill>
                            <a:schemeClr val="tx1">
                              <a:lumMod val="75000"/>
                              <a:lumOff val="25000"/>
                            </a:schemeClr>
                          </a:solidFill>
                        </a:rPr>
                        <a:t>Identify causes of high risk of readmission to improve care delivery</a:t>
                      </a:r>
                    </a:p>
                    <a:p>
                      <a:pPr marL="171450" indent="-171450" algn="l">
                        <a:buFont typeface="Wingdings" panose="05000000000000000000" pitchFamily="2" charset="2"/>
                        <a:buChar char="§"/>
                      </a:pPr>
                      <a:r>
                        <a:rPr lang="en-IN" sz="1200" baseline="0" dirty="0">
                          <a:solidFill>
                            <a:schemeClr val="tx1">
                              <a:lumMod val="75000"/>
                              <a:lumOff val="25000"/>
                            </a:schemeClr>
                          </a:solidFill>
                        </a:rPr>
                        <a:t>Improve member education</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63240">
                <a:tc>
                  <a:txBody>
                    <a:bodyPr/>
                    <a:lstStyle/>
                    <a:p>
                      <a:pPr marL="0" indent="0" algn="l">
                        <a:buFont typeface="Arial" panose="020B0604020202020204" pitchFamily="34" charset="0"/>
                        <a:buNone/>
                      </a:pPr>
                      <a:r>
                        <a:rPr lang="en-IN" sz="1200" b="1" baseline="0" dirty="0">
                          <a:solidFill>
                            <a:schemeClr val="tx1">
                              <a:lumMod val="75000"/>
                              <a:lumOff val="25000"/>
                            </a:schemeClr>
                          </a:solidFill>
                        </a:rPr>
                        <a:t>RISK OF FALL IN ELDERLY PATIENTS</a:t>
                      </a:r>
                    </a:p>
                  </a:txBody>
                  <a:tcPr>
                    <a:lnL>
                      <a:noFill/>
                    </a:lnL>
                    <a:lnR w="12700" cap="flat" cmpd="sng" algn="ctr">
                      <a:no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dirty="0">
                          <a:solidFill>
                            <a:schemeClr val="tx1">
                              <a:lumMod val="75000"/>
                              <a:lumOff val="25000"/>
                            </a:schemeClr>
                          </a:solidFill>
                        </a:rPr>
                        <a:t>Predict risk</a:t>
                      </a:r>
                      <a:r>
                        <a:rPr lang="en-IN" sz="1200" b="0" baseline="0" dirty="0">
                          <a:solidFill>
                            <a:schemeClr val="tx1">
                              <a:lumMod val="75000"/>
                              <a:lumOff val="25000"/>
                            </a:schemeClr>
                          </a:solidFill>
                        </a:rPr>
                        <a:t> of member suffering a fall based on member’s history of fractures and falls, prior </a:t>
                      </a:r>
                      <a:r>
                        <a:rPr lang="en-IN" sz="1200" b="0" baseline="0" dirty="0" err="1">
                          <a:solidFill>
                            <a:schemeClr val="tx1">
                              <a:lumMod val="75000"/>
                              <a:lumOff val="25000"/>
                            </a:schemeClr>
                          </a:solidFill>
                        </a:rPr>
                        <a:t>musculo</a:t>
                      </a:r>
                      <a:r>
                        <a:rPr lang="en-IN" sz="1200" b="0" baseline="0" dirty="0">
                          <a:solidFill>
                            <a:schemeClr val="tx1">
                              <a:lumMod val="75000"/>
                              <a:lumOff val="25000"/>
                            </a:schemeClr>
                          </a:solidFill>
                        </a:rPr>
                        <a:t>-skeletal procedures, comorbidities, demography, family history, and provider capabilities  </a:t>
                      </a:r>
                      <a:endParaRPr lang="en-IN" sz="1200" baseline="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
                      </a:pPr>
                      <a:r>
                        <a:rPr lang="en-IN" sz="1200" baseline="0" dirty="0">
                          <a:solidFill>
                            <a:schemeClr val="tx1">
                              <a:lumMod val="75000"/>
                              <a:lumOff val="25000"/>
                            </a:schemeClr>
                          </a:solidFill>
                        </a:rPr>
                        <a:t>Identify at-risk members who may need Personal Emergency Response device</a:t>
                      </a:r>
                    </a:p>
                    <a:p>
                      <a:pPr marL="171450" indent="-171450" algn="l">
                        <a:buFont typeface="Wingdings" panose="05000000000000000000" pitchFamily="2" charset="2"/>
                        <a:buChar char="§"/>
                      </a:pPr>
                      <a:endParaRPr lang="en-IN" sz="1200" baseline="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sz="1200" baseline="0" dirty="0">
                          <a:solidFill>
                            <a:schemeClr val="tx1">
                              <a:lumMod val="75000"/>
                              <a:lumOff val="25000"/>
                            </a:schemeClr>
                          </a:solidFill>
                        </a:rPr>
                        <a:t>Identify and alleviate causes of falls, if possible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sz="1200" baseline="0" dirty="0">
                          <a:solidFill>
                            <a:schemeClr val="tx1">
                              <a:lumMod val="75000"/>
                              <a:lumOff val="25000"/>
                            </a:schemeClr>
                          </a:solidFill>
                        </a:rPr>
                        <a:t>Ensure preventative / quick response</a:t>
                      </a:r>
                    </a:p>
                  </a:txBody>
                  <a:tcPr>
                    <a:lnL w="12700" cap="flat" cmpd="sng" algn="ctr">
                      <a:noFill/>
                      <a:prstDash val="solid"/>
                      <a:round/>
                      <a:headEnd type="none" w="med" len="med"/>
                      <a:tailEnd type="none" w="med" len="med"/>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7200">
                <a:tc>
                  <a:txBody>
                    <a:bodyPr/>
                    <a:lstStyle/>
                    <a:p>
                      <a:pPr marL="0" indent="0" algn="l">
                        <a:buFont typeface="Arial" panose="020B0604020202020204" pitchFamily="34" charset="0"/>
                        <a:buNone/>
                      </a:pPr>
                      <a:r>
                        <a:rPr lang="en-IN" sz="1200" b="1" baseline="0" dirty="0">
                          <a:solidFill>
                            <a:schemeClr val="tx1">
                              <a:lumMod val="75000"/>
                              <a:lumOff val="25000"/>
                            </a:schemeClr>
                          </a:solidFill>
                        </a:rPr>
                        <a:t>TREATMENT COMPLIANCE</a:t>
                      </a:r>
                    </a:p>
                  </a:txBody>
                  <a:tcPr>
                    <a:lnL>
                      <a:noFill/>
                    </a:lnL>
                    <a:lnR w="12700" cap="flat" cmpd="sng" algn="ctr">
                      <a:no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aseline="0" dirty="0">
                          <a:solidFill>
                            <a:schemeClr val="tx1">
                              <a:lumMod val="75000"/>
                              <a:lumOff val="25000"/>
                            </a:schemeClr>
                          </a:solidFill>
                        </a:rPr>
                        <a:t>Predict risk of member not complying with treatment / drug regimen based on past history of non-compliance, member demography, family history, primary and comorbid conditions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71450" indent="-171450" algn="l">
                        <a:buFont typeface="Wingdings" panose="05000000000000000000" pitchFamily="2" charset="2"/>
                        <a:buChar char="§"/>
                      </a:pPr>
                      <a:r>
                        <a:rPr lang="en-IN" sz="1200" baseline="0" dirty="0">
                          <a:solidFill>
                            <a:schemeClr val="tx1">
                              <a:lumMod val="75000"/>
                              <a:lumOff val="25000"/>
                            </a:schemeClr>
                          </a:solidFill>
                        </a:rPr>
                        <a:t>Identify causes of non-compliance</a:t>
                      </a:r>
                    </a:p>
                    <a:p>
                      <a:pPr marL="171450" indent="-171450" algn="l">
                        <a:buFont typeface="Wingdings" panose="05000000000000000000" pitchFamily="2" charset="2"/>
                        <a:buChar char="§"/>
                      </a:pPr>
                      <a:r>
                        <a:rPr lang="en-IN" sz="1200" baseline="0" dirty="0">
                          <a:solidFill>
                            <a:schemeClr val="tx1">
                              <a:lumMod val="75000"/>
                              <a:lumOff val="25000"/>
                            </a:schemeClr>
                          </a:solidFill>
                        </a:rPr>
                        <a:t>Implement targeted programs to address these causes </a:t>
                      </a:r>
                    </a:p>
                    <a:p>
                      <a:pPr marL="171450" indent="-171450" algn="l">
                        <a:buFont typeface="Wingdings" panose="05000000000000000000" pitchFamily="2" charset="2"/>
                        <a:buChar char="§"/>
                      </a:pPr>
                      <a:r>
                        <a:rPr lang="en-IN" sz="1200" baseline="0" dirty="0">
                          <a:solidFill>
                            <a:schemeClr val="tx1">
                              <a:lumMod val="75000"/>
                              <a:lumOff val="25000"/>
                            </a:schemeClr>
                          </a:solidFill>
                        </a:rPr>
                        <a:t>Address side effects of drugs / treatments</a:t>
                      </a:r>
                    </a:p>
                  </a:txBody>
                  <a:tcPr>
                    <a:lnL w="12700" cap="flat" cmpd="sng" algn="ctr">
                      <a:noFill/>
                      <a:prstDash val="solid"/>
                      <a:round/>
                      <a:headEnd type="none" w="med" len="med"/>
                      <a:tailEnd type="none" w="med" len="med"/>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l">
                        <a:buFont typeface="Arial" panose="020B0604020202020204" pitchFamily="34" charset="0"/>
                        <a:buChar char="•"/>
                      </a:pPr>
                      <a:endParaRPr lang="en-IN" sz="1200" baseline="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7200">
                <a:tc>
                  <a:txBody>
                    <a:bodyPr/>
                    <a:lstStyle/>
                    <a:p>
                      <a:pPr marL="0" indent="0" algn="l">
                        <a:buFont typeface="Arial" panose="020B0604020202020204" pitchFamily="34" charset="0"/>
                        <a:buNone/>
                      </a:pPr>
                      <a:r>
                        <a:rPr lang="en-IN" sz="1200" b="1" baseline="0" dirty="0">
                          <a:solidFill>
                            <a:schemeClr val="tx1">
                              <a:lumMod val="75000"/>
                              <a:lumOff val="25000"/>
                            </a:schemeClr>
                          </a:solidFill>
                        </a:rPr>
                        <a:t>CHRONIC KIDNEY DISEASE PROGRESSION</a:t>
                      </a:r>
                    </a:p>
                  </a:txBody>
                  <a:tcPr>
                    <a:lnL>
                      <a:noFill/>
                    </a:lnL>
                    <a:lnR w="12700" cap="flat" cmpd="sng" algn="ctr">
                      <a:no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aseline="0" dirty="0">
                          <a:solidFill>
                            <a:schemeClr val="tx1">
                              <a:lumMod val="75000"/>
                              <a:lumOff val="25000"/>
                            </a:schemeClr>
                          </a:solidFill>
                        </a:rPr>
                        <a:t>Predict risk of progression of member’s of chronic kidney disease to the next stage, including progression to end stage renal disease (ESRD)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71450" indent="-171450" algn="l">
                        <a:buFont typeface="Wingdings" panose="05000000000000000000" pitchFamily="2" charset="2"/>
                        <a:buChar char="§"/>
                      </a:pPr>
                      <a:r>
                        <a:rPr lang="en-IN" sz="1200" baseline="0" dirty="0">
                          <a:solidFill>
                            <a:schemeClr val="tx1">
                              <a:lumMod val="75000"/>
                              <a:lumOff val="25000"/>
                            </a:schemeClr>
                          </a:solidFill>
                        </a:rPr>
                        <a:t>Identify at-risk members </a:t>
                      </a:r>
                    </a:p>
                    <a:p>
                      <a:pPr marL="171450" indent="-171450" algn="l">
                        <a:buFont typeface="Wingdings" panose="05000000000000000000" pitchFamily="2" charset="2"/>
                        <a:buChar char="§"/>
                      </a:pPr>
                      <a:r>
                        <a:rPr lang="en-IN" sz="1200" baseline="0" dirty="0">
                          <a:solidFill>
                            <a:schemeClr val="tx1">
                              <a:lumMod val="75000"/>
                              <a:lumOff val="25000"/>
                            </a:schemeClr>
                          </a:solidFill>
                        </a:rPr>
                        <a:t>Ensure timely intervention</a:t>
                      </a:r>
                    </a:p>
                    <a:p>
                      <a:pPr marL="171450" indent="-171450" algn="l">
                        <a:buFont typeface="Wingdings" panose="05000000000000000000" pitchFamily="2" charset="2"/>
                        <a:buChar char="§"/>
                      </a:pPr>
                      <a:r>
                        <a:rPr lang="en-IN" sz="1200" baseline="0" dirty="0">
                          <a:solidFill>
                            <a:schemeClr val="tx1">
                              <a:lumMod val="75000"/>
                              <a:lumOff val="25000"/>
                            </a:schemeClr>
                          </a:solidFill>
                        </a:rPr>
                        <a:t>Prevent unnecessary procedures </a:t>
                      </a:r>
                    </a:p>
                  </a:txBody>
                  <a:tcPr>
                    <a:lnL w="12700" cap="flat" cmpd="sng" algn="ctr">
                      <a:noFill/>
                      <a:prstDash val="solid"/>
                      <a:round/>
                      <a:headEnd type="none" w="med" len="med"/>
                      <a:tailEnd type="none" w="med" len="med"/>
                    </a:lnL>
                    <a:lnR>
                      <a:noFill/>
                    </a:lnR>
                    <a:lnT w="12700" cap="flat" cmpd="sng" algn="ctr">
                      <a:solidFill>
                        <a:schemeClr val="accent5">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l">
                        <a:buFont typeface="Arial" panose="020B0604020202020204" pitchFamily="34" charset="0"/>
                        <a:buChar char="•"/>
                      </a:pPr>
                      <a:endParaRPr lang="en-IN" sz="1200" baseline="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57200">
                <a:tc>
                  <a:txBody>
                    <a:bodyPr/>
                    <a:lstStyle/>
                    <a:p>
                      <a:pPr marL="0" indent="0" algn="l">
                        <a:buFont typeface="Arial" panose="020B0604020202020204" pitchFamily="34" charset="0"/>
                        <a:buNone/>
                      </a:pPr>
                      <a:r>
                        <a:rPr lang="en-IN" sz="1200" b="1" baseline="0" dirty="0">
                          <a:solidFill>
                            <a:schemeClr val="tx1">
                              <a:lumMod val="75000"/>
                              <a:lumOff val="25000"/>
                            </a:schemeClr>
                          </a:solidFill>
                        </a:rPr>
                        <a:t>DETECTION OF CELL SHAPE ABNORMALITY (CANCER)</a:t>
                      </a: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aseline="0" dirty="0">
                          <a:solidFill>
                            <a:schemeClr val="tx1">
                              <a:lumMod val="75000"/>
                              <a:lumOff val="25000"/>
                            </a:schemeClr>
                          </a:solidFill>
                        </a:rPr>
                        <a:t>Predict risk of member contracting cancer based on abnormalities observed in the shape of cells from radiology data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sz="1200" baseline="0" dirty="0">
                          <a:solidFill>
                            <a:schemeClr val="tx1">
                              <a:lumMod val="75000"/>
                              <a:lumOff val="25000"/>
                            </a:schemeClr>
                          </a:solidFill>
                        </a:rPr>
                        <a:t>Prevent unnecessary </a:t>
                      </a:r>
                      <a:r>
                        <a:rPr lang="en-IN" sz="1100" baseline="0" dirty="0">
                          <a:solidFill>
                            <a:schemeClr val="tx1">
                              <a:lumMod val="75000"/>
                              <a:lumOff val="25000"/>
                            </a:schemeClr>
                          </a:solidFill>
                        </a:rPr>
                        <a:t>tests / procedures</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sz="1100" baseline="0" dirty="0">
                          <a:solidFill>
                            <a:schemeClr val="tx1">
                              <a:lumMod val="75000"/>
                              <a:lumOff val="25000"/>
                            </a:schemeClr>
                          </a:solidFill>
                        </a:rPr>
                        <a:t>Identify members / patients that may be otherwise </a:t>
                      </a:r>
                      <a:r>
                        <a:rPr lang="en-IN" sz="1200" baseline="0" dirty="0">
                          <a:solidFill>
                            <a:schemeClr val="tx1">
                              <a:lumMod val="75000"/>
                              <a:lumOff val="25000"/>
                            </a:schemeClr>
                          </a:solidFill>
                        </a:rPr>
                        <a:t>ignored</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200" baseline="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2" name="Rectangle 1"/>
          <p:cNvSpPr/>
          <p:nvPr/>
        </p:nvSpPr>
        <p:spPr>
          <a:xfrm>
            <a:off x="247909" y="5867400"/>
            <a:ext cx="8562479" cy="57434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Due to the Predictive Analytics, Payers </a:t>
            </a:r>
            <a:r>
              <a:rPr lang="en-IN" sz="1400" i="1" u="sng" dirty="0"/>
              <a:t>and</a:t>
            </a:r>
            <a:r>
              <a:rPr lang="en-IN" sz="1400" dirty="0"/>
              <a:t> Providers can lower costs while delivering high quality healthcare. </a:t>
            </a:r>
          </a:p>
          <a:p>
            <a:pPr algn="ctr"/>
            <a:r>
              <a:rPr lang="en-IN" sz="1400" dirty="0"/>
              <a:t>Additionally, predictive analytics will enable provision of consistent care to members across regions and providers.</a:t>
            </a:r>
          </a:p>
        </p:txBody>
      </p:sp>
    </p:spTree>
    <p:extLst>
      <p:ext uri="{BB962C8B-B14F-4D97-AF65-F5344CB8AC3E}">
        <p14:creationId xmlns:p14="http://schemas.microsoft.com/office/powerpoint/2010/main" val="5643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52400"/>
            <a:ext cx="8562480" cy="576000"/>
          </a:xfrm>
          <a:prstGeom prst="rect">
            <a:avLst/>
          </a:prstGeom>
        </p:spPr>
        <p:txBody>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IN" sz="2800" dirty="0"/>
              <a:t>Use Cases – Insights</a:t>
            </a:r>
          </a:p>
        </p:txBody>
      </p:sp>
      <p:graphicFrame>
        <p:nvGraphicFramePr>
          <p:cNvPr id="7" name="Table 6"/>
          <p:cNvGraphicFramePr>
            <a:graphicFrameLocks noGrp="1"/>
          </p:cNvGraphicFramePr>
          <p:nvPr>
            <p:extLst>
              <p:ext uri="{D42A27DB-BD31-4B8C-83A1-F6EECF244321}">
                <p14:modId xmlns:p14="http://schemas.microsoft.com/office/powerpoint/2010/main" val="3303211516"/>
              </p:ext>
            </p:extLst>
          </p:nvPr>
        </p:nvGraphicFramePr>
        <p:xfrm>
          <a:off x="279595" y="728400"/>
          <a:ext cx="8559605" cy="5059680"/>
        </p:xfrm>
        <a:graphic>
          <a:graphicData uri="http://schemas.openxmlformats.org/drawingml/2006/table">
            <a:tbl>
              <a:tblPr firstRow="1" bandRow="1">
                <a:tableStyleId>{8EC20E35-A176-4012-BC5E-935CFFF8708E}</a:tableStyleId>
              </a:tblPr>
              <a:tblGrid>
                <a:gridCol w="1339541">
                  <a:extLst>
                    <a:ext uri="{9D8B030D-6E8A-4147-A177-3AD203B41FA5}">
                      <a16:colId xmlns:a16="http://schemas.microsoft.com/office/drawing/2014/main" val="20000"/>
                    </a:ext>
                  </a:extLst>
                </a:gridCol>
                <a:gridCol w="2701382">
                  <a:extLst>
                    <a:ext uri="{9D8B030D-6E8A-4147-A177-3AD203B41FA5}">
                      <a16:colId xmlns:a16="http://schemas.microsoft.com/office/drawing/2014/main" val="20001"/>
                    </a:ext>
                  </a:extLst>
                </a:gridCol>
                <a:gridCol w="2259341">
                  <a:extLst>
                    <a:ext uri="{9D8B030D-6E8A-4147-A177-3AD203B41FA5}">
                      <a16:colId xmlns:a16="http://schemas.microsoft.com/office/drawing/2014/main" val="20002"/>
                    </a:ext>
                  </a:extLst>
                </a:gridCol>
                <a:gridCol w="2259341">
                  <a:extLst>
                    <a:ext uri="{9D8B030D-6E8A-4147-A177-3AD203B41FA5}">
                      <a16:colId xmlns:a16="http://schemas.microsoft.com/office/drawing/2014/main" val="20003"/>
                    </a:ext>
                  </a:extLst>
                </a:gridCol>
              </a:tblGrid>
              <a:tr h="234433">
                <a:tc rowSpan="2">
                  <a:txBody>
                    <a:bodyPr/>
                    <a:lstStyle/>
                    <a:p>
                      <a:pPr algn="ctr"/>
                      <a:r>
                        <a:rPr lang="en-IN" sz="1600" dirty="0"/>
                        <a:t>Use Case</a:t>
                      </a:r>
                    </a:p>
                  </a:txBody>
                  <a:tcPr anchor="ctr">
                    <a:lnL>
                      <a:noFill/>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rowSpan="2">
                  <a:txBody>
                    <a:bodyPr/>
                    <a:lstStyle/>
                    <a:p>
                      <a:pPr algn="ctr"/>
                      <a:r>
                        <a:rPr lang="en-IN" sz="1600" dirty="0"/>
                        <a:t>Description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gridSpan="2">
                  <a:txBody>
                    <a:bodyPr/>
                    <a:lstStyle/>
                    <a:p>
                      <a:pPr algn="ctr"/>
                      <a:r>
                        <a:rPr lang="en-IN" sz="1600" dirty="0"/>
                        <a:t>Value Added</a:t>
                      </a:r>
                    </a:p>
                  </a:txBody>
                  <a:tcPr anchor="ctr">
                    <a:lnL w="12700" cap="flat" cmpd="sng" algn="ctr">
                      <a:noFill/>
                      <a:prstDash val="solid"/>
                      <a:round/>
                      <a:headEnd type="none" w="med" len="med"/>
                      <a:tailEnd type="none" w="med" len="med"/>
                    </a:lnL>
                    <a:lnR>
                      <a:noFill/>
                    </a:lnR>
                    <a:lnT w="254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IN" sz="1600" dirty="0"/>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231720">
                <a:tc vMerge="1">
                  <a:txBody>
                    <a:bodyPr/>
                    <a:lstStyle/>
                    <a:p>
                      <a:endParaRPr lang="en-IN" sz="16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E9E9E"/>
                    </a:solidFill>
                  </a:tcPr>
                </a:tc>
                <a:tc vMerge="1">
                  <a:txBody>
                    <a:bodyPr/>
                    <a:lstStyle/>
                    <a:p>
                      <a:endParaRPr lang="en-IN" sz="16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E9E9E"/>
                    </a:solidFill>
                  </a:tcPr>
                </a:tc>
                <a:tc>
                  <a:txBody>
                    <a:bodyPr/>
                    <a:lstStyle/>
                    <a:p>
                      <a:pPr marL="0" algn="ctr" defTabSz="914400" rtl="0" eaLnBrk="1" latinLnBrk="0" hangingPunct="1"/>
                      <a:r>
                        <a:rPr lang="en-IN" sz="1600" b="1" kern="1200" dirty="0">
                          <a:solidFill>
                            <a:schemeClr val="lt1"/>
                          </a:solidFill>
                          <a:latin typeface="+mn-lt"/>
                          <a:ea typeface="+mn-ea"/>
                          <a:cs typeface="+mn-cs"/>
                        </a:rPr>
                        <a:t>Payer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algn="ctr" defTabSz="914400" rtl="0" eaLnBrk="1" latinLnBrk="0" hangingPunct="1"/>
                      <a:r>
                        <a:rPr lang="en-IN" sz="1600" b="1" kern="1200" dirty="0">
                          <a:solidFill>
                            <a:schemeClr val="lt1"/>
                          </a:solidFill>
                          <a:latin typeface="+mn-lt"/>
                          <a:ea typeface="+mn-ea"/>
                          <a:cs typeface="+mn-cs"/>
                        </a:rPr>
                        <a:t>Provider</a:t>
                      </a:r>
                    </a:p>
                  </a:txBody>
                  <a:tcPr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1"/>
                  </a:ext>
                </a:extLst>
              </a:tr>
              <a:tr h="456086">
                <a:tc>
                  <a:txBody>
                    <a:bodyPr/>
                    <a:lstStyle/>
                    <a:p>
                      <a:pPr marL="0" indent="0" algn="l">
                        <a:buFont typeface="Arial" panose="020B0604020202020204" pitchFamily="34" charset="0"/>
                        <a:buNone/>
                      </a:pPr>
                      <a:r>
                        <a:rPr lang="en-IN" sz="1200" b="1" baseline="0" dirty="0">
                          <a:solidFill>
                            <a:schemeClr val="tx1">
                              <a:lumMod val="75000"/>
                              <a:lumOff val="25000"/>
                            </a:schemeClr>
                          </a:solidFill>
                        </a:rPr>
                        <a:t>TREATMENT PATHWAYS</a:t>
                      </a:r>
                    </a:p>
                  </a:txBody>
                  <a:tcPr anchor="ctr">
                    <a:lnL>
                      <a:noFill/>
                    </a:lnL>
                    <a:lnR>
                      <a:noFill/>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aseline="0" dirty="0">
                          <a:solidFill>
                            <a:schemeClr val="tx1">
                              <a:lumMod val="75000"/>
                              <a:lumOff val="25000"/>
                            </a:schemeClr>
                          </a:solidFill>
                        </a:rPr>
                        <a:t>Perform longitudinal patient analysis based on chronic or disease of interest to determine member’s comorbidities, cost of treatment, member demography, family history, and region</a:t>
                      </a:r>
                    </a:p>
                  </a:txBody>
                  <a:tcPr anchor="ctr">
                    <a:lnL>
                      <a:noFill/>
                    </a:lnL>
                    <a:lnR>
                      <a:noFill/>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aseline="0" dirty="0">
                          <a:solidFill>
                            <a:schemeClr val="tx1">
                              <a:lumMod val="75000"/>
                              <a:lumOff val="25000"/>
                            </a:schemeClr>
                          </a:solidFill>
                        </a:rPr>
                        <a:t>Identify cost and clinical outcomes of specific treatments for members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aseline="0" dirty="0">
                          <a:solidFill>
                            <a:schemeClr val="tx1">
                              <a:lumMod val="75000"/>
                              <a:lumOff val="25000"/>
                            </a:schemeClr>
                          </a:solidFill>
                        </a:rPr>
                        <a:t>Design member targeted health plans</a:t>
                      </a:r>
                    </a:p>
                  </a:txBody>
                  <a:tcPr anchor="ctr">
                    <a:lnL>
                      <a:noFill/>
                    </a:lnL>
                    <a:lnR>
                      <a:noFill/>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aseline="0" dirty="0">
                          <a:solidFill>
                            <a:schemeClr val="tx1">
                              <a:lumMod val="75000"/>
                              <a:lumOff val="25000"/>
                            </a:schemeClr>
                          </a:solidFill>
                        </a:rPr>
                        <a:t>Determine treatment efficacy before making recommendations / prescriptions</a:t>
                      </a:r>
                    </a:p>
                  </a:txBody>
                  <a:tcPr anchor="ctr">
                    <a:lnL>
                      <a:noFill/>
                    </a:lnL>
                    <a:lnR>
                      <a:noFill/>
                    </a:lnR>
                    <a:lnT w="12700" cap="flat" cmpd="sng" algn="ctr">
                      <a:no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6086">
                <a:tc>
                  <a:txBody>
                    <a:bodyPr/>
                    <a:lstStyle/>
                    <a:p>
                      <a:pPr marL="0" indent="0" algn="l" defTabSz="914400" rtl="0" eaLnBrk="1" latinLnBrk="0" hangingPunct="1">
                        <a:buFont typeface="Arial" panose="020B0604020202020204" pitchFamily="34" charset="0"/>
                        <a:buNone/>
                      </a:pPr>
                      <a:r>
                        <a:rPr lang="en-IN" sz="1200" b="1" kern="1200" dirty="0">
                          <a:solidFill>
                            <a:schemeClr val="tx1">
                              <a:lumMod val="75000"/>
                              <a:lumOff val="25000"/>
                            </a:schemeClr>
                          </a:solidFill>
                          <a:latin typeface="+mn-lt"/>
                          <a:ea typeface="+mn-ea"/>
                          <a:cs typeface="+mn-cs"/>
                        </a:rPr>
                        <a:t>HEALTH PLAN BENCHMARKING</a:t>
                      </a: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buFont typeface="Arial" panose="020B0604020202020204" pitchFamily="34" charset="0"/>
                        <a:buNone/>
                      </a:pPr>
                      <a:r>
                        <a:rPr lang="en-IN" sz="1200" b="0" kern="1200" dirty="0">
                          <a:solidFill>
                            <a:schemeClr val="tx1">
                              <a:lumMod val="75000"/>
                              <a:lumOff val="25000"/>
                            </a:schemeClr>
                          </a:solidFill>
                          <a:latin typeface="+mn-lt"/>
                          <a:ea typeface="+mn-ea"/>
                          <a:cs typeface="+mn-cs"/>
                        </a:rPr>
                        <a:t>Mine claims and remit data by </a:t>
                      </a:r>
                      <a:r>
                        <a:rPr lang="en-IN" sz="1200" b="0" kern="1200" baseline="0" dirty="0">
                          <a:solidFill>
                            <a:schemeClr val="tx1">
                              <a:lumMod val="75000"/>
                              <a:lumOff val="25000"/>
                            </a:schemeClr>
                          </a:solidFill>
                          <a:latin typeface="+mn-lt"/>
                          <a:ea typeface="+mn-ea"/>
                          <a:cs typeface="+mn-cs"/>
                        </a:rPr>
                        <a:t>health plan, specialty, provider, region, claim count, paid amount to rank health plans by claim count </a:t>
                      </a:r>
                      <a:endParaRPr lang="en-IN" sz="1200" b="0" kern="1200" dirty="0">
                        <a:solidFill>
                          <a:schemeClr val="tx1">
                            <a:lumMod val="75000"/>
                            <a:lumOff val="25000"/>
                          </a:schemeClr>
                        </a:solidFill>
                        <a:latin typeface="+mn-lt"/>
                        <a:ea typeface="+mn-ea"/>
                        <a:cs typeface="+mn-cs"/>
                      </a:endParaRP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4400" rtl="0" eaLnBrk="1" latinLnBrk="0" hangingPunct="1">
                        <a:buFont typeface="Arial" panose="020B0604020202020204" pitchFamily="34" charset="0"/>
                        <a:buChar char="•"/>
                      </a:pPr>
                      <a:r>
                        <a:rPr lang="en-IN" sz="1200" b="0" kern="1200" dirty="0">
                          <a:solidFill>
                            <a:schemeClr val="tx1">
                              <a:lumMod val="75000"/>
                              <a:lumOff val="25000"/>
                            </a:schemeClr>
                          </a:solidFill>
                          <a:latin typeface="+mn-lt"/>
                          <a:ea typeface="+mn-ea"/>
                          <a:cs typeface="+mn-cs"/>
                        </a:rPr>
                        <a:t>Determine</a:t>
                      </a:r>
                      <a:r>
                        <a:rPr lang="en-IN" sz="1200" b="0" kern="1200" baseline="0" dirty="0">
                          <a:solidFill>
                            <a:schemeClr val="tx1">
                              <a:lumMod val="75000"/>
                              <a:lumOff val="25000"/>
                            </a:schemeClr>
                          </a:solidFill>
                          <a:latin typeface="+mn-lt"/>
                          <a:ea typeface="+mn-ea"/>
                          <a:cs typeface="+mn-cs"/>
                        </a:rPr>
                        <a:t> which health plans provide most cost-effective coverage </a:t>
                      </a:r>
                    </a:p>
                    <a:p>
                      <a:pPr marL="171450" indent="-171450" algn="l" defTabSz="914400" rtl="0" eaLnBrk="1" latinLnBrk="0" hangingPunct="1">
                        <a:buFont typeface="Arial" panose="020B0604020202020204" pitchFamily="34" charset="0"/>
                        <a:buChar char="•"/>
                      </a:pPr>
                      <a:r>
                        <a:rPr lang="en-IN" sz="1200" b="0" kern="1200" baseline="0" dirty="0">
                          <a:solidFill>
                            <a:schemeClr val="tx1">
                              <a:lumMod val="75000"/>
                              <a:lumOff val="25000"/>
                            </a:schemeClr>
                          </a:solidFill>
                          <a:latin typeface="+mn-lt"/>
                          <a:ea typeface="+mn-ea"/>
                          <a:cs typeface="+mn-cs"/>
                        </a:rPr>
                        <a:t>Design health plans to cover gaps in coverage for members</a:t>
                      </a:r>
                      <a:endParaRPr lang="en-IN" sz="1200" b="0" kern="1200" dirty="0">
                        <a:solidFill>
                          <a:schemeClr val="tx1">
                            <a:lumMod val="75000"/>
                            <a:lumOff val="25000"/>
                          </a:schemeClr>
                        </a:solidFill>
                        <a:latin typeface="+mn-lt"/>
                        <a:ea typeface="+mn-ea"/>
                        <a:cs typeface="+mn-cs"/>
                      </a:endParaRP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4400" rtl="0" eaLnBrk="1" latinLnBrk="0" hangingPunct="1">
                        <a:buFont typeface="Arial" panose="020B0604020202020204" pitchFamily="34" charset="0"/>
                        <a:buChar char="•"/>
                      </a:pPr>
                      <a:endParaRPr lang="en-IN" sz="1200" b="0" kern="1200" dirty="0">
                        <a:solidFill>
                          <a:schemeClr val="tx1">
                            <a:lumMod val="75000"/>
                            <a:lumOff val="25000"/>
                          </a:schemeClr>
                        </a:solidFill>
                        <a:latin typeface="+mn-lt"/>
                        <a:ea typeface="+mn-ea"/>
                        <a:cs typeface="+mn-cs"/>
                      </a:endParaRP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6086">
                <a:tc>
                  <a:txBody>
                    <a:bodyPr/>
                    <a:lstStyle/>
                    <a:p>
                      <a:pPr marL="0" indent="0" algn="l">
                        <a:buFont typeface="Arial" panose="020B0604020202020204" pitchFamily="34" charset="0"/>
                        <a:buNone/>
                      </a:pPr>
                      <a:r>
                        <a:rPr lang="en-IN" sz="1200" b="1" baseline="0" dirty="0">
                          <a:solidFill>
                            <a:schemeClr val="tx1">
                              <a:lumMod val="75000"/>
                              <a:lumOff val="25000"/>
                            </a:schemeClr>
                          </a:solidFill>
                        </a:rPr>
                        <a:t>COMPARATIVE EFFECTIVENESS</a:t>
                      </a: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aseline="0" dirty="0">
                          <a:solidFill>
                            <a:schemeClr val="tx1">
                              <a:lumMod val="75000"/>
                              <a:lumOff val="25000"/>
                            </a:schemeClr>
                          </a:solidFill>
                        </a:rPr>
                        <a:t>Mine claims, clinical, radiology data to identify members / patients based on clinical and cost effectiveness of a drug / treatment</a:t>
                      </a: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aseline="0" dirty="0">
                          <a:solidFill>
                            <a:schemeClr val="tx1">
                              <a:lumMod val="75000"/>
                              <a:lumOff val="25000"/>
                            </a:schemeClr>
                          </a:solidFill>
                        </a:rPr>
                        <a:t>Identify drivers of clinical outcomes and cost measures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aseline="0" dirty="0">
                          <a:solidFill>
                            <a:schemeClr val="tx1">
                              <a:lumMod val="75000"/>
                              <a:lumOff val="25000"/>
                            </a:schemeClr>
                          </a:solidFill>
                        </a:rPr>
                        <a:t>Make targeted recommendations of drugs / treatments / health plans to members </a:t>
                      </a: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aseline="0" dirty="0">
                          <a:solidFill>
                            <a:schemeClr val="tx1">
                              <a:lumMod val="75000"/>
                              <a:lumOff val="25000"/>
                            </a:schemeClr>
                          </a:solidFill>
                        </a:rPr>
                        <a:t>Identify optimal treatments for patient based on real world evidence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aseline="0" dirty="0">
                          <a:solidFill>
                            <a:schemeClr val="tx1">
                              <a:lumMod val="75000"/>
                              <a:lumOff val="25000"/>
                            </a:schemeClr>
                          </a:solidFill>
                        </a:rPr>
                        <a:t>Identify side effects of drugs / treatments </a:t>
                      </a: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6086">
                <a:tc>
                  <a:txBody>
                    <a:bodyPr/>
                    <a:lstStyle/>
                    <a:p>
                      <a:pPr marL="0" indent="0" algn="l">
                        <a:buFont typeface="Arial" panose="020B0604020202020204" pitchFamily="34" charset="0"/>
                        <a:buNone/>
                      </a:pPr>
                      <a:r>
                        <a:rPr lang="en-IN" sz="1200" b="1" baseline="0" dirty="0">
                          <a:solidFill>
                            <a:schemeClr val="tx1">
                              <a:lumMod val="75000"/>
                              <a:lumOff val="25000"/>
                            </a:schemeClr>
                          </a:solidFill>
                        </a:rPr>
                        <a:t>PRE–POST EVENT ANALYSES</a:t>
                      </a: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aseline="0" dirty="0">
                          <a:solidFill>
                            <a:schemeClr val="tx1">
                              <a:lumMod val="75000"/>
                              <a:lumOff val="25000"/>
                            </a:schemeClr>
                          </a:solidFill>
                        </a:rPr>
                        <a:t>Perform longitudinal patient analysis to compare clinical and cost outcomes due change in drugs / treatments</a:t>
                      </a: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aseline="0" dirty="0">
                          <a:solidFill>
                            <a:schemeClr val="tx1">
                              <a:lumMod val="75000"/>
                              <a:lumOff val="25000"/>
                            </a:schemeClr>
                          </a:solidFill>
                        </a:rPr>
                        <a:t>Identify drivers of clinical outcomes and cost measures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aseline="0" dirty="0">
                          <a:solidFill>
                            <a:schemeClr val="tx1">
                              <a:lumMod val="75000"/>
                              <a:lumOff val="25000"/>
                            </a:schemeClr>
                          </a:solidFill>
                        </a:rPr>
                        <a:t>Make targeted recommendations of drugs / treatments / health plans to members </a:t>
                      </a: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aseline="0" dirty="0">
                          <a:solidFill>
                            <a:schemeClr val="tx1">
                              <a:lumMod val="75000"/>
                              <a:lumOff val="25000"/>
                            </a:schemeClr>
                          </a:solidFill>
                        </a:rPr>
                        <a:t>Identify optimal treatments for patient based on real world evidence </a:t>
                      </a:r>
                    </a:p>
                  </a:txBody>
                  <a:tcPr anchor="ctr">
                    <a:lnL>
                      <a:noFill/>
                    </a:lnL>
                    <a:lnR>
                      <a:noFill/>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5" name="Rectangle 4"/>
          <p:cNvSpPr/>
          <p:nvPr/>
        </p:nvSpPr>
        <p:spPr>
          <a:xfrm>
            <a:off x="245189" y="5902656"/>
            <a:ext cx="8562479" cy="53908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Due to the value added by Data Mining, Payers </a:t>
            </a:r>
            <a:r>
              <a:rPr lang="en-IN" sz="1400" i="1" u="sng" dirty="0"/>
              <a:t>and</a:t>
            </a:r>
            <a:r>
              <a:rPr lang="en-IN" sz="1400" dirty="0"/>
              <a:t> Providers can best identify members with gaps in treatments. Such members / patients can be targeted for better therapies / health plans. </a:t>
            </a:r>
          </a:p>
        </p:txBody>
      </p:sp>
    </p:spTree>
    <p:extLst>
      <p:ext uri="{BB962C8B-B14F-4D97-AF65-F5344CB8AC3E}">
        <p14:creationId xmlns:p14="http://schemas.microsoft.com/office/powerpoint/2010/main" val="105548601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7E9B8D055A8A4CB65E3B34F105A53C" ma:contentTypeVersion="5" ma:contentTypeDescription="Create a new document." ma:contentTypeScope="" ma:versionID="1d89a20b3bae785dbd1db9688f284041">
  <xsd:schema xmlns:xsd="http://www.w3.org/2001/XMLSchema" xmlns:xs="http://www.w3.org/2001/XMLSchema" xmlns:p="http://schemas.microsoft.com/office/2006/metadata/properties" xmlns:ns2="99920f6d-781c-4192-b328-165f76f2ea64" xmlns:ns3="3379d2de-8d9a-4b30-9431-9cd0e41aa25c" xmlns:ns4="69ff8b0a-3a63-456a-88de-75c646e47313" targetNamespace="http://schemas.microsoft.com/office/2006/metadata/properties" ma:root="true" ma:fieldsID="00f684aac06bb8c12728f25b66a479a8" ns2:_="" ns3:_="" ns4:_="">
    <xsd:import namespace="99920f6d-781c-4192-b328-165f76f2ea64"/>
    <xsd:import namespace="3379d2de-8d9a-4b30-9431-9cd0e41aa25c"/>
    <xsd:import namespace="69ff8b0a-3a63-456a-88de-75c646e47313"/>
    <xsd:element name="properties">
      <xsd:complexType>
        <xsd:sequence>
          <xsd:element name="documentManagement">
            <xsd:complexType>
              <xsd:all>
                <xsd:element ref="ns2:ShareWithClient"/>
                <xsd:element ref="ns3:Innovation_x0020_Type" minOccurs="0"/>
                <xsd:element ref="ns4:Description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920f6d-781c-4192-b328-165f76f2ea64" elementFormDefault="qualified">
    <xsd:import namespace="http://schemas.microsoft.com/office/2006/documentManagement/types"/>
    <xsd:import namespace="http://schemas.microsoft.com/office/infopath/2007/PartnerControls"/>
    <xsd:element name="ShareWithClient" ma:index="8" ma:displayName="ShareWithClient" ma:default="No" ma:format="RadioButtons" ma:internalName="ShareWithClient">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3379d2de-8d9a-4b30-9431-9cd0e41aa25c" elementFormDefault="qualified">
    <xsd:import namespace="http://schemas.microsoft.com/office/2006/documentManagement/types"/>
    <xsd:import namespace="http://schemas.microsoft.com/office/infopath/2007/PartnerControls"/>
    <xsd:element name="Innovation_x0020_Type" ma:index="9" nillable="true" ma:displayName="Innovation Type" ma:default="Practices" ma:internalName="Innovation_x0020_Type" ma:requiredMultiChoice="true">
      <xsd:complexType>
        <xsd:complexContent>
          <xsd:extension base="dms:MultiChoice">
            <xsd:sequence>
              <xsd:element name="Value" maxOccurs="unbounded" minOccurs="0" nillable="true">
                <xsd:simpleType>
                  <xsd:restriction base="dms:Choice">
                    <xsd:enumeration value="Consulting"/>
                    <xsd:enumeration value="Practices"/>
                    <xsd:enumeration value="Solutions"/>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9ff8b0a-3a63-456a-88de-75c646e47313" elementFormDefault="qualified">
    <xsd:import namespace="http://schemas.microsoft.com/office/2006/documentManagement/types"/>
    <xsd:import namespace="http://schemas.microsoft.com/office/infopath/2007/PartnerControls"/>
    <xsd:element name="Description0" ma:index="10" ma:displayName="Description" ma:internalName="Description0">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novation_x0020_Type xmlns="3379d2de-8d9a-4b30-9431-9cd0e41aa25c">
      <Value>Practices</Value>
    </Innovation_x0020_Type>
    <ShareWithClient xmlns="99920f6d-781c-4192-b328-165f76f2ea64">No</ShareWithClient>
    <Description0 xmlns="69ff8b0a-3a63-456a-88de-75c646e47313"/>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A1991A-6304-4A79-A6E7-746BE4481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920f6d-781c-4192-b328-165f76f2ea64"/>
    <ds:schemaRef ds:uri="3379d2de-8d9a-4b30-9431-9cd0e41aa25c"/>
    <ds:schemaRef ds:uri="69ff8b0a-3a63-456a-88de-75c646e47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E8CF80-695D-4408-98C2-58DD65AE8276}">
  <ds:schemaRefs>
    <ds:schemaRef ds:uri="http://schemas.microsoft.com/office/2006/metadata/properties"/>
    <ds:schemaRef ds:uri="http://schemas.microsoft.com/office/infopath/2007/PartnerControls"/>
    <ds:schemaRef ds:uri="3379d2de-8d9a-4b30-9431-9cd0e41aa25c"/>
    <ds:schemaRef ds:uri="99920f6d-781c-4192-b328-165f76f2ea64"/>
    <ds:schemaRef ds:uri="69ff8b0a-3a63-456a-88de-75c646e47313"/>
  </ds:schemaRefs>
</ds:datastoreItem>
</file>

<file path=customXml/itemProps3.xml><?xml version="1.0" encoding="utf-8"?>
<ds:datastoreItem xmlns:ds="http://schemas.openxmlformats.org/officeDocument/2006/customXml" ds:itemID="{471319D4-B854-4921-8C3E-3AF4129382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17306</TotalTime>
  <Words>709</Words>
  <Application>Microsoft Office PowerPoint</Application>
  <PresentationFormat>On-screen Show (4:3)</PresentationFormat>
  <Paragraphs>88</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1_Office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CitiusTech: Analytics – as – Service Offering</dc:title>
  <dc:creator>Nilesh Teli</dc:creator>
  <cp:lastModifiedBy>Rajeev Kulkarni</cp:lastModifiedBy>
  <cp:revision>618</cp:revision>
  <dcterms:created xsi:type="dcterms:W3CDTF">2015-02-11T14:20:55Z</dcterms:created>
  <dcterms:modified xsi:type="dcterms:W3CDTF">2022-09-13T07:20:43Z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0x010100127E9B8D055A8A4CB65E3B34F105A53C</vt:lpwstr>
  </property>
</Properties>
</file>