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8"/>
  </p:notesMasterIdLst>
  <p:sldIdLst>
    <p:sldId id="315" r:id="rId5"/>
    <p:sldId id="437" r:id="rId6"/>
    <p:sldId id="43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hna Saboo" initials="M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8CA0"/>
    <a:srgbClr val="D2EAF1"/>
    <a:srgbClr val="4BACC6"/>
    <a:srgbClr val="376092"/>
    <a:srgbClr val="FFFFFF"/>
    <a:srgbClr val="31859C"/>
    <a:srgbClr val="F2DCDB"/>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3" autoAdjust="0"/>
    <p:restoredTop sz="96586" autoAdjust="0"/>
  </p:normalViewPr>
  <p:slideViewPr>
    <p:cSldViewPr snapToGrid="0">
      <p:cViewPr varScale="1">
        <p:scale>
          <a:sx n="113" d="100"/>
          <a:sy n="113" d="100"/>
        </p:scale>
        <p:origin x="1248" y="96"/>
      </p:cViewPr>
      <p:guideLst>
        <p:guide orient="horz" pos="1032"/>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43C81-5E42-49AC-A7F2-B39AC5286C59}" type="datetimeFigureOut">
              <a:rPr lang="en-US" smtClean="0"/>
              <a:t>9/13/2022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9246-B488-453F-B16F-F6352362AEF9}" type="slidenum">
              <a:rPr lang="en-US" smtClean="0"/>
              <a:t>‹#›</a:t>
            </a:fld>
            <a:endParaRPr lang="en-US"/>
          </a:p>
        </p:txBody>
      </p:sp>
    </p:spTree>
    <p:extLst>
      <p:ext uri="{BB962C8B-B14F-4D97-AF65-F5344CB8AC3E}">
        <p14:creationId xmlns:p14="http://schemas.microsoft.com/office/powerpoint/2010/main" val="386810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5"/>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9" y="3552774"/>
            <a:ext cx="8001001" cy="1358287"/>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177" y="829041"/>
            <a:ext cx="2765031" cy="360000"/>
          </a:xfrm>
          <a:prstGeom prst="rect">
            <a:avLst/>
          </a:prstGeom>
        </p:spPr>
      </p:pic>
    </p:spTree>
    <p:extLst>
      <p:ext uri="{BB962C8B-B14F-4D97-AF65-F5344CB8AC3E}">
        <p14:creationId xmlns:p14="http://schemas.microsoft.com/office/powerpoint/2010/main" val="149049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4770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62" y="6742067"/>
            <a:ext cx="53802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3175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a:t>Click to edit Master title style</a:t>
            </a:r>
          </a:p>
        </p:txBody>
      </p:sp>
      <p:sp>
        <p:nvSpPr>
          <p:cNvPr id="11" name="Slide Number Placeholder 5"/>
          <p:cNvSpPr txBox="1">
            <a:spLocks/>
          </p:cNvSpPr>
          <p:nvPr userDrawn="1"/>
        </p:nvSpPr>
        <p:spPr>
          <a:xfrm>
            <a:off x="8458200" y="6553206"/>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6" y="6531593"/>
            <a:ext cx="1825563" cy="239419"/>
          </a:xfrm>
          <a:prstGeom prst="rect">
            <a:avLst/>
          </a:prstGeom>
        </p:spPr>
      </p:pic>
      <p:cxnSp>
        <p:nvCxnSpPr>
          <p:cNvPr id="13" name="Straight Connector 12"/>
          <p:cNvCxnSpPr/>
          <p:nvPr userDrawn="1"/>
        </p:nvCxnSpPr>
        <p:spPr>
          <a:xfrm>
            <a:off x="2126054" y="6742067"/>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5596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6"/>
            <a:ext cx="8410080" cy="57943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4800" y="1066801"/>
            <a:ext cx="83820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856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Medictiv: Healthcare Predictiv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l="5196" r="5196"/>
          <a:stretch/>
        </p:blipFill>
        <p:spPr bwMode="auto">
          <a:xfrm>
            <a:off x="155575" y="1765621"/>
            <a:ext cx="8799002" cy="330676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3257" y="5138967"/>
            <a:ext cx="8001001" cy="596286"/>
          </a:xfrm>
        </p:spPr>
        <p:txBody>
          <a:bodyPr>
            <a:normAutofit/>
          </a:bodyPr>
          <a:lstStyle/>
          <a:p>
            <a:r>
              <a:rPr lang="en-US" sz="1800" dirty="0"/>
              <a:t>February 2017</a:t>
            </a:r>
            <a:endParaRPr lang="en-IN" sz="1800" dirty="0"/>
          </a:p>
        </p:txBody>
      </p:sp>
      <p:sp>
        <p:nvSpPr>
          <p:cNvPr id="12" name="Rectangle 11"/>
          <p:cNvSpPr/>
          <p:nvPr/>
        </p:nvSpPr>
        <p:spPr>
          <a:xfrm flipH="1">
            <a:off x="155573" y="3630510"/>
            <a:ext cx="8489579" cy="1043461"/>
          </a:xfrm>
          <a:prstGeom prst="rect">
            <a:avLst/>
          </a:prstGeom>
          <a:solidFill>
            <a:schemeClr val="tx1">
              <a:lumMod val="85000"/>
              <a:lumOff val="1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dirty="0" err="1">
                <a:solidFill>
                  <a:prstClr val="white"/>
                </a:solidFill>
                <a:ea typeface="Segoe UI" pitchFamily="34" charset="0"/>
                <a:cs typeface="Segoe UI" pitchFamily="34" charset="0"/>
              </a:rPr>
              <a:t>Medictiv</a:t>
            </a:r>
            <a:r>
              <a:rPr lang="en-IN" sz="2400" dirty="0">
                <a:solidFill>
                  <a:prstClr val="white"/>
                </a:solidFill>
                <a:ea typeface="Segoe UI" pitchFamily="34" charset="0"/>
                <a:cs typeface="Segoe UI" pitchFamily="34" charset="0"/>
              </a:rPr>
              <a:t>: Advanced Analytics Use Cases </a:t>
            </a:r>
            <a:r>
              <a:rPr lang="en-IN" sz="2400">
                <a:solidFill>
                  <a:prstClr val="white"/>
                </a:solidFill>
                <a:ea typeface="Segoe UI" pitchFamily="34" charset="0"/>
                <a:cs typeface="Segoe UI" pitchFamily="34" charset="0"/>
              </a:rPr>
              <a:t>for Provider ISV</a:t>
            </a:r>
            <a:endParaRPr lang="en-IN" dirty="0">
              <a:solidFill>
                <a:prstClr val="white"/>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064" y="1765621"/>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evicore.com/assets/images/dump/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914400"/>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2"/>
          <p:cNvSpPr>
            <a:spLocks noChangeArrowheads="1"/>
          </p:cNvSpPr>
          <p:nvPr/>
        </p:nvSpPr>
        <p:spPr bwMode="auto">
          <a:xfrm>
            <a:off x="176461" y="6260599"/>
            <a:ext cx="8694825" cy="415498"/>
          </a:xfrm>
          <a:prstGeom prst="rect">
            <a:avLst/>
          </a:prstGeom>
          <a:noFill/>
          <a:ln w="38100">
            <a:noFill/>
            <a:prstDash val="sysDot"/>
            <a:miter lim="800000"/>
            <a:headEnd/>
            <a:tailEnd/>
          </a:ln>
        </p:spPr>
        <p:txBody>
          <a:bodyPr wrap="square">
            <a:spAutoFit/>
          </a:bodyPr>
          <a:lstStyle/>
          <a:p>
            <a:pPr algn="ctr" eaLnBrk="0" hangingPunct="0"/>
            <a:r>
              <a:rPr lang="en-US" sz="1050" dirty="0">
                <a:solidFill>
                  <a:prstClr val="white">
                    <a:lumMod val="6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2000" dirty="0">
              <a:solidFill>
                <a:prstClr val="white">
                  <a:lumMod val="65000"/>
                </a:prstClr>
              </a:solidFill>
            </a:endParaRPr>
          </a:p>
        </p:txBody>
      </p:sp>
    </p:spTree>
    <p:extLst>
      <p:ext uri="{BB962C8B-B14F-4D97-AF65-F5344CB8AC3E}">
        <p14:creationId xmlns:p14="http://schemas.microsoft.com/office/powerpoint/2010/main" val="30531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135663" y="728400"/>
          <a:ext cx="8844594" cy="5571302"/>
        </p:xfrm>
        <a:graphic>
          <a:graphicData uri="http://schemas.openxmlformats.org/drawingml/2006/table">
            <a:tbl>
              <a:tblPr firstRow="1" bandRow="1">
                <a:tableStyleId>{5C22544A-7EE6-4342-B048-85BDC9FD1C3A}</a:tableStyleId>
              </a:tblPr>
              <a:tblGrid>
                <a:gridCol w="3238716">
                  <a:extLst>
                    <a:ext uri="{9D8B030D-6E8A-4147-A177-3AD203B41FA5}">
                      <a16:colId xmlns:a16="http://schemas.microsoft.com/office/drawing/2014/main" val="20000"/>
                    </a:ext>
                  </a:extLst>
                </a:gridCol>
                <a:gridCol w="2872672">
                  <a:extLst>
                    <a:ext uri="{9D8B030D-6E8A-4147-A177-3AD203B41FA5}">
                      <a16:colId xmlns:a16="http://schemas.microsoft.com/office/drawing/2014/main" val="20001"/>
                    </a:ext>
                  </a:extLst>
                </a:gridCol>
                <a:gridCol w="2733206">
                  <a:extLst>
                    <a:ext uri="{9D8B030D-6E8A-4147-A177-3AD203B41FA5}">
                      <a16:colId xmlns:a16="http://schemas.microsoft.com/office/drawing/2014/main" val="20002"/>
                    </a:ext>
                  </a:extLst>
                </a:gridCol>
              </a:tblGrid>
              <a:tr h="493497">
                <a:tc>
                  <a:txBody>
                    <a:bodyPr/>
                    <a:lstStyle/>
                    <a:p>
                      <a:pPr algn="ctr"/>
                      <a:r>
                        <a:rPr lang="en-IN" dirty="0">
                          <a:solidFill>
                            <a:srgbClr val="404040"/>
                          </a:solidFill>
                        </a:rPr>
                        <a:t>Readmissions Management </a:t>
                      </a:r>
                    </a:p>
                  </a:txBody>
                  <a:tcPr anchor="ctr">
                    <a:lnL w="12700" cmpd="sng">
                      <a:noFill/>
                    </a:lnL>
                    <a:lnR w="9525" cap="flat" cmpd="sng" algn="ctr">
                      <a:solidFill>
                        <a:schemeClr val="bg1">
                          <a:lumMod val="6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IN" dirty="0">
                          <a:solidFill>
                            <a:srgbClr val="404040"/>
                          </a:solidFill>
                        </a:rPr>
                        <a:t>Revenue Cycle Management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IN" dirty="0">
                          <a:solidFill>
                            <a:srgbClr val="404040"/>
                          </a:solidFill>
                        </a:rPr>
                        <a:t>Cost Containment</a:t>
                      </a:r>
                    </a:p>
                  </a:txBody>
                  <a:tcPr anchor="ctr">
                    <a:lnL w="952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077805">
                <a:tc>
                  <a:txBody>
                    <a:bodyPr/>
                    <a:lstStyle/>
                    <a:p>
                      <a:pPr marL="285750" indent="-285750">
                        <a:buFont typeface="Wingdings" panose="05000000000000000000" pitchFamily="2" charset="2"/>
                        <a:buChar char="§"/>
                      </a:pPr>
                      <a:r>
                        <a:rPr lang="en-IN" sz="1400" dirty="0">
                          <a:solidFill>
                            <a:srgbClr val="404040"/>
                          </a:solidFill>
                        </a:rPr>
                        <a:t>Predict</a:t>
                      </a:r>
                      <a:r>
                        <a:rPr lang="en-IN" sz="1400" baseline="0" dirty="0">
                          <a:solidFill>
                            <a:srgbClr val="404040"/>
                          </a:solidFill>
                        </a:rPr>
                        <a:t> risk of a patients being readmitted to the hospital within 30 / 60 / 90 days of discharge </a:t>
                      </a:r>
                    </a:p>
                    <a:p>
                      <a:pPr marL="285750" indent="-285750">
                        <a:buFont typeface="Wingdings" panose="05000000000000000000" pitchFamily="2" charset="2"/>
                        <a:buChar char="§"/>
                      </a:pPr>
                      <a:r>
                        <a:rPr lang="en-IN" sz="1400" dirty="0">
                          <a:solidFill>
                            <a:srgbClr val="404040"/>
                          </a:solidFill>
                        </a:rPr>
                        <a:t>Adjust</a:t>
                      </a:r>
                      <a:r>
                        <a:rPr lang="en-IN" sz="1400" baseline="0" dirty="0">
                          <a:solidFill>
                            <a:srgbClr val="404040"/>
                          </a:solidFill>
                        </a:rPr>
                        <a:t> treatment and post-discharge care to ensure readmission is prevented </a:t>
                      </a:r>
                      <a:endParaRPr lang="en-IN" sz="1400" dirty="0">
                        <a:solidFill>
                          <a:srgbClr val="404040"/>
                        </a:solidFill>
                      </a:endParaRPr>
                    </a:p>
                  </a:txBody>
                  <a:tcPr>
                    <a:lnL w="12700" cmpd="sng">
                      <a:noFill/>
                    </a:lnL>
                    <a:lnR w="9525" cap="flat" cmpd="sng" algn="ctr">
                      <a:solidFill>
                        <a:schemeClr val="bg1">
                          <a:lumMod val="6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IN" sz="1400" dirty="0">
                          <a:solidFill>
                            <a:srgbClr val="404040"/>
                          </a:solidFill>
                        </a:rPr>
                        <a:t>Determine patterns of denials by</a:t>
                      </a:r>
                      <a:r>
                        <a:rPr lang="en-IN" sz="1400" baseline="0" dirty="0">
                          <a:solidFill>
                            <a:srgbClr val="404040"/>
                          </a:solidFill>
                        </a:rPr>
                        <a:t> treatments, physicians, payers and health plans </a:t>
                      </a:r>
                    </a:p>
                    <a:p>
                      <a:pPr marL="285750" indent="-285750">
                        <a:buFont typeface="Wingdings" panose="05000000000000000000" pitchFamily="2" charset="2"/>
                        <a:buChar char="§"/>
                      </a:pPr>
                      <a:r>
                        <a:rPr lang="en-IN" sz="1400" baseline="0" dirty="0">
                          <a:solidFill>
                            <a:srgbClr val="404040"/>
                          </a:solidFill>
                        </a:rPr>
                        <a:t>Predict is newly submitted claims will be denied and likely reason for denial </a:t>
                      </a:r>
                      <a:endParaRPr lang="en-IN" sz="1400" dirty="0">
                        <a:solidFill>
                          <a:srgbClr val="40404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
                      </a:pPr>
                      <a:r>
                        <a:rPr lang="en-IN" sz="1400" dirty="0">
                          <a:solidFill>
                            <a:srgbClr val="404040"/>
                          </a:solidFill>
                        </a:rPr>
                        <a:t>Contain costs borne by payers</a:t>
                      </a:r>
                      <a:r>
                        <a:rPr lang="en-IN" sz="1400" baseline="0" dirty="0">
                          <a:solidFill>
                            <a:srgbClr val="404040"/>
                          </a:solidFill>
                        </a:rPr>
                        <a:t> to treat chronic conditions by bundling payments </a:t>
                      </a:r>
                    </a:p>
                    <a:p>
                      <a:pPr marL="285750" indent="-285750">
                        <a:buFont typeface="Wingdings" panose="05000000000000000000" pitchFamily="2" charset="2"/>
                        <a:buChar char="§"/>
                      </a:pPr>
                      <a:r>
                        <a:rPr lang="en-IN" sz="1400" dirty="0">
                          <a:solidFill>
                            <a:srgbClr val="404040"/>
                          </a:solidFill>
                        </a:rPr>
                        <a:t>Predict</a:t>
                      </a:r>
                      <a:r>
                        <a:rPr lang="en-IN" sz="1400" baseline="0" dirty="0">
                          <a:solidFill>
                            <a:srgbClr val="404040"/>
                          </a:solidFill>
                        </a:rPr>
                        <a:t> risk of a fall in senior citizens to enable preventative measures and rapid response </a:t>
                      </a:r>
                      <a:endParaRPr lang="en-IN" sz="1400" dirty="0">
                        <a:solidFill>
                          <a:srgbClr val="404040"/>
                        </a:solidFill>
                      </a:endParaRPr>
                    </a:p>
                  </a:txBody>
                  <a:tcPr>
                    <a:lnL w="9525" cap="flat" cmpd="sng" algn="ctr">
                      <a:solidFill>
                        <a:schemeClr val="bg1">
                          <a:lumMod val="65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IN" dirty="0"/>
              <a:t>Approach Framework: Sample Outcomes</a:t>
            </a:r>
          </a:p>
        </p:txBody>
      </p:sp>
      <p:grpSp>
        <p:nvGrpSpPr>
          <p:cNvPr id="13" name="Group 12"/>
          <p:cNvGrpSpPr/>
          <p:nvPr/>
        </p:nvGrpSpPr>
        <p:grpSpPr>
          <a:xfrm>
            <a:off x="3857289" y="2726258"/>
            <a:ext cx="2147559" cy="3463973"/>
            <a:chOff x="3898269" y="2447065"/>
            <a:chExt cx="2147559" cy="3463973"/>
          </a:xfrm>
        </p:grpSpPr>
        <p:pic>
          <p:nvPicPr>
            <p:cNvPr id="4" name="Picture 3"/>
            <p:cNvPicPr>
              <a:picLocks noChangeAspect="1"/>
            </p:cNvPicPr>
            <p:nvPr/>
          </p:nvPicPr>
          <p:blipFill>
            <a:blip r:embed="rId2"/>
            <a:stretch>
              <a:fillRect/>
            </a:stretch>
          </p:blipFill>
          <p:spPr>
            <a:xfrm>
              <a:off x="3947314" y="4370013"/>
              <a:ext cx="2049468" cy="15410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8269" y="2447065"/>
              <a:ext cx="2147559" cy="1922948"/>
            </a:xfrm>
            <a:prstGeom prst="rect">
              <a:avLst/>
            </a:prstGeom>
          </p:spPr>
        </p:pic>
      </p:grpSp>
      <p:pic>
        <p:nvPicPr>
          <p:cNvPr id="9" name="Picture 8"/>
          <p:cNvPicPr>
            <a:picLocks noChangeAspect="1"/>
          </p:cNvPicPr>
          <p:nvPr/>
        </p:nvPicPr>
        <p:blipFill>
          <a:blip r:embed="rId4"/>
          <a:stretch>
            <a:fillRect/>
          </a:stretch>
        </p:blipFill>
        <p:spPr>
          <a:xfrm>
            <a:off x="6335147" y="3999350"/>
            <a:ext cx="2387217" cy="1860196"/>
          </a:xfrm>
          <a:prstGeom prst="rect">
            <a:avLst/>
          </a:prstGeom>
        </p:spPr>
      </p:pic>
      <p:grpSp>
        <p:nvGrpSpPr>
          <p:cNvPr id="12" name="Group 11"/>
          <p:cNvGrpSpPr/>
          <p:nvPr/>
        </p:nvGrpSpPr>
        <p:grpSpPr>
          <a:xfrm>
            <a:off x="6335147" y="2920073"/>
            <a:ext cx="2504053" cy="3270950"/>
            <a:chOff x="6316353" y="2614343"/>
            <a:chExt cx="2504053" cy="3270950"/>
          </a:xfrm>
        </p:grpSpPr>
        <p:pic>
          <p:nvPicPr>
            <p:cNvPr id="10" name="Picture 2" descr="image0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6353" y="2614343"/>
              <a:ext cx="2504053" cy="138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stretch>
              <a:fillRect/>
            </a:stretch>
          </p:blipFill>
          <p:spPr>
            <a:xfrm>
              <a:off x="6374771" y="4025097"/>
              <a:ext cx="2387217" cy="1860196"/>
            </a:xfrm>
            <a:prstGeom prst="rect">
              <a:avLst/>
            </a:prstGeom>
          </p:spPr>
        </p:pic>
      </p:grpSp>
      <p:grpSp>
        <p:nvGrpSpPr>
          <p:cNvPr id="15" name="Group 14"/>
          <p:cNvGrpSpPr/>
          <p:nvPr/>
        </p:nvGrpSpPr>
        <p:grpSpPr>
          <a:xfrm>
            <a:off x="393846" y="3077062"/>
            <a:ext cx="2755705" cy="2782484"/>
            <a:chOff x="210039" y="3167300"/>
            <a:chExt cx="3611018" cy="3086668"/>
          </a:xfrm>
        </p:grpSpPr>
        <p:pic>
          <p:nvPicPr>
            <p:cNvPr id="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039" y="3167300"/>
              <a:ext cx="3611018" cy="138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561" b="2879"/>
            <a:stretch/>
          </p:blipFill>
          <p:spPr bwMode="auto">
            <a:xfrm>
              <a:off x="400238" y="4555816"/>
              <a:ext cx="3230619" cy="169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4069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3429000" y="1099604"/>
            <a:ext cx="5486400" cy="4843996"/>
          </a:xfrm>
          <a:prstGeom prst="rect">
            <a:avLst/>
          </a:prstGeom>
          <a:noFill/>
          <a:ln w="12700">
            <a:solidFill>
              <a:srgbClr val="CCC1DA"/>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1600" b="1" dirty="0">
                <a:solidFill>
                  <a:srgbClr val="404040"/>
                </a:solidFill>
              </a:rPr>
              <a:t>SAMPLE USE CASE FRAMEWORK</a:t>
            </a:r>
          </a:p>
        </p:txBody>
      </p:sp>
      <p:sp>
        <p:nvSpPr>
          <p:cNvPr id="75" name="Rectangle 74"/>
          <p:cNvSpPr/>
          <p:nvPr/>
        </p:nvSpPr>
        <p:spPr>
          <a:xfrm>
            <a:off x="3511963" y="1219200"/>
            <a:ext cx="5320145" cy="2209800"/>
          </a:xfrm>
          <a:prstGeom prst="rect">
            <a:avLst/>
          </a:prstGeom>
          <a:noFill/>
          <a:ln w="12700">
            <a:solidFill>
              <a:srgbClr val="CCC1D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rgbClr val="404040"/>
                </a:solidFill>
              </a:rPr>
              <a:t>Step 2: Retrospective Analysis</a:t>
            </a:r>
          </a:p>
        </p:txBody>
      </p:sp>
      <p:sp>
        <p:nvSpPr>
          <p:cNvPr id="79" name="Rectangle 78"/>
          <p:cNvSpPr/>
          <p:nvPr/>
        </p:nvSpPr>
        <p:spPr>
          <a:xfrm>
            <a:off x="3511963" y="3535679"/>
            <a:ext cx="5320145" cy="2046064"/>
          </a:xfrm>
          <a:prstGeom prst="rect">
            <a:avLst/>
          </a:prstGeom>
          <a:noFill/>
          <a:ln w="12700">
            <a:solidFill>
              <a:srgbClr val="CCC1D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rgbClr val="404040"/>
                </a:solidFill>
              </a:rPr>
              <a:t>Step 3: Predictive Analysis</a:t>
            </a:r>
            <a:endParaRPr lang="en-IN" sz="1400" b="1" dirty="0">
              <a:solidFill>
                <a:srgbClr val="FF0000"/>
              </a:solidFill>
            </a:endParaRPr>
          </a:p>
        </p:txBody>
      </p:sp>
      <p:sp>
        <p:nvSpPr>
          <p:cNvPr id="2" name="Title 1"/>
          <p:cNvSpPr>
            <a:spLocks noGrp="1"/>
          </p:cNvSpPr>
          <p:nvPr>
            <p:ph type="title"/>
          </p:nvPr>
        </p:nvSpPr>
        <p:spPr/>
        <p:txBody>
          <a:bodyPr/>
          <a:lstStyle/>
          <a:p>
            <a:r>
              <a:rPr lang="en-US" sz="2600" dirty="0">
                <a:solidFill>
                  <a:srgbClr val="404040"/>
                </a:solidFill>
              </a:rPr>
              <a:t>Approach Framework: Sample Use Case Approach</a:t>
            </a:r>
            <a:endParaRPr lang="en-IN" dirty="0">
              <a:solidFill>
                <a:srgbClr val="404040"/>
              </a:solidFill>
            </a:endParaRPr>
          </a:p>
        </p:txBody>
      </p:sp>
      <p:sp>
        <p:nvSpPr>
          <p:cNvPr id="28" name="Rectangle 27"/>
          <p:cNvSpPr/>
          <p:nvPr/>
        </p:nvSpPr>
        <p:spPr>
          <a:xfrm>
            <a:off x="271033" y="990600"/>
            <a:ext cx="2206435" cy="3421822"/>
          </a:xfrm>
          <a:prstGeom prst="rect">
            <a:avLst/>
          </a:prstGeom>
          <a:noFill/>
          <a:ln w="9525">
            <a:solidFill>
              <a:srgbClr val="CCC1D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a:solidFill>
                  <a:srgbClr val="404040"/>
                </a:solidFill>
              </a:rPr>
              <a:t>Step 1: Exploratory Analysis</a:t>
            </a:r>
          </a:p>
        </p:txBody>
      </p:sp>
      <p:sp>
        <p:nvSpPr>
          <p:cNvPr id="3" name="Rectangle 2"/>
          <p:cNvSpPr/>
          <p:nvPr/>
        </p:nvSpPr>
        <p:spPr>
          <a:xfrm>
            <a:off x="577960" y="1507250"/>
            <a:ext cx="1592580" cy="108966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1200" dirty="0">
                <a:solidFill>
                  <a:srgbClr val="404040"/>
                </a:solidFill>
              </a:rPr>
              <a:t>Claims Data, Clinical Data, Radiology Data, Patient/Member generated Data, etc. </a:t>
            </a:r>
          </a:p>
        </p:txBody>
      </p:sp>
      <p:sp>
        <p:nvSpPr>
          <p:cNvPr id="31" name="Rectangle 30"/>
          <p:cNvSpPr/>
          <p:nvPr/>
        </p:nvSpPr>
        <p:spPr>
          <a:xfrm>
            <a:off x="577960" y="2812944"/>
            <a:ext cx="1592580" cy="1440608"/>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112713" indent="-112713">
              <a:buFont typeface="Arial" panose="020B0604020202020204" pitchFamily="34" charset="0"/>
              <a:buChar char="•"/>
            </a:pPr>
            <a:r>
              <a:rPr lang="en-IN" sz="1200" dirty="0">
                <a:solidFill>
                  <a:srgbClr val="404040"/>
                </a:solidFill>
              </a:rPr>
              <a:t>Cleansing</a:t>
            </a:r>
          </a:p>
          <a:p>
            <a:pPr marL="112713" indent="-112713">
              <a:buFont typeface="Arial" panose="020B0604020202020204" pitchFamily="34" charset="0"/>
              <a:buChar char="•"/>
            </a:pPr>
            <a:r>
              <a:rPr lang="en-IN" sz="1200" dirty="0">
                <a:solidFill>
                  <a:srgbClr val="404040"/>
                </a:solidFill>
              </a:rPr>
              <a:t>Defining outcomes</a:t>
            </a:r>
          </a:p>
          <a:p>
            <a:pPr marL="112713" indent="-112713">
              <a:buFont typeface="Arial" panose="020B0604020202020204" pitchFamily="34" charset="0"/>
              <a:buChar char="•"/>
            </a:pPr>
            <a:r>
              <a:rPr lang="en-IN" sz="1200" dirty="0">
                <a:solidFill>
                  <a:srgbClr val="404040"/>
                </a:solidFill>
              </a:rPr>
              <a:t>Outlier detection</a:t>
            </a:r>
          </a:p>
          <a:p>
            <a:pPr marL="112713" indent="-112713">
              <a:buFont typeface="Arial" panose="020B0604020202020204" pitchFamily="34" charset="0"/>
              <a:buChar char="•"/>
            </a:pPr>
            <a:r>
              <a:rPr lang="en-IN" sz="1200" dirty="0">
                <a:solidFill>
                  <a:srgbClr val="404040"/>
                </a:solidFill>
              </a:rPr>
              <a:t>Univariate / bivariate analysis</a:t>
            </a:r>
          </a:p>
        </p:txBody>
      </p:sp>
      <p:cxnSp>
        <p:nvCxnSpPr>
          <p:cNvPr id="6" name="Straight Arrow Connector 5"/>
          <p:cNvCxnSpPr>
            <a:stCxn id="3" idx="2"/>
            <a:endCxn id="31" idx="0"/>
          </p:cNvCxnSpPr>
          <p:nvPr/>
        </p:nvCxnSpPr>
        <p:spPr>
          <a:xfrm>
            <a:off x="1374250" y="2596910"/>
            <a:ext cx="0" cy="216034"/>
          </a:xfrm>
          <a:prstGeom prst="straightConnector1">
            <a:avLst/>
          </a:prstGeom>
          <a:ln>
            <a:solidFill>
              <a:srgbClr val="31859C"/>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7960" y="4605913"/>
            <a:ext cx="1592581" cy="1198626"/>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rgbClr val="404040"/>
              </a:solidFill>
            </a:endParaRPr>
          </a:p>
          <a:p>
            <a:r>
              <a:rPr lang="en-IN" sz="1200" dirty="0">
                <a:solidFill>
                  <a:srgbClr val="404040"/>
                </a:solidFill>
              </a:rPr>
              <a:t>Incomplete / New: Claims Data, Clinical Data, Radiology Data, Patient/Member generated Data, etc.</a:t>
            </a:r>
          </a:p>
        </p:txBody>
      </p:sp>
      <p:sp>
        <p:nvSpPr>
          <p:cNvPr id="76" name="Rectangle 75"/>
          <p:cNvSpPr/>
          <p:nvPr/>
        </p:nvSpPr>
        <p:spPr>
          <a:xfrm>
            <a:off x="3832671" y="1752600"/>
            <a:ext cx="1196529"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sz="1200" b="1" dirty="0">
              <a:solidFill>
                <a:srgbClr val="404040"/>
              </a:solidFill>
            </a:endParaRPr>
          </a:p>
          <a:p>
            <a:endParaRPr lang="en-IN" sz="1200" dirty="0">
              <a:solidFill>
                <a:srgbClr val="404040"/>
              </a:solidFill>
            </a:endParaRPr>
          </a:p>
          <a:p>
            <a:r>
              <a:rPr lang="en-IN" sz="1200" dirty="0">
                <a:solidFill>
                  <a:srgbClr val="404040"/>
                </a:solidFill>
              </a:rPr>
              <a:t>Mine claims for patterns based on provider, disease, procedure, etc.</a:t>
            </a:r>
          </a:p>
        </p:txBody>
      </p:sp>
      <p:sp>
        <p:nvSpPr>
          <p:cNvPr id="77" name="Rectangle 76"/>
          <p:cNvSpPr/>
          <p:nvPr/>
        </p:nvSpPr>
        <p:spPr>
          <a:xfrm>
            <a:off x="5331072" y="1752600"/>
            <a:ext cx="1448430"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rgbClr val="404040"/>
              </a:solidFill>
            </a:endParaRPr>
          </a:p>
          <a:p>
            <a:endParaRPr lang="en-IN" sz="1200" dirty="0">
              <a:solidFill>
                <a:srgbClr val="404040"/>
              </a:solidFill>
            </a:endParaRPr>
          </a:p>
          <a:p>
            <a:r>
              <a:rPr lang="en-IN" sz="1200" dirty="0">
                <a:solidFill>
                  <a:srgbClr val="404040"/>
                </a:solidFill>
              </a:rPr>
              <a:t>Report outcomes and other dimensions of interest for each generated pattern</a:t>
            </a:r>
          </a:p>
        </p:txBody>
      </p:sp>
      <p:sp>
        <p:nvSpPr>
          <p:cNvPr id="78" name="Rectangle 77"/>
          <p:cNvSpPr/>
          <p:nvPr/>
        </p:nvSpPr>
        <p:spPr>
          <a:xfrm>
            <a:off x="7084207" y="1752600"/>
            <a:ext cx="1448430" cy="1457925"/>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solidFill>
                  <a:srgbClr val="404040"/>
                </a:solidFill>
              </a:rPr>
              <a:t>\</a:t>
            </a:r>
          </a:p>
          <a:p>
            <a:endParaRPr lang="en-IN" sz="1200" dirty="0">
              <a:solidFill>
                <a:srgbClr val="404040"/>
              </a:solidFill>
            </a:endParaRPr>
          </a:p>
          <a:p>
            <a:r>
              <a:rPr lang="en-IN" sz="1200" dirty="0">
                <a:solidFill>
                  <a:srgbClr val="404040"/>
                </a:solidFill>
              </a:rPr>
              <a:t>Review results, identify additional outcomes of interest, determine future actions </a:t>
            </a:r>
          </a:p>
        </p:txBody>
      </p:sp>
      <p:sp>
        <p:nvSpPr>
          <p:cNvPr id="80" name="Rectangle 79"/>
          <p:cNvSpPr/>
          <p:nvPr/>
        </p:nvSpPr>
        <p:spPr>
          <a:xfrm>
            <a:off x="3735462" y="3858962"/>
            <a:ext cx="1316182" cy="163553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rgbClr val="404040"/>
              </a:solidFill>
            </a:endParaRPr>
          </a:p>
          <a:p>
            <a:r>
              <a:rPr lang="en-IN" sz="1200" dirty="0">
                <a:solidFill>
                  <a:srgbClr val="404040"/>
                </a:solidFill>
              </a:rPr>
              <a:t>Create model based on patterns to predict risks / probabilities of outcomes of interest</a:t>
            </a:r>
          </a:p>
        </p:txBody>
      </p:sp>
      <p:sp>
        <p:nvSpPr>
          <p:cNvPr id="81" name="Rectangle 80"/>
          <p:cNvSpPr/>
          <p:nvPr/>
        </p:nvSpPr>
        <p:spPr>
          <a:xfrm>
            <a:off x="5330348" y="3858962"/>
            <a:ext cx="1450949" cy="163553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rgbClr val="404040"/>
              </a:solidFill>
            </a:endParaRPr>
          </a:p>
          <a:p>
            <a:r>
              <a:rPr lang="en-IN" sz="1200" dirty="0">
                <a:solidFill>
                  <a:srgbClr val="404040"/>
                </a:solidFill>
              </a:rPr>
              <a:t>Predict risk / probability of outcome either in real time or batch processing</a:t>
            </a:r>
          </a:p>
        </p:txBody>
      </p:sp>
      <p:sp>
        <p:nvSpPr>
          <p:cNvPr id="82" name="Rectangle 81"/>
          <p:cNvSpPr/>
          <p:nvPr/>
        </p:nvSpPr>
        <p:spPr>
          <a:xfrm>
            <a:off x="7084207" y="3858962"/>
            <a:ext cx="1448430" cy="1635530"/>
          </a:xfrm>
          <a:prstGeom prst="rect">
            <a:avLst/>
          </a:prstGeom>
          <a:noFill/>
          <a:ln w="127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rgbClr val="404040"/>
              </a:solidFill>
            </a:endParaRPr>
          </a:p>
          <a:p>
            <a:r>
              <a:rPr lang="en-IN" sz="1200" dirty="0">
                <a:solidFill>
                  <a:srgbClr val="404040"/>
                </a:solidFill>
              </a:rPr>
              <a:t>Review predictions and finalize decision; notify stakeholders to determine action</a:t>
            </a:r>
          </a:p>
        </p:txBody>
      </p:sp>
      <p:sp>
        <p:nvSpPr>
          <p:cNvPr id="29" name="Rectangle 28"/>
          <p:cNvSpPr/>
          <p:nvPr/>
        </p:nvSpPr>
        <p:spPr>
          <a:xfrm>
            <a:off x="583906" y="1481690"/>
            <a:ext cx="1592580" cy="28678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DATA SOURCE</a:t>
            </a:r>
          </a:p>
        </p:txBody>
      </p:sp>
      <p:sp>
        <p:nvSpPr>
          <p:cNvPr id="30" name="Rectangle 29"/>
          <p:cNvSpPr/>
          <p:nvPr/>
        </p:nvSpPr>
        <p:spPr>
          <a:xfrm>
            <a:off x="577960" y="2777596"/>
            <a:ext cx="1592580" cy="39046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EXPLORATORY ANALYSIS</a:t>
            </a:r>
          </a:p>
        </p:txBody>
      </p:sp>
      <p:sp>
        <p:nvSpPr>
          <p:cNvPr id="32" name="Rectangle 31"/>
          <p:cNvSpPr/>
          <p:nvPr/>
        </p:nvSpPr>
        <p:spPr>
          <a:xfrm>
            <a:off x="577960" y="4572000"/>
            <a:ext cx="1592580" cy="26070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prstClr val="white"/>
                </a:solidFill>
              </a:rPr>
              <a:t>DATA SOURCE</a:t>
            </a:r>
          </a:p>
        </p:txBody>
      </p:sp>
      <p:sp>
        <p:nvSpPr>
          <p:cNvPr id="42" name="Right Arrow 41"/>
          <p:cNvSpPr/>
          <p:nvPr/>
        </p:nvSpPr>
        <p:spPr>
          <a:xfrm>
            <a:off x="2520146" y="2832618"/>
            <a:ext cx="908854" cy="242438"/>
          </a:xfrm>
          <a:prstGeom prst="rightArrow">
            <a:avLst/>
          </a:prstGeom>
          <a:solidFill>
            <a:srgbClr val="31859C"/>
          </a:solidFill>
          <a:ln>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44" name="Rectangle 43"/>
          <p:cNvSpPr/>
          <p:nvPr/>
        </p:nvSpPr>
        <p:spPr>
          <a:xfrm>
            <a:off x="3841790" y="1752600"/>
            <a:ext cx="1194010"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DATA MINING </a:t>
            </a:r>
          </a:p>
        </p:txBody>
      </p:sp>
      <p:sp>
        <p:nvSpPr>
          <p:cNvPr id="45" name="Rectangle 44"/>
          <p:cNvSpPr/>
          <p:nvPr/>
        </p:nvSpPr>
        <p:spPr>
          <a:xfrm>
            <a:off x="5332022" y="1752600"/>
            <a:ext cx="1450949" cy="38824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REPORT PATTERNS</a:t>
            </a:r>
          </a:p>
        </p:txBody>
      </p:sp>
      <p:sp>
        <p:nvSpPr>
          <p:cNvPr id="46" name="Rectangle 45"/>
          <p:cNvSpPr/>
          <p:nvPr/>
        </p:nvSpPr>
        <p:spPr>
          <a:xfrm>
            <a:off x="7082948" y="1752600"/>
            <a:ext cx="1450949"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REVIEW</a:t>
            </a:r>
          </a:p>
        </p:txBody>
      </p:sp>
      <p:sp>
        <p:nvSpPr>
          <p:cNvPr id="47" name="Rectangle 46"/>
          <p:cNvSpPr/>
          <p:nvPr/>
        </p:nvSpPr>
        <p:spPr>
          <a:xfrm>
            <a:off x="7082948" y="3858962"/>
            <a:ext cx="1450949"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REVIEW &amp; REJECT</a:t>
            </a:r>
          </a:p>
        </p:txBody>
      </p:sp>
      <p:sp>
        <p:nvSpPr>
          <p:cNvPr id="48" name="Rectangle 47"/>
          <p:cNvSpPr/>
          <p:nvPr/>
        </p:nvSpPr>
        <p:spPr>
          <a:xfrm>
            <a:off x="5330348" y="3858962"/>
            <a:ext cx="1450949" cy="38824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SCORING</a:t>
            </a:r>
          </a:p>
        </p:txBody>
      </p:sp>
      <p:sp>
        <p:nvSpPr>
          <p:cNvPr id="50" name="Rectangle 49"/>
          <p:cNvSpPr/>
          <p:nvPr/>
        </p:nvSpPr>
        <p:spPr>
          <a:xfrm>
            <a:off x="3733800" y="3858962"/>
            <a:ext cx="1317844" cy="3817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MODELLING</a:t>
            </a:r>
          </a:p>
        </p:txBody>
      </p:sp>
      <p:sp>
        <p:nvSpPr>
          <p:cNvPr id="56" name="TextBox 55"/>
          <p:cNvSpPr txBox="1"/>
          <p:nvPr/>
        </p:nvSpPr>
        <p:spPr>
          <a:xfrm>
            <a:off x="2209800" y="4712523"/>
            <a:ext cx="1123150" cy="469077"/>
          </a:xfrm>
          <a:prstGeom prst="rect">
            <a:avLst/>
          </a:prstGeom>
          <a:noFill/>
        </p:spPr>
        <p:txBody>
          <a:bodyPr wrap="square" rtlCol="0">
            <a:spAutoFit/>
          </a:bodyPr>
          <a:lstStyle/>
          <a:p>
            <a:r>
              <a:rPr lang="en-IN" sz="1200" dirty="0">
                <a:solidFill>
                  <a:srgbClr val="404040"/>
                </a:solidFill>
              </a:rPr>
              <a:t>For predictive analytics only </a:t>
            </a:r>
          </a:p>
        </p:txBody>
      </p:sp>
      <p:sp>
        <p:nvSpPr>
          <p:cNvPr id="57" name="Right Arrow 56"/>
          <p:cNvSpPr/>
          <p:nvPr/>
        </p:nvSpPr>
        <p:spPr>
          <a:xfrm>
            <a:off x="2214109" y="5066106"/>
            <a:ext cx="1188720" cy="293350"/>
          </a:xfrm>
          <a:prstGeom prst="rightArrow">
            <a:avLst/>
          </a:prstGeom>
          <a:solidFill>
            <a:srgbClr val="31859C"/>
          </a:solidFill>
          <a:ln>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Tree>
    <p:extLst>
      <p:ext uri="{BB962C8B-B14F-4D97-AF65-F5344CB8AC3E}">
        <p14:creationId xmlns:p14="http://schemas.microsoft.com/office/powerpoint/2010/main" val="4162862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7E9B8D055A8A4CB65E3B34F105A53C" ma:contentTypeVersion="5" ma:contentTypeDescription="Create a new document." ma:contentTypeScope="" ma:versionID="1d89a20b3bae785dbd1db9688f284041">
  <xsd:schema xmlns:xsd="http://www.w3.org/2001/XMLSchema" xmlns:xs="http://www.w3.org/2001/XMLSchema" xmlns:p="http://schemas.microsoft.com/office/2006/metadata/properties" xmlns:ns2="99920f6d-781c-4192-b328-165f76f2ea64" xmlns:ns3="3379d2de-8d9a-4b30-9431-9cd0e41aa25c" xmlns:ns4="69ff8b0a-3a63-456a-88de-75c646e47313" targetNamespace="http://schemas.microsoft.com/office/2006/metadata/properties" ma:root="true" ma:fieldsID="00f684aac06bb8c12728f25b66a479a8" ns2:_="" ns3:_="" ns4:_="">
    <xsd:import namespace="99920f6d-781c-4192-b328-165f76f2ea64"/>
    <xsd:import namespace="3379d2de-8d9a-4b30-9431-9cd0e41aa25c"/>
    <xsd:import namespace="69ff8b0a-3a63-456a-88de-75c646e47313"/>
    <xsd:element name="properties">
      <xsd:complexType>
        <xsd:sequence>
          <xsd:element name="documentManagement">
            <xsd:complexType>
              <xsd:all>
                <xsd:element ref="ns2:ShareWithClient"/>
                <xsd:element ref="ns3:Innovation_x0020_Type" minOccurs="0"/>
                <xsd:element ref="ns4:Description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920f6d-781c-4192-b328-165f76f2ea64" elementFormDefault="qualified">
    <xsd:import namespace="http://schemas.microsoft.com/office/2006/documentManagement/types"/>
    <xsd:import namespace="http://schemas.microsoft.com/office/infopath/2007/PartnerControls"/>
    <xsd:element name="ShareWithClient" ma:index="8" ma:displayName="ShareWithClient" ma:default="No" ma:format="RadioButtons" ma:internalName="ShareWithClient">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3379d2de-8d9a-4b30-9431-9cd0e41aa25c" elementFormDefault="qualified">
    <xsd:import namespace="http://schemas.microsoft.com/office/2006/documentManagement/types"/>
    <xsd:import namespace="http://schemas.microsoft.com/office/infopath/2007/PartnerControls"/>
    <xsd:element name="Innovation_x0020_Type" ma:index="9" nillable="true" ma:displayName="Innovation Type" ma:default="Practices" ma:internalName="Innovation_x0020_Type" ma:requiredMultiChoice="true">
      <xsd:complexType>
        <xsd:complexContent>
          <xsd:extension base="dms:MultiChoice">
            <xsd:sequence>
              <xsd:element name="Value" maxOccurs="unbounded" minOccurs="0" nillable="true">
                <xsd:simpleType>
                  <xsd:restriction base="dms:Choice">
                    <xsd:enumeration value="Consulting"/>
                    <xsd:enumeration value="Practices"/>
                    <xsd:enumeration value="Solution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9ff8b0a-3a63-456a-88de-75c646e47313" elementFormDefault="qualified">
    <xsd:import namespace="http://schemas.microsoft.com/office/2006/documentManagement/types"/>
    <xsd:import namespace="http://schemas.microsoft.com/office/infopath/2007/PartnerControls"/>
    <xsd:element name="Description0" ma:index="10"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novation_x0020_Type xmlns="3379d2de-8d9a-4b30-9431-9cd0e41aa25c">
      <Value>Practices</Value>
    </Innovation_x0020_Type>
    <ShareWithClient xmlns="99920f6d-781c-4192-b328-165f76f2ea64">No</ShareWithClient>
    <Description0 xmlns="69ff8b0a-3a63-456a-88de-75c646e47313"/>
  </documentManagement>
</p:properties>
</file>

<file path=customXml/itemProps1.xml><?xml version="1.0" encoding="utf-8"?>
<ds:datastoreItem xmlns:ds="http://schemas.openxmlformats.org/officeDocument/2006/customXml" ds:itemID="{8F20D8D9-DC15-496B-9373-B520BE59BB43}">
  <ds:schemaRefs>
    <ds:schemaRef ds:uri="http://schemas.microsoft.com/sharepoint/v3/contenttype/forms"/>
  </ds:schemaRefs>
</ds:datastoreItem>
</file>

<file path=customXml/itemProps2.xml><?xml version="1.0" encoding="utf-8"?>
<ds:datastoreItem xmlns:ds="http://schemas.openxmlformats.org/officeDocument/2006/customXml" ds:itemID="{3A4C3125-3C85-42D8-B6D5-7BAC76C93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920f6d-781c-4192-b328-165f76f2ea64"/>
    <ds:schemaRef ds:uri="3379d2de-8d9a-4b30-9431-9cd0e41aa25c"/>
    <ds:schemaRef ds:uri="69ff8b0a-3a63-456a-88de-75c646e47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E78688-5426-458B-8736-FF0FB70ACCBA}">
  <ds:schemaRefs>
    <ds:schemaRef ds:uri="http://schemas.microsoft.com/office/2006/metadata/properties"/>
    <ds:schemaRef ds:uri="http://schemas.microsoft.com/office/infopath/2007/PartnerControls"/>
    <ds:schemaRef ds:uri="3379d2de-8d9a-4b30-9431-9cd0e41aa25c"/>
    <ds:schemaRef ds:uri="99920f6d-781c-4192-b328-165f76f2ea64"/>
    <ds:schemaRef ds:uri="69ff8b0a-3a63-456a-88de-75c646e47313"/>
  </ds:schemaRefs>
</ds:datastoreItem>
</file>

<file path=docProps/app.xml><?xml version="1.0" encoding="utf-8"?>
<Properties xmlns="http://schemas.openxmlformats.org/officeDocument/2006/extended-properties" xmlns:vt="http://schemas.openxmlformats.org/officeDocument/2006/docPropsVTypes">
  <Template>Office Theme</Template>
  <TotalTime>17597</TotalTime>
  <Words>317</Words>
  <Application>Microsoft Office PowerPoint</Application>
  <PresentationFormat>On-screen Show (4:3)</PresentationFormat>
  <Paragraphs>51</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1_Office Theme</vt:lpstr>
      <vt:lpstr>PowerPoint Presentation</vt:lpstr>
      <vt:lpstr>Approach Framework: Sample Outcomes</vt:lpstr>
      <vt:lpstr>Approach Framework: Sample Use Case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CitiusTech: Analytics – as – Service Offering</dc:title>
  <dc:creator>Nilesh Teli</dc:creator>
  <cp:lastModifiedBy>Rajeev Kulkarni</cp:lastModifiedBy>
  <cp:revision>726</cp:revision>
  <dcterms:created xsi:type="dcterms:W3CDTF">2015-02-11T14:20:55Z</dcterms:created>
  <dcterms:modified xsi:type="dcterms:W3CDTF">2022-09-13T07:20:56Z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0x010100127E9B8D055A8A4CB65E3B34F105A53C</vt:lpwstr>
  </property>
</Properties>
</file>