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sldIdLst>
    <p:sldId id="315" r:id="rId5"/>
    <p:sldId id="458" r:id="rId6"/>
    <p:sldId id="459" r:id="rId7"/>
    <p:sldId id="445" r:id="rId8"/>
    <p:sldId id="446" r:id="rId9"/>
  </p:sldIdLst>
  <p:sldSz cx="9144000" cy="6858000" type="screen4x3"/>
  <p:notesSz cx="6797675" cy="998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C8795"/>
    <a:srgbClr val="F58025"/>
    <a:srgbClr val="FAFC9E"/>
    <a:srgbClr val="F2DCDB"/>
    <a:srgbClr val="FFFFFF"/>
    <a:srgbClr val="31859C"/>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3783" autoAdjust="0"/>
  </p:normalViewPr>
  <p:slideViewPr>
    <p:cSldViewPr snapToGrid="0">
      <p:cViewPr varScale="1">
        <p:scale>
          <a:sx n="113" d="100"/>
          <a:sy n="113" d="100"/>
        </p:scale>
        <p:origin x="1686"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50084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500844"/>
          </a:xfrm>
          <a:prstGeom prst="rect">
            <a:avLst/>
          </a:prstGeom>
        </p:spPr>
        <p:txBody>
          <a:bodyPr vert="horz" lIns="91440" tIns="45720" rIns="91440" bIns="45720" rtlCol="0"/>
          <a:lstStyle>
            <a:lvl1pPr algn="r">
              <a:defRPr sz="1200"/>
            </a:lvl1pPr>
          </a:lstStyle>
          <a:p>
            <a:fld id="{29643C81-5E42-49AC-A7F2-B39AC5286C59}" type="datetimeFigureOut">
              <a:rPr lang="en-US" smtClean="0"/>
              <a:t>9/13/2022</a:t>
            </a:fld>
            <a:endParaRPr lang="en-US"/>
          </a:p>
        </p:txBody>
      </p:sp>
      <p:sp>
        <p:nvSpPr>
          <p:cNvPr id="4" name="Slide Image Placeholder 3"/>
          <p:cNvSpPr>
            <a:spLocks noGrp="1" noRot="1" noChangeAspect="1"/>
          </p:cNvSpPr>
          <p:nvPr>
            <p:ph type="sldImg" idx="2"/>
          </p:nvPr>
        </p:nvSpPr>
        <p:spPr>
          <a:xfrm>
            <a:off x="1154113" y="1247775"/>
            <a:ext cx="4489450" cy="33686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803934"/>
            <a:ext cx="5438140" cy="393049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81358"/>
            <a:ext cx="2945659" cy="50084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81358"/>
            <a:ext cx="2945659" cy="500842"/>
          </a:xfrm>
          <a:prstGeom prst="rect">
            <a:avLst/>
          </a:prstGeom>
        </p:spPr>
        <p:txBody>
          <a:bodyPr vert="horz" lIns="91440" tIns="45720" rIns="91440" bIns="45720" rtlCol="0" anchor="b"/>
          <a:lstStyle>
            <a:lvl1pPr algn="r">
              <a:defRPr sz="1200"/>
            </a:lvl1pPr>
          </a:lstStyle>
          <a:p>
            <a:fld id="{D7E29246-B488-453F-B16F-F6352362AEF9}" type="slidenum">
              <a:rPr lang="en-US" smtClean="0"/>
              <a:t>‹#›</a:t>
            </a:fld>
            <a:endParaRPr lang="en-US"/>
          </a:p>
        </p:txBody>
      </p:sp>
    </p:spTree>
    <p:extLst>
      <p:ext uri="{BB962C8B-B14F-4D97-AF65-F5344CB8AC3E}">
        <p14:creationId xmlns:p14="http://schemas.microsoft.com/office/powerpoint/2010/main" val="386810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0F2376-6E69-4EA7-8197-81C83FE3AABF}" type="slidenum">
              <a:rPr lang="en-IN" smtClean="0"/>
              <a:t>2</a:t>
            </a:fld>
            <a:endParaRPr lang="en-IN"/>
          </a:p>
        </p:txBody>
      </p:sp>
    </p:spTree>
    <p:extLst>
      <p:ext uri="{BB962C8B-B14F-4D97-AF65-F5344CB8AC3E}">
        <p14:creationId xmlns:p14="http://schemas.microsoft.com/office/powerpoint/2010/main" val="425935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0F2376-6E69-4EA7-8197-81C83FE3AABF}" type="slidenum">
              <a:rPr lang="en-IN" smtClean="0"/>
              <a:t>3</a:t>
            </a:fld>
            <a:endParaRPr lang="en-IN"/>
          </a:p>
        </p:txBody>
      </p:sp>
    </p:spTree>
    <p:extLst>
      <p:ext uri="{BB962C8B-B14F-4D97-AF65-F5344CB8AC3E}">
        <p14:creationId xmlns:p14="http://schemas.microsoft.com/office/powerpoint/2010/main" val="342368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5"/>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9" y="3552774"/>
            <a:ext cx="8001001" cy="1358287"/>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77" y="829041"/>
            <a:ext cx="2765031" cy="360000"/>
          </a:xfrm>
          <a:prstGeom prst="rect">
            <a:avLst/>
          </a:prstGeom>
        </p:spPr>
      </p:pic>
    </p:spTree>
    <p:extLst>
      <p:ext uri="{BB962C8B-B14F-4D97-AF65-F5344CB8AC3E}">
        <p14:creationId xmlns:p14="http://schemas.microsoft.com/office/powerpoint/2010/main" val="149049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4770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62" y="6742067"/>
            <a:ext cx="53802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3175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54" y="6742067"/>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5596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6"/>
            <a:ext cx="8410080" cy="5794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1"/>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856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Medictiv: Healthcare Predictiv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l="5196" r="5196"/>
          <a:stretch/>
        </p:blipFill>
        <p:spPr bwMode="auto">
          <a:xfrm>
            <a:off x="155575" y="1765621"/>
            <a:ext cx="8799002" cy="33067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3257" y="5138967"/>
            <a:ext cx="8001001" cy="596286"/>
          </a:xfrm>
        </p:spPr>
        <p:txBody>
          <a:bodyPr/>
          <a:lstStyle/>
          <a:p>
            <a:r>
              <a:rPr lang="en-US" dirty="0"/>
              <a:t>February 2017</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55573" y="3714577"/>
            <a:ext cx="7884316" cy="1086023"/>
          </a:xfrm>
          <a:prstGeom prst="rect">
            <a:avLst/>
          </a:prstGeom>
          <a:solidFill>
            <a:schemeClr val="tx1">
              <a:lumMod val="65000"/>
              <a:lumOff val="3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err="1">
                <a:solidFill>
                  <a:prstClr val="white"/>
                </a:solidFill>
                <a:ea typeface="Segoe UI" pitchFamily="34" charset="0"/>
                <a:cs typeface="Segoe UI" pitchFamily="34" charset="0"/>
              </a:rPr>
              <a:t>Medictiv</a:t>
            </a:r>
            <a:r>
              <a:rPr lang="en-IN" sz="2800" dirty="0">
                <a:solidFill>
                  <a:prstClr val="white"/>
                </a:solidFill>
                <a:ea typeface="Segoe UI" pitchFamily="34" charset="0"/>
                <a:cs typeface="Segoe UI" pitchFamily="34" charset="0"/>
              </a:rPr>
              <a:t>: Advanced Analytics Use Cases for Radiology and Imaging ISV</a:t>
            </a:r>
            <a:endParaRPr lang="en-IN" sz="2000" dirty="0">
              <a:solidFill>
                <a:prstClr val="white"/>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3321" y="879531"/>
            <a:ext cx="152169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stCxn id="7" idx="3"/>
          </p:cNvCxnSpPr>
          <p:nvPr/>
        </p:nvCxnSpPr>
        <p:spPr>
          <a:xfrm>
            <a:off x="1219200" y="3689968"/>
            <a:ext cx="76950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3347068"/>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Advanced Analytics </a:t>
            </a:r>
          </a:p>
        </p:txBody>
      </p:sp>
      <p:sp>
        <p:nvSpPr>
          <p:cNvPr id="11" name="Rectangle 10"/>
          <p:cNvSpPr/>
          <p:nvPr/>
        </p:nvSpPr>
        <p:spPr>
          <a:xfrm>
            <a:off x="2819228" y="95596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Claims Analytics</a:t>
            </a:r>
          </a:p>
        </p:txBody>
      </p:sp>
      <p:cxnSp>
        <p:nvCxnSpPr>
          <p:cNvPr id="13" name="Straight Connector 12"/>
          <p:cNvCxnSpPr>
            <a:endCxn id="11" idx="2"/>
          </p:cNvCxnSpPr>
          <p:nvPr/>
        </p:nvCxnSpPr>
        <p:spPr>
          <a:xfrm flipV="1">
            <a:off x="1835976" y="1641767"/>
            <a:ext cx="1516652" cy="2048201"/>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19228" y="5751804"/>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Analytics</a:t>
            </a:r>
          </a:p>
        </p:txBody>
      </p:sp>
      <p:cxnSp>
        <p:nvCxnSpPr>
          <p:cNvPr id="28" name="Straight Connector 27"/>
          <p:cNvCxnSpPr>
            <a:endCxn id="27" idx="0"/>
          </p:cNvCxnSpPr>
          <p:nvPr/>
        </p:nvCxnSpPr>
        <p:spPr>
          <a:xfrm>
            <a:off x="2090304" y="3689968"/>
            <a:ext cx="1262324" cy="20618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280" y="95596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Process Improvement</a:t>
            </a:r>
          </a:p>
        </p:txBody>
      </p:sp>
      <p:cxnSp>
        <p:nvCxnSpPr>
          <p:cNvPr id="52" name="Straight Connector 51"/>
          <p:cNvCxnSpPr>
            <a:endCxn id="51" idx="2"/>
          </p:cNvCxnSpPr>
          <p:nvPr/>
        </p:nvCxnSpPr>
        <p:spPr>
          <a:xfrm flipV="1">
            <a:off x="3886028" y="1641767"/>
            <a:ext cx="1516652" cy="2048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869280" y="5751804"/>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Outcomes</a:t>
            </a:r>
          </a:p>
        </p:txBody>
      </p:sp>
      <p:cxnSp>
        <p:nvCxnSpPr>
          <p:cNvPr id="54" name="Straight Connector 53"/>
          <p:cNvCxnSpPr>
            <a:endCxn id="53" idx="0"/>
          </p:cNvCxnSpPr>
          <p:nvPr/>
        </p:nvCxnSpPr>
        <p:spPr>
          <a:xfrm>
            <a:off x="4140356" y="3689968"/>
            <a:ext cx="1262324" cy="2061836"/>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934200" y="95596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Population Health Analytics </a:t>
            </a:r>
          </a:p>
        </p:txBody>
      </p:sp>
      <p:cxnSp>
        <p:nvCxnSpPr>
          <p:cNvPr id="57" name="Straight Connector 56"/>
          <p:cNvCxnSpPr>
            <a:endCxn id="56" idx="2"/>
          </p:cNvCxnSpPr>
          <p:nvPr/>
        </p:nvCxnSpPr>
        <p:spPr>
          <a:xfrm flipV="1">
            <a:off x="5943600" y="1641767"/>
            <a:ext cx="1524000" cy="2048201"/>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934200" y="5751804"/>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Trials Analytics</a:t>
            </a:r>
          </a:p>
        </p:txBody>
      </p:sp>
      <p:cxnSp>
        <p:nvCxnSpPr>
          <p:cNvPr id="59" name="Straight Connector 58"/>
          <p:cNvCxnSpPr>
            <a:endCxn id="58" idx="0"/>
          </p:cNvCxnSpPr>
          <p:nvPr/>
        </p:nvCxnSpPr>
        <p:spPr>
          <a:xfrm>
            <a:off x="6205276" y="3689968"/>
            <a:ext cx="1262324" cy="2061836"/>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86252" y="1864921"/>
            <a:ext cx="1545744" cy="276999"/>
          </a:xfrm>
          <a:prstGeom prst="rect">
            <a:avLst/>
          </a:prstGeom>
          <a:noFill/>
        </p:spPr>
        <p:txBody>
          <a:bodyPr wrap="none" rtlCol="0">
            <a:spAutoFit/>
          </a:bodyPr>
          <a:lstStyle/>
          <a:p>
            <a:r>
              <a:rPr lang="en-IN" sz="1200" dirty="0"/>
              <a:t>Denials Management</a:t>
            </a:r>
          </a:p>
        </p:txBody>
      </p:sp>
      <p:sp>
        <p:nvSpPr>
          <p:cNvPr id="66" name="TextBox 65"/>
          <p:cNvSpPr txBox="1"/>
          <p:nvPr/>
        </p:nvSpPr>
        <p:spPr>
          <a:xfrm>
            <a:off x="2648095" y="2435035"/>
            <a:ext cx="1299651" cy="461665"/>
          </a:xfrm>
          <a:prstGeom prst="rect">
            <a:avLst/>
          </a:prstGeom>
          <a:noFill/>
        </p:spPr>
        <p:txBody>
          <a:bodyPr wrap="none" rtlCol="0">
            <a:spAutoFit/>
          </a:bodyPr>
          <a:lstStyle/>
          <a:p>
            <a:r>
              <a:rPr lang="en-IN" sz="1200" dirty="0"/>
              <a:t>Reimbursements </a:t>
            </a:r>
          </a:p>
          <a:p>
            <a:r>
              <a:rPr lang="en-IN" sz="1200" dirty="0"/>
              <a:t>Management</a:t>
            </a:r>
          </a:p>
        </p:txBody>
      </p:sp>
      <p:sp>
        <p:nvSpPr>
          <p:cNvPr id="67" name="TextBox 66"/>
          <p:cNvSpPr txBox="1"/>
          <p:nvPr/>
        </p:nvSpPr>
        <p:spPr>
          <a:xfrm>
            <a:off x="2108200" y="3179856"/>
            <a:ext cx="1207510" cy="276999"/>
          </a:xfrm>
          <a:prstGeom prst="rect">
            <a:avLst/>
          </a:prstGeom>
          <a:noFill/>
        </p:spPr>
        <p:txBody>
          <a:bodyPr wrap="none" rtlCol="0">
            <a:spAutoFit/>
          </a:bodyPr>
          <a:lstStyle/>
          <a:p>
            <a:r>
              <a:rPr lang="en-IN" sz="1200" dirty="0"/>
              <a:t>Fraud Detection</a:t>
            </a:r>
          </a:p>
        </p:txBody>
      </p:sp>
      <p:sp>
        <p:nvSpPr>
          <p:cNvPr id="68" name="TextBox 67"/>
          <p:cNvSpPr txBox="1"/>
          <p:nvPr/>
        </p:nvSpPr>
        <p:spPr>
          <a:xfrm>
            <a:off x="5190121" y="1869884"/>
            <a:ext cx="1515479" cy="276999"/>
          </a:xfrm>
          <a:prstGeom prst="rect">
            <a:avLst/>
          </a:prstGeom>
          <a:noFill/>
        </p:spPr>
        <p:txBody>
          <a:bodyPr wrap="none" rtlCol="0">
            <a:spAutoFit/>
          </a:bodyPr>
          <a:lstStyle/>
          <a:p>
            <a:r>
              <a:rPr lang="en-IN" sz="1200" dirty="0"/>
              <a:t>Personnel Utilization</a:t>
            </a:r>
          </a:p>
        </p:txBody>
      </p:sp>
      <p:sp>
        <p:nvSpPr>
          <p:cNvPr id="69" name="TextBox 68"/>
          <p:cNvSpPr txBox="1"/>
          <p:nvPr/>
        </p:nvSpPr>
        <p:spPr>
          <a:xfrm>
            <a:off x="4253350" y="3179855"/>
            <a:ext cx="1578702" cy="276999"/>
          </a:xfrm>
          <a:prstGeom prst="rect">
            <a:avLst/>
          </a:prstGeom>
          <a:noFill/>
        </p:spPr>
        <p:txBody>
          <a:bodyPr wrap="none" rtlCol="0">
            <a:spAutoFit/>
          </a:bodyPr>
          <a:lstStyle/>
          <a:p>
            <a:r>
              <a:rPr lang="en-IN" sz="1200" dirty="0"/>
              <a:t>Equipment Utilization</a:t>
            </a:r>
          </a:p>
        </p:txBody>
      </p:sp>
      <p:sp>
        <p:nvSpPr>
          <p:cNvPr id="70" name="TextBox 69"/>
          <p:cNvSpPr txBox="1"/>
          <p:nvPr/>
        </p:nvSpPr>
        <p:spPr>
          <a:xfrm>
            <a:off x="4711492" y="2435035"/>
            <a:ext cx="1564211" cy="461665"/>
          </a:xfrm>
          <a:prstGeom prst="rect">
            <a:avLst/>
          </a:prstGeom>
          <a:noFill/>
        </p:spPr>
        <p:txBody>
          <a:bodyPr wrap="none" rtlCol="0">
            <a:spAutoFit/>
          </a:bodyPr>
          <a:lstStyle/>
          <a:p>
            <a:r>
              <a:rPr lang="en-IN" sz="1200" dirty="0"/>
              <a:t>Patient Appointment </a:t>
            </a:r>
          </a:p>
          <a:p>
            <a:r>
              <a:rPr lang="en-IN" sz="1200" dirty="0"/>
              <a:t>Scheduling</a:t>
            </a:r>
          </a:p>
        </p:txBody>
      </p:sp>
      <p:sp>
        <p:nvSpPr>
          <p:cNvPr id="71" name="TextBox 70"/>
          <p:cNvSpPr txBox="1"/>
          <p:nvPr/>
        </p:nvSpPr>
        <p:spPr>
          <a:xfrm>
            <a:off x="2414314" y="3917067"/>
            <a:ext cx="1208921" cy="461665"/>
          </a:xfrm>
          <a:prstGeom prst="rect">
            <a:avLst/>
          </a:prstGeom>
          <a:noFill/>
        </p:spPr>
        <p:txBody>
          <a:bodyPr wrap="none" rtlCol="0">
            <a:spAutoFit/>
          </a:bodyPr>
          <a:lstStyle/>
          <a:p>
            <a:r>
              <a:rPr lang="en-IN" sz="1200" dirty="0"/>
              <a:t>Computer Aided</a:t>
            </a:r>
          </a:p>
          <a:p>
            <a:r>
              <a:rPr lang="en-IN" sz="1200" dirty="0"/>
              <a:t>Diagnostics</a:t>
            </a:r>
          </a:p>
        </p:txBody>
      </p:sp>
      <p:sp>
        <p:nvSpPr>
          <p:cNvPr id="72" name="TextBox 71"/>
          <p:cNvSpPr txBox="1"/>
          <p:nvPr/>
        </p:nvSpPr>
        <p:spPr>
          <a:xfrm>
            <a:off x="2681661" y="4588388"/>
            <a:ext cx="1096262" cy="276999"/>
          </a:xfrm>
          <a:prstGeom prst="rect">
            <a:avLst/>
          </a:prstGeom>
          <a:noFill/>
        </p:spPr>
        <p:txBody>
          <a:bodyPr wrap="none" rtlCol="0">
            <a:spAutoFit/>
          </a:bodyPr>
          <a:lstStyle/>
          <a:p>
            <a:r>
              <a:rPr lang="en-IN" sz="1200" dirty="0"/>
              <a:t>Peer Feedback</a:t>
            </a:r>
          </a:p>
        </p:txBody>
      </p:sp>
      <p:sp>
        <p:nvSpPr>
          <p:cNvPr id="73" name="TextBox 72"/>
          <p:cNvSpPr txBox="1"/>
          <p:nvPr/>
        </p:nvSpPr>
        <p:spPr>
          <a:xfrm>
            <a:off x="3221888" y="5319581"/>
            <a:ext cx="1129155" cy="276999"/>
          </a:xfrm>
          <a:prstGeom prst="rect">
            <a:avLst/>
          </a:prstGeom>
          <a:noFill/>
        </p:spPr>
        <p:txBody>
          <a:bodyPr wrap="none" rtlCol="0">
            <a:spAutoFit/>
          </a:bodyPr>
          <a:lstStyle/>
          <a:p>
            <a:r>
              <a:rPr lang="en-IN" sz="1200" dirty="0"/>
              <a:t>Dosage Tracker</a:t>
            </a:r>
          </a:p>
        </p:txBody>
      </p:sp>
      <p:sp>
        <p:nvSpPr>
          <p:cNvPr id="74" name="TextBox 73"/>
          <p:cNvSpPr txBox="1"/>
          <p:nvPr/>
        </p:nvSpPr>
        <p:spPr>
          <a:xfrm>
            <a:off x="4457700" y="3914103"/>
            <a:ext cx="1360757" cy="461665"/>
          </a:xfrm>
          <a:prstGeom prst="rect">
            <a:avLst/>
          </a:prstGeom>
          <a:noFill/>
        </p:spPr>
        <p:txBody>
          <a:bodyPr wrap="none" rtlCol="0">
            <a:spAutoFit/>
          </a:bodyPr>
          <a:lstStyle/>
          <a:p>
            <a:r>
              <a:rPr lang="en-IN" sz="1200" dirty="0"/>
              <a:t>Clinical Outcomes </a:t>
            </a:r>
          </a:p>
          <a:p>
            <a:r>
              <a:rPr lang="en-IN" sz="1200" dirty="0"/>
              <a:t>Risk Computation</a:t>
            </a:r>
          </a:p>
        </p:txBody>
      </p:sp>
      <p:sp>
        <p:nvSpPr>
          <p:cNvPr id="75" name="TextBox 74"/>
          <p:cNvSpPr txBox="1"/>
          <p:nvPr/>
        </p:nvSpPr>
        <p:spPr>
          <a:xfrm>
            <a:off x="4732214" y="4598470"/>
            <a:ext cx="1435100" cy="276999"/>
          </a:xfrm>
          <a:prstGeom prst="rect">
            <a:avLst/>
          </a:prstGeom>
          <a:noFill/>
        </p:spPr>
        <p:txBody>
          <a:bodyPr wrap="square" rtlCol="0">
            <a:spAutoFit/>
          </a:bodyPr>
          <a:lstStyle/>
          <a:p>
            <a:r>
              <a:rPr lang="en-IN" sz="1200" dirty="0"/>
              <a:t>Treatment Efficacy </a:t>
            </a:r>
          </a:p>
        </p:txBody>
      </p:sp>
      <p:sp>
        <p:nvSpPr>
          <p:cNvPr id="76" name="TextBox 75"/>
          <p:cNvSpPr txBox="1"/>
          <p:nvPr/>
        </p:nvSpPr>
        <p:spPr>
          <a:xfrm>
            <a:off x="5270500" y="5284047"/>
            <a:ext cx="1622495" cy="461665"/>
          </a:xfrm>
          <a:prstGeom prst="rect">
            <a:avLst/>
          </a:prstGeom>
          <a:noFill/>
        </p:spPr>
        <p:txBody>
          <a:bodyPr wrap="none" rtlCol="0">
            <a:spAutoFit/>
          </a:bodyPr>
          <a:lstStyle/>
          <a:p>
            <a:r>
              <a:rPr lang="en-IN" sz="1200" dirty="0"/>
              <a:t>Decision Support / </a:t>
            </a:r>
          </a:p>
          <a:p>
            <a:r>
              <a:rPr lang="en-IN" sz="1200" dirty="0"/>
              <a:t>Recommendation Tool</a:t>
            </a:r>
          </a:p>
        </p:txBody>
      </p:sp>
      <p:sp>
        <p:nvSpPr>
          <p:cNvPr id="77" name="TextBox 76"/>
          <p:cNvSpPr txBox="1"/>
          <p:nvPr/>
        </p:nvSpPr>
        <p:spPr>
          <a:xfrm>
            <a:off x="6816623" y="2465542"/>
            <a:ext cx="1495922" cy="276999"/>
          </a:xfrm>
          <a:prstGeom prst="rect">
            <a:avLst/>
          </a:prstGeom>
          <a:noFill/>
        </p:spPr>
        <p:txBody>
          <a:bodyPr wrap="none" rtlCol="0">
            <a:spAutoFit/>
          </a:bodyPr>
          <a:lstStyle/>
          <a:p>
            <a:r>
              <a:rPr lang="en-IN" sz="1200" dirty="0"/>
              <a:t>Targeted Treatments</a:t>
            </a:r>
          </a:p>
        </p:txBody>
      </p:sp>
      <p:sp>
        <p:nvSpPr>
          <p:cNvPr id="78" name="TextBox 77"/>
          <p:cNvSpPr txBox="1"/>
          <p:nvPr/>
        </p:nvSpPr>
        <p:spPr>
          <a:xfrm>
            <a:off x="6199374" y="3185871"/>
            <a:ext cx="1615314" cy="276999"/>
          </a:xfrm>
          <a:prstGeom prst="rect">
            <a:avLst/>
          </a:prstGeom>
          <a:noFill/>
        </p:spPr>
        <p:txBody>
          <a:bodyPr wrap="none" rtlCol="0">
            <a:spAutoFit/>
          </a:bodyPr>
          <a:lstStyle/>
          <a:p>
            <a:r>
              <a:rPr lang="en-IN" sz="1200" dirty="0"/>
              <a:t>Social Media Analytics</a:t>
            </a:r>
          </a:p>
        </p:txBody>
      </p:sp>
      <p:sp>
        <p:nvSpPr>
          <p:cNvPr id="79" name="TextBox 78"/>
          <p:cNvSpPr txBox="1"/>
          <p:nvPr/>
        </p:nvSpPr>
        <p:spPr>
          <a:xfrm>
            <a:off x="7193343" y="1864921"/>
            <a:ext cx="1812227" cy="276999"/>
          </a:xfrm>
          <a:prstGeom prst="rect">
            <a:avLst/>
          </a:prstGeom>
          <a:noFill/>
        </p:spPr>
        <p:txBody>
          <a:bodyPr wrap="none" rtlCol="0">
            <a:spAutoFit/>
          </a:bodyPr>
          <a:lstStyle/>
          <a:p>
            <a:r>
              <a:rPr lang="en-IN" sz="1200" dirty="0"/>
              <a:t>Drug Adherence Analysis </a:t>
            </a:r>
          </a:p>
        </p:txBody>
      </p:sp>
      <p:cxnSp>
        <p:nvCxnSpPr>
          <p:cNvPr id="80" name="Straight Connector 79"/>
          <p:cNvCxnSpPr/>
          <p:nvPr/>
        </p:nvCxnSpPr>
        <p:spPr>
          <a:xfrm>
            <a:off x="3200400" y="1859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34405" y="24691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209800" y="31930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57800" y="1859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791805" y="24691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267200" y="31930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15200" y="1859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849205" y="24691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24600" y="31930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292600" y="39296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699004" y="46027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118100" y="5288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260600" y="39296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67004" y="46027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86100" y="5288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362700" y="39296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69104" y="46027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188200" y="5288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p:nvSpPr>
        <p:spPr>
          <a:xfrm>
            <a:off x="274320" y="197331"/>
            <a:ext cx="8687768" cy="492443"/>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pPr>
              <a:defRPr/>
            </a:pPr>
            <a:r>
              <a:rPr lang="en-US" dirty="0"/>
              <a:t>Advanced Analytics </a:t>
            </a:r>
            <a:r>
              <a:rPr lang="en-US" dirty="0">
                <a:solidFill>
                  <a:prstClr val="black">
                    <a:lumMod val="75000"/>
                    <a:lumOff val="25000"/>
                  </a:prstClr>
                </a:solidFill>
              </a:rPr>
              <a:t>: Focus Areas</a:t>
            </a:r>
            <a:endParaRPr lang="en-US" dirty="0">
              <a:solidFill>
                <a:prstClr val="black"/>
              </a:solidFill>
            </a:endParaRPr>
          </a:p>
        </p:txBody>
      </p:sp>
      <p:sp>
        <p:nvSpPr>
          <p:cNvPr id="50" name="TextBox 49"/>
          <p:cNvSpPr txBox="1"/>
          <p:nvPr/>
        </p:nvSpPr>
        <p:spPr>
          <a:xfrm>
            <a:off x="6524464" y="3926091"/>
            <a:ext cx="962186" cy="276999"/>
          </a:xfrm>
          <a:prstGeom prst="rect">
            <a:avLst/>
          </a:prstGeom>
          <a:noFill/>
        </p:spPr>
        <p:txBody>
          <a:bodyPr wrap="none" rtlCol="0">
            <a:spAutoFit/>
          </a:bodyPr>
          <a:lstStyle/>
          <a:p>
            <a:r>
              <a:rPr lang="en-IN" sz="1200" dirty="0"/>
              <a:t>Site Selector</a:t>
            </a:r>
          </a:p>
        </p:txBody>
      </p:sp>
      <p:sp>
        <p:nvSpPr>
          <p:cNvPr id="55" name="TextBox 54"/>
          <p:cNvSpPr txBox="1"/>
          <p:nvPr/>
        </p:nvSpPr>
        <p:spPr>
          <a:xfrm>
            <a:off x="6868206" y="4598470"/>
            <a:ext cx="1757047" cy="276999"/>
          </a:xfrm>
          <a:prstGeom prst="rect">
            <a:avLst/>
          </a:prstGeom>
          <a:noFill/>
        </p:spPr>
        <p:txBody>
          <a:bodyPr wrap="square" rtlCol="0">
            <a:spAutoFit/>
          </a:bodyPr>
          <a:lstStyle/>
          <a:p>
            <a:r>
              <a:rPr lang="en-IN" sz="1200" dirty="0"/>
              <a:t>Patent Network Analysis</a:t>
            </a:r>
          </a:p>
        </p:txBody>
      </p:sp>
      <p:sp>
        <p:nvSpPr>
          <p:cNvPr id="60" name="TextBox 59"/>
          <p:cNvSpPr txBox="1"/>
          <p:nvPr/>
        </p:nvSpPr>
        <p:spPr>
          <a:xfrm>
            <a:off x="7350804" y="5284270"/>
            <a:ext cx="1435100" cy="461665"/>
          </a:xfrm>
          <a:prstGeom prst="rect">
            <a:avLst/>
          </a:prstGeom>
          <a:noFill/>
        </p:spPr>
        <p:txBody>
          <a:bodyPr wrap="square" rtlCol="0">
            <a:spAutoFit/>
          </a:bodyPr>
          <a:lstStyle/>
          <a:p>
            <a:r>
              <a:rPr lang="en-IN" sz="1200" dirty="0"/>
              <a:t>Clinical Trials Meta Analysis</a:t>
            </a:r>
          </a:p>
        </p:txBody>
      </p:sp>
    </p:spTree>
    <p:extLst>
      <p:ext uri="{BB962C8B-B14F-4D97-AF65-F5344CB8AC3E}">
        <p14:creationId xmlns:p14="http://schemas.microsoft.com/office/powerpoint/2010/main" val="319955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3347068"/>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Advanced Analytics </a:t>
            </a:r>
          </a:p>
        </p:txBody>
      </p:sp>
      <p:sp>
        <p:nvSpPr>
          <p:cNvPr id="11" name="Rectangle 10"/>
          <p:cNvSpPr/>
          <p:nvPr/>
        </p:nvSpPr>
        <p:spPr>
          <a:xfrm>
            <a:off x="2819228" y="955967"/>
            <a:ext cx="1066800" cy="6858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Claims Analytics</a:t>
            </a:r>
          </a:p>
        </p:txBody>
      </p:sp>
      <p:cxnSp>
        <p:nvCxnSpPr>
          <p:cNvPr id="13" name="Straight Connector 12"/>
          <p:cNvCxnSpPr>
            <a:endCxn id="11" idx="2"/>
          </p:cNvCxnSpPr>
          <p:nvPr/>
        </p:nvCxnSpPr>
        <p:spPr>
          <a:xfrm flipV="1">
            <a:off x="1835976" y="1641767"/>
            <a:ext cx="1516652" cy="204820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19228" y="5751804"/>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Analytics</a:t>
            </a:r>
          </a:p>
        </p:txBody>
      </p:sp>
      <p:cxnSp>
        <p:nvCxnSpPr>
          <p:cNvPr id="28" name="Straight Connector 27"/>
          <p:cNvCxnSpPr>
            <a:endCxn id="27" idx="0"/>
          </p:cNvCxnSpPr>
          <p:nvPr/>
        </p:nvCxnSpPr>
        <p:spPr>
          <a:xfrm>
            <a:off x="2090304" y="3689968"/>
            <a:ext cx="1262324" cy="20618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280" y="95596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Process Improvement</a:t>
            </a:r>
          </a:p>
        </p:txBody>
      </p:sp>
      <p:cxnSp>
        <p:nvCxnSpPr>
          <p:cNvPr id="52" name="Straight Connector 51"/>
          <p:cNvCxnSpPr>
            <a:endCxn id="51" idx="2"/>
          </p:cNvCxnSpPr>
          <p:nvPr/>
        </p:nvCxnSpPr>
        <p:spPr>
          <a:xfrm flipV="1">
            <a:off x="3886028" y="1641767"/>
            <a:ext cx="1516652" cy="2048201"/>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869280" y="5751804"/>
            <a:ext cx="1066800" cy="6858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Outcomes</a:t>
            </a:r>
          </a:p>
        </p:txBody>
      </p:sp>
      <p:cxnSp>
        <p:nvCxnSpPr>
          <p:cNvPr id="54" name="Straight Connector 53"/>
          <p:cNvCxnSpPr>
            <a:endCxn id="53" idx="0"/>
          </p:cNvCxnSpPr>
          <p:nvPr/>
        </p:nvCxnSpPr>
        <p:spPr>
          <a:xfrm>
            <a:off x="4140356" y="3689968"/>
            <a:ext cx="1262324" cy="20618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934200" y="955967"/>
            <a:ext cx="1066800" cy="6858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Population Health Analytics </a:t>
            </a:r>
          </a:p>
        </p:txBody>
      </p:sp>
      <p:cxnSp>
        <p:nvCxnSpPr>
          <p:cNvPr id="57" name="Straight Connector 56"/>
          <p:cNvCxnSpPr>
            <a:endCxn id="56" idx="2"/>
          </p:cNvCxnSpPr>
          <p:nvPr/>
        </p:nvCxnSpPr>
        <p:spPr>
          <a:xfrm flipV="1">
            <a:off x="5943600" y="1641767"/>
            <a:ext cx="1524000" cy="204820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934200" y="5751804"/>
            <a:ext cx="1066800" cy="6858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Clinical Trials Analytics</a:t>
            </a:r>
          </a:p>
        </p:txBody>
      </p:sp>
      <p:cxnSp>
        <p:nvCxnSpPr>
          <p:cNvPr id="59" name="Straight Connector 58"/>
          <p:cNvCxnSpPr>
            <a:endCxn id="58" idx="0"/>
          </p:cNvCxnSpPr>
          <p:nvPr/>
        </p:nvCxnSpPr>
        <p:spPr>
          <a:xfrm>
            <a:off x="6205276" y="3689968"/>
            <a:ext cx="1262324" cy="20618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86252" y="1864921"/>
            <a:ext cx="1545744" cy="276999"/>
          </a:xfrm>
          <a:prstGeom prst="rect">
            <a:avLst/>
          </a:prstGeom>
          <a:noFill/>
        </p:spPr>
        <p:txBody>
          <a:bodyPr wrap="none" rtlCol="0">
            <a:spAutoFit/>
          </a:bodyPr>
          <a:lstStyle/>
          <a:p>
            <a:r>
              <a:rPr lang="en-IN" sz="1200" dirty="0">
                <a:solidFill>
                  <a:schemeClr val="bg1">
                    <a:lumMod val="75000"/>
                  </a:schemeClr>
                </a:solidFill>
              </a:rPr>
              <a:t>Denials Management</a:t>
            </a:r>
          </a:p>
        </p:txBody>
      </p:sp>
      <p:sp>
        <p:nvSpPr>
          <p:cNvPr id="66" name="TextBox 65"/>
          <p:cNvSpPr txBox="1"/>
          <p:nvPr/>
        </p:nvSpPr>
        <p:spPr>
          <a:xfrm>
            <a:off x="2648095" y="2435035"/>
            <a:ext cx="1299651" cy="461665"/>
          </a:xfrm>
          <a:prstGeom prst="rect">
            <a:avLst/>
          </a:prstGeom>
          <a:noFill/>
        </p:spPr>
        <p:txBody>
          <a:bodyPr wrap="none" rtlCol="0">
            <a:spAutoFit/>
          </a:bodyPr>
          <a:lstStyle/>
          <a:p>
            <a:r>
              <a:rPr lang="en-IN" sz="1200" dirty="0">
                <a:solidFill>
                  <a:schemeClr val="bg1">
                    <a:lumMod val="75000"/>
                  </a:schemeClr>
                </a:solidFill>
              </a:rPr>
              <a:t>Reimbursements </a:t>
            </a:r>
          </a:p>
          <a:p>
            <a:r>
              <a:rPr lang="en-IN" sz="1200" dirty="0">
                <a:solidFill>
                  <a:schemeClr val="bg1">
                    <a:lumMod val="75000"/>
                  </a:schemeClr>
                </a:solidFill>
              </a:rPr>
              <a:t>Management</a:t>
            </a:r>
          </a:p>
        </p:txBody>
      </p:sp>
      <p:sp>
        <p:nvSpPr>
          <p:cNvPr id="67" name="TextBox 66"/>
          <p:cNvSpPr txBox="1"/>
          <p:nvPr/>
        </p:nvSpPr>
        <p:spPr>
          <a:xfrm>
            <a:off x="2108200" y="3179856"/>
            <a:ext cx="1207510" cy="276999"/>
          </a:xfrm>
          <a:prstGeom prst="rect">
            <a:avLst/>
          </a:prstGeom>
          <a:noFill/>
        </p:spPr>
        <p:txBody>
          <a:bodyPr wrap="none" rtlCol="0">
            <a:spAutoFit/>
          </a:bodyPr>
          <a:lstStyle/>
          <a:p>
            <a:r>
              <a:rPr lang="en-IN" sz="1200" dirty="0">
                <a:solidFill>
                  <a:schemeClr val="bg1">
                    <a:lumMod val="75000"/>
                  </a:schemeClr>
                </a:solidFill>
              </a:rPr>
              <a:t>Fraud Detection</a:t>
            </a:r>
          </a:p>
        </p:txBody>
      </p:sp>
      <p:sp>
        <p:nvSpPr>
          <p:cNvPr id="68" name="TextBox 67"/>
          <p:cNvSpPr txBox="1"/>
          <p:nvPr/>
        </p:nvSpPr>
        <p:spPr>
          <a:xfrm>
            <a:off x="5190121" y="1869884"/>
            <a:ext cx="1515479" cy="276999"/>
          </a:xfrm>
          <a:prstGeom prst="rect">
            <a:avLst/>
          </a:prstGeom>
          <a:noFill/>
        </p:spPr>
        <p:txBody>
          <a:bodyPr wrap="none" rtlCol="0">
            <a:spAutoFit/>
          </a:bodyPr>
          <a:lstStyle/>
          <a:p>
            <a:r>
              <a:rPr lang="en-IN" sz="1200" b="1" dirty="0"/>
              <a:t>Personnel Utilization</a:t>
            </a:r>
          </a:p>
        </p:txBody>
      </p:sp>
      <p:sp>
        <p:nvSpPr>
          <p:cNvPr id="69" name="TextBox 68"/>
          <p:cNvSpPr txBox="1"/>
          <p:nvPr/>
        </p:nvSpPr>
        <p:spPr>
          <a:xfrm>
            <a:off x="4253350" y="3179855"/>
            <a:ext cx="1578702" cy="276999"/>
          </a:xfrm>
          <a:prstGeom prst="rect">
            <a:avLst/>
          </a:prstGeom>
          <a:noFill/>
        </p:spPr>
        <p:txBody>
          <a:bodyPr wrap="none" rtlCol="0">
            <a:spAutoFit/>
          </a:bodyPr>
          <a:lstStyle/>
          <a:p>
            <a:r>
              <a:rPr lang="en-IN" sz="1200" b="1" dirty="0"/>
              <a:t>Equipment Utilization</a:t>
            </a:r>
          </a:p>
        </p:txBody>
      </p:sp>
      <p:sp>
        <p:nvSpPr>
          <p:cNvPr id="70" name="TextBox 69"/>
          <p:cNvSpPr txBox="1"/>
          <p:nvPr/>
        </p:nvSpPr>
        <p:spPr>
          <a:xfrm>
            <a:off x="4711492" y="2435035"/>
            <a:ext cx="1564211" cy="461665"/>
          </a:xfrm>
          <a:prstGeom prst="rect">
            <a:avLst/>
          </a:prstGeom>
          <a:noFill/>
        </p:spPr>
        <p:txBody>
          <a:bodyPr wrap="none" rtlCol="0">
            <a:spAutoFit/>
          </a:bodyPr>
          <a:lstStyle/>
          <a:p>
            <a:r>
              <a:rPr lang="en-IN" sz="1200" b="1" dirty="0"/>
              <a:t>Patient Appointment </a:t>
            </a:r>
          </a:p>
          <a:p>
            <a:r>
              <a:rPr lang="en-IN" sz="1200" b="1" dirty="0"/>
              <a:t>Scheduling</a:t>
            </a:r>
          </a:p>
        </p:txBody>
      </p:sp>
      <p:sp>
        <p:nvSpPr>
          <p:cNvPr id="71" name="TextBox 70"/>
          <p:cNvSpPr txBox="1"/>
          <p:nvPr/>
        </p:nvSpPr>
        <p:spPr>
          <a:xfrm>
            <a:off x="2414314" y="3917067"/>
            <a:ext cx="1234377" cy="461665"/>
          </a:xfrm>
          <a:prstGeom prst="rect">
            <a:avLst/>
          </a:prstGeom>
          <a:noFill/>
        </p:spPr>
        <p:txBody>
          <a:bodyPr wrap="none" rtlCol="0">
            <a:spAutoFit/>
          </a:bodyPr>
          <a:lstStyle/>
          <a:p>
            <a:r>
              <a:rPr lang="en-IN" sz="1200" b="1" dirty="0"/>
              <a:t>Computer Aided</a:t>
            </a:r>
          </a:p>
          <a:p>
            <a:r>
              <a:rPr lang="en-IN" sz="1200" b="1" dirty="0"/>
              <a:t>Diagnostics</a:t>
            </a:r>
          </a:p>
        </p:txBody>
      </p:sp>
      <p:sp>
        <p:nvSpPr>
          <p:cNvPr id="72" name="TextBox 71"/>
          <p:cNvSpPr txBox="1"/>
          <p:nvPr/>
        </p:nvSpPr>
        <p:spPr>
          <a:xfrm>
            <a:off x="2681661" y="4588388"/>
            <a:ext cx="1109663" cy="276999"/>
          </a:xfrm>
          <a:prstGeom prst="rect">
            <a:avLst/>
          </a:prstGeom>
          <a:noFill/>
        </p:spPr>
        <p:txBody>
          <a:bodyPr wrap="none" rtlCol="0">
            <a:spAutoFit/>
          </a:bodyPr>
          <a:lstStyle/>
          <a:p>
            <a:r>
              <a:rPr lang="en-IN" sz="1200" b="1" dirty="0"/>
              <a:t>Peer Feedback</a:t>
            </a:r>
          </a:p>
        </p:txBody>
      </p:sp>
      <p:sp>
        <p:nvSpPr>
          <p:cNvPr id="73" name="TextBox 72"/>
          <p:cNvSpPr txBox="1"/>
          <p:nvPr/>
        </p:nvSpPr>
        <p:spPr>
          <a:xfrm>
            <a:off x="3221888" y="5319581"/>
            <a:ext cx="1146917" cy="276999"/>
          </a:xfrm>
          <a:prstGeom prst="rect">
            <a:avLst/>
          </a:prstGeom>
          <a:noFill/>
        </p:spPr>
        <p:txBody>
          <a:bodyPr wrap="none" rtlCol="0">
            <a:spAutoFit/>
          </a:bodyPr>
          <a:lstStyle/>
          <a:p>
            <a:r>
              <a:rPr lang="en-IN" sz="1200" b="1" dirty="0"/>
              <a:t>Dosage Tracker</a:t>
            </a:r>
          </a:p>
        </p:txBody>
      </p:sp>
      <p:sp>
        <p:nvSpPr>
          <p:cNvPr id="74" name="TextBox 73"/>
          <p:cNvSpPr txBox="1"/>
          <p:nvPr/>
        </p:nvSpPr>
        <p:spPr>
          <a:xfrm>
            <a:off x="4457700" y="3914103"/>
            <a:ext cx="1360757" cy="461665"/>
          </a:xfrm>
          <a:prstGeom prst="rect">
            <a:avLst/>
          </a:prstGeom>
          <a:noFill/>
        </p:spPr>
        <p:txBody>
          <a:bodyPr wrap="none" rtlCol="0">
            <a:spAutoFit/>
          </a:bodyPr>
          <a:lstStyle/>
          <a:p>
            <a:r>
              <a:rPr lang="en-IN" sz="1200" dirty="0">
                <a:solidFill>
                  <a:schemeClr val="bg1">
                    <a:lumMod val="75000"/>
                  </a:schemeClr>
                </a:solidFill>
              </a:rPr>
              <a:t>Clinical Outcomes </a:t>
            </a:r>
          </a:p>
          <a:p>
            <a:r>
              <a:rPr lang="en-IN" sz="1200" dirty="0">
                <a:solidFill>
                  <a:schemeClr val="bg1">
                    <a:lumMod val="75000"/>
                  </a:schemeClr>
                </a:solidFill>
              </a:rPr>
              <a:t>Risk Computation</a:t>
            </a:r>
          </a:p>
        </p:txBody>
      </p:sp>
      <p:sp>
        <p:nvSpPr>
          <p:cNvPr id="75" name="TextBox 74"/>
          <p:cNvSpPr txBox="1"/>
          <p:nvPr/>
        </p:nvSpPr>
        <p:spPr>
          <a:xfrm>
            <a:off x="4732214" y="4598470"/>
            <a:ext cx="1435100" cy="276999"/>
          </a:xfrm>
          <a:prstGeom prst="rect">
            <a:avLst/>
          </a:prstGeom>
          <a:noFill/>
        </p:spPr>
        <p:txBody>
          <a:bodyPr wrap="square" rtlCol="0">
            <a:spAutoFit/>
          </a:bodyPr>
          <a:lstStyle/>
          <a:p>
            <a:r>
              <a:rPr lang="en-IN" sz="1200" dirty="0">
                <a:solidFill>
                  <a:schemeClr val="bg1">
                    <a:lumMod val="75000"/>
                  </a:schemeClr>
                </a:solidFill>
              </a:rPr>
              <a:t>Treatment Efficacy </a:t>
            </a:r>
          </a:p>
        </p:txBody>
      </p:sp>
      <p:sp>
        <p:nvSpPr>
          <p:cNvPr id="76" name="TextBox 75"/>
          <p:cNvSpPr txBox="1"/>
          <p:nvPr/>
        </p:nvSpPr>
        <p:spPr>
          <a:xfrm>
            <a:off x="5270500" y="5284047"/>
            <a:ext cx="1622495" cy="461665"/>
          </a:xfrm>
          <a:prstGeom prst="rect">
            <a:avLst/>
          </a:prstGeom>
          <a:noFill/>
        </p:spPr>
        <p:txBody>
          <a:bodyPr wrap="none" rtlCol="0">
            <a:spAutoFit/>
          </a:bodyPr>
          <a:lstStyle/>
          <a:p>
            <a:r>
              <a:rPr lang="en-IN" sz="1200" dirty="0">
                <a:solidFill>
                  <a:schemeClr val="bg1">
                    <a:lumMod val="75000"/>
                  </a:schemeClr>
                </a:solidFill>
              </a:rPr>
              <a:t>Decision Support / </a:t>
            </a:r>
          </a:p>
          <a:p>
            <a:r>
              <a:rPr lang="en-IN" sz="1200" dirty="0">
                <a:solidFill>
                  <a:schemeClr val="bg1">
                    <a:lumMod val="75000"/>
                  </a:schemeClr>
                </a:solidFill>
              </a:rPr>
              <a:t>Recommendation Tool</a:t>
            </a:r>
          </a:p>
        </p:txBody>
      </p:sp>
      <p:sp>
        <p:nvSpPr>
          <p:cNvPr id="77" name="TextBox 76"/>
          <p:cNvSpPr txBox="1"/>
          <p:nvPr/>
        </p:nvSpPr>
        <p:spPr>
          <a:xfrm>
            <a:off x="6816623" y="2465542"/>
            <a:ext cx="1495922" cy="276999"/>
          </a:xfrm>
          <a:prstGeom prst="rect">
            <a:avLst/>
          </a:prstGeom>
          <a:noFill/>
        </p:spPr>
        <p:txBody>
          <a:bodyPr wrap="none" rtlCol="0">
            <a:spAutoFit/>
          </a:bodyPr>
          <a:lstStyle/>
          <a:p>
            <a:r>
              <a:rPr lang="en-IN" sz="1200" dirty="0">
                <a:solidFill>
                  <a:schemeClr val="bg1">
                    <a:lumMod val="75000"/>
                  </a:schemeClr>
                </a:solidFill>
              </a:rPr>
              <a:t>Targeted Treatments</a:t>
            </a:r>
          </a:p>
        </p:txBody>
      </p:sp>
      <p:sp>
        <p:nvSpPr>
          <p:cNvPr id="78" name="TextBox 77"/>
          <p:cNvSpPr txBox="1"/>
          <p:nvPr/>
        </p:nvSpPr>
        <p:spPr>
          <a:xfrm>
            <a:off x="6199374" y="3185871"/>
            <a:ext cx="1615314" cy="276999"/>
          </a:xfrm>
          <a:prstGeom prst="rect">
            <a:avLst/>
          </a:prstGeom>
          <a:noFill/>
        </p:spPr>
        <p:txBody>
          <a:bodyPr wrap="none" rtlCol="0">
            <a:spAutoFit/>
          </a:bodyPr>
          <a:lstStyle/>
          <a:p>
            <a:r>
              <a:rPr lang="en-IN" sz="1200" dirty="0">
                <a:solidFill>
                  <a:schemeClr val="bg1">
                    <a:lumMod val="75000"/>
                  </a:schemeClr>
                </a:solidFill>
              </a:rPr>
              <a:t>Social Media Analytics</a:t>
            </a:r>
          </a:p>
        </p:txBody>
      </p:sp>
      <p:sp>
        <p:nvSpPr>
          <p:cNvPr id="79" name="TextBox 78"/>
          <p:cNvSpPr txBox="1"/>
          <p:nvPr/>
        </p:nvSpPr>
        <p:spPr>
          <a:xfrm>
            <a:off x="7193343" y="1864921"/>
            <a:ext cx="1812227" cy="276999"/>
          </a:xfrm>
          <a:prstGeom prst="rect">
            <a:avLst/>
          </a:prstGeom>
          <a:noFill/>
        </p:spPr>
        <p:txBody>
          <a:bodyPr wrap="none" rtlCol="0">
            <a:spAutoFit/>
          </a:bodyPr>
          <a:lstStyle/>
          <a:p>
            <a:r>
              <a:rPr lang="en-IN" sz="1200" dirty="0">
                <a:solidFill>
                  <a:schemeClr val="bg1">
                    <a:lumMod val="75000"/>
                  </a:schemeClr>
                </a:solidFill>
              </a:rPr>
              <a:t>Drug Adherence Analysis </a:t>
            </a:r>
          </a:p>
        </p:txBody>
      </p:sp>
      <p:cxnSp>
        <p:nvCxnSpPr>
          <p:cNvPr id="80" name="Straight Connector 79"/>
          <p:cNvCxnSpPr/>
          <p:nvPr/>
        </p:nvCxnSpPr>
        <p:spPr>
          <a:xfrm>
            <a:off x="3200400" y="18595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34405" y="24691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209800" y="31930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57800" y="1859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791805" y="24691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267200" y="31930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15200" y="18595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849205" y="24691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24600" y="31930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292600" y="39296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699004" y="46027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118100" y="52885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260600" y="39296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67004" y="46027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86100" y="5288512"/>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362700" y="39296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69104" y="46027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188200" y="5288512"/>
            <a:ext cx="1143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p:nvSpPr>
        <p:spPr>
          <a:xfrm>
            <a:off x="274320" y="197331"/>
            <a:ext cx="8687768" cy="492443"/>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pPr>
              <a:defRPr/>
            </a:pPr>
            <a:r>
              <a:rPr lang="en-US" dirty="0"/>
              <a:t>Advanced Analytics </a:t>
            </a:r>
            <a:r>
              <a:rPr lang="en-US" dirty="0">
                <a:solidFill>
                  <a:prstClr val="black">
                    <a:lumMod val="75000"/>
                    <a:lumOff val="25000"/>
                  </a:prstClr>
                </a:solidFill>
              </a:rPr>
              <a:t>: Focus Areas</a:t>
            </a:r>
            <a:endParaRPr lang="en-US" dirty="0">
              <a:solidFill>
                <a:prstClr val="black"/>
              </a:solidFill>
            </a:endParaRPr>
          </a:p>
        </p:txBody>
      </p:sp>
      <p:sp>
        <p:nvSpPr>
          <p:cNvPr id="50" name="TextBox 49"/>
          <p:cNvSpPr txBox="1"/>
          <p:nvPr/>
        </p:nvSpPr>
        <p:spPr>
          <a:xfrm>
            <a:off x="6524464" y="3926091"/>
            <a:ext cx="962186" cy="276999"/>
          </a:xfrm>
          <a:prstGeom prst="rect">
            <a:avLst/>
          </a:prstGeom>
          <a:noFill/>
        </p:spPr>
        <p:txBody>
          <a:bodyPr wrap="none" rtlCol="0">
            <a:spAutoFit/>
          </a:bodyPr>
          <a:lstStyle/>
          <a:p>
            <a:r>
              <a:rPr lang="en-IN" sz="1200" dirty="0">
                <a:solidFill>
                  <a:schemeClr val="bg1">
                    <a:lumMod val="75000"/>
                  </a:schemeClr>
                </a:solidFill>
              </a:rPr>
              <a:t>Site Selector</a:t>
            </a:r>
          </a:p>
        </p:txBody>
      </p:sp>
      <p:sp>
        <p:nvSpPr>
          <p:cNvPr id="55" name="TextBox 54"/>
          <p:cNvSpPr txBox="1"/>
          <p:nvPr/>
        </p:nvSpPr>
        <p:spPr>
          <a:xfrm>
            <a:off x="6868206" y="4598470"/>
            <a:ext cx="1757047" cy="276999"/>
          </a:xfrm>
          <a:prstGeom prst="rect">
            <a:avLst/>
          </a:prstGeom>
          <a:noFill/>
        </p:spPr>
        <p:txBody>
          <a:bodyPr wrap="square" rtlCol="0">
            <a:spAutoFit/>
          </a:bodyPr>
          <a:lstStyle/>
          <a:p>
            <a:r>
              <a:rPr lang="en-IN" sz="1200" dirty="0">
                <a:solidFill>
                  <a:schemeClr val="bg1">
                    <a:lumMod val="75000"/>
                  </a:schemeClr>
                </a:solidFill>
              </a:rPr>
              <a:t>Patent Network Analysis</a:t>
            </a:r>
          </a:p>
        </p:txBody>
      </p:sp>
      <p:sp>
        <p:nvSpPr>
          <p:cNvPr id="60" name="TextBox 59"/>
          <p:cNvSpPr txBox="1"/>
          <p:nvPr/>
        </p:nvSpPr>
        <p:spPr>
          <a:xfrm>
            <a:off x="7350804" y="5284270"/>
            <a:ext cx="1435100" cy="461665"/>
          </a:xfrm>
          <a:prstGeom prst="rect">
            <a:avLst/>
          </a:prstGeom>
          <a:noFill/>
        </p:spPr>
        <p:txBody>
          <a:bodyPr wrap="square" rtlCol="0">
            <a:spAutoFit/>
          </a:bodyPr>
          <a:lstStyle/>
          <a:p>
            <a:r>
              <a:rPr lang="en-IN" sz="1200" dirty="0">
                <a:solidFill>
                  <a:schemeClr val="bg1">
                    <a:lumMod val="75000"/>
                  </a:schemeClr>
                </a:solidFill>
              </a:rPr>
              <a:t>Clinical Trials Meta Analysis</a:t>
            </a:r>
          </a:p>
        </p:txBody>
      </p:sp>
      <p:cxnSp>
        <p:nvCxnSpPr>
          <p:cNvPr id="6" name="Straight Connector 5"/>
          <p:cNvCxnSpPr>
            <a:stCxn id="7" idx="3"/>
          </p:cNvCxnSpPr>
          <p:nvPr/>
        </p:nvCxnSpPr>
        <p:spPr>
          <a:xfrm>
            <a:off x="1219200" y="3689968"/>
            <a:ext cx="769505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35704368"/>
              </p:ext>
            </p:extLst>
          </p:nvPr>
        </p:nvGraphicFramePr>
        <p:xfrm>
          <a:off x="274320" y="689774"/>
          <a:ext cx="8797966" cy="5699760"/>
        </p:xfrm>
        <a:graphic>
          <a:graphicData uri="http://schemas.openxmlformats.org/drawingml/2006/table">
            <a:tbl>
              <a:tblPr firstRow="1" bandRow="1">
                <a:tableStyleId>{BC89EF96-8CEA-46FF-86C4-4CE0E7609802}</a:tableStyleId>
              </a:tblPr>
              <a:tblGrid>
                <a:gridCol w="1870992">
                  <a:extLst>
                    <a:ext uri="{9D8B030D-6E8A-4147-A177-3AD203B41FA5}">
                      <a16:colId xmlns:a16="http://schemas.microsoft.com/office/drawing/2014/main" val="20000"/>
                    </a:ext>
                  </a:extLst>
                </a:gridCol>
                <a:gridCol w="2837354">
                  <a:extLst>
                    <a:ext uri="{9D8B030D-6E8A-4147-A177-3AD203B41FA5}">
                      <a16:colId xmlns:a16="http://schemas.microsoft.com/office/drawing/2014/main" val="20001"/>
                    </a:ext>
                  </a:extLst>
                </a:gridCol>
                <a:gridCol w="4089620">
                  <a:extLst>
                    <a:ext uri="{9D8B030D-6E8A-4147-A177-3AD203B41FA5}">
                      <a16:colId xmlns:a16="http://schemas.microsoft.com/office/drawing/2014/main" val="20002"/>
                    </a:ext>
                  </a:extLst>
                </a:gridCol>
              </a:tblGrid>
              <a:tr h="0">
                <a:tc>
                  <a:txBody>
                    <a:bodyPr/>
                    <a:lstStyle/>
                    <a:p>
                      <a:pPr defTabSz="942975">
                        <a:lnSpc>
                          <a:spcPct val="100000"/>
                        </a:lnSpc>
                        <a:spcBef>
                          <a:spcPts val="0"/>
                        </a:spcBef>
                        <a:spcAft>
                          <a:spcPts val="0"/>
                        </a:spcAft>
                      </a:pPr>
                      <a:r>
                        <a:rPr lang="en-US" sz="1400" dirty="0">
                          <a:solidFill>
                            <a:schemeClr val="bg1"/>
                          </a:solidFill>
                        </a:rPr>
                        <a:t>Use-Case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nSpc>
                          <a:spcPct val="100000"/>
                        </a:lnSpc>
                        <a:spcBef>
                          <a:spcPts val="0"/>
                        </a:spcBef>
                        <a:spcAft>
                          <a:spcPts val="0"/>
                        </a:spcAft>
                      </a:pPr>
                      <a:r>
                        <a:rPr lang="en-US" sz="1400" dirty="0">
                          <a:solidFill>
                            <a:schemeClr val="bg1"/>
                          </a:solidFill>
                        </a:rPr>
                        <a:t>Data Required</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nSpc>
                          <a:spcPct val="100000"/>
                        </a:lnSpc>
                        <a:spcBef>
                          <a:spcPts val="0"/>
                        </a:spcBef>
                        <a:spcAft>
                          <a:spcPts val="0"/>
                        </a:spcAft>
                      </a:pPr>
                      <a:r>
                        <a:rPr lang="en-US" sz="1400" dirty="0">
                          <a:solidFill>
                            <a:schemeClr val="bg1"/>
                          </a:solidFill>
                        </a:rPr>
                        <a:t>Features</a:t>
                      </a:r>
                      <a:r>
                        <a:rPr lang="en-US" sz="1400" baseline="0" dirty="0">
                          <a:solidFill>
                            <a:schemeClr val="bg1"/>
                          </a:solidFill>
                        </a:rPr>
                        <a:t> &amp; Benefits</a:t>
                      </a:r>
                      <a:endParaRPr lang="en-US" sz="14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Personnel Utilization</a:t>
                      </a:r>
                      <a:endParaRPr lang="en-US" sz="1400" b="0" dirty="0"/>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00000"/>
                        </a:lnSpc>
                        <a:buFont typeface="Arial" panose="020B0604020202020204" pitchFamily="34" charset="0"/>
                        <a:buNone/>
                      </a:pPr>
                      <a:r>
                        <a:rPr lang="en-IN" sz="1400" b="1" dirty="0"/>
                        <a:t>EHR / RIS </a:t>
                      </a:r>
                    </a:p>
                    <a:p>
                      <a:pPr marL="171450" indent="-171450">
                        <a:lnSpc>
                          <a:spcPct val="100000"/>
                        </a:lnSpc>
                        <a:buFont typeface="Arial" panose="020B0604020202020204" pitchFamily="34" charset="0"/>
                        <a:buChar char="•"/>
                      </a:pPr>
                      <a:r>
                        <a:rPr lang="en-IN" sz="1400" dirty="0"/>
                        <a:t>Occupancy of staff</a:t>
                      </a:r>
                      <a:r>
                        <a:rPr lang="en-IN" sz="1400" baseline="0" dirty="0"/>
                        <a:t> based on </a:t>
                      </a:r>
                    </a:p>
                    <a:p>
                      <a:pPr marL="447675" lvl="1" indent="-285750">
                        <a:lnSpc>
                          <a:spcPct val="100000"/>
                        </a:lnSpc>
                        <a:buFont typeface="Wingdings" panose="05000000000000000000" pitchFamily="2" charset="2"/>
                        <a:buChar char="§"/>
                      </a:pPr>
                      <a:r>
                        <a:rPr lang="en-IN" sz="1200" baseline="0" dirty="0"/>
                        <a:t>Location</a:t>
                      </a:r>
                    </a:p>
                    <a:p>
                      <a:pPr marL="447675" lvl="1" indent="-285750">
                        <a:lnSpc>
                          <a:spcPct val="100000"/>
                        </a:lnSpc>
                        <a:buFont typeface="Wingdings" panose="05000000000000000000" pitchFamily="2" charset="2"/>
                        <a:buChar char="§"/>
                      </a:pPr>
                      <a:r>
                        <a:rPr lang="en-IN" sz="1200" baseline="0" dirty="0"/>
                        <a:t>Modality (CT, MRI, etc.)</a:t>
                      </a:r>
                    </a:p>
                    <a:p>
                      <a:pPr marL="200025" lvl="0" indent="-200025">
                        <a:lnSpc>
                          <a:spcPct val="100000"/>
                        </a:lnSpc>
                        <a:buFont typeface="Arial" panose="020B0604020202020204" pitchFamily="34" charset="0"/>
                        <a:buChar char="•"/>
                      </a:pPr>
                      <a:r>
                        <a:rPr lang="en-IN" sz="1400" dirty="0"/>
                        <a:t>S</a:t>
                      </a:r>
                      <a:r>
                        <a:rPr lang="en-IN" sz="1400" baseline="0" dirty="0"/>
                        <a:t>taff response time to various workflow requests</a:t>
                      </a:r>
                    </a:p>
                    <a:p>
                      <a:pPr marL="200025" lvl="0" indent="-200025">
                        <a:lnSpc>
                          <a:spcPct val="100000"/>
                        </a:lnSpc>
                        <a:buFont typeface="Arial" panose="020B0604020202020204" pitchFamily="34" charset="0"/>
                        <a:buChar char="•"/>
                      </a:pPr>
                      <a:r>
                        <a:rPr lang="en-IN" sz="1400" baseline="0" dirty="0"/>
                        <a:t>Machine logs </a:t>
                      </a:r>
                      <a:endParaRPr lang="en-IN" sz="1400" dirty="0"/>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INSIGHT</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kern="1200" baseline="0" dirty="0">
                          <a:solidFill>
                            <a:schemeClr val="tx1"/>
                          </a:solidFill>
                          <a:latin typeface="+mn-lt"/>
                          <a:ea typeface="+mn-ea"/>
                          <a:cs typeface="+mn-cs"/>
                        </a:rPr>
                        <a:t>Identify staff utilization trends, cyclic and seasonal patterns</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kern="1200" baseline="0" dirty="0">
                          <a:solidFill>
                            <a:schemeClr val="tx1"/>
                          </a:solidFill>
                          <a:latin typeface="+mn-lt"/>
                          <a:ea typeface="+mn-ea"/>
                          <a:cs typeface="+mn-cs"/>
                        </a:rPr>
                        <a:t>Determine utilization variance based on location and modality</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kern="1200" baseline="0" dirty="0">
                          <a:solidFill>
                            <a:schemeClr val="tx1"/>
                          </a:solidFill>
                          <a:latin typeface="+mn-lt"/>
                          <a:ea typeface="+mn-ea"/>
                          <a:cs typeface="+mn-cs"/>
                        </a:rPr>
                        <a:t>Identify staff time-wasters</a:t>
                      </a:r>
                      <a:endParaRPr lang="en-US" sz="1400" kern="1200" baseline="0" dirty="0">
                        <a:solidFill>
                          <a:schemeClr val="tx1"/>
                        </a:solidFill>
                        <a:latin typeface="+mn-lt"/>
                        <a:ea typeface="+mn-ea"/>
                        <a:cs typeface="+mn-cs"/>
                      </a:endParaRPr>
                    </a:p>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FORESIGHT</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Forecast staff utilization</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Forecast staff under utilization</a:t>
                      </a:r>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Patient Appointment Scheduler</a:t>
                      </a: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00000"/>
                        </a:lnSpc>
                        <a:buFont typeface="Arial" panose="020B0604020202020204" pitchFamily="34" charset="0"/>
                        <a:buNone/>
                      </a:pPr>
                      <a:r>
                        <a:rPr lang="en-IN" sz="1400" b="1" dirty="0"/>
                        <a:t>EHR/RIS </a:t>
                      </a:r>
                    </a:p>
                    <a:p>
                      <a:pPr marL="171450" indent="-171450">
                        <a:lnSpc>
                          <a:spcPct val="100000"/>
                        </a:lnSpc>
                        <a:buFont typeface="Arial" panose="020B0604020202020204" pitchFamily="34" charset="0"/>
                        <a:buChar char="•"/>
                      </a:pPr>
                      <a:r>
                        <a:rPr lang="en-IN" sz="1400" dirty="0"/>
                        <a:t>Patient test scheduling data</a:t>
                      </a:r>
                    </a:p>
                    <a:p>
                      <a:pPr marL="171450" indent="-171450">
                        <a:lnSpc>
                          <a:spcPct val="100000"/>
                        </a:lnSpc>
                        <a:buFont typeface="Arial" panose="020B0604020202020204" pitchFamily="34" charset="0"/>
                        <a:buChar char="•"/>
                      </a:pPr>
                      <a:r>
                        <a:rPr lang="en-IN" sz="1400" dirty="0"/>
                        <a:t>Patient demography</a:t>
                      </a:r>
                      <a:endParaRPr lang="en-IN" sz="1200" dirty="0"/>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INSIGHT</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Determine average patient wait time</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Determine patient rescheduling patterns</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Determine variance in patient’s distance from testing facility</a:t>
                      </a:r>
                      <a:endParaRPr lang="en-US" sz="1400" b="1" kern="1200" baseline="0" dirty="0">
                        <a:solidFill>
                          <a:schemeClr val="tx1"/>
                        </a:solidFill>
                        <a:latin typeface="+mn-lt"/>
                        <a:ea typeface="+mn-ea"/>
                        <a:cs typeface="+mn-cs"/>
                      </a:endParaRPr>
                    </a:p>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FORESIGHT</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Predict probability of patient rescheduling</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Predict patient wait time </a:t>
                      </a:r>
                    </a:p>
                    <a:p>
                      <a:pPr marL="0" indent="0" algn="l" defTabSz="914400" rtl="0" eaLnBrk="1" fontAlgn="base" latinLnBrk="0" hangingPunct="1">
                        <a:lnSpc>
                          <a:spcPct val="100000"/>
                        </a:lnSpc>
                        <a:spcBef>
                          <a:spcPts val="0"/>
                        </a:spcBef>
                        <a:spcAft>
                          <a:spcPts val="0"/>
                        </a:spcAft>
                        <a:buFont typeface="Wingdings" panose="05000000000000000000" pitchFamily="2" charset="2"/>
                        <a:buNone/>
                      </a:pPr>
                      <a:r>
                        <a:rPr lang="en-US" sz="1400" b="1" kern="1200" baseline="0" dirty="0">
                          <a:solidFill>
                            <a:schemeClr val="tx1"/>
                          </a:solidFill>
                          <a:latin typeface="+mn-lt"/>
                          <a:ea typeface="+mn-ea"/>
                          <a:cs typeface="+mn-cs"/>
                        </a:rPr>
                        <a:t>ALERTS</a:t>
                      </a:r>
                    </a:p>
                    <a:p>
                      <a:pPr marL="171450" indent="-171450"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Inform patient of  wait time</a:t>
                      </a:r>
                      <a:endParaRPr lang="en-US" sz="1400" kern="1200" baseline="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Equipment Utilization</a:t>
                      </a: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Arial" panose="020B0604020202020204" pitchFamily="34" charset="0"/>
                        <a:buNone/>
                      </a:pPr>
                      <a:r>
                        <a:rPr lang="en-IN" sz="1400" b="1" kern="1200" dirty="0">
                          <a:solidFill>
                            <a:schemeClr val="tx1"/>
                          </a:solidFill>
                          <a:latin typeface="+mn-lt"/>
                          <a:ea typeface="+mn-ea"/>
                          <a:cs typeface="+mn-cs"/>
                        </a:rPr>
                        <a:t>EHR/RIS </a:t>
                      </a:r>
                    </a:p>
                    <a:p>
                      <a:pPr marL="171450" indent="-171450" algn="l" defTabSz="914400" rtl="0" eaLnBrk="1" latinLnBrk="0" hangingPunct="1">
                        <a:lnSpc>
                          <a:spcPct val="100000"/>
                        </a:lnSpc>
                        <a:buFont typeface="Arial" panose="020B0604020202020204" pitchFamily="34" charset="0"/>
                        <a:buChar char="•"/>
                      </a:pPr>
                      <a:r>
                        <a:rPr lang="en-IN" sz="1400" kern="1200" dirty="0">
                          <a:solidFill>
                            <a:schemeClr val="tx1"/>
                          </a:solidFill>
                          <a:latin typeface="+mn-lt"/>
                          <a:ea typeface="+mn-ea"/>
                          <a:cs typeface="+mn-cs"/>
                        </a:rPr>
                        <a:t>Equipment occupancy by – </a:t>
                      </a:r>
                    </a:p>
                    <a:p>
                      <a:pPr marL="742950" lvl="1" indent="-285750" algn="l" defTabSz="914400" rtl="0" eaLnBrk="1" latinLnBrk="0" hangingPunct="1">
                        <a:lnSpc>
                          <a:spcPct val="100000"/>
                        </a:lnSpc>
                        <a:buFont typeface="Wingdings" panose="05000000000000000000" pitchFamily="2" charset="2"/>
                        <a:buChar char="§"/>
                      </a:pPr>
                      <a:r>
                        <a:rPr lang="en-IN" sz="1200" kern="1200" dirty="0">
                          <a:solidFill>
                            <a:schemeClr val="tx1"/>
                          </a:solidFill>
                          <a:latin typeface="+mn-lt"/>
                          <a:ea typeface="+mn-ea"/>
                          <a:cs typeface="+mn-cs"/>
                        </a:rPr>
                        <a:t>Location</a:t>
                      </a:r>
                    </a:p>
                    <a:p>
                      <a:pPr marL="742950" lvl="1" indent="-285750" algn="l" defTabSz="914400" rtl="0" eaLnBrk="1" latinLnBrk="0" hangingPunct="1">
                        <a:lnSpc>
                          <a:spcPct val="100000"/>
                        </a:lnSpc>
                        <a:buFont typeface="Wingdings" panose="05000000000000000000" pitchFamily="2" charset="2"/>
                        <a:buChar char="§"/>
                      </a:pPr>
                      <a:r>
                        <a:rPr lang="en-IN" sz="1200" kern="1200" dirty="0">
                          <a:solidFill>
                            <a:schemeClr val="tx1"/>
                          </a:solidFill>
                          <a:latin typeface="+mn-lt"/>
                          <a:ea typeface="+mn-ea"/>
                          <a:cs typeface="+mn-cs"/>
                        </a:rPr>
                        <a:t>Modality</a:t>
                      </a:r>
                      <a:endParaRPr lang="en-IN" sz="1400" kern="1200" dirty="0">
                        <a:solidFill>
                          <a:schemeClr val="tx1"/>
                        </a:solidFill>
                        <a:latin typeface="+mn-lt"/>
                        <a:ea typeface="+mn-ea"/>
                        <a:cs typeface="+mn-cs"/>
                      </a:endParaRPr>
                    </a:p>
                    <a:p>
                      <a:pPr marL="0" indent="0" algn="l" defTabSz="914400" rtl="0" eaLnBrk="1" latinLnBrk="0" hangingPunct="1">
                        <a:lnSpc>
                          <a:spcPct val="100000"/>
                        </a:lnSpc>
                        <a:buFont typeface="Arial" panose="020B0604020202020204" pitchFamily="34" charset="0"/>
                        <a:buNone/>
                      </a:pPr>
                      <a:r>
                        <a:rPr lang="en-IN" sz="1400" b="1" kern="1200" dirty="0">
                          <a:solidFill>
                            <a:schemeClr val="tx1"/>
                          </a:solidFill>
                          <a:latin typeface="+mn-lt"/>
                          <a:ea typeface="+mn-ea"/>
                          <a:cs typeface="+mn-cs"/>
                        </a:rPr>
                        <a:t>Non EHR/RIS data </a:t>
                      </a:r>
                    </a:p>
                    <a:p>
                      <a:pPr marL="171450" indent="-171450" algn="l" defTabSz="914400" rtl="0" eaLnBrk="1" latinLnBrk="0" hangingPunct="1">
                        <a:lnSpc>
                          <a:spcPct val="100000"/>
                        </a:lnSpc>
                        <a:buFont typeface="Arial" panose="020B0604020202020204" pitchFamily="34" charset="0"/>
                        <a:buChar char="•"/>
                      </a:pPr>
                      <a:r>
                        <a:rPr lang="en-IN" sz="1400" kern="1200" dirty="0">
                          <a:solidFill>
                            <a:schemeClr val="tx1"/>
                          </a:solidFill>
                          <a:latin typeface="+mn-lt"/>
                          <a:ea typeface="+mn-ea"/>
                          <a:cs typeface="+mn-cs"/>
                        </a:rPr>
                        <a:t>Machine</a:t>
                      </a:r>
                      <a:r>
                        <a:rPr lang="en-IN" sz="1400" kern="1200" baseline="0" dirty="0">
                          <a:solidFill>
                            <a:schemeClr val="tx1"/>
                          </a:solidFill>
                          <a:latin typeface="+mn-lt"/>
                          <a:ea typeface="+mn-ea"/>
                          <a:cs typeface="+mn-cs"/>
                        </a:rPr>
                        <a:t> logs</a:t>
                      </a:r>
                      <a:endParaRPr lang="en-IN" sz="1400" kern="1200" dirty="0">
                        <a:solidFill>
                          <a:schemeClr val="tx1"/>
                        </a:solidFill>
                        <a:latin typeface="+mn-lt"/>
                        <a:ea typeface="+mn-ea"/>
                        <a:cs typeface="+mn-cs"/>
                      </a:endParaRPr>
                    </a:p>
                    <a:p>
                      <a:pPr marL="171450" indent="-171450" algn="l" defTabSz="914400" rtl="0" eaLnBrk="1" latinLnBrk="0" hangingPunct="1">
                        <a:lnSpc>
                          <a:spcPct val="100000"/>
                        </a:lnSpc>
                        <a:buFont typeface="Arial" panose="020B0604020202020204" pitchFamily="34" charset="0"/>
                        <a:buChar char="•"/>
                      </a:pPr>
                      <a:r>
                        <a:rPr lang="en-IN" sz="1400" kern="1200" dirty="0">
                          <a:solidFill>
                            <a:schemeClr val="tx1"/>
                          </a:solidFill>
                          <a:latin typeface="+mn-lt"/>
                          <a:ea typeface="+mn-ea"/>
                          <a:cs typeface="+mn-cs"/>
                        </a:rPr>
                        <a:t>Equipment</a:t>
                      </a:r>
                      <a:r>
                        <a:rPr lang="en-IN" sz="1400" kern="1200" baseline="0" dirty="0">
                          <a:solidFill>
                            <a:schemeClr val="tx1"/>
                          </a:solidFill>
                          <a:latin typeface="+mn-lt"/>
                          <a:ea typeface="+mn-ea"/>
                          <a:cs typeface="+mn-cs"/>
                        </a:rPr>
                        <a:t> maintenance schedules </a:t>
                      </a:r>
                    </a:p>
                    <a:p>
                      <a:pPr marL="171450" indent="-171450" algn="l" defTabSz="914400" rtl="0" eaLnBrk="1" latinLnBrk="0" hangingPunct="1">
                        <a:lnSpc>
                          <a:spcPct val="100000"/>
                        </a:lnSpc>
                        <a:buFont typeface="Arial" panose="020B0604020202020204" pitchFamily="34" charset="0"/>
                        <a:buChar char="•"/>
                      </a:pPr>
                      <a:r>
                        <a:rPr lang="en-IN" sz="1400" kern="1200" baseline="0" dirty="0">
                          <a:solidFill>
                            <a:schemeClr val="tx1"/>
                          </a:solidFill>
                          <a:latin typeface="+mn-lt"/>
                          <a:ea typeface="+mn-ea"/>
                          <a:cs typeface="+mn-cs"/>
                        </a:rPr>
                        <a:t>Equipment breakdown instances</a:t>
                      </a:r>
                      <a:endParaRPr lang="en-IN" sz="1400" kern="120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INSIGHT</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Identify utilization trends, </a:t>
                      </a:r>
                      <a:r>
                        <a:rPr lang="en-US" sz="1200" kern="1200" baseline="0" dirty="0">
                          <a:solidFill>
                            <a:schemeClr val="tx1"/>
                          </a:solidFill>
                          <a:latin typeface="+mn-lt"/>
                          <a:ea typeface="+mn-ea"/>
                          <a:cs typeface="+mn-cs"/>
                        </a:rPr>
                        <a:t>cyclic and seasonal patterns</a:t>
                      </a:r>
                      <a:r>
                        <a:rPr lang="en-US" sz="1200" b="0" kern="1200" baseline="0" dirty="0">
                          <a:solidFill>
                            <a:schemeClr val="tx1"/>
                          </a:solidFill>
                          <a:latin typeface="+mn-lt"/>
                          <a:ea typeface="+mn-ea"/>
                          <a:cs typeface="+mn-cs"/>
                        </a:rPr>
                        <a:t> per modality</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Determine utilization variance based on location and modality</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Determine equipment breakdown patterns</a:t>
                      </a:r>
                    </a:p>
                    <a:p>
                      <a:pPr marL="0" indent="0" algn="l" defTabSz="914400" rtl="0" eaLnBrk="1" fontAlgn="base" latinLnBrk="0" hangingPunct="1">
                        <a:lnSpc>
                          <a:spcPct val="100000"/>
                        </a:lnSpc>
                        <a:spcBef>
                          <a:spcPts val="0"/>
                        </a:spcBef>
                        <a:spcAft>
                          <a:spcPts val="0"/>
                        </a:spcAft>
                        <a:buFont typeface="Wingdings" panose="05000000000000000000" pitchFamily="2" charset="2"/>
                        <a:buNone/>
                      </a:pPr>
                      <a:r>
                        <a:rPr lang="en-US" sz="1400" b="1" kern="1200" baseline="0" dirty="0">
                          <a:solidFill>
                            <a:schemeClr val="tx1"/>
                          </a:solidFill>
                          <a:latin typeface="+mn-lt"/>
                          <a:ea typeface="+mn-ea"/>
                          <a:cs typeface="+mn-cs"/>
                        </a:rPr>
                        <a:t>FORSIGHT</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Forecast equipment utilization</a:t>
                      </a:r>
                    </a:p>
                    <a:p>
                      <a:pPr marL="200025" indent="-200025" algn="l" defTabSz="914400" rtl="0" eaLnBrk="1" fontAlgn="base" latinLnBrk="0" hangingPunct="1">
                        <a:lnSpc>
                          <a:spcPct val="100000"/>
                        </a:lnSpc>
                        <a:spcBef>
                          <a:spcPts val="0"/>
                        </a:spcBef>
                        <a:spcAft>
                          <a:spcPts val="0"/>
                        </a:spcAft>
                        <a:buFont typeface="Wingdings" panose="05000000000000000000" pitchFamily="2" charset="2"/>
                        <a:buChar char="§"/>
                      </a:pPr>
                      <a:r>
                        <a:rPr lang="en-US" sz="1200" b="0" kern="1200" baseline="0" dirty="0">
                          <a:solidFill>
                            <a:schemeClr val="tx1"/>
                          </a:solidFill>
                          <a:latin typeface="+mn-lt"/>
                          <a:ea typeface="+mn-ea"/>
                          <a:cs typeface="+mn-cs"/>
                        </a:rPr>
                        <a:t>Forecast equipment breakdowns</a:t>
                      </a:r>
                      <a:endParaRPr lang="en-US" sz="1400" b="0" kern="1200" baseline="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8" name="Title 3"/>
          <p:cNvSpPr txBox="1">
            <a:spLocks/>
          </p:cNvSpPr>
          <p:nvPr/>
        </p:nvSpPr>
        <p:spPr>
          <a:xfrm>
            <a:off x="274320" y="197331"/>
            <a:ext cx="8687768" cy="492443"/>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pPr>
              <a:defRPr/>
            </a:pPr>
            <a:r>
              <a:rPr lang="en-US" dirty="0">
                <a:solidFill>
                  <a:prstClr val="black">
                    <a:lumMod val="75000"/>
                    <a:lumOff val="25000"/>
                  </a:prstClr>
                </a:solidFill>
              </a:rPr>
              <a:t>Process Improvement: Use-Cases Overview</a:t>
            </a:r>
            <a:endParaRPr lang="en-US" dirty="0">
              <a:solidFill>
                <a:prstClr val="black"/>
              </a:solidFill>
            </a:endParaRPr>
          </a:p>
        </p:txBody>
      </p:sp>
    </p:spTree>
    <p:extLst>
      <p:ext uri="{BB962C8B-B14F-4D97-AF65-F5344CB8AC3E}">
        <p14:creationId xmlns:p14="http://schemas.microsoft.com/office/powerpoint/2010/main" val="296379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763119643"/>
              </p:ext>
            </p:extLst>
          </p:nvPr>
        </p:nvGraphicFramePr>
        <p:xfrm>
          <a:off x="274320" y="689774"/>
          <a:ext cx="8687768" cy="4049399"/>
        </p:xfrm>
        <a:graphic>
          <a:graphicData uri="http://schemas.openxmlformats.org/drawingml/2006/table">
            <a:tbl>
              <a:tblPr firstRow="1" bandRow="1">
                <a:tableStyleId>{BC89EF96-8CEA-46FF-86C4-4CE0E7609802}</a:tableStyleId>
              </a:tblPr>
              <a:tblGrid>
                <a:gridCol w="208788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094688">
                  <a:extLst>
                    <a:ext uri="{9D8B030D-6E8A-4147-A177-3AD203B41FA5}">
                      <a16:colId xmlns:a16="http://schemas.microsoft.com/office/drawing/2014/main" val="20002"/>
                    </a:ext>
                  </a:extLst>
                </a:gridCol>
              </a:tblGrid>
              <a:tr h="463223">
                <a:tc>
                  <a:txBody>
                    <a:bodyPr/>
                    <a:lstStyle/>
                    <a:p>
                      <a:pPr defTabSz="942975">
                        <a:lnSpc>
                          <a:spcPct val="100000"/>
                        </a:lnSpc>
                        <a:spcBef>
                          <a:spcPts val="0"/>
                        </a:spcBef>
                        <a:spcAft>
                          <a:spcPts val="0"/>
                        </a:spcAft>
                      </a:pPr>
                      <a:r>
                        <a:rPr lang="en-US" sz="1400" dirty="0">
                          <a:solidFill>
                            <a:schemeClr val="bg1"/>
                          </a:solidFill>
                        </a:rPr>
                        <a:t>Use-Case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nSpc>
                          <a:spcPct val="100000"/>
                        </a:lnSpc>
                        <a:spcBef>
                          <a:spcPts val="0"/>
                        </a:spcBef>
                        <a:spcAft>
                          <a:spcPts val="0"/>
                        </a:spcAft>
                      </a:pPr>
                      <a:r>
                        <a:rPr lang="en-US" sz="1400" dirty="0">
                          <a:solidFill>
                            <a:schemeClr val="bg1"/>
                          </a:solidFill>
                        </a:rPr>
                        <a:t>Data Required</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nSpc>
                          <a:spcPct val="100000"/>
                        </a:lnSpc>
                        <a:spcBef>
                          <a:spcPts val="0"/>
                        </a:spcBef>
                        <a:spcAft>
                          <a:spcPts val="0"/>
                        </a:spcAft>
                      </a:pPr>
                      <a:r>
                        <a:rPr lang="en-US" sz="1400" dirty="0">
                          <a:solidFill>
                            <a:schemeClr val="bg1"/>
                          </a:solidFill>
                        </a:rPr>
                        <a:t>Features</a:t>
                      </a:r>
                      <a:r>
                        <a:rPr lang="en-US" sz="1400" baseline="0" dirty="0">
                          <a:solidFill>
                            <a:schemeClr val="bg1"/>
                          </a:solidFill>
                        </a:rPr>
                        <a:t> &amp; Benefits</a:t>
                      </a:r>
                      <a:endParaRPr lang="en-US" sz="14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870899">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Radiation</a:t>
                      </a:r>
                      <a:r>
                        <a:rPr lang="en-US" sz="1600" b="1" kern="1200" baseline="0" dirty="0">
                          <a:solidFill>
                            <a:schemeClr val="tx1"/>
                          </a:solidFill>
                          <a:latin typeface="+mn-lt"/>
                          <a:ea typeface="+mn-ea"/>
                          <a:cs typeface="+mn-cs"/>
                        </a:rPr>
                        <a:t> Dose Tracker</a:t>
                      </a:r>
                      <a:endParaRPr lang="en-US" sz="1400" b="0" dirty="0"/>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00000"/>
                        </a:lnSpc>
                        <a:buFont typeface="Arial" panose="020B0604020202020204" pitchFamily="34" charset="0"/>
                        <a:buNone/>
                      </a:pPr>
                      <a:r>
                        <a:rPr lang="en-IN" sz="1400" b="1" dirty="0"/>
                        <a:t>EHR/RIS</a:t>
                      </a:r>
                    </a:p>
                    <a:p>
                      <a:pPr marL="171450" indent="-171450">
                        <a:lnSpc>
                          <a:spcPct val="100000"/>
                        </a:lnSpc>
                        <a:buFont typeface="Arial" panose="020B0604020202020204" pitchFamily="34" charset="0"/>
                        <a:buChar char="•"/>
                      </a:pPr>
                      <a:r>
                        <a:rPr lang="en-IN" sz="1400" dirty="0"/>
                        <a:t>Radiation per modality</a:t>
                      </a:r>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INSIGHT</a:t>
                      </a:r>
                    </a:p>
                    <a:p>
                      <a:pPr marL="200025" lvl="1" indent="-200025" fontAlgn="base">
                        <a:lnSpc>
                          <a:spcPct val="100000"/>
                        </a:lnSpc>
                        <a:spcBef>
                          <a:spcPts val="0"/>
                        </a:spcBef>
                        <a:spcAft>
                          <a:spcPts val="0"/>
                        </a:spcAft>
                        <a:buFont typeface="Wingdings" panose="05000000000000000000" pitchFamily="2" charset="2"/>
                        <a:buChar char="§"/>
                        <a:tabLst>
                          <a:tab pos="180975" algn="l"/>
                        </a:tabLst>
                      </a:pPr>
                      <a:r>
                        <a:rPr lang="en-IN" sz="1200" kern="1200" dirty="0">
                          <a:solidFill>
                            <a:schemeClr val="tx1"/>
                          </a:solidFill>
                          <a:latin typeface="+mn-lt"/>
                          <a:ea typeface="+mn-ea"/>
                          <a:cs typeface="+mn-cs"/>
                        </a:rPr>
                        <a:t>Improve </a:t>
                      </a:r>
                      <a:r>
                        <a:rPr lang="en-IN" sz="1200" kern="1200" baseline="0" dirty="0">
                          <a:solidFill>
                            <a:schemeClr val="tx1"/>
                          </a:solidFill>
                          <a:latin typeface="+mn-lt"/>
                          <a:ea typeface="+mn-ea"/>
                          <a:cs typeface="+mn-cs"/>
                        </a:rPr>
                        <a:t>patient safety</a:t>
                      </a:r>
                    </a:p>
                    <a:p>
                      <a:pPr marL="200025" lvl="1" indent="-200025" fontAlgn="base">
                        <a:lnSpc>
                          <a:spcPct val="100000"/>
                        </a:lnSpc>
                        <a:spcBef>
                          <a:spcPts val="0"/>
                        </a:spcBef>
                        <a:spcAft>
                          <a:spcPts val="0"/>
                        </a:spcAft>
                        <a:buFont typeface="Wingdings" panose="05000000000000000000" pitchFamily="2" charset="2"/>
                        <a:buChar char="§"/>
                        <a:tabLst>
                          <a:tab pos="180975" algn="l"/>
                        </a:tabLst>
                      </a:pPr>
                      <a:r>
                        <a:rPr lang="en-IN" sz="1200" kern="1200" baseline="0" dirty="0">
                          <a:solidFill>
                            <a:schemeClr val="tx1"/>
                          </a:solidFill>
                          <a:latin typeface="+mn-lt"/>
                          <a:ea typeface="+mn-ea"/>
                          <a:cs typeface="+mn-cs"/>
                        </a:rPr>
                        <a:t>Identify risks of high radiation in observed protocols</a:t>
                      </a:r>
                    </a:p>
                    <a:p>
                      <a:pPr marL="200025" lvl="1" indent="-200025" fontAlgn="base">
                        <a:lnSpc>
                          <a:spcPct val="100000"/>
                        </a:lnSpc>
                        <a:spcBef>
                          <a:spcPts val="0"/>
                        </a:spcBef>
                        <a:spcAft>
                          <a:spcPts val="0"/>
                        </a:spcAft>
                        <a:buFont typeface="Wingdings" panose="05000000000000000000" pitchFamily="2" charset="2"/>
                        <a:buChar char="§"/>
                        <a:tabLst>
                          <a:tab pos="180975" algn="l"/>
                        </a:tabLst>
                      </a:pPr>
                      <a:r>
                        <a:rPr lang="en-IN" sz="1200" kern="1200" baseline="0" dirty="0">
                          <a:solidFill>
                            <a:schemeClr val="tx1"/>
                          </a:solidFill>
                          <a:latin typeface="+mn-lt"/>
                          <a:ea typeface="+mn-ea"/>
                          <a:cs typeface="+mn-cs"/>
                        </a:rPr>
                        <a:t>Enhance protocols  </a:t>
                      </a:r>
                    </a:p>
                  </a:txBody>
                  <a:tcPr>
                    <a:lnL w="12700" cmpd="sng">
                      <a:noFill/>
                    </a:lnL>
                    <a:lnR w="12700" cmpd="sng">
                      <a:noFill/>
                    </a:lnR>
                    <a:lnT w="25400" cmpd="sng">
                      <a:noFill/>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178256">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Computer</a:t>
                      </a:r>
                      <a:r>
                        <a:rPr lang="en-US" sz="1600" b="1" kern="1200" baseline="0" dirty="0">
                          <a:solidFill>
                            <a:schemeClr val="tx1"/>
                          </a:solidFill>
                          <a:latin typeface="+mn-lt"/>
                          <a:ea typeface="+mn-ea"/>
                          <a:cs typeface="+mn-cs"/>
                        </a:rPr>
                        <a:t> Aided Diagnostics</a:t>
                      </a:r>
                      <a:endParaRPr lang="en-US" sz="1600" b="1" kern="120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00000"/>
                        </a:lnSpc>
                        <a:buFont typeface="Arial" panose="020B0604020202020204" pitchFamily="34" charset="0"/>
                        <a:buNone/>
                      </a:pPr>
                      <a:r>
                        <a:rPr lang="en-IN" sz="1400" b="1" dirty="0"/>
                        <a:t>EHR/RIS</a:t>
                      </a:r>
                    </a:p>
                    <a:p>
                      <a:pPr marL="171450" indent="-171450">
                        <a:lnSpc>
                          <a:spcPct val="100000"/>
                        </a:lnSpc>
                        <a:buFont typeface="Arial" panose="020B0604020202020204" pitchFamily="34" charset="0"/>
                        <a:buChar char="•"/>
                      </a:pPr>
                      <a:r>
                        <a:rPr lang="en-IN" sz="1400" dirty="0"/>
                        <a:t>Clinician / physicians annotations</a:t>
                      </a:r>
                    </a:p>
                    <a:p>
                      <a:pPr marL="171450" indent="-171450">
                        <a:lnSpc>
                          <a:spcPct val="100000"/>
                        </a:lnSpc>
                        <a:buFont typeface="Arial" panose="020B0604020202020204" pitchFamily="34" charset="0"/>
                        <a:buChar char="•"/>
                      </a:pPr>
                      <a:r>
                        <a:rPr lang="en-IN" sz="1400" dirty="0"/>
                        <a:t>P</a:t>
                      </a:r>
                      <a:r>
                        <a:rPr lang="en-IN" sz="1400" baseline="0" dirty="0"/>
                        <a:t>hysician diagnosis </a:t>
                      </a: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lnSpc>
                          <a:spcPct val="100000"/>
                        </a:lnSpc>
                        <a:spcBef>
                          <a:spcPts val="0"/>
                        </a:spcBef>
                        <a:spcAft>
                          <a:spcPts val="0"/>
                        </a:spcAft>
                        <a:buFont typeface="Arial" panose="020B0604020202020204" pitchFamily="34" charset="0"/>
                        <a:buNone/>
                      </a:pPr>
                      <a:r>
                        <a:rPr lang="en-US" sz="1400" b="1" kern="1200" baseline="0" dirty="0">
                          <a:solidFill>
                            <a:schemeClr val="tx1"/>
                          </a:solidFill>
                          <a:latin typeface="+mn-lt"/>
                          <a:ea typeface="+mn-ea"/>
                          <a:cs typeface="+mn-cs"/>
                        </a:rPr>
                        <a:t>INSIGHT</a:t>
                      </a:r>
                    </a:p>
                    <a:p>
                      <a:pPr marL="200025" lvl="1" indent="-200025" fontAlgn="base">
                        <a:lnSpc>
                          <a:spcPct val="100000"/>
                        </a:lnSpc>
                        <a:spcBef>
                          <a:spcPts val="0"/>
                        </a:spcBef>
                        <a:spcAft>
                          <a:spcPts val="0"/>
                        </a:spcAft>
                        <a:buFont typeface="Wingdings" panose="05000000000000000000" pitchFamily="2" charset="2"/>
                        <a:buChar char="§"/>
                        <a:tabLst>
                          <a:tab pos="180975" algn="l"/>
                        </a:tabLst>
                      </a:pPr>
                      <a:r>
                        <a:rPr lang="en-IN" sz="1200" kern="1200" dirty="0">
                          <a:solidFill>
                            <a:schemeClr val="tx1"/>
                          </a:solidFill>
                          <a:latin typeface="+mn-lt"/>
                          <a:ea typeface="+mn-ea"/>
                          <a:cs typeface="+mn-cs"/>
                        </a:rPr>
                        <a:t>Improve</a:t>
                      </a:r>
                      <a:r>
                        <a:rPr lang="en-IN" sz="1200" kern="1200" baseline="0" dirty="0">
                          <a:solidFill>
                            <a:schemeClr val="tx1"/>
                          </a:solidFill>
                          <a:latin typeface="+mn-lt"/>
                          <a:ea typeface="+mn-ea"/>
                          <a:cs typeface="+mn-cs"/>
                        </a:rPr>
                        <a:t> diagnostic accuracy</a:t>
                      </a:r>
                    </a:p>
                    <a:p>
                      <a:pPr marL="200025" lvl="1" indent="-200025" fontAlgn="base">
                        <a:lnSpc>
                          <a:spcPct val="100000"/>
                        </a:lnSpc>
                        <a:spcBef>
                          <a:spcPts val="0"/>
                        </a:spcBef>
                        <a:spcAft>
                          <a:spcPts val="0"/>
                        </a:spcAft>
                        <a:buFont typeface="Wingdings" panose="05000000000000000000" pitchFamily="2" charset="2"/>
                        <a:buChar char="§"/>
                        <a:tabLst>
                          <a:tab pos="180975" algn="l"/>
                        </a:tabLst>
                      </a:pPr>
                      <a:r>
                        <a:rPr lang="en-IN" sz="1200" kern="1200" baseline="0" dirty="0">
                          <a:solidFill>
                            <a:schemeClr val="tx1"/>
                          </a:solidFill>
                          <a:latin typeface="+mn-lt"/>
                          <a:ea typeface="+mn-ea"/>
                          <a:cs typeface="+mn-cs"/>
                        </a:rPr>
                        <a:t>Improve patient safety</a:t>
                      </a:r>
                    </a:p>
                    <a:p>
                      <a:pPr marL="0" lvl="1" indent="0" fontAlgn="base">
                        <a:lnSpc>
                          <a:spcPct val="100000"/>
                        </a:lnSpc>
                        <a:spcBef>
                          <a:spcPts val="0"/>
                        </a:spcBef>
                        <a:spcAft>
                          <a:spcPts val="0"/>
                        </a:spcAft>
                        <a:buFont typeface="Wingdings" panose="05000000000000000000" pitchFamily="2" charset="2"/>
                        <a:buNone/>
                        <a:tabLst>
                          <a:tab pos="180975" algn="l"/>
                        </a:tabLst>
                      </a:pPr>
                      <a:r>
                        <a:rPr lang="en-US" sz="1400" b="1" kern="1200" dirty="0">
                          <a:solidFill>
                            <a:schemeClr val="tx1"/>
                          </a:solidFill>
                          <a:latin typeface="+mn-lt"/>
                          <a:ea typeface="+mn-ea"/>
                          <a:cs typeface="+mn-cs"/>
                        </a:rPr>
                        <a:t>FORESIGHT</a:t>
                      </a:r>
                      <a:r>
                        <a:rPr lang="en-US" sz="1400" b="1" kern="1200" baseline="0" dirty="0">
                          <a:solidFill>
                            <a:schemeClr val="tx1"/>
                          </a:solidFill>
                          <a:latin typeface="+mn-lt"/>
                          <a:ea typeface="+mn-ea"/>
                          <a:cs typeface="+mn-cs"/>
                        </a:rPr>
                        <a:t> </a:t>
                      </a:r>
                      <a:endParaRPr lang="en-US" sz="1200" b="1" kern="1200" baseline="0" dirty="0">
                        <a:solidFill>
                          <a:schemeClr val="tx1"/>
                        </a:solidFill>
                        <a:latin typeface="+mn-lt"/>
                        <a:ea typeface="+mn-ea"/>
                        <a:cs typeface="+mn-cs"/>
                      </a:endParaRPr>
                    </a:p>
                    <a:p>
                      <a:pPr marL="171450" lvl="1" indent="-171450" fontAlgn="base">
                        <a:lnSpc>
                          <a:spcPct val="100000"/>
                        </a:lnSpc>
                        <a:spcBef>
                          <a:spcPts val="0"/>
                        </a:spcBef>
                        <a:spcAft>
                          <a:spcPts val="0"/>
                        </a:spcAft>
                        <a:buFont typeface="Wingdings" panose="05000000000000000000" pitchFamily="2" charset="2"/>
                        <a:buChar char="§"/>
                        <a:tabLst>
                          <a:tab pos="180975" algn="l"/>
                        </a:tabLst>
                      </a:pPr>
                      <a:r>
                        <a:rPr lang="en-US" sz="1200" kern="1200" dirty="0">
                          <a:solidFill>
                            <a:schemeClr val="tx1"/>
                          </a:solidFill>
                          <a:latin typeface="+mn-lt"/>
                          <a:ea typeface="+mn-ea"/>
                          <a:cs typeface="+mn-cs"/>
                        </a:rPr>
                        <a:t>Determine</a:t>
                      </a:r>
                      <a:r>
                        <a:rPr lang="en-US" sz="1200" kern="1200" baseline="0" dirty="0">
                          <a:solidFill>
                            <a:schemeClr val="tx1"/>
                          </a:solidFill>
                          <a:latin typeface="+mn-lt"/>
                          <a:ea typeface="+mn-ea"/>
                          <a:cs typeface="+mn-cs"/>
                        </a:rPr>
                        <a:t> risk of misdiagnosis</a:t>
                      </a:r>
                      <a:endParaRPr lang="en-US" sz="1200" kern="120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4300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600" b="1" kern="1200" dirty="0">
                          <a:solidFill>
                            <a:schemeClr val="tx1"/>
                          </a:solidFill>
                          <a:latin typeface="+mn-lt"/>
                          <a:ea typeface="+mn-ea"/>
                          <a:cs typeface="+mn-cs"/>
                        </a:rPr>
                        <a:t>Peer Feedback</a:t>
                      </a: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00000"/>
                        </a:lnSpc>
                        <a:buFont typeface="Arial" panose="020B0604020202020204" pitchFamily="34" charset="0"/>
                        <a:buNone/>
                      </a:pPr>
                      <a:r>
                        <a:rPr lang="en-IN" sz="1400" b="1" dirty="0"/>
                        <a:t>EHR/RIS </a:t>
                      </a:r>
                    </a:p>
                    <a:p>
                      <a:pPr marL="171450" indent="-171450">
                        <a:lnSpc>
                          <a:spcPct val="100000"/>
                        </a:lnSpc>
                        <a:buFont typeface="Arial" panose="020B0604020202020204" pitchFamily="34" charset="0"/>
                        <a:buChar char="•"/>
                      </a:pPr>
                      <a:r>
                        <a:rPr lang="en-IN" sz="1400" dirty="0"/>
                        <a:t>Patient history</a:t>
                      </a:r>
                    </a:p>
                    <a:p>
                      <a:pPr marL="171450" indent="-171450">
                        <a:lnSpc>
                          <a:spcPct val="100000"/>
                        </a:lnSpc>
                        <a:buFont typeface="Arial" panose="020B0604020202020204" pitchFamily="34" charset="0"/>
                        <a:buChar char="•"/>
                      </a:pPr>
                      <a:r>
                        <a:rPr lang="en-IN" sz="1400" dirty="0"/>
                        <a:t>Patient prior diagnostics </a:t>
                      </a:r>
                    </a:p>
                    <a:p>
                      <a:pPr marL="171450" indent="-171450">
                        <a:lnSpc>
                          <a:spcPct val="100000"/>
                        </a:lnSpc>
                        <a:buFont typeface="Arial" panose="020B0604020202020204" pitchFamily="34" charset="0"/>
                        <a:buChar char="•"/>
                      </a:pPr>
                      <a:r>
                        <a:rPr lang="en-IN" sz="1400" dirty="0"/>
                        <a:t>Physician</a:t>
                      </a:r>
                      <a:r>
                        <a:rPr lang="en-IN" sz="1400" baseline="0" dirty="0"/>
                        <a:t> diagnostics of similar cases</a:t>
                      </a:r>
                      <a:endParaRPr lang="en-IN" sz="1400" dirty="0"/>
                    </a:p>
                    <a:p>
                      <a:pPr marL="0" indent="0">
                        <a:lnSpc>
                          <a:spcPct val="100000"/>
                        </a:lnSpc>
                        <a:buFont typeface="Arial" panose="020B0604020202020204" pitchFamily="34" charset="0"/>
                        <a:buNone/>
                      </a:pPr>
                      <a:r>
                        <a:rPr lang="en-IN" sz="1400" b="1" dirty="0"/>
                        <a:t>Non</a:t>
                      </a:r>
                      <a:r>
                        <a:rPr lang="en-IN" sz="1400" b="1" baseline="0" dirty="0"/>
                        <a:t> EHR/RIS Data</a:t>
                      </a:r>
                      <a:endParaRPr lang="en-IN" sz="1400" b="1" dirty="0"/>
                    </a:p>
                    <a:p>
                      <a:pPr marL="171450" indent="-171450">
                        <a:lnSpc>
                          <a:spcPct val="100000"/>
                        </a:lnSpc>
                        <a:buFont typeface="Arial" panose="020B0604020202020204" pitchFamily="34" charset="0"/>
                        <a:buChar char="•"/>
                      </a:pPr>
                      <a:r>
                        <a:rPr lang="en-IN" sz="1400" dirty="0"/>
                        <a:t>Imaging / testing protocol followed</a:t>
                      </a: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fontAlgn="base">
                        <a:buFont typeface="Arial" panose="020B0604020202020204" pitchFamily="34" charset="0"/>
                        <a:buNone/>
                        <a:tabLst>
                          <a:tab pos="180975" algn="l"/>
                        </a:tabLst>
                      </a:pPr>
                      <a:r>
                        <a:rPr lang="en-IN" sz="1400" b="1" kern="1200" dirty="0">
                          <a:solidFill>
                            <a:schemeClr val="tx1"/>
                          </a:solidFill>
                          <a:latin typeface="+mn-lt"/>
                          <a:ea typeface="+mn-ea"/>
                          <a:cs typeface="+mn-cs"/>
                        </a:rPr>
                        <a:t>INSIGHTS</a:t>
                      </a:r>
                    </a:p>
                    <a:p>
                      <a:pPr marL="200025" lvl="1" indent="-200025" fontAlgn="base">
                        <a:buFont typeface="Wingdings" panose="05000000000000000000" pitchFamily="2" charset="2"/>
                        <a:buChar char="§"/>
                        <a:tabLst>
                          <a:tab pos="180975" algn="l"/>
                        </a:tabLst>
                      </a:pPr>
                      <a:r>
                        <a:rPr lang="en-IN" sz="1200" kern="1200" dirty="0">
                          <a:solidFill>
                            <a:schemeClr val="tx1"/>
                          </a:solidFill>
                          <a:latin typeface="+mn-lt"/>
                          <a:ea typeface="+mn-ea"/>
                          <a:cs typeface="+mn-cs"/>
                        </a:rPr>
                        <a:t>Increasing the trust between fellow Specialists/sub-specialists</a:t>
                      </a:r>
                    </a:p>
                    <a:p>
                      <a:pPr marL="200025" lvl="1" indent="-200025" fontAlgn="base">
                        <a:buFont typeface="Wingdings" panose="05000000000000000000" pitchFamily="2" charset="2"/>
                        <a:buChar char="§"/>
                        <a:tabLst>
                          <a:tab pos="180975" algn="l"/>
                        </a:tabLst>
                      </a:pPr>
                      <a:r>
                        <a:rPr lang="en-IN" sz="1200" kern="1200" dirty="0">
                          <a:solidFill>
                            <a:schemeClr val="tx1"/>
                          </a:solidFill>
                          <a:latin typeface="+mn-lt"/>
                          <a:ea typeface="+mn-ea"/>
                          <a:cs typeface="+mn-cs"/>
                        </a:rPr>
                        <a:t>Improve patient satisfaction</a:t>
                      </a:r>
                    </a:p>
                    <a:p>
                      <a:pPr marL="200025" lvl="1" indent="-200025">
                        <a:buFont typeface="Wingdings" panose="05000000000000000000" pitchFamily="2" charset="2"/>
                        <a:buChar char="§"/>
                        <a:tabLst>
                          <a:tab pos="180975" algn="l"/>
                        </a:tabLst>
                      </a:pPr>
                      <a:r>
                        <a:rPr lang="en-IN" sz="1200" kern="1200" dirty="0">
                          <a:solidFill>
                            <a:schemeClr val="tx1"/>
                          </a:solidFill>
                          <a:latin typeface="+mn-lt"/>
                          <a:ea typeface="+mn-ea"/>
                          <a:cs typeface="+mn-cs"/>
                        </a:rPr>
                        <a:t>Protocol adherence by physicians</a:t>
                      </a:r>
                      <a:endParaRPr lang="en-US" sz="1200" kern="1200" dirty="0">
                        <a:solidFill>
                          <a:schemeClr val="tx1"/>
                        </a:solidFill>
                        <a:latin typeface="+mn-lt"/>
                        <a:ea typeface="+mn-ea"/>
                        <a:cs typeface="+mn-cs"/>
                      </a:endParaRPr>
                    </a:p>
                  </a:txBody>
                  <a:tcPr>
                    <a:lnL w="12700" cmpd="sng">
                      <a:noFill/>
                    </a:lnL>
                    <a:lnR w="12700" cmpd="sng">
                      <a:noFill/>
                    </a:lnR>
                    <a:lnT w="9525" cap="flat" cmpd="sng" algn="ctr">
                      <a:solidFill>
                        <a:schemeClr val="accent1">
                          <a:lumMod val="60000"/>
                          <a:lumOff val="40000"/>
                        </a:schemeClr>
                      </a:solidFill>
                      <a:prstDash val="solid"/>
                      <a:round/>
                      <a:headEnd type="none" w="med" len="med"/>
                      <a:tailEnd type="none" w="med" len="med"/>
                    </a:lnT>
                    <a:lnB w="952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9" name="Title 3"/>
          <p:cNvSpPr txBox="1">
            <a:spLocks/>
          </p:cNvSpPr>
          <p:nvPr/>
        </p:nvSpPr>
        <p:spPr>
          <a:xfrm>
            <a:off x="274320" y="197331"/>
            <a:ext cx="8687768" cy="492443"/>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pPr>
              <a:defRPr/>
            </a:pPr>
            <a:r>
              <a:rPr lang="en-US" dirty="0">
                <a:solidFill>
                  <a:prstClr val="black">
                    <a:lumMod val="75000"/>
                    <a:lumOff val="25000"/>
                  </a:prstClr>
                </a:solidFill>
              </a:rPr>
              <a:t>Clinical Analytics: Use-Case Overview</a:t>
            </a:r>
            <a:endParaRPr lang="en-US" dirty="0">
              <a:solidFill>
                <a:prstClr val="black"/>
              </a:solidFill>
            </a:endParaRPr>
          </a:p>
        </p:txBody>
      </p:sp>
    </p:spTree>
    <p:extLst>
      <p:ext uri="{BB962C8B-B14F-4D97-AF65-F5344CB8AC3E}">
        <p14:creationId xmlns:p14="http://schemas.microsoft.com/office/powerpoint/2010/main" val="27078110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E11BF8-BCEF-4B0C-B771-3C7689D93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ED82C5-9AC5-4076-A721-E7BA35BF98DF}">
  <ds:schemaRefs>
    <ds:schemaRef ds:uri="http://schemas.microsoft.com/office/2006/metadata/properties"/>
    <ds:schemaRef ds:uri="http://schemas.microsoft.com/office/infopath/2007/PartnerControls"/>
    <ds:schemaRef ds:uri="3379d2de-8d9a-4b30-9431-9cd0e41aa25c"/>
    <ds:schemaRef ds:uri="99920f6d-781c-4192-b328-165f76f2ea64"/>
    <ds:schemaRef ds:uri="69ff8b0a-3a63-456a-88de-75c646e47313"/>
  </ds:schemaRefs>
</ds:datastoreItem>
</file>

<file path=customXml/itemProps3.xml><?xml version="1.0" encoding="utf-8"?>
<ds:datastoreItem xmlns:ds="http://schemas.openxmlformats.org/officeDocument/2006/customXml" ds:itemID="{523B60D1-6AB0-4071-9B8A-4F1C7B9EBC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23601</TotalTime>
  <Words>451</Words>
  <Application>Microsoft Office PowerPoint</Application>
  <PresentationFormat>On-screen Show (4:3)</PresentationFormat>
  <Paragraphs>146</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CitiusTech: Analytics – as – Service Offering</dc:title>
  <dc:creator>Nilesh Teli</dc:creator>
  <cp:lastModifiedBy>Rajeev Kulkarni</cp:lastModifiedBy>
  <cp:revision>792</cp:revision>
  <cp:lastPrinted>2015-11-18T09:53:05Z</cp:lastPrinted>
  <dcterms:created xsi:type="dcterms:W3CDTF">2015-02-11T14:20:55Z</dcterms:created>
  <dcterms:modified xsi:type="dcterms:W3CDTF">2022-09-13T07:21:12Z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