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sldIdLst>
    <p:sldId id="283" r:id="rId5"/>
    <p:sldId id="565" r:id="rId6"/>
    <p:sldId id="3629" r:id="rId7"/>
    <p:sldId id="3837" r:id="rId8"/>
    <p:sldId id="3792" r:id="rId9"/>
    <p:sldId id="3838" r:id="rId10"/>
    <p:sldId id="3840" r:id="rId11"/>
    <p:sldId id="3677" r:id="rId12"/>
    <p:sldId id="3801" r:id="rId13"/>
    <p:sldId id="3802" r:id="rId14"/>
    <p:sldId id="3772" r:id="rId15"/>
    <p:sldId id="3839" r:id="rId16"/>
    <p:sldId id="3807" r:id="rId17"/>
    <p:sldId id="3841" r:id="rId18"/>
    <p:sldId id="3812" r:id="rId19"/>
    <p:sldId id="3679" r:id="rId20"/>
    <p:sldId id="3815" r:id="rId21"/>
    <p:sldId id="3818" r:id="rId22"/>
    <p:sldId id="3820" r:id="rId23"/>
    <p:sldId id="3842" r:id="rId24"/>
    <p:sldId id="3822" r:id="rId25"/>
    <p:sldId id="3823" r:id="rId26"/>
    <p:sldId id="3843" r:id="rId27"/>
    <p:sldId id="3833" r:id="rId28"/>
    <p:sldId id="3832" r:id="rId29"/>
    <p:sldId id="3834" r:id="rId30"/>
    <p:sldId id="3779" r:id="rId31"/>
    <p:sldId id="646" r:id="rId32"/>
  </p:sldIdLst>
  <p:sldSz cx="9144000" cy="6858000" type="screen4x3"/>
  <p:notesSz cx="6858000" cy="9144000"/>
  <p:defaultTextStyle>
    <a:defPPr>
      <a:defRPr lang="en-IN"/>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tuka Bansal" initials="RB" lastIdx="2" clrIdx="0">
    <p:extLst>
      <p:ext uri="{19B8F6BF-5375-455C-9EA6-DF929625EA0E}">
        <p15:presenceInfo xmlns:p15="http://schemas.microsoft.com/office/powerpoint/2012/main" userId="S-1-5-21-1228642835-3179818801-1961156430-259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40404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00"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EF9BD2-1921-45E3-8720-B18E2E678E47}"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10BD3518-1845-4BA3-A2D0-88D862712CC2}">
      <dgm:prSet phldrT="[Text]"/>
      <dgm:spPr>
        <a:solidFill>
          <a:srgbClr val="009999"/>
        </a:solidFill>
      </dgm:spPr>
      <dgm:t>
        <a:bodyPr/>
        <a:lstStyle/>
        <a:p>
          <a:pPr>
            <a:buFont typeface="Arial" panose="020B0604020202020204" pitchFamily="34" charset="0"/>
            <a:buChar char="•"/>
          </a:pPr>
          <a:r>
            <a:rPr lang="en-US" b="0" i="0" dirty="0"/>
            <a:t>Asking the correct questions and analyzing the raw data.</a:t>
          </a:r>
          <a:endParaRPr lang="en-IN" dirty="0"/>
        </a:p>
      </dgm:t>
    </dgm:pt>
    <dgm:pt modelId="{009000FD-B24A-4DFC-B02D-87D28AB528D7}" type="parTrans" cxnId="{2FA093FD-EF02-4160-A623-7A357697A1EF}">
      <dgm:prSet/>
      <dgm:spPr/>
      <dgm:t>
        <a:bodyPr/>
        <a:lstStyle/>
        <a:p>
          <a:endParaRPr lang="en-IN"/>
        </a:p>
      </dgm:t>
    </dgm:pt>
    <dgm:pt modelId="{E22A109A-D666-433E-B7FC-EE2095B59EE3}" type="sibTrans" cxnId="{2FA093FD-EF02-4160-A623-7A357697A1EF}">
      <dgm:prSet/>
      <dgm:spPr/>
      <dgm:t>
        <a:bodyPr/>
        <a:lstStyle/>
        <a:p>
          <a:endParaRPr lang="en-IN"/>
        </a:p>
      </dgm:t>
    </dgm:pt>
    <dgm:pt modelId="{6FFC6016-6194-462B-8157-E0E7C4678463}">
      <dgm:prSet phldrT="[Text]"/>
      <dgm:spPr>
        <a:solidFill>
          <a:srgbClr val="009999"/>
        </a:solidFill>
      </dgm:spPr>
      <dgm:t>
        <a:bodyPr/>
        <a:lstStyle/>
        <a:p>
          <a:pPr>
            <a:buFont typeface="Arial" panose="020B0604020202020204" pitchFamily="34" charset="0"/>
            <a:buChar char="•"/>
          </a:pPr>
          <a:r>
            <a:rPr lang="en-US" b="0" i="0" dirty="0"/>
            <a:t>Modeling the data using various complex and efficient algorithms.</a:t>
          </a:r>
          <a:endParaRPr lang="en-IN" dirty="0"/>
        </a:p>
      </dgm:t>
    </dgm:pt>
    <dgm:pt modelId="{DEC62EC9-C3D4-4051-AC16-5EB4741F8F7F}" type="parTrans" cxnId="{6A13E83D-2057-43B4-8B22-09F98F88CB68}">
      <dgm:prSet/>
      <dgm:spPr/>
      <dgm:t>
        <a:bodyPr/>
        <a:lstStyle/>
        <a:p>
          <a:endParaRPr lang="en-IN"/>
        </a:p>
      </dgm:t>
    </dgm:pt>
    <dgm:pt modelId="{A1892E36-A0F3-4E86-A08B-D55D530D0B30}" type="sibTrans" cxnId="{6A13E83D-2057-43B4-8B22-09F98F88CB68}">
      <dgm:prSet/>
      <dgm:spPr/>
      <dgm:t>
        <a:bodyPr/>
        <a:lstStyle/>
        <a:p>
          <a:endParaRPr lang="en-IN"/>
        </a:p>
      </dgm:t>
    </dgm:pt>
    <dgm:pt modelId="{46A90FE2-6473-4B3D-9240-259447804127}">
      <dgm:prSet phldrT="[Text]"/>
      <dgm:spPr>
        <a:solidFill>
          <a:srgbClr val="009999"/>
        </a:solidFill>
      </dgm:spPr>
      <dgm:t>
        <a:bodyPr/>
        <a:lstStyle/>
        <a:p>
          <a:pPr>
            <a:buFont typeface="Arial" panose="020B0604020202020204" pitchFamily="34" charset="0"/>
            <a:buChar char="•"/>
          </a:pPr>
          <a:r>
            <a:rPr lang="en-US" b="0" i="0" dirty="0"/>
            <a:t>Visualizing the data to get a better perspective.</a:t>
          </a:r>
          <a:endParaRPr lang="en-IN" dirty="0"/>
        </a:p>
      </dgm:t>
    </dgm:pt>
    <dgm:pt modelId="{51992E8D-8727-4682-AC26-9F1232A11CC1}" type="parTrans" cxnId="{5F8EE53D-3925-4129-9463-637A76A73C65}">
      <dgm:prSet/>
      <dgm:spPr/>
      <dgm:t>
        <a:bodyPr/>
        <a:lstStyle/>
        <a:p>
          <a:endParaRPr lang="en-IN"/>
        </a:p>
      </dgm:t>
    </dgm:pt>
    <dgm:pt modelId="{D9146273-AFF9-4AE1-BE56-7B8A8575489C}" type="sibTrans" cxnId="{5F8EE53D-3925-4129-9463-637A76A73C65}">
      <dgm:prSet/>
      <dgm:spPr/>
      <dgm:t>
        <a:bodyPr/>
        <a:lstStyle/>
        <a:p>
          <a:endParaRPr lang="en-IN"/>
        </a:p>
      </dgm:t>
    </dgm:pt>
    <dgm:pt modelId="{80037F51-0D94-4DAD-AC38-DEC757D253D6}">
      <dgm:prSet/>
      <dgm:spPr>
        <a:solidFill>
          <a:srgbClr val="009999"/>
        </a:solidFill>
      </dgm:spPr>
      <dgm:t>
        <a:bodyPr/>
        <a:lstStyle/>
        <a:p>
          <a:pPr>
            <a:buFont typeface="Arial" panose="020B0604020202020204" pitchFamily="34" charset="0"/>
            <a:buChar char="•"/>
          </a:pPr>
          <a:r>
            <a:rPr lang="en-US" b="0" i="0" dirty="0"/>
            <a:t>Understanding the data to make better decisions and finding the final result.</a:t>
          </a:r>
          <a:endParaRPr lang="en-IN" dirty="0"/>
        </a:p>
      </dgm:t>
    </dgm:pt>
    <dgm:pt modelId="{0B6B5CDF-6168-4BC7-A766-DF88F49E525C}" type="parTrans" cxnId="{127D5490-582D-4A49-B908-544946DD1AA8}">
      <dgm:prSet/>
      <dgm:spPr/>
      <dgm:t>
        <a:bodyPr/>
        <a:lstStyle/>
        <a:p>
          <a:endParaRPr lang="en-IN"/>
        </a:p>
      </dgm:t>
    </dgm:pt>
    <dgm:pt modelId="{7953AC4C-26E9-43CC-A18E-41B57FFDBA93}" type="sibTrans" cxnId="{127D5490-582D-4A49-B908-544946DD1AA8}">
      <dgm:prSet/>
      <dgm:spPr/>
      <dgm:t>
        <a:bodyPr/>
        <a:lstStyle/>
        <a:p>
          <a:endParaRPr lang="en-IN"/>
        </a:p>
      </dgm:t>
    </dgm:pt>
    <dgm:pt modelId="{ABAAA7CF-8576-4E48-8B64-F9967A80D43F}" type="pres">
      <dgm:prSet presAssocID="{0EEF9BD2-1921-45E3-8720-B18E2E678E47}" presName="CompostProcess" presStyleCnt="0">
        <dgm:presLayoutVars>
          <dgm:dir/>
          <dgm:resizeHandles val="exact"/>
        </dgm:presLayoutVars>
      </dgm:prSet>
      <dgm:spPr/>
    </dgm:pt>
    <dgm:pt modelId="{9756A8D3-3B7C-42D9-B540-630B69154EC7}" type="pres">
      <dgm:prSet presAssocID="{0EEF9BD2-1921-45E3-8720-B18E2E678E47}" presName="arrow" presStyleLbl="bgShp" presStyleIdx="0" presStyleCnt="1" custLinFactNeighborY="-427"/>
      <dgm:spPr>
        <a:solidFill>
          <a:schemeClr val="accent5">
            <a:lumMod val="40000"/>
            <a:lumOff val="60000"/>
          </a:schemeClr>
        </a:solidFill>
      </dgm:spPr>
    </dgm:pt>
    <dgm:pt modelId="{B8F75192-8880-43B5-B347-8C09DC80908C}" type="pres">
      <dgm:prSet presAssocID="{0EEF9BD2-1921-45E3-8720-B18E2E678E47}" presName="linearProcess" presStyleCnt="0"/>
      <dgm:spPr/>
    </dgm:pt>
    <dgm:pt modelId="{D27FE94C-FC3D-47DE-9274-249E546889BD}" type="pres">
      <dgm:prSet presAssocID="{10BD3518-1845-4BA3-A2D0-88D862712CC2}" presName="textNode" presStyleLbl="node1" presStyleIdx="0" presStyleCnt="4">
        <dgm:presLayoutVars>
          <dgm:bulletEnabled val="1"/>
        </dgm:presLayoutVars>
      </dgm:prSet>
      <dgm:spPr/>
    </dgm:pt>
    <dgm:pt modelId="{420F1978-7C69-4F97-B1B7-F2E020B80626}" type="pres">
      <dgm:prSet presAssocID="{E22A109A-D666-433E-B7FC-EE2095B59EE3}" presName="sibTrans" presStyleCnt="0"/>
      <dgm:spPr/>
    </dgm:pt>
    <dgm:pt modelId="{2A12F000-0866-4D04-81BF-407F34114B8E}" type="pres">
      <dgm:prSet presAssocID="{6FFC6016-6194-462B-8157-E0E7C4678463}" presName="textNode" presStyleLbl="node1" presStyleIdx="1" presStyleCnt="4">
        <dgm:presLayoutVars>
          <dgm:bulletEnabled val="1"/>
        </dgm:presLayoutVars>
      </dgm:prSet>
      <dgm:spPr/>
    </dgm:pt>
    <dgm:pt modelId="{E5FAC4BE-A2D2-47EB-97D8-5B4BC7ED1681}" type="pres">
      <dgm:prSet presAssocID="{A1892E36-A0F3-4E86-A08B-D55D530D0B30}" presName="sibTrans" presStyleCnt="0"/>
      <dgm:spPr/>
    </dgm:pt>
    <dgm:pt modelId="{61B60782-7EC1-4E07-B34B-4224A6DF74F4}" type="pres">
      <dgm:prSet presAssocID="{46A90FE2-6473-4B3D-9240-259447804127}" presName="textNode" presStyleLbl="node1" presStyleIdx="2" presStyleCnt="4">
        <dgm:presLayoutVars>
          <dgm:bulletEnabled val="1"/>
        </dgm:presLayoutVars>
      </dgm:prSet>
      <dgm:spPr/>
    </dgm:pt>
    <dgm:pt modelId="{BDB3B87F-D7BB-41D5-94EA-9C3E4DDA4E55}" type="pres">
      <dgm:prSet presAssocID="{D9146273-AFF9-4AE1-BE56-7B8A8575489C}" presName="sibTrans" presStyleCnt="0"/>
      <dgm:spPr/>
    </dgm:pt>
    <dgm:pt modelId="{F78AFA78-E719-4776-B2D3-6E6DBA5F1DEE}" type="pres">
      <dgm:prSet presAssocID="{80037F51-0D94-4DAD-AC38-DEC757D253D6}" presName="textNode" presStyleLbl="node1" presStyleIdx="3" presStyleCnt="4">
        <dgm:presLayoutVars>
          <dgm:bulletEnabled val="1"/>
        </dgm:presLayoutVars>
      </dgm:prSet>
      <dgm:spPr/>
    </dgm:pt>
  </dgm:ptLst>
  <dgm:cxnLst>
    <dgm:cxn modelId="{626AF033-42B7-4517-8AF9-3CEB71F16BCD}" type="presOf" srcId="{0EEF9BD2-1921-45E3-8720-B18E2E678E47}" destId="{ABAAA7CF-8576-4E48-8B64-F9967A80D43F}" srcOrd="0" destOrd="0" presId="urn:microsoft.com/office/officeart/2005/8/layout/hProcess9"/>
    <dgm:cxn modelId="{5F8EE53D-3925-4129-9463-637A76A73C65}" srcId="{0EEF9BD2-1921-45E3-8720-B18E2E678E47}" destId="{46A90FE2-6473-4B3D-9240-259447804127}" srcOrd="2" destOrd="0" parTransId="{51992E8D-8727-4682-AC26-9F1232A11CC1}" sibTransId="{D9146273-AFF9-4AE1-BE56-7B8A8575489C}"/>
    <dgm:cxn modelId="{6A13E83D-2057-43B4-8B22-09F98F88CB68}" srcId="{0EEF9BD2-1921-45E3-8720-B18E2E678E47}" destId="{6FFC6016-6194-462B-8157-E0E7C4678463}" srcOrd="1" destOrd="0" parTransId="{DEC62EC9-C3D4-4051-AC16-5EB4741F8F7F}" sibTransId="{A1892E36-A0F3-4E86-A08B-D55D530D0B30}"/>
    <dgm:cxn modelId="{53F1F35F-2BF2-40B1-9617-426FA4340D52}" type="presOf" srcId="{46A90FE2-6473-4B3D-9240-259447804127}" destId="{61B60782-7EC1-4E07-B34B-4224A6DF74F4}" srcOrd="0" destOrd="0" presId="urn:microsoft.com/office/officeart/2005/8/layout/hProcess9"/>
    <dgm:cxn modelId="{B8CBBE6A-BE8B-40A8-8EB4-52352F5F4C94}" type="presOf" srcId="{6FFC6016-6194-462B-8157-E0E7C4678463}" destId="{2A12F000-0866-4D04-81BF-407F34114B8E}" srcOrd="0" destOrd="0" presId="urn:microsoft.com/office/officeart/2005/8/layout/hProcess9"/>
    <dgm:cxn modelId="{127D5490-582D-4A49-B908-544946DD1AA8}" srcId="{0EEF9BD2-1921-45E3-8720-B18E2E678E47}" destId="{80037F51-0D94-4DAD-AC38-DEC757D253D6}" srcOrd="3" destOrd="0" parTransId="{0B6B5CDF-6168-4BC7-A766-DF88F49E525C}" sibTransId="{7953AC4C-26E9-43CC-A18E-41B57FFDBA93}"/>
    <dgm:cxn modelId="{F09B5495-62E4-4528-9F3A-0457BA76E36C}" type="presOf" srcId="{10BD3518-1845-4BA3-A2D0-88D862712CC2}" destId="{D27FE94C-FC3D-47DE-9274-249E546889BD}" srcOrd="0" destOrd="0" presId="urn:microsoft.com/office/officeart/2005/8/layout/hProcess9"/>
    <dgm:cxn modelId="{43A21DBF-81DB-4DB2-BD21-668AA6892CDC}" type="presOf" srcId="{80037F51-0D94-4DAD-AC38-DEC757D253D6}" destId="{F78AFA78-E719-4776-B2D3-6E6DBA5F1DEE}" srcOrd="0" destOrd="0" presId="urn:microsoft.com/office/officeart/2005/8/layout/hProcess9"/>
    <dgm:cxn modelId="{2FA093FD-EF02-4160-A623-7A357697A1EF}" srcId="{0EEF9BD2-1921-45E3-8720-B18E2E678E47}" destId="{10BD3518-1845-4BA3-A2D0-88D862712CC2}" srcOrd="0" destOrd="0" parTransId="{009000FD-B24A-4DFC-B02D-87D28AB528D7}" sibTransId="{E22A109A-D666-433E-B7FC-EE2095B59EE3}"/>
    <dgm:cxn modelId="{9A410852-A59B-4F43-90C4-F2221EF29843}" type="presParOf" srcId="{ABAAA7CF-8576-4E48-8B64-F9967A80D43F}" destId="{9756A8D3-3B7C-42D9-B540-630B69154EC7}" srcOrd="0" destOrd="0" presId="urn:microsoft.com/office/officeart/2005/8/layout/hProcess9"/>
    <dgm:cxn modelId="{61C82493-E498-4443-AD36-2C609CC5A25B}" type="presParOf" srcId="{ABAAA7CF-8576-4E48-8B64-F9967A80D43F}" destId="{B8F75192-8880-43B5-B347-8C09DC80908C}" srcOrd="1" destOrd="0" presId="urn:microsoft.com/office/officeart/2005/8/layout/hProcess9"/>
    <dgm:cxn modelId="{2AC3E55F-EADB-4D81-8A39-E94D32CF5FD9}" type="presParOf" srcId="{B8F75192-8880-43B5-B347-8C09DC80908C}" destId="{D27FE94C-FC3D-47DE-9274-249E546889BD}" srcOrd="0" destOrd="0" presId="urn:microsoft.com/office/officeart/2005/8/layout/hProcess9"/>
    <dgm:cxn modelId="{47340345-DBCC-4699-A030-A4D52C8D2D5D}" type="presParOf" srcId="{B8F75192-8880-43B5-B347-8C09DC80908C}" destId="{420F1978-7C69-4F97-B1B7-F2E020B80626}" srcOrd="1" destOrd="0" presId="urn:microsoft.com/office/officeart/2005/8/layout/hProcess9"/>
    <dgm:cxn modelId="{D3B92C04-915C-4125-A452-D2CE21380158}" type="presParOf" srcId="{B8F75192-8880-43B5-B347-8C09DC80908C}" destId="{2A12F000-0866-4D04-81BF-407F34114B8E}" srcOrd="2" destOrd="0" presId="urn:microsoft.com/office/officeart/2005/8/layout/hProcess9"/>
    <dgm:cxn modelId="{A77AADA1-0417-447D-94F8-2C203C27A745}" type="presParOf" srcId="{B8F75192-8880-43B5-B347-8C09DC80908C}" destId="{E5FAC4BE-A2D2-47EB-97D8-5B4BC7ED1681}" srcOrd="3" destOrd="0" presId="urn:microsoft.com/office/officeart/2005/8/layout/hProcess9"/>
    <dgm:cxn modelId="{B9000219-69BF-4E18-890C-033D756E695B}" type="presParOf" srcId="{B8F75192-8880-43B5-B347-8C09DC80908C}" destId="{61B60782-7EC1-4E07-B34B-4224A6DF74F4}" srcOrd="4" destOrd="0" presId="urn:microsoft.com/office/officeart/2005/8/layout/hProcess9"/>
    <dgm:cxn modelId="{C7564AD5-706C-4C35-9522-00213FE70C2C}" type="presParOf" srcId="{B8F75192-8880-43B5-B347-8C09DC80908C}" destId="{BDB3B87F-D7BB-41D5-94EA-9C3E4DDA4E55}" srcOrd="5" destOrd="0" presId="urn:microsoft.com/office/officeart/2005/8/layout/hProcess9"/>
    <dgm:cxn modelId="{5D960C3B-0517-4B7E-8DCF-DFF3E1B00305}" type="presParOf" srcId="{B8F75192-8880-43B5-B347-8C09DC80908C}" destId="{F78AFA78-E719-4776-B2D3-6E6DBA5F1DEE}"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8822CF-E9E3-493E-A4EF-B65F03A2483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DCA63E4-9434-4F13-A64E-7EA91F0A0FE2}">
      <dgm:prSet phldrT="[Text]" custT="1"/>
      <dgm:spPr>
        <a:solidFill>
          <a:schemeClr val="accent5"/>
        </a:solidFill>
        <a:ln>
          <a:noFill/>
        </a:ln>
      </dgm:spPr>
      <dgm:t>
        <a:bodyPr/>
        <a:lstStyle/>
        <a:p>
          <a:r>
            <a:rPr lang="en-US" sz="1400">
              <a:latin typeface="+mn-lt"/>
            </a:rPr>
            <a:t>Supervised</a:t>
          </a:r>
        </a:p>
      </dgm:t>
    </dgm:pt>
    <dgm:pt modelId="{B81B265C-CC54-4884-9627-84BCF23E8E4B}" type="parTrans" cxnId="{DA4597F0-9F8B-4CD0-8249-0D52A7A33717}">
      <dgm:prSet/>
      <dgm:spPr/>
      <dgm:t>
        <a:bodyPr/>
        <a:lstStyle/>
        <a:p>
          <a:endParaRPr lang="en-US" sz="1400">
            <a:latin typeface="+mn-lt"/>
          </a:endParaRPr>
        </a:p>
      </dgm:t>
    </dgm:pt>
    <dgm:pt modelId="{85D81926-B7CB-4E98-A267-86FAD9AC6EF2}" type="sibTrans" cxnId="{DA4597F0-9F8B-4CD0-8249-0D52A7A33717}">
      <dgm:prSet/>
      <dgm:spPr/>
      <dgm:t>
        <a:bodyPr/>
        <a:lstStyle/>
        <a:p>
          <a:endParaRPr lang="en-US" sz="1400">
            <a:latin typeface="+mn-lt"/>
          </a:endParaRPr>
        </a:p>
      </dgm:t>
    </dgm:pt>
    <dgm:pt modelId="{72B8957C-2534-4DAB-B079-F35C60A8DECA}">
      <dgm:prSet phldrT="[Text]" custT="1"/>
      <dgm:spPr>
        <a:noFill/>
      </dgm:spPr>
      <dgm:t>
        <a:bodyPr/>
        <a:lstStyle/>
        <a:p>
          <a:pPr marL="228600" lvl="1" indent="-228600" algn="l" rtl="0" fontAlgn="base">
            <a:spcBef>
              <a:spcPts val="600"/>
            </a:spcBef>
            <a:spcAft>
              <a:spcPts val="0"/>
            </a:spcAft>
            <a:buSzPct val="100000"/>
            <a:buFont typeface="Wingdings" panose="05000000000000000000" pitchFamily="2" charset="2"/>
            <a:buChar char="§"/>
            <a:defRPr/>
          </a:pPr>
          <a:r>
            <a:rPr lang="en-US" sz="1400" kern="1200" dirty="0">
              <a:solidFill>
                <a:schemeClr val="tx1">
                  <a:lumMod val="75000"/>
                  <a:lumOff val="25000"/>
                </a:schemeClr>
              </a:solidFill>
              <a:latin typeface="+mn-lt"/>
              <a:ea typeface="+mn-ea"/>
              <a:cs typeface="Arial" charset="0"/>
            </a:rPr>
            <a:t>Maps input parameters to target variable (labeled)</a:t>
          </a:r>
        </a:p>
      </dgm:t>
    </dgm:pt>
    <dgm:pt modelId="{1F14BFCC-1565-4065-B27C-4A2349EE10E1}" type="parTrans" cxnId="{221528D9-80BF-45B6-BAC4-ADFB3E16FF21}">
      <dgm:prSet/>
      <dgm:spPr/>
      <dgm:t>
        <a:bodyPr/>
        <a:lstStyle/>
        <a:p>
          <a:endParaRPr lang="en-US" sz="1400">
            <a:latin typeface="+mn-lt"/>
          </a:endParaRPr>
        </a:p>
      </dgm:t>
    </dgm:pt>
    <dgm:pt modelId="{01FCC4F6-E54D-4288-97D0-1CC065ED2907}" type="sibTrans" cxnId="{221528D9-80BF-45B6-BAC4-ADFB3E16FF21}">
      <dgm:prSet/>
      <dgm:spPr/>
      <dgm:t>
        <a:bodyPr/>
        <a:lstStyle/>
        <a:p>
          <a:endParaRPr lang="en-US" sz="1400">
            <a:latin typeface="+mn-lt"/>
          </a:endParaRPr>
        </a:p>
      </dgm:t>
    </dgm:pt>
    <dgm:pt modelId="{D027A5AC-B3EF-4DDA-938D-E6DCBE25475B}">
      <dgm:prSet phldrT="[Text]" custT="1"/>
      <dgm:spPr>
        <a:solidFill>
          <a:schemeClr val="accent5"/>
        </a:solidFill>
        <a:ln>
          <a:noFill/>
        </a:ln>
      </dgm:spPr>
      <dgm:t>
        <a:bodyPr/>
        <a:lstStyle/>
        <a:p>
          <a:r>
            <a:rPr lang="en-US" sz="1400">
              <a:latin typeface="+mn-lt"/>
            </a:rPr>
            <a:t>Unsupervised</a:t>
          </a:r>
        </a:p>
      </dgm:t>
    </dgm:pt>
    <dgm:pt modelId="{CB2CDA5D-5D29-4E96-995F-8E88A13864E4}" type="parTrans" cxnId="{EB516538-A6D2-4FF3-9EEE-1E13B8ABF38D}">
      <dgm:prSet/>
      <dgm:spPr/>
      <dgm:t>
        <a:bodyPr/>
        <a:lstStyle/>
        <a:p>
          <a:endParaRPr lang="en-US" sz="1400">
            <a:latin typeface="+mn-lt"/>
          </a:endParaRPr>
        </a:p>
      </dgm:t>
    </dgm:pt>
    <dgm:pt modelId="{519716F7-BAA7-4009-96B1-F81664E780BC}" type="sibTrans" cxnId="{EB516538-A6D2-4FF3-9EEE-1E13B8ABF38D}">
      <dgm:prSet/>
      <dgm:spPr/>
      <dgm:t>
        <a:bodyPr/>
        <a:lstStyle/>
        <a:p>
          <a:endParaRPr lang="en-US" sz="1400">
            <a:latin typeface="+mn-lt"/>
          </a:endParaRPr>
        </a:p>
      </dgm:t>
    </dgm:pt>
    <dgm:pt modelId="{F6849C19-F447-44A3-8E89-FD0905EE7FA0}">
      <dgm:prSet phldrT="[Text]" custT="1"/>
      <dgm:spPr>
        <a:noFill/>
      </dgm:spPr>
      <dgm:t>
        <a:bodyPr/>
        <a:lstStyle/>
        <a:p>
          <a:pPr marL="228600" indent="-228600">
            <a:buFont typeface="Wingdings" panose="05000000000000000000" pitchFamily="2" charset="2"/>
            <a:buChar char="§"/>
          </a:pPr>
          <a:r>
            <a:rPr lang="en-US" sz="1400" kern="1200">
              <a:solidFill>
                <a:schemeClr val="tx1">
                  <a:lumMod val="75000"/>
                  <a:lumOff val="25000"/>
                </a:schemeClr>
              </a:solidFill>
              <a:latin typeface="+mn-lt"/>
              <a:ea typeface="+mn-ea"/>
              <a:cs typeface="Arial" charset="0"/>
            </a:rPr>
            <a:t>Only input data is available (unlabeled)</a:t>
          </a:r>
        </a:p>
      </dgm:t>
    </dgm:pt>
    <dgm:pt modelId="{72A70A37-D898-46FD-A2AD-498E99AE2EA7}" type="parTrans" cxnId="{3C79D0EA-4F54-4854-937D-7F79A2293E61}">
      <dgm:prSet/>
      <dgm:spPr/>
      <dgm:t>
        <a:bodyPr/>
        <a:lstStyle/>
        <a:p>
          <a:endParaRPr lang="en-US" sz="1400">
            <a:latin typeface="+mn-lt"/>
          </a:endParaRPr>
        </a:p>
      </dgm:t>
    </dgm:pt>
    <dgm:pt modelId="{38D87A90-525F-44A2-BE0B-AC757E44DC4E}" type="sibTrans" cxnId="{3C79D0EA-4F54-4854-937D-7F79A2293E61}">
      <dgm:prSet/>
      <dgm:spPr/>
      <dgm:t>
        <a:bodyPr/>
        <a:lstStyle/>
        <a:p>
          <a:endParaRPr lang="en-US" sz="1400">
            <a:latin typeface="+mn-lt"/>
          </a:endParaRPr>
        </a:p>
      </dgm:t>
    </dgm:pt>
    <dgm:pt modelId="{46ABBD24-1353-48B0-9451-9316DD07CF93}">
      <dgm:prSet phldrT="[Text]" custT="1"/>
      <dgm:spPr>
        <a:solidFill>
          <a:schemeClr val="accent5"/>
        </a:solidFill>
        <a:ln>
          <a:noFill/>
        </a:ln>
      </dgm:spPr>
      <dgm:t>
        <a:bodyPr/>
        <a:lstStyle/>
        <a:p>
          <a:r>
            <a:rPr lang="en-US" sz="1400">
              <a:latin typeface="+mn-lt"/>
            </a:rPr>
            <a:t>Semi-supervised</a:t>
          </a:r>
        </a:p>
      </dgm:t>
    </dgm:pt>
    <dgm:pt modelId="{41443EBF-85CA-4D0A-973F-58BFC6B4370B}" type="parTrans" cxnId="{0A6C2793-8D34-40F0-8E45-D5EE37E43DB7}">
      <dgm:prSet/>
      <dgm:spPr/>
      <dgm:t>
        <a:bodyPr/>
        <a:lstStyle/>
        <a:p>
          <a:endParaRPr lang="en-US" sz="1400">
            <a:latin typeface="+mn-lt"/>
          </a:endParaRPr>
        </a:p>
      </dgm:t>
    </dgm:pt>
    <dgm:pt modelId="{51C956A9-86DB-4FCE-85EA-2878AC70E541}" type="sibTrans" cxnId="{0A6C2793-8D34-40F0-8E45-D5EE37E43DB7}">
      <dgm:prSet/>
      <dgm:spPr/>
      <dgm:t>
        <a:bodyPr/>
        <a:lstStyle/>
        <a:p>
          <a:endParaRPr lang="en-US" sz="1400">
            <a:latin typeface="+mn-lt"/>
          </a:endParaRPr>
        </a:p>
      </dgm:t>
    </dgm:pt>
    <dgm:pt modelId="{D9ABA36F-A347-4E36-BA6B-F6327A68870B}">
      <dgm:prSet phldrT="[Text]" custT="1"/>
      <dgm:spPr>
        <a:noFill/>
      </dgm:spPr>
      <dgm:t>
        <a:bodyPr/>
        <a:lstStyle/>
        <a:p>
          <a:pPr marL="228600" indent="-228600">
            <a:buFont typeface="Wingdings" panose="05000000000000000000" pitchFamily="2" charset="2"/>
            <a:buChar char="§"/>
          </a:pPr>
          <a:r>
            <a:rPr lang="en-US" sz="1400" kern="1200">
              <a:solidFill>
                <a:schemeClr val="tx1">
                  <a:lumMod val="75000"/>
                  <a:lumOff val="25000"/>
                </a:schemeClr>
              </a:solidFill>
              <a:latin typeface="+mn-lt"/>
              <a:ea typeface="+mn-ea"/>
              <a:cs typeface="Arial" charset="0"/>
            </a:rPr>
            <a:t>Small labeled and large unlabeled data</a:t>
          </a:r>
        </a:p>
      </dgm:t>
    </dgm:pt>
    <dgm:pt modelId="{26F46B9C-B986-45E9-A4A3-52ECF6928968}" type="parTrans" cxnId="{3A44730C-3510-458B-9F34-A3A05D9CE4D6}">
      <dgm:prSet/>
      <dgm:spPr/>
      <dgm:t>
        <a:bodyPr/>
        <a:lstStyle/>
        <a:p>
          <a:endParaRPr lang="en-US" sz="1400">
            <a:latin typeface="+mn-lt"/>
          </a:endParaRPr>
        </a:p>
      </dgm:t>
    </dgm:pt>
    <dgm:pt modelId="{B923397C-4C99-4384-A1E3-D3EC8F5B7CA4}" type="sibTrans" cxnId="{3A44730C-3510-458B-9F34-A3A05D9CE4D6}">
      <dgm:prSet/>
      <dgm:spPr/>
      <dgm:t>
        <a:bodyPr/>
        <a:lstStyle/>
        <a:p>
          <a:endParaRPr lang="en-US" sz="1400">
            <a:latin typeface="+mn-lt"/>
          </a:endParaRPr>
        </a:p>
      </dgm:t>
    </dgm:pt>
    <dgm:pt modelId="{75C4B98E-E2C5-449C-AC7E-1D56E00FE6F3}">
      <dgm:prSet custT="1"/>
      <dgm:spPr>
        <a:noFill/>
      </dgm:spPr>
      <dgm:t>
        <a:bodyPr/>
        <a:lstStyle/>
        <a:p>
          <a:pPr marL="228600" lvl="1" indent="-228600" algn="l" rtl="0" fontAlgn="base">
            <a:spcBef>
              <a:spcPts val="600"/>
            </a:spcBef>
            <a:spcAft>
              <a:spcPts val="0"/>
            </a:spcAft>
            <a:buSzPct val="100000"/>
            <a:buFont typeface="Wingdings" panose="05000000000000000000" pitchFamily="2" charset="2"/>
            <a:buChar char="§"/>
            <a:defRPr/>
          </a:pPr>
          <a:r>
            <a:rPr lang="en-US" sz="1400" kern="1200" dirty="0">
              <a:solidFill>
                <a:schemeClr val="tx1">
                  <a:lumMod val="75000"/>
                  <a:lumOff val="25000"/>
                </a:schemeClr>
              </a:solidFill>
              <a:latin typeface="+mn-lt"/>
              <a:ea typeface="+mn-ea"/>
              <a:cs typeface="Arial" charset="0"/>
            </a:rPr>
            <a:t>The model is trained on pairs of input and output parameters</a:t>
          </a:r>
        </a:p>
      </dgm:t>
    </dgm:pt>
    <dgm:pt modelId="{04D5D68A-3D6C-4B46-8E4F-14AD995781A6}" type="parTrans" cxnId="{044E71E7-E337-452D-A6A4-48A89A574021}">
      <dgm:prSet/>
      <dgm:spPr/>
      <dgm:t>
        <a:bodyPr/>
        <a:lstStyle/>
        <a:p>
          <a:endParaRPr lang="en-US" sz="1400">
            <a:latin typeface="+mn-lt"/>
          </a:endParaRPr>
        </a:p>
      </dgm:t>
    </dgm:pt>
    <dgm:pt modelId="{9D39FEB5-2DFB-4C66-B7F8-6FC4726C48D0}" type="sibTrans" cxnId="{044E71E7-E337-452D-A6A4-48A89A574021}">
      <dgm:prSet/>
      <dgm:spPr/>
      <dgm:t>
        <a:bodyPr/>
        <a:lstStyle/>
        <a:p>
          <a:endParaRPr lang="en-US" sz="1400">
            <a:latin typeface="+mn-lt"/>
          </a:endParaRPr>
        </a:p>
      </dgm:t>
    </dgm:pt>
    <dgm:pt modelId="{64F232A2-476C-4E59-9D1B-EBE073CE4FFC}">
      <dgm:prSet custT="1"/>
      <dgm:spPr>
        <a:noFill/>
      </dgm:spPr>
      <dgm:t>
        <a:bodyPr/>
        <a:lstStyle/>
        <a:p>
          <a:pPr marL="228600" lvl="1" indent="-228600" algn="l" rtl="0" fontAlgn="base">
            <a:spcBef>
              <a:spcPts val="600"/>
            </a:spcBef>
            <a:spcAft>
              <a:spcPts val="0"/>
            </a:spcAft>
            <a:buSzPct val="100000"/>
            <a:buFont typeface="Wingdings" panose="05000000000000000000" pitchFamily="2" charset="2"/>
            <a:buChar char="§"/>
            <a:defRPr/>
          </a:pPr>
          <a:r>
            <a:rPr lang="en-US" sz="1400" kern="1200">
              <a:solidFill>
                <a:schemeClr val="tx1">
                  <a:lumMod val="75000"/>
                  <a:lumOff val="25000"/>
                </a:schemeClr>
              </a:solidFill>
              <a:latin typeface="+mn-lt"/>
              <a:ea typeface="+mn-ea"/>
              <a:cs typeface="Arial" charset="0"/>
            </a:rPr>
            <a:t>Then, model is utilized for future prediction</a:t>
          </a:r>
        </a:p>
      </dgm:t>
    </dgm:pt>
    <dgm:pt modelId="{E24EAA11-87CB-4AC5-8B36-5D69560BB74E}" type="parTrans" cxnId="{3645FFF1-3272-4D49-A415-F4CBFC535444}">
      <dgm:prSet/>
      <dgm:spPr/>
      <dgm:t>
        <a:bodyPr/>
        <a:lstStyle/>
        <a:p>
          <a:endParaRPr lang="en-US" sz="1400">
            <a:latin typeface="+mn-lt"/>
          </a:endParaRPr>
        </a:p>
      </dgm:t>
    </dgm:pt>
    <dgm:pt modelId="{41ACE833-9060-4B7B-91F3-1A30B347A7A0}" type="sibTrans" cxnId="{3645FFF1-3272-4D49-A415-F4CBFC535444}">
      <dgm:prSet/>
      <dgm:spPr/>
      <dgm:t>
        <a:bodyPr/>
        <a:lstStyle/>
        <a:p>
          <a:endParaRPr lang="en-US" sz="1400">
            <a:latin typeface="+mn-lt"/>
          </a:endParaRPr>
        </a:p>
      </dgm:t>
    </dgm:pt>
    <dgm:pt modelId="{4618A3CA-E9BF-4CA4-AB89-34D7452D1E07}">
      <dgm:prSet custT="1"/>
      <dgm:spPr>
        <a:noFill/>
      </dgm:spPr>
      <dgm:t>
        <a:bodyPr/>
        <a:lstStyle/>
        <a:p>
          <a:pPr marL="228600" lvl="1" indent="-228600" algn="l" rtl="0" fontAlgn="base">
            <a:spcBef>
              <a:spcPts val="600"/>
            </a:spcBef>
            <a:spcAft>
              <a:spcPts val="0"/>
            </a:spcAft>
            <a:buSzPct val="100000"/>
            <a:buFont typeface="Wingdings" panose="05000000000000000000" pitchFamily="2" charset="2"/>
            <a:buChar char="§"/>
            <a:defRPr/>
          </a:pPr>
          <a:r>
            <a:rPr lang="en-US" sz="1400" kern="1200">
              <a:solidFill>
                <a:schemeClr val="tx1">
                  <a:lumMod val="75000"/>
                  <a:lumOff val="25000"/>
                </a:schemeClr>
              </a:solidFill>
              <a:latin typeface="+mn-lt"/>
              <a:ea typeface="+mn-ea"/>
              <a:cs typeface="Arial" charset="0"/>
            </a:rPr>
            <a:t>Examples</a:t>
          </a:r>
        </a:p>
      </dgm:t>
    </dgm:pt>
    <dgm:pt modelId="{78925C11-0F3C-4AB6-AF73-68463320B464}" type="parTrans" cxnId="{66B36438-3707-4A69-BF25-F1511B59ABB2}">
      <dgm:prSet/>
      <dgm:spPr/>
      <dgm:t>
        <a:bodyPr/>
        <a:lstStyle/>
        <a:p>
          <a:endParaRPr lang="en-US" sz="1400">
            <a:latin typeface="+mn-lt"/>
          </a:endParaRPr>
        </a:p>
      </dgm:t>
    </dgm:pt>
    <dgm:pt modelId="{1A5BD04B-33B8-4DE9-8B9D-FA288F3FA116}" type="sibTrans" cxnId="{66B36438-3707-4A69-BF25-F1511B59ABB2}">
      <dgm:prSet/>
      <dgm:spPr/>
      <dgm:t>
        <a:bodyPr/>
        <a:lstStyle/>
        <a:p>
          <a:endParaRPr lang="en-US" sz="1400">
            <a:latin typeface="+mn-lt"/>
          </a:endParaRPr>
        </a:p>
      </dgm:t>
    </dgm:pt>
    <dgm:pt modelId="{D88F35FC-44B8-4684-9F9F-39CCF364EC0E}">
      <dgm:prSet custT="1"/>
      <dgm:spPr>
        <a:noFill/>
      </dgm:spPr>
      <dgm:t>
        <a:bodyPr/>
        <a:lstStyle/>
        <a:p>
          <a:pPr marL="457200" lvl="1" indent="-228600" algn="l" rtl="0" fontAlgn="base">
            <a:spcBef>
              <a:spcPts val="600"/>
            </a:spcBef>
            <a:spcAft>
              <a:spcPts val="0"/>
            </a:spcAft>
            <a:buSzPct val="100000"/>
            <a:buFont typeface="Arial" panose="020B0604020202020204" pitchFamily="34" charset="0"/>
            <a:buChar char="•"/>
            <a:defRPr/>
          </a:pPr>
          <a:r>
            <a:rPr lang="en-US" sz="1400" kern="1200">
              <a:solidFill>
                <a:schemeClr val="tx1">
                  <a:lumMod val="75000"/>
                  <a:lumOff val="25000"/>
                </a:schemeClr>
              </a:solidFill>
              <a:latin typeface="+mn-lt"/>
              <a:ea typeface="+mn-ea"/>
              <a:cs typeface="Arial" charset="0"/>
            </a:rPr>
            <a:t>House price prediction</a:t>
          </a:r>
        </a:p>
      </dgm:t>
    </dgm:pt>
    <dgm:pt modelId="{A2957B94-188F-438B-AA08-958197733D2D}" type="parTrans" cxnId="{76C928A5-A6F1-49CB-ADD9-3EFBC0D19A32}">
      <dgm:prSet/>
      <dgm:spPr/>
      <dgm:t>
        <a:bodyPr/>
        <a:lstStyle/>
        <a:p>
          <a:endParaRPr lang="en-US" sz="1400">
            <a:latin typeface="+mn-lt"/>
          </a:endParaRPr>
        </a:p>
      </dgm:t>
    </dgm:pt>
    <dgm:pt modelId="{588F96AB-D4DF-4A6F-AE21-E649F89EDB84}" type="sibTrans" cxnId="{76C928A5-A6F1-49CB-ADD9-3EFBC0D19A32}">
      <dgm:prSet/>
      <dgm:spPr/>
      <dgm:t>
        <a:bodyPr/>
        <a:lstStyle/>
        <a:p>
          <a:endParaRPr lang="en-US" sz="1400">
            <a:latin typeface="+mn-lt"/>
          </a:endParaRPr>
        </a:p>
      </dgm:t>
    </dgm:pt>
    <dgm:pt modelId="{5991EB70-2017-42BA-9DDE-533C287A066F}">
      <dgm:prSet custT="1"/>
      <dgm:spPr>
        <a:noFill/>
      </dgm:spPr>
      <dgm:t>
        <a:bodyPr/>
        <a:lstStyle/>
        <a:p>
          <a:pPr marL="457200" lvl="1" indent="-228600" algn="l" rtl="0" fontAlgn="base">
            <a:spcBef>
              <a:spcPts val="600"/>
            </a:spcBef>
            <a:spcAft>
              <a:spcPts val="0"/>
            </a:spcAft>
            <a:buSzPct val="100000"/>
            <a:buFont typeface="Arial" panose="020B0604020202020204" pitchFamily="34" charset="0"/>
            <a:buChar char="•"/>
            <a:defRPr/>
          </a:pPr>
          <a:r>
            <a:rPr lang="en-US" sz="1400" kern="1200">
              <a:solidFill>
                <a:schemeClr val="tx1">
                  <a:lumMod val="75000"/>
                  <a:lumOff val="25000"/>
                </a:schemeClr>
              </a:solidFill>
              <a:latin typeface="+mn-lt"/>
              <a:ea typeface="+mn-ea"/>
              <a:cs typeface="Arial" charset="0"/>
            </a:rPr>
            <a:t>Image Classification</a:t>
          </a:r>
        </a:p>
      </dgm:t>
    </dgm:pt>
    <dgm:pt modelId="{3A838159-00FC-4EA2-AA26-6C90FE8FEA71}" type="parTrans" cxnId="{A147987E-7CF8-411B-953B-3FF34FD2D640}">
      <dgm:prSet/>
      <dgm:spPr/>
      <dgm:t>
        <a:bodyPr/>
        <a:lstStyle/>
        <a:p>
          <a:endParaRPr lang="en-US" sz="1400">
            <a:latin typeface="+mn-lt"/>
          </a:endParaRPr>
        </a:p>
      </dgm:t>
    </dgm:pt>
    <dgm:pt modelId="{75B44C59-1191-471E-B189-E7B0275A419B}" type="sibTrans" cxnId="{A147987E-7CF8-411B-953B-3FF34FD2D640}">
      <dgm:prSet/>
      <dgm:spPr/>
      <dgm:t>
        <a:bodyPr/>
        <a:lstStyle/>
        <a:p>
          <a:endParaRPr lang="en-US" sz="1400">
            <a:latin typeface="+mn-lt"/>
          </a:endParaRPr>
        </a:p>
      </dgm:t>
    </dgm:pt>
    <dgm:pt modelId="{418DC2DA-E0A9-4049-AE0F-E4DB187CB08C}">
      <dgm:prSet custT="1"/>
      <dgm:spPr>
        <a:noFill/>
      </dgm:spPr>
      <dgm:t>
        <a:bodyPr/>
        <a:lstStyle/>
        <a:p>
          <a:pPr marL="228600" indent="-228600">
            <a:buFont typeface="Wingdings" panose="05000000000000000000" pitchFamily="2" charset="2"/>
            <a:buChar char="§"/>
          </a:pPr>
          <a:r>
            <a:rPr lang="en-US" sz="1400" kern="1200" dirty="0">
              <a:solidFill>
                <a:schemeClr val="tx1">
                  <a:lumMod val="75000"/>
                  <a:lumOff val="25000"/>
                </a:schemeClr>
              </a:solidFill>
              <a:latin typeface="+mn-lt"/>
              <a:ea typeface="+mn-ea"/>
              <a:cs typeface="Arial" charset="0"/>
            </a:rPr>
            <a:t>The model is trained by identifying patterns of EDA</a:t>
          </a:r>
        </a:p>
      </dgm:t>
    </dgm:pt>
    <dgm:pt modelId="{355B268F-015C-48AE-8694-C2797F4F9BDE}" type="parTrans" cxnId="{F65F6EA6-4E27-4293-AECA-462EF651AF56}">
      <dgm:prSet/>
      <dgm:spPr/>
      <dgm:t>
        <a:bodyPr/>
        <a:lstStyle/>
        <a:p>
          <a:endParaRPr lang="en-US" sz="1400">
            <a:latin typeface="+mn-lt"/>
          </a:endParaRPr>
        </a:p>
      </dgm:t>
    </dgm:pt>
    <dgm:pt modelId="{A653142A-F4CE-4879-917F-770217F0E0A9}" type="sibTrans" cxnId="{F65F6EA6-4E27-4293-AECA-462EF651AF56}">
      <dgm:prSet/>
      <dgm:spPr/>
      <dgm:t>
        <a:bodyPr/>
        <a:lstStyle/>
        <a:p>
          <a:endParaRPr lang="en-US" sz="1400">
            <a:latin typeface="+mn-lt"/>
          </a:endParaRPr>
        </a:p>
      </dgm:t>
    </dgm:pt>
    <dgm:pt modelId="{3FD8842E-3170-45E7-9479-41E66D4713FF}">
      <dgm:prSet custT="1"/>
      <dgm:spPr>
        <a:noFill/>
      </dgm:spPr>
      <dgm:t>
        <a:bodyPr/>
        <a:lstStyle/>
        <a:p>
          <a:pPr marL="228600" indent="-228600">
            <a:buFont typeface="Wingdings" panose="05000000000000000000" pitchFamily="2" charset="2"/>
            <a:buChar char="§"/>
          </a:pPr>
          <a:r>
            <a:rPr lang="en-US" sz="1400" kern="1200">
              <a:solidFill>
                <a:schemeClr val="tx1">
                  <a:lumMod val="75000"/>
                  <a:lumOff val="25000"/>
                </a:schemeClr>
              </a:solidFill>
              <a:latin typeface="+mn-lt"/>
              <a:ea typeface="+mn-ea"/>
              <a:cs typeface="Arial" charset="0"/>
            </a:rPr>
            <a:t>Goal is to understand underlying structure/distribution of data</a:t>
          </a:r>
        </a:p>
      </dgm:t>
    </dgm:pt>
    <dgm:pt modelId="{9377090C-9B94-4E56-9C5A-4FB659901B64}" type="parTrans" cxnId="{3833CD0E-5E74-403B-B07B-98E1FFC90F3A}">
      <dgm:prSet/>
      <dgm:spPr/>
      <dgm:t>
        <a:bodyPr/>
        <a:lstStyle/>
        <a:p>
          <a:endParaRPr lang="en-US" sz="1400">
            <a:latin typeface="+mn-lt"/>
          </a:endParaRPr>
        </a:p>
      </dgm:t>
    </dgm:pt>
    <dgm:pt modelId="{B6A7A941-1391-41F6-A71A-E7B3E0E3C8EA}" type="sibTrans" cxnId="{3833CD0E-5E74-403B-B07B-98E1FFC90F3A}">
      <dgm:prSet/>
      <dgm:spPr/>
      <dgm:t>
        <a:bodyPr/>
        <a:lstStyle/>
        <a:p>
          <a:endParaRPr lang="en-US" sz="1400">
            <a:latin typeface="+mn-lt"/>
          </a:endParaRPr>
        </a:p>
      </dgm:t>
    </dgm:pt>
    <dgm:pt modelId="{75248AE2-D251-49DC-818C-2FDE31C89F6E}">
      <dgm:prSet custT="1"/>
      <dgm:spPr>
        <a:noFill/>
      </dgm:spPr>
      <dgm:t>
        <a:bodyPr/>
        <a:lstStyle/>
        <a:p>
          <a:pPr marL="228600" indent="-228600">
            <a:buFont typeface="Wingdings" panose="05000000000000000000" pitchFamily="2" charset="2"/>
            <a:buChar char="§"/>
          </a:pPr>
          <a:r>
            <a:rPr lang="en-US" sz="1400" kern="1200">
              <a:solidFill>
                <a:schemeClr val="tx1">
                  <a:lumMod val="75000"/>
                  <a:lumOff val="25000"/>
                </a:schemeClr>
              </a:solidFill>
              <a:latin typeface="+mn-lt"/>
              <a:ea typeface="+mn-ea"/>
              <a:cs typeface="Arial" charset="0"/>
            </a:rPr>
            <a:t>Examples</a:t>
          </a:r>
        </a:p>
      </dgm:t>
    </dgm:pt>
    <dgm:pt modelId="{6C61E1A2-E2E8-4D70-AC33-61D20BF5D357}" type="parTrans" cxnId="{DC02C3EE-D303-485F-AB89-5AC6CB6AF1F1}">
      <dgm:prSet/>
      <dgm:spPr/>
      <dgm:t>
        <a:bodyPr/>
        <a:lstStyle/>
        <a:p>
          <a:endParaRPr lang="en-US" sz="1400">
            <a:latin typeface="+mn-lt"/>
          </a:endParaRPr>
        </a:p>
      </dgm:t>
    </dgm:pt>
    <dgm:pt modelId="{EE204CB5-402D-480E-A1B4-6E73D86D94C4}" type="sibTrans" cxnId="{DC02C3EE-D303-485F-AB89-5AC6CB6AF1F1}">
      <dgm:prSet/>
      <dgm:spPr/>
      <dgm:t>
        <a:bodyPr/>
        <a:lstStyle/>
        <a:p>
          <a:endParaRPr lang="en-US" sz="1400">
            <a:latin typeface="+mn-lt"/>
          </a:endParaRPr>
        </a:p>
      </dgm:t>
    </dgm:pt>
    <dgm:pt modelId="{7E9A0B71-54B3-4F7B-868F-B4EE8B268193}">
      <dgm:prSet custT="1"/>
      <dgm:spPr>
        <a:noFill/>
      </dgm:spPr>
      <dgm:t>
        <a:bodyPr/>
        <a:lstStyle/>
        <a:p>
          <a:pPr marL="457200" indent="-228600">
            <a:buFont typeface="Arial" panose="020B0604020202020204" pitchFamily="34" charset="0"/>
            <a:buChar char="•"/>
          </a:pPr>
          <a:r>
            <a:rPr lang="en-US" sz="1400" kern="1200">
              <a:solidFill>
                <a:prstClr val="black">
                  <a:lumMod val="75000"/>
                  <a:lumOff val="25000"/>
                </a:prstClr>
              </a:solidFill>
              <a:latin typeface="+mn-lt"/>
              <a:ea typeface="+mn-ea"/>
              <a:cs typeface="Arial" charset="0"/>
            </a:rPr>
            <a:t>Customer Segmentation</a:t>
          </a:r>
        </a:p>
      </dgm:t>
    </dgm:pt>
    <dgm:pt modelId="{3B05A026-F253-417F-81AD-438145FA233A}" type="parTrans" cxnId="{B2D1A479-5B40-4FCD-A01E-21ED70D2377A}">
      <dgm:prSet/>
      <dgm:spPr/>
      <dgm:t>
        <a:bodyPr/>
        <a:lstStyle/>
        <a:p>
          <a:endParaRPr lang="en-US" sz="1400">
            <a:latin typeface="+mn-lt"/>
          </a:endParaRPr>
        </a:p>
      </dgm:t>
    </dgm:pt>
    <dgm:pt modelId="{167F6BCB-F65A-4284-BE30-A0F236C8C978}" type="sibTrans" cxnId="{B2D1A479-5B40-4FCD-A01E-21ED70D2377A}">
      <dgm:prSet/>
      <dgm:spPr/>
      <dgm:t>
        <a:bodyPr/>
        <a:lstStyle/>
        <a:p>
          <a:endParaRPr lang="en-US" sz="1400">
            <a:latin typeface="+mn-lt"/>
          </a:endParaRPr>
        </a:p>
      </dgm:t>
    </dgm:pt>
    <dgm:pt modelId="{0F26C8E0-E16E-4A1F-A883-C47FFEE0D6EB}">
      <dgm:prSet custT="1"/>
      <dgm:spPr>
        <a:noFill/>
      </dgm:spPr>
      <dgm:t>
        <a:bodyPr/>
        <a:lstStyle/>
        <a:p>
          <a:pPr marL="457200" indent="-228600">
            <a:buFont typeface="Arial" panose="020B0604020202020204" pitchFamily="34" charset="0"/>
            <a:buChar char="•"/>
          </a:pPr>
          <a:r>
            <a:rPr lang="en-US" sz="1400" kern="1200">
              <a:solidFill>
                <a:prstClr val="black">
                  <a:lumMod val="75000"/>
                  <a:lumOff val="25000"/>
                </a:prstClr>
              </a:solidFill>
              <a:latin typeface="+mn-lt"/>
              <a:ea typeface="+mn-ea"/>
              <a:cs typeface="Arial" charset="0"/>
            </a:rPr>
            <a:t>Drug discovery</a:t>
          </a:r>
        </a:p>
      </dgm:t>
    </dgm:pt>
    <dgm:pt modelId="{1BD31707-60C1-4B79-A105-A9513C186A8D}" type="parTrans" cxnId="{B978F65E-0218-48BD-ACEB-6DBC6B2E7CD6}">
      <dgm:prSet/>
      <dgm:spPr/>
      <dgm:t>
        <a:bodyPr/>
        <a:lstStyle/>
        <a:p>
          <a:endParaRPr lang="en-US" sz="1400">
            <a:latin typeface="+mn-lt"/>
          </a:endParaRPr>
        </a:p>
      </dgm:t>
    </dgm:pt>
    <dgm:pt modelId="{9F50D205-B80B-4133-B433-8DA871A20E9B}" type="sibTrans" cxnId="{B978F65E-0218-48BD-ACEB-6DBC6B2E7CD6}">
      <dgm:prSet/>
      <dgm:spPr/>
      <dgm:t>
        <a:bodyPr/>
        <a:lstStyle/>
        <a:p>
          <a:endParaRPr lang="en-US" sz="1400">
            <a:latin typeface="+mn-lt"/>
          </a:endParaRPr>
        </a:p>
      </dgm:t>
    </dgm:pt>
    <dgm:pt modelId="{D451C4DB-7656-4A71-8424-1226D4082704}">
      <dgm:prSet custT="1"/>
      <dgm:spPr>
        <a:noFill/>
      </dgm:spPr>
      <dgm:t>
        <a:bodyPr/>
        <a:lstStyle/>
        <a:p>
          <a:pPr marL="228600" indent="-228600">
            <a:buFont typeface="Wingdings" panose="05000000000000000000" pitchFamily="2" charset="2"/>
            <a:buChar char="§"/>
          </a:pPr>
          <a:r>
            <a:rPr lang="en-US" sz="1400" kern="1200">
              <a:solidFill>
                <a:schemeClr val="tx1">
                  <a:lumMod val="75000"/>
                  <a:lumOff val="25000"/>
                </a:schemeClr>
              </a:solidFill>
              <a:latin typeface="+mn-lt"/>
              <a:ea typeface="+mn-ea"/>
              <a:cs typeface="Arial" charset="0"/>
            </a:rPr>
            <a:t>This combination possesses benefits of both models</a:t>
          </a:r>
        </a:p>
      </dgm:t>
    </dgm:pt>
    <dgm:pt modelId="{BD8FB276-4DF3-4667-B767-2BD6981768F2}" type="parTrans" cxnId="{D9502399-9150-4E62-A0FB-C51233AADB0B}">
      <dgm:prSet/>
      <dgm:spPr/>
      <dgm:t>
        <a:bodyPr/>
        <a:lstStyle/>
        <a:p>
          <a:endParaRPr lang="en-US" sz="1400">
            <a:latin typeface="+mn-lt"/>
          </a:endParaRPr>
        </a:p>
      </dgm:t>
    </dgm:pt>
    <dgm:pt modelId="{C94800BF-F721-4DD0-958E-3B8FCAA84EB2}" type="sibTrans" cxnId="{D9502399-9150-4E62-A0FB-C51233AADB0B}">
      <dgm:prSet/>
      <dgm:spPr/>
      <dgm:t>
        <a:bodyPr/>
        <a:lstStyle/>
        <a:p>
          <a:endParaRPr lang="en-US" sz="1400">
            <a:latin typeface="+mn-lt"/>
          </a:endParaRPr>
        </a:p>
      </dgm:t>
    </dgm:pt>
    <dgm:pt modelId="{6A16E2F9-E45A-4C6A-BE2D-B7DC549A8293}">
      <dgm:prSet custT="1"/>
      <dgm:spPr>
        <a:noFill/>
      </dgm:spPr>
      <dgm:t>
        <a:bodyPr/>
        <a:lstStyle/>
        <a:p>
          <a:pPr marL="228600" indent="-228600">
            <a:buFont typeface="Wingdings" panose="05000000000000000000" pitchFamily="2" charset="2"/>
            <a:buChar char="§"/>
          </a:pPr>
          <a:r>
            <a:rPr lang="en-US" sz="1400" kern="1200">
              <a:solidFill>
                <a:schemeClr val="tx1">
                  <a:lumMod val="75000"/>
                  <a:lumOff val="25000"/>
                </a:schemeClr>
              </a:solidFill>
              <a:latin typeface="+mn-lt"/>
              <a:ea typeface="+mn-ea"/>
              <a:cs typeface="Arial" charset="0"/>
            </a:rPr>
            <a:t>Improves learning accuracy of the model</a:t>
          </a:r>
        </a:p>
      </dgm:t>
    </dgm:pt>
    <dgm:pt modelId="{F6D149F4-E0F8-44B6-9139-8013D097B083}" type="parTrans" cxnId="{37B0D429-843F-4C9F-99C6-DF95BB57A8FC}">
      <dgm:prSet/>
      <dgm:spPr/>
      <dgm:t>
        <a:bodyPr/>
        <a:lstStyle/>
        <a:p>
          <a:endParaRPr lang="en-US" sz="1400">
            <a:latin typeface="+mn-lt"/>
          </a:endParaRPr>
        </a:p>
      </dgm:t>
    </dgm:pt>
    <dgm:pt modelId="{90030FB8-0BF6-44E2-8498-C0E42D93B9A2}" type="sibTrans" cxnId="{37B0D429-843F-4C9F-99C6-DF95BB57A8FC}">
      <dgm:prSet/>
      <dgm:spPr/>
      <dgm:t>
        <a:bodyPr/>
        <a:lstStyle/>
        <a:p>
          <a:endParaRPr lang="en-US" sz="1400">
            <a:latin typeface="+mn-lt"/>
          </a:endParaRPr>
        </a:p>
      </dgm:t>
    </dgm:pt>
    <dgm:pt modelId="{E228735E-8DA1-4C59-924A-D4E82224142C}">
      <dgm:prSet custT="1"/>
      <dgm:spPr>
        <a:noFill/>
      </dgm:spPr>
      <dgm:t>
        <a:bodyPr/>
        <a:lstStyle/>
        <a:p>
          <a:pPr marL="228600" indent="-228600">
            <a:buFont typeface="Wingdings" panose="05000000000000000000" pitchFamily="2" charset="2"/>
            <a:buChar char="§"/>
          </a:pPr>
          <a:r>
            <a:rPr lang="en-US" sz="1400" kern="1200">
              <a:solidFill>
                <a:schemeClr val="tx1">
                  <a:lumMod val="75000"/>
                  <a:lumOff val="25000"/>
                </a:schemeClr>
              </a:solidFill>
              <a:latin typeface="+mn-lt"/>
              <a:ea typeface="+mn-ea"/>
              <a:cs typeface="Arial" charset="0"/>
            </a:rPr>
            <a:t>Examples</a:t>
          </a:r>
        </a:p>
      </dgm:t>
    </dgm:pt>
    <dgm:pt modelId="{B21E9D84-90E1-43D1-A909-93805700D85D}" type="parTrans" cxnId="{5B6F825D-E232-47B2-8864-BE216BCC6D7C}">
      <dgm:prSet/>
      <dgm:spPr/>
      <dgm:t>
        <a:bodyPr/>
        <a:lstStyle/>
        <a:p>
          <a:endParaRPr lang="en-US" sz="1400">
            <a:latin typeface="+mn-lt"/>
          </a:endParaRPr>
        </a:p>
      </dgm:t>
    </dgm:pt>
    <dgm:pt modelId="{9C5D24FA-A61E-42A2-A7E4-EBB12A9F02A0}" type="sibTrans" cxnId="{5B6F825D-E232-47B2-8864-BE216BCC6D7C}">
      <dgm:prSet/>
      <dgm:spPr/>
      <dgm:t>
        <a:bodyPr/>
        <a:lstStyle/>
        <a:p>
          <a:endParaRPr lang="en-US" sz="1400">
            <a:latin typeface="+mn-lt"/>
          </a:endParaRPr>
        </a:p>
      </dgm:t>
    </dgm:pt>
    <dgm:pt modelId="{84F50E75-FC11-4969-AB60-3C6D5F4D0F8B}">
      <dgm:prSet custT="1"/>
      <dgm:spPr>
        <a:noFill/>
      </dgm:spPr>
      <dgm:t>
        <a:bodyPr/>
        <a:lstStyle/>
        <a:p>
          <a:pPr marL="457200" indent="-228600">
            <a:buFont typeface="Arial" panose="020B0604020202020204" pitchFamily="34" charset="0"/>
            <a:buChar char="•"/>
          </a:pPr>
          <a:r>
            <a:rPr lang="en-US" sz="1400" kern="1200">
              <a:solidFill>
                <a:schemeClr val="tx1">
                  <a:lumMod val="75000"/>
                  <a:lumOff val="25000"/>
                </a:schemeClr>
              </a:solidFill>
              <a:latin typeface="+mn-lt"/>
              <a:ea typeface="+mn-ea"/>
              <a:cs typeface="Arial" charset="0"/>
            </a:rPr>
            <a:t>Lane-finding on GPS data</a:t>
          </a:r>
        </a:p>
      </dgm:t>
    </dgm:pt>
    <dgm:pt modelId="{F3578E27-B5BF-4E55-A662-7F9B7F1BFA93}" type="parTrans" cxnId="{79997A8D-283A-4312-AFDE-F64B9BD2A0F8}">
      <dgm:prSet/>
      <dgm:spPr/>
      <dgm:t>
        <a:bodyPr/>
        <a:lstStyle/>
        <a:p>
          <a:endParaRPr lang="en-US" sz="1400">
            <a:latin typeface="+mn-lt"/>
          </a:endParaRPr>
        </a:p>
      </dgm:t>
    </dgm:pt>
    <dgm:pt modelId="{5F2D3F8F-92EB-40C0-AD8D-2292F6C0820E}" type="sibTrans" cxnId="{79997A8D-283A-4312-AFDE-F64B9BD2A0F8}">
      <dgm:prSet/>
      <dgm:spPr/>
      <dgm:t>
        <a:bodyPr/>
        <a:lstStyle/>
        <a:p>
          <a:endParaRPr lang="en-US" sz="1400">
            <a:latin typeface="+mn-lt"/>
          </a:endParaRPr>
        </a:p>
      </dgm:t>
    </dgm:pt>
    <dgm:pt modelId="{72813BA0-A8B2-4DD0-B013-E31AA72369F6}">
      <dgm:prSet custT="1"/>
      <dgm:spPr>
        <a:noFill/>
      </dgm:spPr>
      <dgm:t>
        <a:bodyPr/>
        <a:lstStyle/>
        <a:p>
          <a:pPr marL="457200" indent="-228600">
            <a:buFont typeface="Arial" panose="020B0604020202020204" pitchFamily="34" charset="0"/>
            <a:buChar char="•"/>
          </a:pPr>
          <a:r>
            <a:rPr lang="en-US" sz="1400" kern="1200">
              <a:solidFill>
                <a:schemeClr val="tx1">
                  <a:lumMod val="75000"/>
                  <a:lumOff val="25000"/>
                </a:schemeClr>
              </a:solidFill>
              <a:latin typeface="+mn-lt"/>
              <a:ea typeface="+mn-ea"/>
              <a:cs typeface="Arial" charset="0"/>
            </a:rPr>
            <a:t>Classifying Radiology/report</a:t>
          </a:r>
        </a:p>
      </dgm:t>
    </dgm:pt>
    <dgm:pt modelId="{34B83CC3-378A-49C8-9B9C-94BF0E98AB89}" type="parTrans" cxnId="{F0E81449-8CAE-47E3-BDB6-C3B244E57BF4}">
      <dgm:prSet/>
      <dgm:spPr/>
      <dgm:t>
        <a:bodyPr/>
        <a:lstStyle/>
        <a:p>
          <a:endParaRPr lang="en-US" sz="1400">
            <a:latin typeface="+mn-lt"/>
          </a:endParaRPr>
        </a:p>
      </dgm:t>
    </dgm:pt>
    <dgm:pt modelId="{B56C1F05-E117-41D4-9B08-1FCACF3FD316}" type="sibTrans" cxnId="{F0E81449-8CAE-47E3-BDB6-C3B244E57BF4}">
      <dgm:prSet/>
      <dgm:spPr/>
      <dgm:t>
        <a:bodyPr/>
        <a:lstStyle/>
        <a:p>
          <a:endParaRPr lang="en-US" sz="1400">
            <a:latin typeface="+mn-lt"/>
          </a:endParaRPr>
        </a:p>
      </dgm:t>
    </dgm:pt>
    <dgm:pt modelId="{DF54BAD9-86B1-4073-8B89-0A74AF292C86}">
      <dgm:prSet phldrT="[Text]" custT="1"/>
      <dgm:spPr>
        <a:solidFill>
          <a:schemeClr val="accent5"/>
        </a:solidFill>
        <a:ln>
          <a:noFill/>
        </a:ln>
      </dgm:spPr>
      <dgm:t>
        <a:bodyPr/>
        <a:lstStyle/>
        <a:p>
          <a:r>
            <a:rPr lang="en-US" sz="1400">
              <a:latin typeface="+mn-lt"/>
            </a:rPr>
            <a:t>Reinforcement</a:t>
          </a:r>
        </a:p>
      </dgm:t>
    </dgm:pt>
    <dgm:pt modelId="{DDD3CEED-D821-4CEB-83E7-F578C88B614C}" type="parTrans" cxnId="{A743D466-BE0D-4835-AABC-7617E05BA95D}">
      <dgm:prSet/>
      <dgm:spPr/>
      <dgm:t>
        <a:bodyPr/>
        <a:lstStyle/>
        <a:p>
          <a:endParaRPr lang="en-US" sz="1400">
            <a:latin typeface="+mn-lt"/>
          </a:endParaRPr>
        </a:p>
      </dgm:t>
    </dgm:pt>
    <dgm:pt modelId="{0598565F-E268-44B7-A89D-E5A57FDF4C2B}" type="sibTrans" cxnId="{A743D466-BE0D-4835-AABC-7617E05BA95D}">
      <dgm:prSet/>
      <dgm:spPr/>
      <dgm:t>
        <a:bodyPr/>
        <a:lstStyle/>
        <a:p>
          <a:endParaRPr lang="en-US" sz="1400">
            <a:latin typeface="+mn-lt"/>
          </a:endParaRPr>
        </a:p>
      </dgm:t>
    </dgm:pt>
    <dgm:pt modelId="{ECE72F5D-3DD8-457E-AFD8-418C3F4FB61E}">
      <dgm:prSet custT="1"/>
      <dgm:spPr>
        <a:noFill/>
      </dgm:spPr>
      <dgm:t>
        <a:bodyPr/>
        <a:lstStyle/>
        <a:p>
          <a:pPr marL="228600" indent="-228600">
            <a:buFont typeface="Wingdings" panose="05000000000000000000" pitchFamily="2" charset="2"/>
            <a:buChar char="§"/>
          </a:pPr>
          <a:r>
            <a:rPr lang="en-US" sz="1400">
              <a:solidFill>
                <a:schemeClr val="tx1">
                  <a:lumMod val="75000"/>
                  <a:lumOff val="25000"/>
                </a:schemeClr>
              </a:solidFill>
              <a:latin typeface="+mn-lt"/>
            </a:rPr>
            <a:t>Agent interacts with environment for decision making</a:t>
          </a:r>
        </a:p>
      </dgm:t>
    </dgm:pt>
    <dgm:pt modelId="{CE7F874C-D277-4A39-8487-E936EE943E83}" type="parTrans" cxnId="{2B08F509-23B7-4D8E-8270-0FEC1DABDB12}">
      <dgm:prSet/>
      <dgm:spPr/>
      <dgm:t>
        <a:bodyPr/>
        <a:lstStyle/>
        <a:p>
          <a:endParaRPr lang="en-US" sz="1400">
            <a:latin typeface="+mn-lt"/>
          </a:endParaRPr>
        </a:p>
      </dgm:t>
    </dgm:pt>
    <dgm:pt modelId="{9DE842E0-538D-441C-8049-91E5164CF463}" type="sibTrans" cxnId="{2B08F509-23B7-4D8E-8270-0FEC1DABDB12}">
      <dgm:prSet/>
      <dgm:spPr/>
      <dgm:t>
        <a:bodyPr/>
        <a:lstStyle/>
        <a:p>
          <a:endParaRPr lang="en-US" sz="1400">
            <a:latin typeface="+mn-lt"/>
          </a:endParaRPr>
        </a:p>
      </dgm:t>
    </dgm:pt>
    <dgm:pt modelId="{7081C791-A250-4887-A9E3-472F4004D103}">
      <dgm:prSet custT="1"/>
      <dgm:spPr>
        <a:noFill/>
      </dgm:spPr>
      <dgm:t>
        <a:bodyPr/>
        <a:lstStyle/>
        <a:p>
          <a:pPr marL="228600" indent="-228600">
            <a:buFont typeface="Wingdings" panose="05000000000000000000" pitchFamily="2" charset="2"/>
            <a:buChar char="§"/>
          </a:pPr>
          <a:r>
            <a:rPr lang="en-US" sz="1400">
              <a:solidFill>
                <a:schemeClr val="tx1">
                  <a:lumMod val="75000"/>
                  <a:lumOff val="25000"/>
                </a:schemeClr>
              </a:solidFill>
              <a:latin typeface="+mn-lt"/>
            </a:rPr>
            <a:t>The model works on 3 concepts: state, action and reward</a:t>
          </a:r>
        </a:p>
      </dgm:t>
    </dgm:pt>
    <dgm:pt modelId="{E6325A35-EC02-45FF-9852-D3942D8B21F9}" type="parTrans" cxnId="{6B18DDA0-F03D-4C57-AE41-755962AB9E3E}">
      <dgm:prSet/>
      <dgm:spPr/>
      <dgm:t>
        <a:bodyPr/>
        <a:lstStyle/>
        <a:p>
          <a:endParaRPr lang="en-US" sz="1400">
            <a:latin typeface="+mn-lt"/>
          </a:endParaRPr>
        </a:p>
      </dgm:t>
    </dgm:pt>
    <dgm:pt modelId="{017AB393-7F15-4650-9306-2DEEFC3F7C00}" type="sibTrans" cxnId="{6B18DDA0-F03D-4C57-AE41-755962AB9E3E}">
      <dgm:prSet/>
      <dgm:spPr/>
      <dgm:t>
        <a:bodyPr/>
        <a:lstStyle/>
        <a:p>
          <a:endParaRPr lang="en-US" sz="1400">
            <a:latin typeface="+mn-lt"/>
          </a:endParaRPr>
        </a:p>
      </dgm:t>
    </dgm:pt>
    <dgm:pt modelId="{B770B88E-8A7C-49D4-9CD4-42D74B6EC1F9}">
      <dgm:prSet custT="1"/>
      <dgm:spPr>
        <a:noFill/>
      </dgm:spPr>
      <dgm:t>
        <a:bodyPr/>
        <a:lstStyle/>
        <a:p>
          <a:pPr marL="228600" indent="-228600">
            <a:buFont typeface="Wingdings" panose="05000000000000000000" pitchFamily="2" charset="2"/>
            <a:buChar char="§"/>
          </a:pPr>
          <a:r>
            <a:rPr lang="en-US" sz="1400">
              <a:solidFill>
                <a:schemeClr val="tx1">
                  <a:lumMod val="75000"/>
                  <a:lumOff val="25000"/>
                </a:schemeClr>
              </a:solidFill>
              <a:latin typeface="+mn-lt"/>
            </a:rPr>
            <a:t>Agent receives a reward for each performed task</a:t>
          </a:r>
        </a:p>
      </dgm:t>
    </dgm:pt>
    <dgm:pt modelId="{F75FE6F8-CFDA-4CE3-BE4C-38F71CCC4A7A}" type="parTrans" cxnId="{42B33C44-29D5-4174-8218-70E61E051E5D}">
      <dgm:prSet/>
      <dgm:spPr/>
      <dgm:t>
        <a:bodyPr/>
        <a:lstStyle/>
        <a:p>
          <a:endParaRPr lang="en-US" sz="1400">
            <a:latin typeface="+mn-lt"/>
          </a:endParaRPr>
        </a:p>
      </dgm:t>
    </dgm:pt>
    <dgm:pt modelId="{5A83D9FC-7F40-48C3-B956-9463496A1696}" type="sibTrans" cxnId="{42B33C44-29D5-4174-8218-70E61E051E5D}">
      <dgm:prSet/>
      <dgm:spPr/>
      <dgm:t>
        <a:bodyPr/>
        <a:lstStyle/>
        <a:p>
          <a:endParaRPr lang="en-US" sz="1400">
            <a:latin typeface="+mn-lt"/>
          </a:endParaRPr>
        </a:p>
      </dgm:t>
    </dgm:pt>
    <dgm:pt modelId="{176CF235-DDEA-4563-A9EE-784A1E7BD2A7}">
      <dgm:prSet custT="1"/>
      <dgm:spPr>
        <a:noFill/>
      </dgm:spPr>
      <dgm:t>
        <a:bodyPr/>
        <a:lstStyle/>
        <a:p>
          <a:pPr marL="228600" indent="-228600">
            <a:buFont typeface="Wingdings" panose="05000000000000000000" pitchFamily="2" charset="2"/>
            <a:buChar char="§"/>
          </a:pPr>
          <a:r>
            <a:rPr lang="en-US" sz="1400">
              <a:solidFill>
                <a:schemeClr val="tx1">
                  <a:lumMod val="75000"/>
                  <a:lumOff val="25000"/>
                </a:schemeClr>
              </a:solidFill>
              <a:latin typeface="+mn-lt"/>
            </a:rPr>
            <a:t>Examples</a:t>
          </a:r>
        </a:p>
      </dgm:t>
    </dgm:pt>
    <dgm:pt modelId="{CC390ADA-3864-4105-9CD3-00D9BECB9772}" type="parTrans" cxnId="{5EF91ECF-43B9-4CB1-9695-66CFD8471812}">
      <dgm:prSet/>
      <dgm:spPr/>
      <dgm:t>
        <a:bodyPr/>
        <a:lstStyle/>
        <a:p>
          <a:endParaRPr lang="en-US" sz="1400">
            <a:latin typeface="+mn-lt"/>
          </a:endParaRPr>
        </a:p>
      </dgm:t>
    </dgm:pt>
    <dgm:pt modelId="{2C09F6A8-3D63-401B-80A6-D0FF8532D23A}" type="sibTrans" cxnId="{5EF91ECF-43B9-4CB1-9695-66CFD8471812}">
      <dgm:prSet/>
      <dgm:spPr/>
      <dgm:t>
        <a:bodyPr/>
        <a:lstStyle/>
        <a:p>
          <a:endParaRPr lang="en-US" sz="1400">
            <a:latin typeface="+mn-lt"/>
          </a:endParaRPr>
        </a:p>
      </dgm:t>
    </dgm:pt>
    <dgm:pt modelId="{B6FC003D-6DC0-401F-8F45-6118E1221467}">
      <dgm:prSet custT="1"/>
      <dgm:spPr>
        <a:noFill/>
      </dgm:spPr>
      <dgm:t>
        <a:bodyPr/>
        <a:lstStyle/>
        <a:p>
          <a:pPr marL="457200" indent="-228600">
            <a:buFont typeface="Arial" panose="020B0604020202020204" pitchFamily="34" charset="0"/>
            <a:buChar char="•"/>
          </a:pPr>
          <a:r>
            <a:rPr lang="en-US" sz="1400">
              <a:solidFill>
                <a:schemeClr val="tx1">
                  <a:lumMod val="75000"/>
                  <a:lumOff val="25000"/>
                </a:schemeClr>
              </a:solidFill>
              <a:latin typeface="+mn-lt"/>
            </a:rPr>
            <a:t>Chess game</a:t>
          </a:r>
        </a:p>
      </dgm:t>
    </dgm:pt>
    <dgm:pt modelId="{8EB66D18-C5BF-47F9-9141-59F412FD437B}" type="parTrans" cxnId="{ADC042DE-95CE-4164-B197-B1074D47837D}">
      <dgm:prSet/>
      <dgm:spPr/>
      <dgm:t>
        <a:bodyPr/>
        <a:lstStyle/>
        <a:p>
          <a:endParaRPr lang="en-US" sz="1400">
            <a:latin typeface="+mn-lt"/>
          </a:endParaRPr>
        </a:p>
      </dgm:t>
    </dgm:pt>
    <dgm:pt modelId="{367D0A33-C3F0-4929-B195-14B3EAC7FBDE}" type="sibTrans" cxnId="{ADC042DE-95CE-4164-B197-B1074D47837D}">
      <dgm:prSet/>
      <dgm:spPr/>
      <dgm:t>
        <a:bodyPr/>
        <a:lstStyle/>
        <a:p>
          <a:endParaRPr lang="en-US" sz="1400">
            <a:latin typeface="+mn-lt"/>
          </a:endParaRPr>
        </a:p>
      </dgm:t>
    </dgm:pt>
    <dgm:pt modelId="{FDF9414D-95AB-42AB-8500-EBCFF1B17C46}">
      <dgm:prSet custT="1"/>
      <dgm:spPr>
        <a:noFill/>
      </dgm:spPr>
      <dgm:t>
        <a:bodyPr/>
        <a:lstStyle/>
        <a:p>
          <a:pPr marL="457200" indent="-228600">
            <a:buFont typeface="Arial" panose="020B0604020202020204" pitchFamily="34" charset="0"/>
            <a:buChar char="•"/>
          </a:pPr>
          <a:r>
            <a:rPr lang="en-US" sz="1400" dirty="0">
              <a:solidFill>
                <a:schemeClr val="tx1">
                  <a:lumMod val="75000"/>
                  <a:lumOff val="25000"/>
                </a:schemeClr>
              </a:solidFill>
              <a:latin typeface="+mn-lt"/>
            </a:rPr>
            <a:t>Dynamic Treatment Regimes</a:t>
          </a:r>
        </a:p>
      </dgm:t>
    </dgm:pt>
    <dgm:pt modelId="{8CAFA20F-0DD9-4A71-A3BD-0B8DA0198185}" type="parTrans" cxnId="{416FC82A-9D82-491A-8C26-020159527533}">
      <dgm:prSet/>
      <dgm:spPr/>
      <dgm:t>
        <a:bodyPr/>
        <a:lstStyle/>
        <a:p>
          <a:endParaRPr lang="en-US" sz="1400">
            <a:latin typeface="+mn-lt"/>
          </a:endParaRPr>
        </a:p>
      </dgm:t>
    </dgm:pt>
    <dgm:pt modelId="{C0B82432-523C-41A3-B67E-EC6C30364E7B}" type="sibTrans" cxnId="{416FC82A-9D82-491A-8C26-020159527533}">
      <dgm:prSet/>
      <dgm:spPr/>
      <dgm:t>
        <a:bodyPr/>
        <a:lstStyle/>
        <a:p>
          <a:endParaRPr lang="en-US" sz="1400">
            <a:latin typeface="+mn-lt"/>
          </a:endParaRPr>
        </a:p>
      </dgm:t>
    </dgm:pt>
    <dgm:pt modelId="{E2B7CDAF-5BC0-4BF6-8E29-ADCBA6C3F487}" type="pres">
      <dgm:prSet presAssocID="{FB8822CF-E9E3-493E-A4EF-B65F03A24837}" presName="Name0" presStyleCnt="0">
        <dgm:presLayoutVars>
          <dgm:dir/>
          <dgm:animLvl val="lvl"/>
          <dgm:resizeHandles val="exact"/>
        </dgm:presLayoutVars>
      </dgm:prSet>
      <dgm:spPr/>
    </dgm:pt>
    <dgm:pt modelId="{B67DBEEA-915F-45E8-B71A-DA3975A3E583}" type="pres">
      <dgm:prSet presAssocID="{EDCA63E4-9434-4F13-A64E-7EA91F0A0FE2}" presName="composite" presStyleCnt="0"/>
      <dgm:spPr/>
    </dgm:pt>
    <dgm:pt modelId="{1209ADDF-4F72-4E4A-825E-0F7647C4F88C}" type="pres">
      <dgm:prSet presAssocID="{EDCA63E4-9434-4F13-A64E-7EA91F0A0FE2}" presName="parTx" presStyleLbl="alignNode1" presStyleIdx="0" presStyleCnt="4">
        <dgm:presLayoutVars>
          <dgm:chMax val="0"/>
          <dgm:chPref val="0"/>
          <dgm:bulletEnabled val="1"/>
        </dgm:presLayoutVars>
      </dgm:prSet>
      <dgm:spPr/>
    </dgm:pt>
    <dgm:pt modelId="{46D34A2D-F1A2-413E-9D8E-1A8F226E336A}" type="pres">
      <dgm:prSet presAssocID="{EDCA63E4-9434-4F13-A64E-7EA91F0A0FE2}" presName="desTx" presStyleLbl="alignAccFollowNode1" presStyleIdx="0" presStyleCnt="4">
        <dgm:presLayoutVars>
          <dgm:bulletEnabled val="1"/>
        </dgm:presLayoutVars>
      </dgm:prSet>
      <dgm:spPr/>
    </dgm:pt>
    <dgm:pt modelId="{94F8E465-A6EB-4D1C-BDE9-B518095ED4B6}" type="pres">
      <dgm:prSet presAssocID="{85D81926-B7CB-4E98-A267-86FAD9AC6EF2}" presName="space" presStyleCnt="0"/>
      <dgm:spPr/>
    </dgm:pt>
    <dgm:pt modelId="{A93A7E0A-FAB1-4E6A-AC36-0FAF7E838B5B}" type="pres">
      <dgm:prSet presAssocID="{D027A5AC-B3EF-4DDA-938D-E6DCBE25475B}" presName="composite" presStyleCnt="0"/>
      <dgm:spPr/>
    </dgm:pt>
    <dgm:pt modelId="{869BD8A3-2102-48AF-8000-F80542D82065}" type="pres">
      <dgm:prSet presAssocID="{D027A5AC-B3EF-4DDA-938D-E6DCBE25475B}" presName="parTx" presStyleLbl="alignNode1" presStyleIdx="1" presStyleCnt="4">
        <dgm:presLayoutVars>
          <dgm:chMax val="0"/>
          <dgm:chPref val="0"/>
          <dgm:bulletEnabled val="1"/>
        </dgm:presLayoutVars>
      </dgm:prSet>
      <dgm:spPr/>
    </dgm:pt>
    <dgm:pt modelId="{4D0C04BF-2987-46AD-AEA7-37E696EA1594}" type="pres">
      <dgm:prSet presAssocID="{D027A5AC-B3EF-4DDA-938D-E6DCBE25475B}" presName="desTx" presStyleLbl="alignAccFollowNode1" presStyleIdx="1" presStyleCnt="4">
        <dgm:presLayoutVars>
          <dgm:bulletEnabled val="1"/>
        </dgm:presLayoutVars>
      </dgm:prSet>
      <dgm:spPr/>
    </dgm:pt>
    <dgm:pt modelId="{624E316A-63BA-4286-AE0B-344F738372B8}" type="pres">
      <dgm:prSet presAssocID="{519716F7-BAA7-4009-96B1-F81664E780BC}" presName="space" presStyleCnt="0"/>
      <dgm:spPr/>
    </dgm:pt>
    <dgm:pt modelId="{4BE4275F-DA36-42D4-B792-D7DFF9C1BC9F}" type="pres">
      <dgm:prSet presAssocID="{46ABBD24-1353-48B0-9451-9316DD07CF93}" presName="composite" presStyleCnt="0"/>
      <dgm:spPr/>
    </dgm:pt>
    <dgm:pt modelId="{BE95135A-465D-4D58-ADC8-D88639EFCC00}" type="pres">
      <dgm:prSet presAssocID="{46ABBD24-1353-48B0-9451-9316DD07CF93}" presName="parTx" presStyleLbl="alignNode1" presStyleIdx="2" presStyleCnt="4">
        <dgm:presLayoutVars>
          <dgm:chMax val="0"/>
          <dgm:chPref val="0"/>
          <dgm:bulletEnabled val="1"/>
        </dgm:presLayoutVars>
      </dgm:prSet>
      <dgm:spPr/>
    </dgm:pt>
    <dgm:pt modelId="{0241C1C5-A762-4126-A5CC-BD90BE08AEDF}" type="pres">
      <dgm:prSet presAssocID="{46ABBD24-1353-48B0-9451-9316DD07CF93}" presName="desTx" presStyleLbl="alignAccFollowNode1" presStyleIdx="2" presStyleCnt="4">
        <dgm:presLayoutVars>
          <dgm:bulletEnabled val="1"/>
        </dgm:presLayoutVars>
      </dgm:prSet>
      <dgm:spPr/>
    </dgm:pt>
    <dgm:pt modelId="{B7089939-B595-4797-9C15-93151997A192}" type="pres">
      <dgm:prSet presAssocID="{51C956A9-86DB-4FCE-85EA-2878AC70E541}" presName="space" presStyleCnt="0"/>
      <dgm:spPr/>
    </dgm:pt>
    <dgm:pt modelId="{1A218537-21C0-4FF0-8A00-F3C7CC4EE871}" type="pres">
      <dgm:prSet presAssocID="{DF54BAD9-86B1-4073-8B89-0A74AF292C86}" presName="composite" presStyleCnt="0"/>
      <dgm:spPr/>
    </dgm:pt>
    <dgm:pt modelId="{8E044027-DC8C-4284-9325-DADC0BD1A7B7}" type="pres">
      <dgm:prSet presAssocID="{DF54BAD9-86B1-4073-8B89-0A74AF292C86}" presName="parTx" presStyleLbl="alignNode1" presStyleIdx="3" presStyleCnt="4">
        <dgm:presLayoutVars>
          <dgm:chMax val="0"/>
          <dgm:chPref val="0"/>
          <dgm:bulletEnabled val="1"/>
        </dgm:presLayoutVars>
      </dgm:prSet>
      <dgm:spPr/>
    </dgm:pt>
    <dgm:pt modelId="{BFF95CFC-3EF8-4935-8F6D-66B9B2D569DD}" type="pres">
      <dgm:prSet presAssocID="{DF54BAD9-86B1-4073-8B89-0A74AF292C86}" presName="desTx" presStyleLbl="alignAccFollowNode1" presStyleIdx="3" presStyleCnt="4">
        <dgm:presLayoutVars>
          <dgm:bulletEnabled val="1"/>
        </dgm:presLayoutVars>
      </dgm:prSet>
      <dgm:spPr/>
    </dgm:pt>
  </dgm:ptLst>
  <dgm:cxnLst>
    <dgm:cxn modelId="{7639F504-7C82-4731-B148-71E55241D42D}" type="presOf" srcId="{FB8822CF-E9E3-493E-A4EF-B65F03A24837}" destId="{E2B7CDAF-5BC0-4BF6-8E29-ADCBA6C3F487}" srcOrd="0" destOrd="0" presId="urn:microsoft.com/office/officeart/2005/8/layout/hList1"/>
    <dgm:cxn modelId="{2B08F509-23B7-4D8E-8270-0FEC1DABDB12}" srcId="{DF54BAD9-86B1-4073-8B89-0A74AF292C86}" destId="{ECE72F5D-3DD8-457E-AFD8-418C3F4FB61E}" srcOrd="0" destOrd="0" parTransId="{CE7F874C-D277-4A39-8487-E936EE943E83}" sibTransId="{9DE842E0-538D-441C-8049-91E5164CF463}"/>
    <dgm:cxn modelId="{3A44730C-3510-458B-9F34-A3A05D9CE4D6}" srcId="{46ABBD24-1353-48B0-9451-9316DD07CF93}" destId="{D9ABA36F-A347-4E36-BA6B-F6327A68870B}" srcOrd="0" destOrd="0" parTransId="{26F46B9C-B986-45E9-A4A3-52ECF6928968}" sibTransId="{B923397C-4C99-4384-A1E3-D3EC8F5B7CA4}"/>
    <dgm:cxn modelId="{3833CD0E-5E74-403B-B07B-98E1FFC90F3A}" srcId="{D027A5AC-B3EF-4DDA-938D-E6DCBE25475B}" destId="{3FD8842E-3170-45E7-9479-41E66D4713FF}" srcOrd="2" destOrd="0" parTransId="{9377090C-9B94-4E56-9C5A-4FB659901B64}" sibTransId="{B6A7A941-1391-41F6-A71A-E7B3E0E3C8EA}"/>
    <dgm:cxn modelId="{CD859C1D-1544-4A2F-8E85-307953FAFF29}" type="presOf" srcId="{ECE72F5D-3DD8-457E-AFD8-418C3F4FB61E}" destId="{BFF95CFC-3EF8-4935-8F6D-66B9B2D569DD}" srcOrd="0" destOrd="0" presId="urn:microsoft.com/office/officeart/2005/8/layout/hList1"/>
    <dgm:cxn modelId="{37B0D429-843F-4C9F-99C6-DF95BB57A8FC}" srcId="{46ABBD24-1353-48B0-9451-9316DD07CF93}" destId="{6A16E2F9-E45A-4C6A-BE2D-B7DC549A8293}" srcOrd="2" destOrd="0" parTransId="{F6D149F4-E0F8-44B6-9139-8013D097B083}" sibTransId="{90030FB8-0BF6-44E2-8498-C0E42D93B9A2}"/>
    <dgm:cxn modelId="{416FC82A-9D82-491A-8C26-020159527533}" srcId="{176CF235-DDEA-4563-A9EE-784A1E7BD2A7}" destId="{FDF9414D-95AB-42AB-8500-EBCFF1B17C46}" srcOrd="1" destOrd="0" parTransId="{8CAFA20F-0DD9-4A71-A3BD-0B8DA0198185}" sibTransId="{C0B82432-523C-41A3-B67E-EC6C30364E7B}"/>
    <dgm:cxn modelId="{A5CA402B-6660-49C4-B72C-8177C21A1815}" type="presOf" srcId="{F6849C19-F447-44A3-8E89-FD0905EE7FA0}" destId="{4D0C04BF-2987-46AD-AEA7-37E696EA1594}" srcOrd="0" destOrd="0" presId="urn:microsoft.com/office/officeart/2005/8/layout/hList1"/>
    <dgm:cxn modelId="{EEBBFE2C-E6C4-4AEA-B0DA-25C54E09464D}" type="presOf" srcId="{D027A5AC-B3EF-4DDA-938D-E6DCBE25475B}" destId="{869BD8A3-2102-48AF-8000-F80542D82065}" srcOrd="0" destOrd="0" presId="urn:microsoft.com/office/officeart/2005/8/layout/hList1"/>
    <dgm:cxn modelId="{13E1FE30-5094-44AA-9232-3B5D5D70B41A}" type="presOf" srcId="{EDCA63E4-9434-4F13-A64E-7EA91F0A0FE2}" destId="{1209ADDF-4F72-4E4A-825E-0F7647C4F88C}" srcOrd="0" destOrd="0" presId="urn:microsoft.com/office/officeart/2005/8/layout/hList1"/>
    <dgm:cxn modelId="{09A5E032-15E2-4F90-A8A8-E0B868CB4997}" type="presOf" srcId="{64F232A2-476C-4E59-9D1B-EBE073CE4FFC}" destId="{46D34A2D-F1A2-413E-9D8E-1A8F226E336A}" srcOrd="0" destOrd="2" presId="urn:microsoft.com/office/officeart/2005/8/layout/hList1"/>
    <dgm:cxn modelId="{5559A036-E1AD-4799-920E-38C886F9B08C}" type="presOf" srcId="{75C4B98E-E2C5-449C-AC7E-1D56E00FE6F3}" destId="{46D34A2D-F1A2-413E-9D8E-1A8F226E336A}" srcOrd="0" destOrd="1" presId="urn:microsoft.com/office/officeart/2005/8/layout/hList1"/>
    <dgm:cxn modelId="{66B36438-3707-4A69-BF25-F1511B59ABB2}" srcId="{EDCA63E4-9434-4F13-A64E-7EA91F0A0FE2}" destId="{4618A3CA-E9BF-4CA4-AB89-34D7452D1E07}" srcOrd="3" destOrd="0" parTransId="{78925C11-0F3C-4AB6-AF73-68463320B464}" sibTransId="{1A5BD04B-33B8-4DE9-8B9D-FA288F3FA116}"/>
    <dgm:cxn modelId="{EB516538-A6D2-4FF3-9EEE-1E13B8ABF38D}" srcId="{FB8822CF-E9E3-493E-A4EF-B65F03A24837}" destId="{D027A5AC-B3EF-4DDA-938D-E6DCBE25475B}" srcOrd="1" destOrd="0" parTransId="{CB2CDA5D-5D29-4E96-995F-8E88A13864E4}" sibTransId="{519716F7-BAA7-4009-96B1-F81664E780BC}"/>
    <dgm:cxn modelId="{AC21E739-94C8-4B4F-BD75-C154891A6CFC}" type="presOf" srcId="{84F50E75-FC11-4969-AB60-3C6D5F4D0F8B}" destId="{0241C1C5-A762-4126-A5CC-BD90BE08AEDF}" srcOrd="0" destOrd="4" presId="urn:microsoft.com/office/officeart/2005/8/layout/hList1"/>
    <dgm:cxn modelId="{9764E43B-8BE9-4921-BD70-54AF9F73BFC4}" type="presOf" srcId="{3FD8842E-3170-45E7-9479-41E66D4713FF}" destId="{4D0C04BF-2987-46AD-AEA7-37E696EA1594}" srcOrd="0" destOrd="2" presId="urn:microsoft.com/office/officeart/2005/8/layout/hList1"/>
    <dgm:cxn modelId="{CA7EEE3E-21A4-4782-A1CE-3255A3974129}" type="presOf" srcId="{7E9A0B71-54B3-4F7B-868F-B4EE8B268193}" destId="{4D0C04BF-2987-46AD-AEA7-37E696EA1594}" srcOrd="0" destOrd="4" presId="urn:microsoft.com/office/officeart/2005/8/layout/hList1"/>
    <dgm:cxn modelId="{5B6F825D-E232-47B2-8864-BE216BCC6D7C}" srcId="{46ABBD24-1353-48B0-9451-9316DD07CF93}" destId="{E228735E-8DA1-4C59-924A-D4E82224142C}" srcOrd="3" destOrd="0" parTransId="{B21E9D84-90E1-43D1-A909-93805700D85D}" sibTransId="{9C5D24FA-A61E-42A2-A7E4-EBB12A9F02A0}"/>
    <dgm:cxn modelId="{B978F65E-0218-48BD-ACEB-6DBC6B2E7CD6}" srcId="{75248AE2-D251-49DC-818C-2FDE31C89F6E}" destId="{0F26C8E0-E16E-4A1F-A883-C47FFEE0D6EB}" srcOrd="1" destOrd="0" parTransId="{1BD31707-60C1-4B79-A105-A9513C186A8D}" sibTransId="{9F50D205-B80B-4133-B433-8DA871A20E9B}"/>
    <dgm:cxn modelId="{7969C15F-01A4-4B8C-8194-AF5EAA04B17C}" type="presOf" srcId="{46ABBD24-1353-48B0-9451-9316DD07CF93}" destId="{BE95135A-465D-4D58-ADC8-D88639EFCC00}" srcOrd="0" destOrd="0" presId="urn:microsoft.com/office/officeart/2005/8/layout/hList1"/>
    <dgm:cxn modelId="{A0682861-C395-4BB4-BBBA-4E7413454781}" type="presOf" srcId="{4618A3CA-E9BF-4CA4-AB89-34D7452D1E07}" destId="{46D34A2D-F1A2-413E-9D8E-1A8F226E336A}" srcOrd="0" destOrd="3" presId="urn:microsoft.com/office/officeart/2005/8/layout/hList1"/>
    <dgm:cxn modelId="{AFCEDA43-1CDF-4A28-9FA5-E52D04238C39}" type="presOf" srcId="{FDF9414D-95AB-42AB-8500-EBCFF1B17C46}" destId="{BFF95CFC-3EF8-4935-8F6D-66B9B2D569DD}" srcOrd="0" destOrd="5" presId="urn:microsoft.com/office/officeart/2005/8/layout/hList1"/>
    <dgm:cxn modelId="{42B33C44-29D5-4174-8218-70E61E051E5D}" srcId="{DF54BAD9-86B1-4073-8B89-0A74AF292C86}" destId="{B770B88E-8A7C-49D4-9CD4-42D74B6EC1F9}" srcOrd="2" destOrd="0" parTransId="{F75FE6F8-CFDA-4CE3-BE4C-38F71CCC4A7A}" sibTransId="{5A83D9FC-7F40-48C3-B956-9463496A1696}"/>
    <dgm:cxn modelId="{A743D466-BE0D-4835-AABC-7617E05BA95D}" srcId="{FB8822CF-E9E3-493E-A4EF-B65F03A24837}" destId="{DF54BAD9-86B1-4073-8B89-0A74AF292C86}" srcOrd="3" destOrd="0" parTransId="{DDD3CEED-D821-4CEB-83E7-F578C88B614C}" sibTransId="{0598565F-E268-44B7-A89D-E5A57FDF4C2B}"/>
    <dgm:cxn modelId="{4DA44168-CCF8-48E7-8683-255CEA702F9B}" type="presOf" srcId="{0F26C8E0-E16E-4A1F-A883-C47FFEE0D6EB}" destId="{4D0C04BF-2987-46AD-AEA7-37E696EA1594}" srcOrd="0" destOrd="5" presId="urn:microsoft.com/office/officeart/2005/8/layout/hList1"/>
    <dgm:cxn modelId="{E2DE0D69-910D-4AD2-B157-0796F553A4CC}" type="presOf" srcId="{D9ABA36F-A347-4E36-BA6B-F6327A68870B}" destId="{0241C1C5-A762-4126-A5CC-BD90BE08AEDF}" srcOrd="0" destOrd="0" presId="urn:microsoft.com/office/officeart/2005/8/layout/hList1"/>
    <dgm:cxn modelId="{F0E81449-8CAE-47E3-BDB6-C3B244E57BF4}" srcId="{E228735E-8DA1-4C59-924A-D4E82224142C}" destId="{72813BA0-A8B2-4DD0-B013-E31AA72369F6}" srcOrd="1" destOrd="0" parTransId="{34B83CC3-378A-49C8-9B9C-94BF0E98AB89}" sibTransId="{B56C1F05-E117-41D4-9B08-1FCACF3FD316}"/>
    <dgm:cxn modelId="{4480F972-BEF2-4EF1-83C1-A10227351174}" type="presOf" srcId="{B6FC003D-6DC0-401F-8F45-6118E1221467}" destId="{BFF95CFC-3EF8-4935-8F6D-66B9B2D569DD}" srcOrd="0" destOrd="4" presId="urn:microsoft.com/office/officeart/2005/8/layout/hList1"/>
    <dgm:cxn modelId="{744F1973-2B27-4A4A-8107-FCD5A625C9BB}" type="presOf" srcId="{D88F35FC-44B8-4684-9F9F-39CCF364EC0E}" destId="{46D34A2D-F1A2-413E-9D8E-1A8F226E336A}" srcOrd="0" destOrd="4" presId="urn:microsoft.com/office/officeart/2005/8/layout/hList1"/>
    <dgm:cxn modelId="{92C9C774-CE1C-4B52-96D7-22DD28D39C8A}" type="presOf" srcId="{7081C791-A250-4887-A9E3-472F4004D103}" destId="{BFF95CFC-3EF8-4935-8F6D-66B9B2D569DD}" srcOrd="0" destOrd="1" presId="urn:microsoft.com/office/officeart/2005/8/layout/hList1"/>
    <dgm:cxn modelId="{1FFEE776-FB3F-46A9-9B63-E9E127ED66A4}" type="presOf" srcId="{6A16E2F9-E45A-4C6A-BE2D-B7DC549A8293}" destId="{0241C1C5-A762-4126-A5CC-BD90BE08AEDF}" srcOrd="0" destOrd="2" presId="urn:microsoft.com/office/officeart/2005/8/layout/hList1"/>
    <dgm:cxn modelId="{572D3B58-9FD5-4DC0-B2DA-E203653BBE8F}" type="presOf" srcId="{DF54BAD9-86B1-4073-8B89-0A74AF292C86}" destId="{8E044027-DC8C-4284-9325-DADC0BD1A7B7}" srcOrd="0" destOrd="0" presId="urn:microsoft.com/office/officeart/2005/8/layout/hList1"/>
    <dgm:cxn modelId="{B2D1A479-5B40-4FCD-A01E-21ED70D2377A}" srcId="{75248AE2-D251-49DC-818C-2FDE31C89F6E}" destId="{7E9A0B71-54B3-4F7B-868F-B4EE8B268193}" srcOrd="0" destOrd="0" parTransId="{3B05A026-F253-417F-81AD-438145FA233A}" sibTransId="{167F6BCB-F65A-4284-BE30-A0F236C8C978}"/>
    <dgm:cxn modelId="{A147987E-7CF8-411B-953B-3FF34FD2D640}" srcId="{4618A3CA-E9BF-4CA4-AB89-34D7452D1E07}" destId="{5991EB70-2017-42BA-9DDE-533C287A066F}" srcOrd="1" destOrd="0" parTransId="{3A838159-00FC-4EA2-AA26-6C90FE8FEA71}" sibTransId="{75B44C59-1191-471E-B189-E7B0275A419B}"/>
    <dgm:cxn modelId="{4EF40380-45C3-4262-BE01-13C9F2D4E979}" type="presOf" srcId="{D451C4DB-7656-4A71-8424-1226D4082704}" destId="{0241C1C5-A762-4126-A5CC-BD90BE08AEDF}" srcOrd="0" destOrd="1" presId="urn:microsoft.com/office/officeart/2005/8/layout/hList1"/>
    <dgm:cxn modelId="{79997A8D-283A-4312-AFDE-F64B9BD2A0F8}" srcId="{E228735E-8DA1-4C59-924A-D4E82224142C}" destId="{84F50E75-FC11-4969-AB60-3C6D5F4D0F8B}" srcOrd="0" destOrd="0" parTransId="{F3578E27-B5BF-4E55-A662-7F9B7F1BFA93}" sibTransId="{5F2D3F8F-92EB-40C0-AD8D-2292F6C0820E}"/>
    <dgm:cxn modelId="{0A6C2793-8D34-40F0-8E45-D5EE37E43DB7}" srcId="{FB8822CF-E9E3-493E-A4EF-B65F03A24837}" destId="{46ABBD24-1353-48B0-9451-9316DD07CF93}" srcOrd="2" destOrd="0" parTransId="{41443EBF-85CA-4D0A-973F-58BFC6B4370B}" sibTransId="{51C956A9-86DB-4FCE-85EA-2878AC70E541}"/>
    <dgm:cxn modelId="{D9502399-9150-4E62-A0FB-C51233AADB0B}" srcId="{46ABBD24-1353-48B0-9451-9316DD07CF93}" destId="{D451C4DB-7656-4A71-8424-1226D4082704}" srcOrd="1" destOrd="0" parTransId="{BD8FB276-4DF3-4667-B767-2BD6981768F2}" sibTransId="{C94800BF-F721-4DD0-958E-3B8FCAA84EB2}"/>
    <dgm:cxn modelId="{CB2DE499-EDBA-4C43-B61F-4AB99BFA3FC1}" type="presOf" srcId="{E228735E-8DA1-4C59-924A-D4E82224142C}" destId="{0241C1C5-A762-4126-A5CC-BD90BE08AEDF}" srcOrd="0" destOrd="3" presId="urn:microsoft.com/office/officeart/2005/8/layout/hList1"/>
    <dgm:cxn modelId="{6B18DDA0-F03D-4C57-AE41-755962AB9E3E}" srcId="{DF54BAD9-86B1-4073-8B89-0A74AF292C86}" destId="{7081C791-A250-4887-A9E3-472F4004D103}" srcOrd="1" destOrd="0" parTransId="{E6325A35-EC02-45FF-9852-D3942D8B21F9}" sibTransId="{017AB393-7F15-4650-9306-2DEEFC3F7C00}"/>
    <dgm:cxn modelId="{76C928A5-A6F1-49CB-ADD9-3EFBC0D19A32}" srcId="{4618A3CA-E9BF-4CA4-AB89-34D7452D1E07}" destId="{D88F35FC-44B8-4684-9F9F-39CCF364EC0E}" srcOrd="0" destOrd="0" parTransId="{A2957B94-188F-438B-AA08-958197733D2D}" sibTransId="{588F96AB-D4DF-4A6F-AE21-E649F89EDB84}"/>
    <dgm:cxn modelId="{F65F6EA6-4E27-4293-AECA-462EF651AF56}" srcId="{D027A5AC-B3EF-4DDA-938D-E6DCBE25475B}" destId="{418DC2DA-E0A9-4049-AE0F-E4DB187CB08C}" srcOrd="1" destOrd="0" parTransId="{355B268F-015C-48AE-8694-C2797F4F9BDE}" sibTransId="{A653142A-F4CE-4879-917F-770217F0E0A9}"/>
    <dgm:cxn modelId="{271955A8-38AE-4210-BBDC-780E264912D0}" type="presOf" srcId="{176CF235-DDEA-4563-A9EE-784A1E7BD2A7}" destId="{BFF95CFC-3EF8-4935-8F6D-66B9B2D569DD}" srcOrd="0" destOrd="3" presId="urn:microsoft.com/office/officeart/2005/8/layout/hList1"/>
    <dgm:cxn modelId="{5EF91ECF-43B9-4CB1-9695-66CFD8471812}" srcId="{DF54BAD9-86B1-4073-8B89-0A74AF292C86}" destId="{176CF235-DDEA-4563-A9EE-784A1E7BD2A7}" srcOrd="3" destOrd="0" parTransId="{CC390ADA-3864-4105-9CD3-00D9BECB9772}" sibTransId="{2C09F6A8-3D63-401B-80A6-D0FF8532D23A}"/>
    <dgm:cxn modelId="{288D95D4-CFA5-4728-8778-A7AC546AC1B9}" type="presOf" srcId="{418DC2DA-E0A9-4049-AE0F-E4DB187CB08C}" destId="{4D0C04BF-2987-46AD-AEA7-37E696EA1594}" srcOrd="0" destOrd="1" presId="urn:microsoft.com/office/officeart/2005/8/layout/hList1"/>
    <dgm:cxn modelId="{221528D9-80BF-45B6-BAC4-ADFB3E16FF21}" srcId="{EDCA63E4-9434-4F13-A64E-7EA91F0A0FE2}" destId="{72B8957C-2534-4DAB-B079-F35C60A8DECA}" srcOrd="0" destOrd="0" parTransId="{1F14BFCC-1565-4065-B27C-4A2349EE10E1}" sibTransId="{01FCC4F6-E54D-4288-97D0-1CC065ED2907}"/>
    <dgm:cxn modelId="{ADC042DE-95CE-4164-B197-B1074D47837D}" srcId="{176CF235-DDEA-4563-A9EE-784A1E7BD2A7}" destId="{B6FC003D-6DC0-401F-8F45-6118E1221467}" srcOrd="0" destOrd="0" parTransId="{8EB66D18-C5BF-47F9-9141-59F412FD437B}" sibTransId="{367D0A33-C3F0-4929-B195-14B3EAC7FBDE}"/>
    <dgm:cxn modelId="{542306E2-2C67-4D2D-B5D2-F3291E0FC955}" type="presOf" srcId="{75248AE2-D251-49DC-818C-2FDE31C89F6E}" destId="{4D0C04BF-2987-46AD-AEA7-37E696EA1594}" srcOrd="0" destOrd="3" presId="urn:microsoft.com/office/officeart/2005/8/layout/hList1"/>
    <dgm:cxn modelId="{044E71E7-E337-452D-A6A4-48A89A574021}" srcId="{EDCA63E4-9434-4F13-A64E-7EA91F0A0FE2}" destId="{75C4B98E-E2C5-449C-AC7E-1D56E00FE6F3}" srcOrd="1" destOrd="0" parTransId="{04D5D68A-3D6C-4B46-8E4F-14AD995781A6}" sibTransId="{9D39FEB5-2DFB-4C66-B7F8-6FC4726C48D0}"/>
    <dgm:cxn modelId="{3C79D0EA-4F54-4854-937D-7F79A2293E61}" srcId="{D027A5AC-B3EF-4DDA-938D-E6DCBE25475B}" destId="{F6849C19-F447-44A3-8E89-FD0905EE7FA0}" srcOrd="0" destOrd="0" parTransId="{72A70A37-D898-46FD-A2AD-498E99AE2EA7}" sibTransId="{38D87A90-525F-44A2-BE0B-AC757E44DC4E}"/>
    <dgm:cxn modelId="{1D984FEC-7FE9-448C-8C38-9AF25A59B025}" type="presOf" srcId="{5991EB70-2017-42BA-9DDE-533C287A066F}" destId="{46D34A2D-F1A2-413E-9D8E-1A8F226E336A}" srcOrd="0" destOrd="5" presId="urn:microsoft.com/office/officeart/2005/8/layout/hList1"/>
    <dgm:cxn modelId="{DC02C3EE-D303-485F-AB89-5AC6CB6AF1F1}" srcId="{D027A5AC-B3EF-4DDA-938D-E6DCBE25475B}" destId="{75248AE2-D251-49DC-818C-2FDE31C89F6E}" srcOrd="3" destOrd="0" parTransId="{6C61E1A2-E2E8-4D70-AC33-61D20BF5D357}" sibTransId="{EE204CB5-402D-480E-A1B4-6E73D86D94C4}"/>
    <dgm:cxn modelId="{DA4597F0-9F8B-4CD0-8249-0D52A7A33717}" srcId="{FB8822CF-E9E3-493E-A4EF-B65F03A24837}" destId="{EDCA63E4-9434-4F13-A64E-7EA91F0A0FE2}" srcOrd="0" destOrd="0" parTransId="{B81B265C-CC54-4884-9627-84BCF23E8E4B}" sibTransId="{85D81926-B7CB-4E98-A267-86FAD9AC6EF2}"/>
    <dgm:cxn modelId="{3645FFF1-3272-4D49-A415-F4CBFC535444}" srcId="{EDCA63E4-9434-4F13-A64E-7EA91F0A0FE2}" destId="{64F232A2-476C-4E59-9D1B-EBE073CE4FFC}" srcOrd="2" destOrd="0" parTransId="{E24EAA11-87CB-4AC5-8B36-5D69560BB74E}" sibTransId="{41ACE833-9060-4B7B-91F3-1A30B347A7A0}"/>
    <dgm:cxn modelId="{BB93B8F2-4439-4A11-8615-808E803C9C1F}" type="presOf" srcId="{72B8957C-2534-4DAB-B079-F35C60A8DECA}" destId="{46D34A2D-F1A2-413E-9D8E-1A8F226E336A}" srcOrd="0" destOrd="0" presId="urn:microsoft.com/office/officeart/2005/8/layout/hList1"/>
    <dgm:cxn modelId="{F51B8FF3-1337-4094-8D3B-9591332AC047}" type="presOf" srcId="{B770B88E-8A7C-49D4-9CD4-42D74B6EC1F9}" destId="{BFF95CFC-3EF8-4935-8F6D-66B9B2D569DD}" srcOrd="0" destOrd="2" presId="urn:microsoft.com/office/officeart/2005/8/layout/hList1"/>
    <dgm:cxn modelId="{09EFF2F7-136D-46DE-B680-7B2818ECA50F}" type="presOf" srcId="{72813BA0-A8B2-4DD0-B013-E31AA72369F6}" destId="{0241C1C5-A762-4126-A5CC-BD90BE08AEDF}" srcOrd="0" destOrd="5" presId="urn:microsoft.com/office/officeart/2005/8/layout/hList1"/>
    <dgm:cxn modelId="{9F3FF885-2004-4BDF-B871-284E25FEF1E1}" type="presParOf" srcId="{E2B7CDAF-5BC0-4BF6-8E29-ADCBA6C3F487}" destId="{B67DBEEA-915F-45E8-B71A-DA3975A3E583}" srcOrd="0" destOrd="0" presId="urn:microsoft.com/office/officeart/2005/8/layout/hList1"/>
    <dgm:cxn modelId="{9164C6D7-4A9E-4740-99F3-FA8857D6155E}" type="presParOf" srcId="{B67DBEEA-915F-45E8-B71A-DA3975A3E583}" destId="{1209ADDF-4F72-4E4A-825E-0F7647C4F88C}" srcOrd="0" destOrd="0" presId="urn:microsoft.com/office/officeart/2005/8/layout/hList1"/>
    <dgm:cxn modelId="{9A21C381-CCA3-4CD5-8924-FA7AE2F24373}" type="presParOf" srcId="{B67DBEEA-915F-45E8-B71A-DA3975A3E583}" destId="{46D34A2D-F1A2-413E-9D8E-1A8F226E336A}" srcOrd="1" destOrd="0" presId="urn:microsoft.com/office/officeart/2005/8/layout/hList1"/>
    <dgm:cxn modelId="{DDAF0655-BB04-4BA5-A679-8260561724CF}" type="presParOf" srcId="{E2B7CDAF-5BC0-4BF6-8E29-ADCBA6C3F487}" destId="{94F8E465-A6EB-4D1C-BDE9-B518095ED4B6}" srcOrd="1" destOrd="0" presId="urn:microsoft.com/office/officeart/2005/8/layout/hList1"/>
    <dgm:cxn modelId="{DC34B470-D634-4991-AB21-5017EA843866}" type="presParOf" srcId="{E2B7CDAF-5BC0-4BF6-8E29-ADCBA6C3F487}" destId="{A93A7E0A-FAB1-4E6A-AC36-0FAF7E838B5B}" srcOrd="2" destOrd="0" presId="urn:microsoft.com/office/officeart/2005/8/layout/hList1"/>
    <dgm:cxn modelId="{C4A90F9F-74AD-46C1-AC10-46E6A9A29F50}" type="presParOf" srcId="{A93A7E0A-FAB1-4E6A-AC36-0FAF7E838B5B}" destId="{869BD8A3-2102-48AF-8000-F80542D82065}" srcOrd="0" destOrd="0" presId="urn:microsoft.com/office/officeart/2005/8/layout/hList1"/>
    <dgm:cxn modelId="{5A6BF300-37F0-4BE8-8E89-A1F74DA2006F}" type="presParOf" srcId="{A93A7E0A-FAB1-4E6A-AC36-0FAF7E838B5B}" destId="{4D0C04BF-2987-46AD-AEA7-37E696EA1594}" srcOrd="1" destOrd="0" presId="urn:microsoft.com/office/officeart/2005/8/layout/hList1"/>
    <dgm:cxn modelId="{FB8D0D4D-3D29-4DE7-BA4A-F461CE4A1CD2}" type="presParOf" srcId="{E2B7CDAF-5BC0-4BF6-8E29-ADCBA6C3F487}" destId="{624E316A-63BA-4286-AE0B-344F738372B8}" srcOrd="3" destOrd="0" presId="urn:microsoft.com/office/officeart/2005/8/layout/hList1"/>
    <dgm:cxn modelId="{888AA893-5F52-4B03-8A72-D07C4E712A90}" type="presParOf" srcId="{E2B7CDAF-5BC0-4BF6-8E29-ADCBA6C3F487}" destId="{4BE4275F-DA36-42D4-B792-D7DFF9C1BC9F}" srcOrd="4" destOrd="0" presId="urn:microsoft.com/office/officeart/2005/8/layout/hList1"/>
    <dgm:cxn modelId="{2A6B3487-B442-4344-BB90-DAE5F3222031}" type="presParOf" srcId="{4BE4275F-DA36-42D4-B792-D7DFF9C1BC9F}" destId="{BE95135A-465D-4D58-ADC8-D88639EFCC00}" srcOrd="0" destOrd="0" presId="urn:microsoft.com/office/officeart/2005/8/layout/hList1"/>
    <dgm:cxn modelId="{0780C2D9-5C42-4E2F-A3B9-2EC743FDB9A9}" type="presParOf" srcId="{4BE4275F-DA36-42D4-B792-D7DFF9C1BC9F}" destId="{0241C1C5-A762-4126-A5CC-BD90BE08AEDF}" srcOrd="1" destOrd="0" presId="urn:microsoft.com/office/officeart/2005/8/layout/hList1"/>
    <dgm:cxn modelId="{24122863-A2F8-41DA-B948-09CF3638ACEE}" type="presParOf" srcId="{E2B7CDAF-5BC0-4BF6-8E29-ADCBA6C3F487}" destId="{B7089939-B595-4797-9C15-93151997A192}" srcOrd="5" destOrd="0" presId="urn:microsoft.com/office/officeart/2005/8/layout/hList1"/>
    <dgm:cxn modelId="{A90AD35F-2DE1-4E82-84F6-4DC12DD34E72}" type="presParOf" srcId="{E2B7CDAF-5BC0-4BF6-8E29-ADCBA6C3F487}" destId="{1A218537-21C0-4FF0-8A00-F3C7CC4EE871}" srcOrd="6" destOrd="0" presId="urn:microsoft.com/office/officeart/2005/8/layout/hList1"/>
    <dgm:cxn modelId="{BDEBE8C0-0A16-4BB8-9000-4271EC6EFF9F}" type="presParOf" srcId="{1A218537-21C0-4FF0-8A00-F3C7CC4EE871}" destId="{8E044027-DC8C-4284-9325-DADC0BD1A7B7}" srcOrd="0" destOrd="0" presId="urn:microsoft.com/office/officeart/2005/8/layout/hList1"/>
    <dgm:cxn modelId="{BE0A03FD-360E-4F59-A80A-D97F2EB8E502}" type="presParOf" srcId="{1A218537-21C0-4FF0-8A00-F3C7CC4EE871}" destId="{BFF95CFC-3EF8-4935-8F6D-66B9B2D569D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A0ADB1-30D5-49A9-992E-0EA5EF78F2B7}"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IN"/>
        </a:p>
      </dgm:t>
    </dgm:pt>
    <dgm:pt modelId="{638F473D-79F2-408A-9FAC-DCEA5606BA34}">
      <dgm:prSet phldrT="[Text]" custT="1"/>
      <dgm:spPr>
        <a:solidFill>
          <a:srgbClr val="009999"/>
        </a:solidFill>
        <a:ln>
          <a:solidFill>
            <a:srgbClr val="009999"/>
          </a:solidFill>
        </a:ln>
      </dgm:spPr>
      <dgm:t>
        <a:bodyPr/>
        <a:lstStyle/>
        <a:p>
          <a:r>
            <a:rPr lang="en-IN" sz="2800" dirty="0"/>
            <a:t>Surgical Robotics</a:t>
          </a:r>
        </a:p>
      </dgm:t>
    </dgm:pt>
    <dgm:pt modelId="{EFAFBE23-BB50-4C53-8A45-05DA7A4073EA}" type="parTrans" cxnId="{604EE727-2582-4712-B22E-6D93F445D0F7}">
      <dgm:prSet/>
      <dgm:spPr/>
      <dgm:t>
        <a:bodyPr/>
        <a:lstStyle/>
        <a:p>
          <a:endParaRPr lang="en-IN"/>
        </a:p>
      </dgm:t>
    </dgm:pt>
    <dgm:pt modelId="{C96F85E8-B491-4C8E-806D-C3A8176F697F}" type="sibTrans" cxnId="{604EE727-2582-4712-B22E-6D93F445D0F7}">
      <dgm:prSet/>
      <dgm:spPr/>
      <dgm:t>
        <a:bodyPr/>
        <a:lstStyle/>
        <a:p>
          <a:endParaRPr lang="en-IN"/>
        </a:p>
      </dgm:t>
    </dgm:pt>
    <dgm:pt modelId="{34DFA0C3-043B-42F3-A406-872F213540B6}">
      <dgm:prSet phldrT="[Text]"/>
      <dgm:spPr>
        <a:solidFill>
          <a:schemeClr val="accent5">
            <a:lumMod val="40000"/>
            <a:lumOff val="60000"/>
            <a:alpha val="90000"/>
          </a:schemeClr>
        </a:solidFill>
      </dgm:spPr>
      <dgm:t>
        <a:bodyPr/>
        <a:lstStyle/>
        <a:p>
          <a:r>
            <a:rPr lang="en-US" b="1" u="sng" dirty="0"/>
            <a:t>Requirements:</a:t>
          </a:r>
          <a:r>
            <a:rPr lang="en-US" dirty="0"/>
            <a:t> precision, robustness, real time, safety</a:t>
          </a:r>
          <a:endParaRPr lang="en-IN" dirty="0"/>
        </a:p>
      </dgm:t>
    </dgm:pt>
    <dgm:pt modelId="{E9F4C0A2-B4FD-4FF1-B690-724EAF723E31}" type="parTrans" cxnId="{61AC5F2C-FD94-4519-8268-63299D1E5282}">
      <dgm:prSet/>
      <dgm:spPr/>
      <dgm:t>
        <a:bodyPr/>
        <a:lstStyle/>
        <a:p>
          <a:endParaRPr lang="en-IN"/>
        </a:p>
      </dgm:t>
    </dgm:pt>
    <dgm:pt modelId="{5D5288CB-CFDC-4AF6-BCC4-3EFE3D655377}" type="sibTrans" cxnId="{61AC5F2C-FD94-4519-8268-63299D1E5282}">
      <dgm:prSet/>
      <dgm:spPr/>
      <dgm:t>
        <a:bodyPr/>
        <a:lstStyle/>
        <a:p>
          <a:endParaRPr lang="en-IN"/>
        </a:p>
      </dgm:t>
    </dgm:pt>
    <dgm:pt modelId="{A3B779F9-4097-4337-80C0-C3D63C61628D}">
      <dgm:prSet phldrT="[Text]"/>
      <dgm:spPr>
        <a:solidFill>
          <a:schemeClr val="accent5">
            <a:lumMod val="40000"/>
            <a:lumOff val="60000"/>
            <a:alpha val="90000"/>
          </a:schemeClr>
        </a:solidFill>
      </dgm:spPr>
      <dgm:t>
        <a:bodyPr/>
        <a:lstStyle/>
        <a:p>
          <a:r>
            <a:rPr lang="en-US" b="1" u="sng" dirty="0"/>
            <a:t>Challenges:</a:t>
          </a:r>
          <a:r>
            <a:rPr lang="en-US" dirty="0"/>
            <a:t> accurate kinematics and dynamics modelling, perception of the dynamic environment, high autonomy</a:t>
          </a:r>
          <a:endParaRPr lang="en-IN" dirty="0"/>
        </a:p>
      </dgm:t>
    </dgm:pt>
    <dgm:pt modelId="{2B145ABB-097D-4B27-A7FD-5A984754476F}" type="parTrans" cxnId="{7A47E77E-479A-4ECC-A7AA-1A33251A9CDD}">
      <dgm:prSet/>
      <dgm:spPr/>
      <dgm:t>
        <a:bodyPr/>
        <a:lstStyle/>
        <a:p>
          <a:endParaRPr lang="en-IN"/>
        </a:p>
      </dgm:t>
    </dgm:pt>
    <dgm:pt modelId="{5EFDC22C-C456-465A-9504-D0116F512286}" type="sibTrans" cxnId="{7A47E77E-479A-4ECC-A7AA-1A33251A9CDD}">
      <dgm:prSet/>
      <dgm:spPr/>
      <dgm:t>
        <a:bodyPr/>
        <a:lstStyle/>
        <a:p>
          <a:endParaRPr lang="en-IN"/>
        </a:p>
      </dgm:t>
    </dgm:pt>
    <dgm:pt modelId="{E78CA3F1-C060-40D1-B04E-FA43AD693E06}">
      <dgm:prSet phldrT="[Text]"/>
      <dgm:spPr>
        <a:solidFill>
          <a:schemeClr val="accent5">
            <a:lumMod val="40000"/>
            <a:lumOff val="60000"/>
            <a:alpha val="90000"/>
          </a:schemeClr>
        </a:solidFill>
      </dgm:spPr>
      <dgm:t>
        <a:bodyPr/>
        <a:lstStyle/>
        <a:p>
          <a:r>
            <a:rPr lang="en-US" b="1" u="sng" dirty="0"/>
            <a:t>Sub-areas:</a:t>
          </a:r>
          <a:r>
            <a:rPr lang="en-US" dirty="0"/>
            <a:t> robotic perception, localization and mapping, system modelling and control, human-robot interaction</a:t>
          </a:r>
          <a:endParaRPr lang="en-IN" dirty="0"/>
        </a:p>
      </dgm:t>
    </dgm:pt>
    <dgm:pt modelId="{1CB1EE0A-AA4B-43BB-87BC-969C3D8BE756}" type="parTrans" cxnId="{7D88D152-3882-4881-B40B-F19A10345B12}">
      <dgm:prSet/>
      <dgm:spPr/>
      <dgm:t>
        <a:bodyPr/>
        <a:lstStyle/>
        <a:p>
          <a:endParaRPr lang="en-IN"/>
        </a:p>
      </dgm:t>
    </dgm:pt>
    <dgm:pt modelId="{79737428-1342-43D2-A212-7F5E597E2E81}" type="sibTrans" cxnId="{7D88D152-3882-4881-B40B-F19A10345B12}">
      <dgm:prSet/>
      <dgm:spPr/>
      <dgm:t>
        <a:bodyPr/>
        <a:lstStyle/>
        <a:p>
          <a:endParaRPr lang="en-IN"/>
        </a:p>
      </dgm:t>
    </dgm:pt>
    <dgm:pt modelId="{B275D006-49DB-4D61-B011-E088D8B7DF75}" type="pres">
      <dgm:prSet presAssocID="{9BA0ADB1-30D5-49A9-992E-0EA5EF78F2B7}" presName="Name0" presStyleCnt="0">
        <dgm:presLayoutVars>
          <dgm:dir/>
          <dgm:animLvl val="lvl"/>
          <dgm:resizeHandles/>
        </dgm:presLayoutVars>
      </dgm:prSet>
      <dgm:spPr/>
    </dgm:pt>
    <dgm:pt modelId="{3444147C-1783-4C8A-BDDD-0C4B0E96318A}" type="pres">
      <dgm:prSet presAssocID="{638F473D-79F2-408A-9FAC-DCEA5606BA34}" presName="linNode" presStyleCnt="0"/>
      <dgm:spPr/>
    </dgm:pt>
    <dgm:pt modelId="{94E6AEEE-0F0A-4562-8789-C1FA7498C038}" type="pres">
      <dgm:prSet presAssocID="{638F473D-79F2-408A-9FAC-DCEA5606BA34}" presName="parentShp" presStyleLbl="node1" presStyleIdx="0" presStyleCnt="1" custScaleX="68757" custLinFactNeighborX="-14" custLinFactNeighborY="-602">
        <dgm:presLayoutVars>
          <dgm:bulletEnabled val="1"/>
        </dgm:presLayoutVars>
      </dgm:prSet>
      <dgm:spPr/>
    </dgm:pt>
    <dgm:pt modelId="{709EDD85-5D52-4140-A62A-BABFA5763EDE}" type="pres">
      <dgm:prSet presAssocID="{638F473D-79F2-408A-9FAC-DCEA5606BA34}" presName="childShp" presStyleLbl="bgAccFollowNode1" presStyleIdx="0" presStyleCnt="1" custScaleX="124630" custLinFactNeighborY="641">
        <dgm:presLayoutVars>
          <dgm:bulletEnabled val="1"/>
        </dgm:presLayoutVars>
      </dgm:prSet>
      <dgm:spPr/>
    </dgm:pt>
  </dgm:ptLst>
  <dgm:cxnLst>
    <dgm:cxn modelId="{604EE727-2582-4712-B22E-6D93F445D0F7}" srcId="{9BA0ADB1-30D5-49A9-992E-0EA5EF78F2B7}" destId="{638F473D-79F2-408A-9FAC-DCEA5606BA34}" srcOrd="0" destOrd="0" parTransId="{EFAFBE23-BB50-4C53-8A45-05DA7A4073EA}" sibTransId="{C96F85E8-B491-4C8E-806D-C3A8176F697F}"/>
    <dgm:cxn modelId="{61AC5F2C-FD94-4519-8268-63299D1E5282}" srcId="{638F473D-79F2-408A-9FAC-DCEA5606BA34}" destId="{34DFA0C3-043B-42F3-A406-872F213540B6}" srcOrd="0" destOrd="0" parTransId="{E9F4C0A2-B4FD-4FF1-B690-724EAF723E31}" sibTransId="{5D5288CB-CFDC-4AF6-BCC4-3EFE3D655377}"/>
    <dgm:cxn modelId="{4D1C6241-5D8D-45C8-B876-7A6D32C9ED76}" type="presOf" srcId="{638F473D-79F2-408A-9FAC-DCEA5606BA34}" destId="{94E6AEEE-0F0A-4562-8789-C1FA7498C038}" srcOrd="0" destOrd="0" presId="urn:microsoft.com/office/officeart/2005/8/layout/vList6"/>
    <dgm:cxn modelId="{73905D46-18C4-43CD-967C-EEFAE6B79448}" type="presOf" srcId="{A3B779F9-4097-4337-80C0-C3D63C61628D}" destId="{709EDD85-5D52-4140-A62A-BABFA5763EDE}" srcOrd="0" destOrd="1" presId="urn:microsoft.com/office/officeart/2005/8/layout/vList6"/>
    <dgm:cxn modelId="{7D88D152-3882-4881-B40B-F19A10345B12}" srcId="{638F473D-79F2-408A-9FAC-DCEA5606BA34}" destId="{E78CA3F1-C060-40D1-B04E-FA43AD693E06}" srcOrd="2" destOrd="0" parTransId="{1CB1EE0A-AA4B-43BB-87BC-969C3D8BE756}" sibTransId="{79737428-1342-43D2-A212-7F5E597E2E81}"/>
    <dgm:cxn modelId="{7A47E77E-479A-4ECC-A7AA-1A33251A9CDD}" srcId="{638F473D-79F2-408A-9FAC-DCEA5606BA34}" destId="{A3B779F9-4097-4337-80C0-C3D63C61628D}" srcOrd="1" destOrd="0" parTransId="{2B145ABB-097D-4B27-A7FD-5A984754476F}" sibTransId="{5EFDC22C-C456-465A-9504-D0116F512286}"/>
    <dgm:cxn modelId="{84453FED-9392-4C9F-B1C8-1B07CD6DDEEE}" type="presOf" srcId="{34DFA0C3-043B-42F3-A406-872F213540B6}" destId="{709EDD85-5D52-4140-A62A-BABFA5763EDE}" srcOrd="0" destOrd="0" presId="urn:microsoft.com/office/officeart/2005/8/layout/vList6"/>
    <dgm:cxn modelId="{790D85EE-BC79-40DE-9ACA-BFC4DDC8D797}" type="presOf" srcId="{9BA0ADB1-30D5-49A9-992E-0EA5EF78F2B7}" destId="{B275D006-49DB-4D61-B011-E088D8B7DF75}" srcOrd="0" destOrd="0" presId="urn:microsoft.com/office/officeart/2005/8/layout/vList6"/>
    <dgm:cxn modelId="{9EC9A6FC-D6B3-406D-A665-6BD8C52CDC09}" type="presOf" srcId="{E78CA3F1-C060-40D1-B04E-FA43AD693E06}" destId="{709EDD85-5D52-4140-A62A-BABFA5763EDE}" srcOrd="0" destOrd="2" presId="urn:microsoft.com/office/officeart/2005/8/layout/vList6"/>
    <dgm:cxn modelId="{9804D365-01E5-41D3-B761-1C6DFBE9B399}" type="presParOf" srcId="{B275D006-49DB-4D61-B011-E088D8B7DF75}" destId="{3444147C-1783-4C8A-BDDD-0C4B0E96318A}" srcOrd="0" destOrd="0" presId="urn:microsoft.com/office/officeart/2005/8/layout/vList6"/>
    <dgm:cxn modelId="{A9788678-88FE-4B31-A0C6-E9B8FCE46D84}" type="presParOf" srcId="{3444147C-1783-4C8A-BDDD-0C4B0E96318A}" destId="{94E6AEEE-0F0A-4562-8789-C1FA7498C038}" srcOrd="0" destOrd="0" presId="urn:microsoft.com/office/officeart/2005/8/layout/vList6"/>
    <dgm:cxn modelId="{78303220-1A78-4421-9D73-9E137D287C3D}" type="presParOf" srcId="{3444147C-1783-4C8A-BDDD-0C4B0E96318A}" destId="{709EDD85-5D52-4140-A62A-BABFA5763EDE}"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6A8D3-3B7C-42D9-B540-630B69154EC7}">
      <dsp:nvSpPr>
        <dsp:cNvPr id="0" name=""/>
        <dsp:cNvSpPr/>
      </dsp:nvSpPr>
      <dsp:spPr>
        <a:xfrm>
          <a:off x="612977" y="0"/>
          <a:ext cx="6947082" cy="2205871"/>
        </a:xfrm>
        <a:prstGeom prst="rightArrow">
          <a:avLst/>
        </a:prstGeom>
        <a:solidFill>
          <a:schemeClr val="accent5">
            <a:lumMod val="40000"/>
            <a:lumOff val="60000"/>
          </a:schemeClr>
        </a:solidFill>
        <a:ln>
          <a:noFill/>
        </a:ln>
        <a:effectLst/>
      </dsp:spPr>
      <dsp:style>
        <a:lnRef idx="0">
          <a:scrgbClr r="0" g="0" b="0"/>
        </a:lnRef>
        <a:fillRef idx="1">
          <a:scrgbClr r="0" g="0" b="0"/>
        </a:fillRef>
        <a:effectRef idx="0">
          <a:scrgbClr r="0" g="0" b="0"/>
        </a:effectRef>
        <a:fontRef idx="minor"/>
      </dsp:style>
    </dsp:sp>
    <dsp:sp modelId="{D27FE94C-FC3D-47DE-9274-249E546889BD}">
      <dsp:nvSpPr>
        <dsp:cNvPr id="0" name=""/>
        <dsp:cNvSpPr/>
      </dsp:nvSpPr>
      <dsp:spPr>
        <a:xfrm>
          <a:off x="4090" y="661761"/>
          <a:ext cx="1967435" cy="882348"/>
        </a:xfrm>
        <a:prstGeom prst="roundRect">
          <a:avLst/>
        </a:prstGeom>
        <a:solidFill>
          <a:srgbClr val="0099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US" sz="1300" b="0" i="0" kern="1200" dirty="0"/>
            <a:t>Asking the correct questions and analyzing the raw data.</a:t>
          </a:r>
          <a:endParaRPr lang="en-IN" sz="1300" kern="1200" dirty="0"/>
        </a:p>
      </dsp:txBody>
      <dsp:txXfrm>
        <a:off x="47163" y="704834"/>
        <a:ext cx="1881289" cy="796202"/>
      </dsp:txXfrm>
    </dsp:sp>
    <dsp:sp modelId="{2A12F000-0866-4D04-81BF-407F34114B8E}">
      <dsp:nvSpPr>
        <dsp:cNvPr id="0" name=""/>
        <dsp:cNvSpPr/>
      </dsp:nvSpPr>
      <dsp:spPr>
        <a:xfrm>
          <a:off x="2069897" y="661761"/>
          <a:ext cx="1967435" cy="882348"/>
        </a:xfrm>
        <a:prstGeom prst="roundRect">
          <a:avLst/>
        </a:prstGeom>
        <a:solidFill>
          <a:srgbClr val="0099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US" sz="1300" b="0" i="0" kern="1200" dirty="0"/>
            <a:t>Modeling the data using various complex and efficient algorithms.</a:t>
          </a:r>
          <a:endParaRPr lang="en-IN" sz="1300" kern="1200" dirty="0"/>
        </a:p>
      </dsp:txBody>
      <dsp:txXfrm>
        <a:off x="2112970" y="704834"/>
        <a:ext cx="1881289" cy="796202"/>
      </dsp:txXfrm>
    </dsp:sp>
    <dsp:sp modelId="{61B60782-7EC1-4E07-B34B-4224A6DF74F4}">
      <dsp:nvSpPr>
        <dsp:cNvPr id="0" name=""/>
        <dsp:cNvSpPr/>
      </dsp:nvSpPr>
      <dsp:spPr>
        <a:xfrm>
          <a:off x="4135704" y="661761"/>
          <a:ext cx="1967435" cy="882348"/>
        </a:xfrm>
        <a:prstGeom prst="roundRect">
          <a:avLst/>
        </a:prstGeom>
        <a:solidFill>
          <a:srgbClr val="0099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US" sz="1300" b="0" i="0" kern="1200" dirty="0"/>
            <a:t>Visualizing the data to get a better perspective.</a:t>
          </a:r>
          <a:endParaRPr lang="en-IN" sz="1300" kern="1200" dirty="0"/>
        </a:p>
      </dsp:txBody>
      <dsp:txXfrm>
        <a:off x="4178777" y="704834"/>
        <a:ext cx="1881289" cy="796202"/>
      </dsp:txXfrm>
    </dsp:sp>
    <dsp:sp modelId="{F78AFA78-E719-4776-B2D3-6E6DBA5F1DEE}">
      <dsp:nvSpPr>
        <dsp:cNvPr id="0" name=""/>
        <dsp:cNvSpPr/>
      </dsp:nvSpPr>
      <dsp:spPr>
        <a:xfrm>
          <a:off x="6201512" y="661761"/>
          <a:ext cx="1967435" cy="882348"/>
        </a:xfrm>
        <a:prstGeom prst="roundRect">
          <a:avLst/>
        </a:prstGeom>
        <a:solidFill>
          <a:srgbClr val="0099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US" sz="1300" b="0" i="0" kern="1200" dirty="0"/>
            <a:t>Understanding the data to make better decisions and finding the final result.</a:t>
          </a:r>
          <a:endParaRPr lang="en-IN" sz="1300" kern="1200" dirty="0"/>
        </a:p>
      </dsp:txBody>
      <dsp:txXfrm>
        <a:off x="6244585" y="704834"/>
        <a:ext cx="1881289" cy="7962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9ADDF-4F72-4E4A-825E-0F7647C4F88C}">
      <dsp:nvSpPr>
        <dsp:cNvPr id="0" name=""/>
        <dsp:cNvSpPr/>
      </dsp:nvSpPr>
      <dsp:spPr>
        <a:xfrm>
          <a:off x="11450" y="0"/>
          <a:ext cx="1911957" cy="319015"/>
        </a:xfrm>
        <a:prstGeom prst="rect">
          <a:avLst/>
        </a:prstGeom>
        <a:solidFill>
          <a:schemeClr val="accent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latin typeface="+mn-lt"/>
            </a:rPr>
            <a:t>Supervised</a:t>
          </a:r>
        </a:p>
      </dsp:txBody>
      <dsp:txXfrm>
        <a:off x="11450" y="0"/>
        <a:ext cx="1911957" cy="319015"/>
      </dsp:txXfrm>
    </dsp:sp>
    <dsp:sp modelId="{46D34A2D-F1A2-413E-9D8E-1A8F226E336A}">
      <dsp:nvSpPr>
        <dsp:cNvPr id="0" name=""/>
        <dsp:cNvSpPr/>
      </dsp:nvSpPr>
      <dsp:spPr>
        <a:xfrm>
          <a:off x="11450" y="319015"/>
          <a:ext cx="1911957" cy="2980366"/>
        </a:xfrm>
        <a:prstGeom prst="rect">
          <a:avLst/>
        </a:prstGeom>
        <a:no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228600" lvl="1" indent="-228600" algn="l" defTabSz="622300" rtl="0" fontAlgn="base">
            <a:lnSpc>
              <a:spcPct val="90000"/>
            </a:lnSpc>
            <a:spcBef>
              <a:spcPct val="0"/>
            </a:spcBef>
            <a:spcAft>
              <a:spcPts val="0"/>
            </a:spcAft>
            <a:buSzPct val="100000"/>
            <a:buFont typeface="Wingdings" panose="05000000000000000000" pitchFamily="2" charset="2"/>
            <a:buChar char="§"/>
            <a:defRPr/>
          </a:pPr>
          <a:r>
            <a:rPr lang="en-US" sz="1400" kern="1200" dirty="0">
              <a:solidFill>
                <a:schemeClr val="tx1">
                  <a:lumMod val="75000"/>
                  <a:lumOff val="25000"/>
                </a:schemeClr>
              </a:solidFill>
              <a:latin typeface="+mn-lt"/>
              <a:ea typeface="+mn-ea"/>
              <a:cs typeface="Arial" charset="0"/>
            </a:rPr>
            <a:t>Maps input parameters to target variable (labeled)</a:t>
          </a:r>
        </a:p>
        <a:p>
          <a:pPr marL="228600" lvl="1" indent="-228600" algn="l" defTabSz="622300" rtl="0" fontAlgn="base">
            <a:lnSpc>
              <a:spcPct val="90000"/>
            </a:lnSpc>
            <a:spcBef>
              <a:spcPct val="0"/>
            </a:spcBef>
            <a:spcAft>
              <a:spcPts val="0"/>
            </a:spcAft>
            <a:buSzPct val="100000"/>
            <a:buFont typeface="Wingdings" panose="05000000000000000000" pitchFamily="2" charset="2"/>
            <a:buChar char="§"/>
            <a:defRPr/>
          </a:pPr>
          <a:r>
            <a:rPr lang="en-US" sz="1400" kern="1200" dirty="0">
              <a:solidFill>
                <a:schemeClr val="tx1">
                  <a:lumMod val="75000"/>
                  <a:lumOff val="25000"/>
                </a:schemeClr>
              </a:solidFill>
              <a:latin typeface="+mn-lt"/>
              <a:ea typeface="+mn-ea"/>
              <a:cs typeface="Arial" charset="0"/>
            </a:rPr>
            <a:t>The model is trained on pairs of input and output parameters</a:t>
          </a:r>
        </a:p>
        <a:p>
          <a:pPr marL="228600" lvl="1" indent="-228600" algn="l" defTabSz="622300" rtl="0" fontAlgn="base">
            <a:lnSpc>
              <a:spcPct val="90000"/>
            </a:lnSpc>
            <a:spcBef>
              <a:spcPct val="0"/>
            </a:spcBef>
            <a:spcAft>
              <a:spcPts val="0"/>
            </a:spcAft>
            <a:buSzPct val="100000"/>
            <a:buFont typeface="Wingdings" panose="05000000000000000000" pitchFamily="2" charset="2"/>
            <a:buChar char="§"/>
            <a:defRPr/>
          </a:pPr>
          <a:r>
            <a:rPr lang="en-US" sz="1400" kern="1200">
              <a:solidFill>
                <a:schemeClr val="tx1">
                  <a:lumMod val="75000"/>
                  <a:lumOff val="25000"/>
                </a:schemeClr>
              </a:solidFill>
              <a:latin typeface="+mn-lt"/>
              <a:ea typeface="+mn-ea"/>
              <a:cs typeface="Arial" charset="0"/>
            </a:rPr>
            <a:t>Then, model is utilized for future prediction</a:t>
          </a:r>
        </a:p>
        <a:p>
          <a:pPr marL="228600" lvl="1" indent="-228600" algn="l" defTabSz="622300" rtl="0" fontAlgn="base">
            <a:lnSpc>
              <a:spcPct val="90000"/>
            </a:lnSpc>
            <a:spcBef>
              <a:spcPct val="0"/>
            </a:spcBef>
            <a:spcAft>
              <a:spcPts val="0"/>
            </a:spcAft>
            <a:buSzPct val="100000"/>
            <a:buFont typeface="Wingdings" panose="05000000000000000000" pitchFamily="2" charset="2"/>
            <a:buChar char="§"/>
            <a:defRPr/>
          </a:pPr>
          <a:r>
            <a:rPr lang="en-US" sz="1400" kern="1200">
              <a:solidFill>
                <a:schemeClr val="tx1">
                  <a:lumMod val="75000"/>
                  <a:lumOff val="25000"/>
                </a:schemeClr>
              </a:solidFill>
              <a:latin typeface="+mn-lt"/>
              <a:ea typeface="+mn-ea"/>
              <a:cs typeface="Arial" charset="0"/>
            </a:rPr>
            <a:t>Examples</a:t>
          </a:r>
        </a:p>
        <a:p>
          <a:pPr marL="457200" lvl="1" indent="-228600" algn="l" defTabSz="622300" rtl="0" fontAlgn="base">
            <a:lnSpc>
              <a:spcPct val="90000"/>
            </a:lnSpc>
            <a:spcBef>
              <a:spcPct val="0"/>
            </a:spcBef>
            <a:spcAft>
              <a:spcPts val="0"/>
            </a:spcAft>
            <a:buSzPct val="100000"/>
            <a:buFont typeface="Arial" panose="020B0604020202020204" pitchFamily="34" charset="0"/>
            <a:buChar char="•"/>
            <a:defRPr/>
          </a:pPr>
          <a:r>
            <a:rPr lang="en-US" sz="1400" kern="1200">
              <a:solidFill>
                <a:schemeClr val="tx1">
                  <a:lumMod val="75000"/>
                  <a:lumOff val="25000"/>
                </a:schemeClr>
              </a:solidFill>
              <a:latin typeface="+mn-lt"/>
              <a:ea typeface="+mn-ea"/>
              <a:cs typeface="Arial" charset="0"/>
            </a:rPr>
            <a:t>House price prediction</a:t>
          </a:r>
        </a:p>
        <a:p>
          <a:pPr marL="457200" lvl="1" indent="-228600" algn="l" defTabSz="622300" rtl="0" fontAlgn="base">
            <a:lnSpc>
              <a:spcPct val="90000"/>
            </a:lnSpc>
            <a:spcBef>
              <a:spcPct val="0"/>
            </a:spcBef>
            <a:spcAft>
              <a:spcPts val="0"/>
            </a:spcAft>
            <a:buSzPct val="100000"/>
            <a:buFont typeface="Arial" panose="020B0604020202020204" pitchFamily="34" charset="0"/>
            <a:buChar char="•"/>
            <a:defRPr/>
          </a:pPr>
          <a:r>
            <a:rPr lang="en-US" sz="1400" kern="1200">
              <a:solidFill>
                <a:schemeClr val="tx1">
                  <a:lumMod val="75000"/>
                  <a:lumOff val="25000"/>
                </a:schemeClr>
              </a:solidFill>
              <a:latin typeface="+mn-lt"/>
              <a:ea typeface="+mn-ea"/>
              <a:cs typeface="Arial" charset="0"/>
            </a:rPr>
            <a:t>Image Classification</a:t>
          </a:r>
        </a:p>
      </dsp:txBody>
      <dsp:txXfrm>
        <a:off x="11450" y="319015"/>
        <a:ext cx="1911957" cy="2980366"/>
      </dsp:txXfrm>
    </dsp:sp>
    <dsp:sp modelId="{869BD8A3-2102-48AF-8000-F80542D82065}">
      <dsp:nvSpPr>
        <dsp:cNvPr id="0" name=""/>
        <dsp:cNvSpPr/>
      </dsp:nvSpPr>
      <dsp:spPr>
        <a:xfrm>
          <a:off x="2191082" y="0"/>
          <a:ext cx="1911957" cy="319015"/>
        </a:xfrm>
        <a:prstGeom prst="rect">
          <a:avLst/>
        </a:prstGeom>
        <a:solidFill>
          <a:schemeClr val="accent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latin typeface="+mn-lt"/>
            </a:rPr>
            <a:t>Unsupervised</a:t>
          </a:r>
        </a:p>
      </dsp:txBody>
      <dsp:txXfrm>
        <a:off x="2191082" y="0"/>
        <a:ext cx="1911957" cy="319015"/>
      </dsp:txXfrm>
    </dsp:sp>
    <dsp:sp modelId="{4D0C04BF-2987-46AD-AEA7-37E696EA1594}">
      <dsp:nvSpPr>
        <dsp:cNvPr id="0" name=""/>
        <dsp:cNvSpPr/>
      </dsp:nvSpPr>
      <dsp:spPr>
        <a:xfrm>
          <a:off x="2191082" y="319015"/>
          <a:ext cx="1911957" cy="2980366"/>
        </a:xfrm>
        <a:prstGeom prst="rect">
          <a:avLst/>
        </a:prstGeom>
        <a:no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228600" lvl="1" indent="-228600" algn="l" defTabSz="622300">
            <a:lnSpc>
              <a:spcPct val="90000"/>
            </a:lnSpc>
            <a:spcBef>
              <a:spcPct val="0"/>
            </a:spcBef>
            <a:spcAft>
              <a:spcPct val="15000"/>
            </a:spcAft>
            <a:buFont typeface="Wingdings" panose="05000000000000000000" pitchFamily="2" charset="2"/>
            <a:buChar char="§"/>
          </a:pPr>
          <a:r>
            <a:rPr lang="en-US" sz="1400" kern="1200">
              <a:solidFill>
                <a:schemeClr val="tx1">
                  <a:lumMod val="75000"/>
                  <a:lumOff val="25000"/>
                </a:schemeClr>
              </a:solidFill>
              <a:latin typeface="+mn-lt"/>
              <a:ea typeface="+mn-ea"/>
              <a:cs typeface="Arial" charset="0"/>
            </a:rPr>
            <a:t>Only input data is available (unlabeled)</a:t>
          </a:r>
        </a:p>
        <a:p>
          <a:pPr marL="228600" lvl="1" indent="-228600" algn="l" defTabSz="622300">
            <a:lnSpc>
              <a:spcPct val="90000"/>
            </a:lnSpc>
            <a:spcBef>
              <a:spcPct val="0"/>
            </a:spcBef>
            <a:spcAft>
              <a:spcPct val="15000"/>
            </a:spcAft>
            <a:buFont typeface="Wingdings" panose="05000000000000000000" pitchFamily="2" charset="2"/>
            <a:buChar char="§"/>
          </a:pPr>
          <a:r>
            <a:rPr lang="en-US" sz="1400" kern="1200" dirty="0">
              <a:solidFill>
                <a:schemeClr val="tx1">
                  <a:lumMod val="75000"/>
                  <a:lumOff val="25000"/>
                </a:schemeClr>
              </a:solidFill>
              <a:latin typeface="+mn-lt"/>
              <a:ea typeface="+mn-ea"/>
              <a:cs typeface="Arial" charset="0"/>
            </a:rPr>
            <a:t>The model is trained by identifying patterns of EDA</a:t>
          </a:r>
        </a:p>
        <a:p>
          <a:pPr marL="228600" lvl="1" indent="-228600" algn="l" defTabSz="622300">
            <a:lnSpc>
              <a:spcPct val="90000"/>
            </a:lnSpc>
            <a:spcBef>
              <a:spcPct val="0"/>
            </a:spcBef>
            <a:spcAft>
              <a:spcPct val="15000"/>
            </a:spcAft>
            <a:buFont typeface="Wingdings" panose="05000000000000000000" pitchFamily="2" charset="2"/>
            <a:buChar char="§"/>
          </a:pPr>
          <a:r>
            <a:rPr lang="en-US" sz="1400" kern="1200">
              <a:solidFill>
                <a:schemeClr val="tx1">
                  <a:lumMod val="75000"/>
                  <a:lumOff val="25000"/>
                </a:schemeClr>
              </a:solidFill>
              <a:latin typeface="+mn-lt"/>
              <a:ea typeface="+mn-ea"/>
              <a:cs typeface="Arial" charset="0"/>
            </a:rPr>
            <a:t>Goal is to understand underlying structure/distribution of data</a:t>
          </a:r>
        </a:p>
        <a:p>
          <a:pPr marL="228600" lvl="1" indent="-228600" algn="l" defTabSz="622300">
            <a:lnSpc>
              <a:spcPct val="90000"/>
            </a:lnSpc>
            <a:spcBef>
              <a:spcPct val="0"/>
            </a:spcBef>
            <a:spcAft>
              <a:spcPct val="15000"/>
            </a:spcAft>
            <a:buFont typeface="Wingdings" panose="05000000000000000000" pitchFamily="2" charset="2"/>
            <a:buChar char="§"/>
          </a:pPr>
          <a:r>
            <a:rPr lang="en-US" sz="1400" kern="1200">
              <a:solidFill>
                <a:schemeClr val="tx1">
                  <a:lumMod val="75000"/>
                  <a:lumOff val="25000"/>
                </a:schemeClr>
              </a:solidFill>
              <a:latin typeface="+mn-lt"/>
              <a:ea typeface="+mn-ea"/>
              <a:cs typeface="Arial" charset="0"/>
            </a:rPr>
            <a:t>Examples</a:t>
          </a:r>
        </a:p>
        <a:p>
          <a:pPr marL="457200" lvl="2" indent="-228600" algn="l" defTabSz="622300">
            <a:lnSpc>
              <a:spcPct val="90000"/>
            </a:lnSpc>
            <a:spcBef>
              <a:spcPct val="0"/>
            </a:spcBef>
            <a:spcAft>
              <a:spcPct val="15000"/>
            </a:spcAft>
            <a:buFont typeface="Arial" panose="020B0604020202020204" pitchFamily="34" charset="0"/>
            <a:buChar char="•"/>
          </a:pPr>
          <a:r>
            <a:rPr lang="en-US" sz="1400" kern="1200">
              <a:solidFill>
                <a:prstClr val="black">
                  <a:lumMod val="75000"/>
                  <a:lumOff val="25000"/>
                </a:prstClr>
              </a:solidFill>
              <a:latin typeface="+mn-lt"/>
              <a:ea typeface="+mn-ea"/>
              <a:cs typeface="Arial" charset="0"/>
            </a:rPr>
            <a:t>Customer Segmentation</a:t>
          </a:r>
        </a:p>
        <a:p>
          <a:pPr marL="457200" lvl="2" indent="-228600" algn="l" defTabSz="622300">
            <a:lnSpc>
              <a:spcPct val="90000"/>
            </a:lnSpc>
            <a:spcBef>
              <a:spcPct val="0"/>
            </a:spcBef>
            <a:spcAft>
              <a:spcPct val="15000"/>
            </a:spcAft>
            <a:buFont typeface="Arial" panose="020B0604020202020204" pitchFamily="34" charset="0"/>
            <a:buChar char="•"/>
          </a:pPr>
          <a:r>
            <a:rPr lang="en-US" sz="1400" kern="1200">
              <a:solidFill>
                <a:prstClr val="black">
                  <a:lumMod val="75000"/>
                  <a:lumOff val="25000"/>
                </a:prstClr>
              </a:solidFill>
              <a:latin typeface="+mn-lt"/>
              <a:ea typeface="+mn-ea"/>
              <a:cs typeface="Arial" charset="0"/>
            </a:rPr>
            <a:t>Drug discovery</a:t>
          </a:r>
        </a:p>
      </dsp:txBody>
      <dsp:txXfrm>
        <a:off x="2191082" y="319015"/>
        <a:ext cx="1911957" cy="2980366"/>
      </dsp:txXfrm>
    </dsp:sp>
    <dsp:sp modelId="{BE95135A-465D-4D58-ADC8-D88639EFCC00}">
      <dsp:nvSpPr>
        <dsp:cNvPr id="0" name=""/>
        <dsp:cNvSpPr/>
      </dsp:nvSpPr>
      <dsp:spPr>
        <a:xfrm>
          <a:off x="4370714" y="0"/>
          <a:ext cx="1911957" cy="319015"/>
        </a:xfrm>
        <a:prstGeom prst="rect">
          <a:avLst/>
        </a:prstGeom>
        <a:solidFill>
          <a:schemeClr val="accent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latin typeface="+mn-lt"/>
            </a:rPr>
            <a:t>Semi-supervised</a:t>
          </a:r>
        </a:p>
      </dsp:txBody>
      <dsp:txXfrm>
        <a:off x="4370714" y="0"/>
        <a:ext cx="1911957" cy="319015"/>
      </dsp:txXfrm>
    </dsp:sp>
    <dsp:sp modelId="{0241C1C5-A762-4126-A5CC-BD90BE08AEDF}">
      <dsp:nvSpPr>
        <dsp:cNvPr id="0" name=""/>
        <dsp:cNvSpPr/>
      </dsp:nvSpPr>
      <dsp:spPr>
        <a:xfrm>
          <a:off x="4370714" y="319015"/>
          <a:ext cx="1911957" cy="2980366"/>
        </a:xfrm>
        <a:prstGeom prst="rect">
          <a:avLst/>
        </a:prstGeom>
        <a:no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228600" lvl="1" indent="-228600" algn="l" defTabSz="622300">
            <a:lnSpc>
              <a:spcPct val="90000"/>
            </a:lnSpc>
            <a:spcBef>
              <a:spcPct val="0"/>
            </a:spcBef>
            <a:spcAft>
              <a:spcPct val="15000"/>
            </a:spcAft>
            <a:buFont typeface="Wingdings" panose="05000000000000000000" pitchFamily="2" charset="2"/>
            <a:buChar char="§"/>
          </a:pPr>
          <a:r>
            <a:rPr lang="en-US" sz="1400" kern="1200">
              <a:solidFill>
                <a:schemeClr val="tx1">
                  <a:lumMod val="75000"/>
                  <a:lumOff val="25000"/>
                </a:schemeClr>
              </a:solidFill>
              <a:latin typeface="+mn-lt"/>
              <a:ea typeface="+mn-ea"/>
              <a:cs typeface="Arial" charset="0"/>
            </a:rPr>
            <a:t>Small labeled and large unlabeled data</a:t>
          </a:r>
        </a:p>
        <a:p>
          <a:pPr marL="228600" lvl="1" indent="-228600" algn="l" defTabSz="622300">
            <a:lnSpc>
              <a:spcPct val="90000"/>
            </a:lnSpc>
            <a:spcBef>
              <a:spcPct val="0"/>
            </a:spcBef>
            <a:spcAft>
              <a:spcPct val="15000"/>
            </a:spcAft>
            <a:buFont typeface="Wingdings" panose="05000000000000000000" pitchFamily="2" charset="2"/>
            <a:buChar char="§"/>
          </a:pPr>
          <a:r>
            <a:rPr lang="en-US" sz="1400" kern="1200">
              <a:solidFill>
                <a:schemeClr val="tx1">
                  <a:lumMod val="75000"/>
                  <a:lumOff val="25000"/>
                </a:schemeClr>
              </a:solidFill>
              <a:latin typeface="+mn-lt"/>
              <a:ea typeface="+mn-ea"/>
              <a:cs typeface="Arial" charset="0"/>
            </a:rPr>
            <a:t>This combination possesses benefits of both models</a:t>
          </a:r>
        </a:p>
        <a:p>
          <a:pPr marL="228600" lvl="1" indent="-228600" algn="l" defTabSz="622300">
            <a:lnSpc>
              <a:spcPct val="90000"/>
            </a:lnSpc>
            <a:spcBef>
              <a:spcPct val="0"/>
            </a:spcBef>
            <a:spcAft>
              <a:spcPct val="15000"/>
            </a:spcAft>
            <a:buFont typeface="Wingdings" panose="05000000000000000000" pitchFamily="2" charset="2"/>
            <a:buChar char="§"/>
          </a:pPr>
          <a:r>
            <a:rPr lang="en-US" sz="1400" kern="1200">
              <a:solidFill>
                <a:schemeClr val="tx1">
                  <a:lumMod val="75000"/>
                  <a:lumOff val="25000"/>
                </a:schemeClr>
              </a:solidFill>
              <a:latin typeface="+mn-lt"/>
              <a:ea typeface="+mn-ea"/>
              <a:cs typeface="Arial" charset="0"/>
            </a:rPr>
            <a:t>Improves learning accuracy of the model</a:t>
          </a:r>
        </a:p>
        <a:p>
          <a:pPr marL="228600" lvl="1" indent="-228600" algn="l" defTabSz="622300">
            <a:lnSpc>
              <a:spcPct val="90000"/>
            </a:lnSpc>
            <a:spcBef>
              <a:spcPct val="0"/>
            </a:spcBef>
            <a:spcAft>
              <a:spcPct val="15000"/>
            </a:spcAft>
            <a:buFont typeface="Wingdings" panose="05000000000000000000" pitchFamily="2" charset="2"/>
            <a:buChar char="§"/>
          </a:pPr>
          <a:r>
            <a:rPr lang="en-US" sz="1400" kern="1200">
              <a:solidFill>
                <a:schemeClr val="tx1">
                  <a:lumMod val="75000"/>
                  <a:lumOff val="25000"/>
                </a:schemeClr>
              </a:solidFill>
              <a:latin typeface="+mn-lt"/>
              <a:ea typeface="+mn-ea"/>
              <a:cs typeface="Arial" charset="0"/>
            </a:rPr>
            <a:t>Examples</a:t>
          </a:r>
        </a:p>
        <a:p>
          <a:pPr marL="457200" lvl="2" indent="-228600" algn="l" defTabSz="622300">
            <a:lnSpc>
              <a:spcPct val="90000"/>
            </a:lnSpc>
            <a:spcBef>
              <a:spcPct val="0"/>
            </a:spcBef>
            <a:spcAft>
              <a:spcPct val="15000"/>
            </a:spcAft>
            <a:buFont typeface="Arial" panose="020B0604020202020204" pitchFamily="34" charset="0"/>
            <a:buChar char="•"/>
          </a:pPr>
          <a:r>
            <a:rPr lang="en-US" sz="1400" kern="1200">
              <a:solidFill>
                <a:schemeClr val="tx1">
                  <a:lumMod val="75000"/>
                  <a:lumOff val="25000"/>
                </a:schemeClr>
              </a:solidFill>
              <a:latin typeface="+mn-lt"/>
              <a:ea typeface="+mn-ea"/>
              <a:cs typeface="Arial" charset="0"/>
            </a:rPr>
            <a:t>Lane-finding on GPS data</a:t>
          </a:r>
        </a:p>
        <a:p>
          <a:pPr marL="457200" lvl="2" indent="-228600" algn="l" defTabSz="622300">
            <a:lnSpc>
              <a:spcPct val="90000"/>
            </a:lnSpc>
            <a:spcBef>
              <a:spcPct val="0"/>
            </a:spcBef>
            <a:spcAft>
              <a:spcPct val="15000"/>
            </a:spcAft>
            <a:buFont typeface="Arial" panose="020B0604020202020204" pitchFamily="34" charset="0"/>
            <a:buChar char="•"/>
          </a:pPr>
          <a:r>
            <a:rPr lang="en-US" sz="1400" kern="1200">
              <a:solidFill>
                <a:schemeClr val="tx1">
                  <a:lumMod val="75000"/>
                  <a:lumOff val="25000"/>
                </a:schemeClr>
              </a:solidFill>
              <a:latin typeface="+mn-lt"/>
              <a:ea typeface="+mn-ea"/>
              <a:cs typeface="Arial" charset="0"/>
            </a:rPr>
            <a:t>Classifying Radiology/report</a:t>
          </a:r>
        </a:p>
      </dsp:txBody>
      <dsp:txXfrm>
        <a:off x="4370714" y="319015"/>
        <a:ext cx="1911957" cy="2980366"/>
      </dsp:txXfrm>
    </dsp:sp>
    <dsp:sp modelId="{8E044027-DC8C-4284-9325-DADC0BD1A7B7}">
      <dsp:nvSpPr>
        <dsp:cNvPr id="0" name=""/>
        <dsp:cNvSpPr/>
      </dsp:nvSpPr>
      <dsp:spPr>
        <a:xfrm>
          <a:off x="6550345" y="0"/>
          <a:ext cx="1911957" cy="319015"/>
        </a:xfrm>
        <a:prstGeom prst="rect">
          <a:avLst/>
        </a:prstGeom>
        <a:solidFill>
          <a:schemeClr val="accent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latin typeface="+mn-lt"/>
            </a:rPr>
            <a:t>Reinforcement</a:t>
          </a:r>
        </a:p>
      </dsp:txBody>
      <dsp:txXfrm>
        <a:off x="6550345" y="0"/>
        <a:ext cx="1911957" cy="319015"/>
      </dsp:txXfrm>
    </dsp:sp>
    <dsp:sp modelId="{BFF95CFC-3EF8-4935-8F6D-66B9B2D569DD}">
      <dsp:nvSpPr>
        <dsp:cNvPr id="0" name=""/>
        <dsp:cNvSpPr/>
      </dsp:nvSpPr>
      <dsp:spPr>
        <a:xfrm>
          <a:off x="6550345" y="319015"/>
          <a:ext cx="1911957" cy="2980366"/>
        </a:xfrm>
        <a:prstGeom prst="rect">
          <a:avLst/>
        </a:prstGeom>
        <a:no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228600" lvl="1" indent="-228600" algn="l" defTabSz="622300">
            <a:lnSpc>
              <a:spcPct val="90000"/>
            </a:lnSpc>
            <a:spcBef>
              <a:spcPct val="0"/>
            </a:spcBef>
            <a:spcAft>
              <a:spcPct val="15000"/>
            </a:spcAft>
            <a:buFont typeface="Wingdings" panose="05000000000000000000" pitchFamily="2" charset="2"/>
            <a:buChar char="§"/>
          </a:pPr>
          <a:r>
            <a:rPr lang="en-US" sz="1400" kern="1200">
              <a:solidFill>
                <a:schemeClr val="tx1">
                  <a:lumMod val="75000"/>
                  <a:lumOff val="25000"/>
                </a:schemeClr>
              </a:solidFill>
              <a:latin typeface="+mn-lt"/>
            </a:rPr>
            <a:t>Agent interacts with environment for decision making</a:t>
          </a:r>
        </a:p>
        <a:p>
          <a:pPr marL="228600" lvl="1" indent="-228600" algn="l" defTabSz="622300">
            <a:lnSpc>
              <a:spcPct val="90000"/>
            </a:lnSpc>
            <a:spcBef>
              <a:spcPct val="0"/>
            </a:spcBef>
            <a:spcAft>
              <a:spcPct val="15000"/>
            </a:spcAft>
            <a:buFont typeface="Wingdings" panose="05000000000000000000" pitchFamily="2" charset="2"/>
            <a:buChar char="§"/>
          </a:pPr>
          <a:r>
            <a:rPr lang="en-US" sz="1400" kern="1200">
              <a:solidFill>
                <a:schemeClr val="tx1">
                  <a:lumMod val="75000"/>
                  <a:lumOff val="25000"/>
                </a:schemeClr>
              </a:solidFill>
              <a:latin typeface="+mn-lt"/>
            </a:rPr>
            <a:t>The model works on 3 concepts: state, action and reward</a:t>
          </a:r>
        </a:p>
        <a:p>
          <a:pPr marL="228600" lvl="1" indent="-228600" algn="l" defTabSz="622300">
            <a:lnSpc>
              <a:spcPct val="90000"/>
            </a:lnSpc>
            <a:spcBef>
              <a:spcPct val="0"/>
            </a:spcBef>
            <a:spcAft>
              <a:spcPct val="15000"/>
            </a:spcAft>
            <a:buFont typeface="Wingdings" panose="05000000000000000000" pitchFamily="2" charset="2"/>
            <a:buChar char="§"/>
          </a:pPr>
          <a:r>
            <a:rPr lang="en-US" sz="1400" kern="1200">
              <a:solidFill>
                <a:schemeClr val="tx1">
                  <a:lumMod val="75000"/>
                  <a:lumOff val="25000"/>
                </a:schemeClr>
              </a:solidFill>
              <a:latin typeface="+mn-lt"/>
            </a:rPr>
            <a:t>Agent receives a reward for each performed task</a:t>
          </a:r>
        </a:p>
        <a:p>
          <a:pPr marL="228600" lvl="1" indent="-228600" algn="l" defTabSz="622300">
            <a:lnSpc>
              <a:spcPct val="90000"/>
            </a:lnSpc>
            <a:spcBef>
              <a:spcPct val="0"/>
            </a:spcBef>
            <a:spcAft>
              <a:spcPct val="15000"/>
            </a:spcAft>
            <a:buFont typeface="Wingdings" panose="05000000000000000000" pitchFamily="2" charset="2"/>
            <a:buChar char="§"/>
          </a:pPr>
          <a:r>
            <a:rPr lang="en-US" sz="1400" kern="1200">
              <a:solidFill>
                <a:schemeClr val="tx1">
                  <a:lumMod val="75000"/>
                  <a:lumOff val="25000"/>
                </a:schemeClr>
              </a:solidFill>
              <a:latin typeface="+mn-lt"/>
            </a:rPr>
            <a:t>Examples</a:t>
          </a:r>
        </a:p>
        <a:p>
          <a:pPr marL="457200" lvl="2" indent="-228600" algn="l" defTabSz="622300">
            <a:lnSpc>
              <a:spcPct val="90000"/>
            </a:lnSpc>
            <a:spcBef>
              <a:spcPct val="0"/>
            </a:spcBef>
            <a:spcAft>
              <a:spcPct val="15000"/>
            </a:spcAft>
            <a:buFont typeface="Arial" panose="020B0604020202020204" pitchFamily="34" charset="0"/>
            <a:buChar char="•"/>
          </a:pPr>
          <a:r>
            <a:rPr lang="en-US" sz="1400" kern="1200">
              <a:solidFill>
                <a:schemeClr val="tx1">
                  <a:lumMod val="75000"/>
                  <a:lumOff val="25000"/>
                </a:schemeClr>
              </a:solidFill>
              <a:latin typeface="+mn-lt"/>
            </a:rPr>
            <a:t>Chess game</a:t>
          </a:r>
        </a:p>
        <a:p>
          <a:pPr marL="457200" lvl="2" indent="-228600" algn="l" defTabSz="622300">
            <a:lnSpc>
              <a:spcPct val="90000"/>
            </a:lnSpc>
            <a:spcBef>
              <a:spcPct val="0"/>
            </a:spcBef>
            <a:spcAft>
              <a:spcPct val="15000"/>
            </a:spcAft>
            <a:buFont typeface="Arial" panose="020B0604020202020204" pitchFamily="34" charset="0"/>
            <a:buChar char="•"/>
          </a:pPr>
          <a:r>
            <a:rPr lang="en-US" sz="1400" kern="1200" dirty="0">
              <a:solidFill>
                <a:schemeClr val="tx1">
                  <a:lumMod val="75000"/>
                  <a:lumOff val="25000"/>
                </a:schemeClr>
              </a:solidFill>
              <a:latin typeface="+mn-lt"/>
            </a:rPr>
            <a:t>Dynamic Treatment Regimes</a:t>
          </a:r>
        </a:p>
      </dsp:txBody>
      <dsp:txXfrm>
        <a:off x="6550345" y="319015"/>
        <a:ext cx="1911957" cy="29803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9EDD85-5D52-4140-A62A-BABFA5763EDE}">
      <dsp:nvSpPr>
        <dsp:cNvPr id="0" name=""/>
        <dsp:cNvSpPr/>
      </dsp:nvSpPr>
      <dsp:spPr>
        <a:xfrm>
          <a:off x="1977441" y="0"/>
          <a:ext cx="5374858" cy="1470581"/>
        </a:xfrm>
        <a:prstGeom prst="rightArrow">
          <a:avLst>
            <a:gd name="adj1" fmla="val 75000"/>
            <a:gd name="adj2" fmla="val 50000"/>
          </a:avLst>
        </a:prstGeom>
        <a:solidFill>
          <a:schemeClr val="accent5">
            <a:lumMod val="40000"/>
            <a:lumOff val="6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b="1" u="sng" kern="1200" dirty="0"/>
            <a:t>Requirements:</a:t>
          </a:r>
          <a:r>
            <a:rPr lang="en-US" sz="1400" kern="1200" dirty="0"/>
            <a:t> precision, robustness, real time, safety</a:t>
          </a:r>
          <a:endParaRPr lang="en-IN" sz="1400" kern="1200" dirty="0"/>
        </a:p>
        <a:p>
          <a:pPr marL="114300" lvl="1" indent="-114300" algn="l" defTabSz="622300">
            <a:lnSpc>
              <a:spcPct val="90000"/>
            </a:lnSpc>
            <a:spcBef>
              <a:spcPct val="0"/>
            </a:spcBef>
            <a:spcAft>
              <a:spcPct val="15000"/>
            </a:spcAft>
            <a:buChar char="•"/>
          </a:pPr>
          <a:r>
            <a:rPr lang="en-US" sz="1400" b="1" u="sng" kern="1200" dirty="0"/>
            <a:t>Challenges:</a:t>
          </a:r>
          <a:r>
            <a:rPr lang="en-US" sz="1400" kern="1200" dirty="0"/>
            <a:t> accurate kinematics and dynamics modelling, perception of the dynamic environment, high autonomy</a:t>
          </a:r>
          <a:endParaRPr lang="en-IN" sz="1400" kern="1200" dirty="0"/>
        </a:p>
        <a:p>
          <a:pPr marL="114300" lvl="1" indent="-114300" algn="l" defTabSz="622300">
            <a:lnSpc>
              <a:spcPct val="90000"/>
            </a:lnSpc>
            <a:spcBef>
              <a:spcPct val="0"/>
            </a:spcBef>
            <a:spcAft>
              <a:spcPct val="15000"/>
            </a:spcAft>
            <a:buChar char="•"/>
          </a:pPr>
          <a:r>
            <a:rPr lang="en-US" sz="1400" b="1" u="sng" kern="1200" dirty="0"/>
            <a:t>Sub-areas:</a:t>
          </a:r>
          <a:r>
            <a:rPr lang="en-US" sz="1400" kern="1200" dirty="0"/>
            <a:t> robotic perception, localization and mapping, system modelling and control, human-robot interaction</a:t>
          </a:r>
          <a:endParaRPr lang="en-IN" sz="1400" kern="1200" dirty="0"/>
        </a:p>
      </dsp:txBody>
      <dsp:txXfrm>
        <a:off x="1977441" y="183823"/>
        <a:ext cx="4823390" cy="1102935"/>
      </dsp:txXfrm>
    </dsp:sp>
    <dsp:sp modelId="{94E6AEEE-0F0A-4562-8789-C1FA7498C038}">
      <dsp:nvSpPr>
        <dsp:cNvPr id="0" name=""/>
        <dsp:cNvSpPr/>
      </dsp:nvSpPr>
      <dsp:spPr>
        <a:xfrm>
          <a:off x="3" y="0"/>
          <a:ext cx="1976833" cy="1470581"/>
        </a:xfrm>
        <a:prstGeom prst="roundRect">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IN" sz="2800" kern="1200" dirty="0"/>
            <a:t>Surgical Robotics</a:t>
          </a:r>
        </a:p>
      </dsp:txBody>
      <dsp:txXfrm>
        <a:off x="71791" y="71788"/>
        <a:ext cx="1833257" cy="132700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C46C0273-253A-41C6-B80D-B0B9D24D69CE}" type="datetimeFigureOut">
              <a:rPr lang="en-US"/>
              <a:pPr>
                <a:defRPr/>
              </a:pPr>
              <a:t>8/8/2022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cs typeface="+mn-cs"/>
              </a:defRPr>
            </a:lvl1pPr>
          </a:lstStyle>
          <a:p>
            <a:pPr>
              <a:defRPr/>
            </a:pPr>
            <a:fld id="{FC553CF8-EDF8-4A8E-BD24-F29F790E893E}" type="slidenum">
              <a:rPr lang="en-US"/>
              <a:pPr>
                <a:defRPr/>
              </a:pPr>
              <a:t>‹#›</a:t>
            </a:fld>
            <a:endParaRPr lang="en-US"/>
          </a:p>
        </p:txBody>
      </p:sp>
    </p:spTree>
    <p:extLst>
      <p:ext uri="{BB962C8B-B14F-4D97-AF65-F5344CB8AC3E}">
        <p14:creationId xmlns:p14="http://schemas.microsoft.com/office/powerpoint/2010/main" val="28550182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1.xml"/><Relationship Id="rId6" Type="http://schemas.openxmlformats.org/officeDocument/2006/relationships/hyperlink" Target="http://www.citiustech.com/" TargetMode="External"/><Relationship Id="rId5" Type="http://schemas.openxmlformats.org/officeDocument/2006/relationships/image" Target="../media/image13.jpeg"/><Relationship Id="rId4" Type="http://schemas.openxmlformats.org/officeDocument/2006/relationships/image" Target="../media/image12.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1.xml"/><Relationship Id="rId6" Type="http://schemas.openxmlformats.org/officeDocument/2006/relationships/hyperlink" Target="http://www.citiustech.com/" TargetMode="External"/><Relationship Id="rId5" Type="http://schemas.openxmlformats.org/officeDocument/2006/relationships/image" Target="../media/image13.jpeg"/><Relationship Id="rId4" Type="http://schemas.openxmlformats.org/officeDocument/2006/relationships/image" Target="../media/image12.jpe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685800"/>
            <a:ext cx="3276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sers\sujayp\Desktop\Presentation Bann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779588"/>
            <a:ext cx="8505825"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p:cNvSpPr>
            <a:spLocks noChangeArrowheads="1"/>
          </p:cNvSpPr>
          <p:nvPr/>
        </p:nvSpPr>
        <p:spPr bwMode="auto">
          <a:xfrm>
            <a:off x="76200" y="6088559"/>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sysDot"/>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chemeClr val="bg1">
                    <a:lumMod val="65000"/>
                  </a:schemeClr>
                </a:solidFill>
              </a:rPr>
              <a:t>CitiusTech has prepared the content contained in this document based on information and knowledge that it reasonably believes to be reliable. Any recipient may rely on the contents of this document at its own risk and CitiusTech shall not be responsible for any error and/or omission in the preparation of this document. The use of any third party reference should not be regarded as an indication of an endorsement, an affiliation or the existence of any other kind of relationship between CitiusTech and such third party</a:t>
            </a:r>
          </a:p>
        </p:txBody>
      </p:sp>
      <p:sp>
        <p:nvSpPr>
          <p:cNvPr id="8" name="Rectangle 7"/>
          <p:cNvSpPr/>
          <p:nvPr/>
        </p:nvSpPr>
        <p:spPr>
          <a:xfrm>
            <a:off x="8477250" y="4662488"/>
            <a:ext cx="438150" cy="442912"/>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 name="Rectangle 8"/>
          <p:cNvSpPr/>
          <p:nvPr/>
        </p:nvSpPr>
        <p:spPr>
          <a:xfrm>
            <a:off x="8042275" y="4684713"/>
            <a:ext cx="274638" cy="274637"/>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 name="Rectangle 9"/>
          <p:cNvSpPr/>
          <p:nvPr/>
        </p:nvSpPr>
        <p:spPr>
          <a:xfrm>
            <a:off x="8261350" y="4384675"/>
            <a:ext cx="180975" cy="179388"/>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p:nvSpPr>
        <p:spPr>
          <a:xfrm>
            <a:off x="228600" y="16764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868363" y="1970088"/>
            <a:ext cx="365125" cy="365125"/>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p:nvSpPr>
        <p:spPr>
          <a:xfrm>
            <a:off x="762000" y="2414588"/>
            <a:ext cx="182563" cy="182562"/>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p:nvSpPr>
        <p:spPr>
          <a:xfrm>
            <a:off x="7532688" y="4560888"/>
            <a:ext cx="182562" cy="182562"/>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5" name="Rectangle 14"/>
          <p:cNvSpPr/>
          <p:nvPr/>
        </p:nvSpPr>
        <p:spPr>
          <a:xfrm>
            <a:off x="7745413" y="4433888"/>
            <a:ext cx="90487" cy="90487"/>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a:solidFill>
                <a:prstClr val="black"/>
              </a:solidFill>
            </a:endParaRPr>
          </a:p>
        </p:txBody>
      </p:sp>
      <p:pic>
        <p:nvPicPr>
          <p:cNvPr id="1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9000" y="1903413"/>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itle 1"/>
          <p:cNvSpPr>
            <a:spLocks noGrp="1"/>
          </p:cNvSpPr>
          <p:nvPr>
            <p:ph type="ctrTitle"/>
          </p:nvPr>
        </p:nvSpPr>
        <p:spPr>
          <a:xfrm>
            <a:off x="302887" y="3720074"/>
            <a:ext cx="6478913" cy="1089637"/>
          </a:xfrm>
        </p:spPr>
        <p:txBody>
          <a:bodyPr>
            <a:noAutofit/>
          </a:bodyPr>
          <a:lstStyle>
            <a:lvl1pPr algn="l">
              <a:defRPr sz="2600">
                <a:solidFill>
                  <a:schemeClr val="bg1"/>
                </a:solidFill>
              </a:defRPr>
            </a:lvl1pPr>
          </a:lstStyle>
          <a:p>
            <a:r>
              <a:rPr lang="en-US"/>
              <a:t>Click to edit Master title style</a:t>
            </a:r>
          </a:p>
        </p:txBody>
      </p:sp>
      <p:sp>
        <p:nvSpPr>
          <p:cNvPr id="61" name="Subtitle 2"/>
          <p:cNvSpPr>
            <a:spLocks noGrp="1"/>
          </p:cNvSpPr>
          <p:nvPr>
            <p:ph type="subTitle" idx="1"/>
          </p:nvPr>
        </p:nvSpPr>
        <p:spPr>
          <a:xfrm>
            <a:off x="304800" y="5138967"/>
            <a:ext cx="6400800" cy="804634"/>
          </a:xfrm>
        </p:spPr>
        <p:txBody>
          <a:bodyPr>
            <a:no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400737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cxnSp>
        <p:nvCxnSpPr>
          <p:cNvPr id="7" name="Straight Connector 6"/>
          <p:cNvCxnSpPr/>
          <p:nvPr/>
        </p:nvCxnSpPr>
        <p:spPr>
          <a:xfrm>
            <a:off x="22018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6567488" y="3352800"/>
            <a:ext cx="21066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248400" y="304800"/>
            <a:ext cx="0" cy="6300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txBox="1">
            <a:spLocks/>
          </p:cNvSpPr>
          <p:nvPr/>
        </p:nvSpPr>
        <p:spPr>
          <a:xfrm>
            <a:off x="8458200" y="6553200"/>
            <a:ext cx="457200" cy="276225"/>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8F0F203F-E501-4DFB-8D8F-2C2468234846}" type="slidenum">
              <a:rPr lang="en-IN" sz="1200">
                <a:solidFill>
                  <a:prstClr val="black">
                    <a:lumMod val="50000"/>
                    <a:lumOff val="50000"/>
                  </a:prstClr>
                </a:solidFill>
              </a:rPr>
              <a:pPr fontAlgn="auto">
                <a:spcBef>
                  <a:spcPts val="0"/>
                </a:spcBef>
                <a:spcAft>
                  <a:spcPts val="0"/>
                </a:spcAft>
                <a:defRPr/>
              </a:pPr>
              <a:t>‹#›</a:t>
            </a:fld>
            <a:endParaRPr lang="en-IN" sz="1200">
              <a:solidFill>
                <a:prstClr val="black">
                  <a:lumMod val="50000"/>
                  <a:lumOff val="50000"/>
                </a:prstClr>
              </a:solidFill>
            </a:endParaRPr>
          </a:p>
        </p:txBody>
      </p:sp>
      <p:pic>
        <p:nvPicPr>
          <p:cNvPr id="12" name="Picture 12"/>
          <p:cNvPicPr>
            <a:picLocks noChangeAspect="1"/>
          </p:cNvPicPr>
          <p:nvPr/>
        </p:nvPicPr>
        <p:blipFill>
          <a:blip r:embed="rId2" cstate="print">
            <a:extLst>
              <a:ext uri="{28A0092B-C50C-407E-A947-70E740481C1C}">
                <a14:useLocalDpi xmlns:a14="http://schemas.microsoft.com/office/drawing/2010/main" val="0"/>
              </a:ext>
            </a:extLst>
          </a:blip>
          <a:srcRect b="11554"/>
          <a:stretch>
            <a:fillRect/>
          </a:stretch>
        </p:blipFill>
        <p:spPr bwMode="auto">
          <a:xfrm>
            <a:off x="6588125" y="2471738"/>
            <a:ext cx="8667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p:nvSpPr>
        <p:spPr bwMode="auto">
          <a:xfrm>
            <a:off x="7485063" y="511175"/>
            <a:ext cx="137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defRPr/>
            </a:pPr>
            <a:r>
              <a:rPr lang="en-US" altLang="en-US" sz="1200">
                <a:solidFill>
                  <a:srgbClr val="A6A6A6"/>
                </a:solidFill>
                <a:latin typeface="Segoe UI" panose="020B0502040204020203" pitchFamily="34" charset="0"/>
                <a:cs typeface="Segoe UI" panose="020B0502040204020203" pitchFamily="34" charset="0"/>
              </a:rPr>
              <a:t>CitiusTech Markets</a:t>
            </a:r>
          </a:p>
        </p:txBody>
      </p:sp>
      <p:sp>
        <p:nvSpPr>
          <p:cNvPr id="14" name="TextBox 13"/>
          <p:cNvSpPr txBox="1">
            <a:spLocks noChangeArrowheads="1"/>
          </p:cNvSpPr>
          <p:nvPr/>
        </p:nvSpPr>
        <p:spPr bwMode="auto">
          <a:xfrm>
            <a:off x="7485063" y="1854200"/>
            <a:ext cx="1195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ts val="600"/>
              </a:spcBef>
              <a:defRPr/>
            </a:pPr>
            <a:r>
              <a:rPr lang="en-US" altLang="en-US" sz="1200">
                <a:solidFill>
                  <a:srgbClr val="A6A6A6"/>
                </a:solidFill>
                <a:latin typeface="Segoe UI" panose="020B0502040204020203" pitchFamily="34" charset="0"/>
                <a:cs typeface="Segoe UI" panose="020B0502040204020203" pitchFamily="34" charset="0"/>
              </a:rPr>
              <a:t>CitiusTech Platforms</a:t>
            </a:r>
            <a:endParaRPr lang="en-IN" altLang="en-US" sz="1200">
              <a:solidFill>
                <a:srgbClr val="A6A6A6"/>
              </a:solidFill>
              <a:latin typeface="Segoe UI" panose="020B0502040204020203" pitchFamily="34" charset="0"/>
              <a:cs typeface="Segoe UI" panose="020B0502040204020203" pitchFamily="34" charset="0"/>
            </a:endParaRPr>
          </a:p>
        </p:txBody>
      </p:sp>
      <p:sp>
        <p:nvSpPr>
          <p:cNvPr id="15" name="TextBox 14"/>
          <p:cNvSpPr txBox="1">
            <a:spLocks noChangeArrowheads="1"/>
          </p:cNvSpPr>
          <p:nvPr/>
        </p:nvSpPr>
        <p:spPr bwMode="auto">
          <a:xfrm>
            <a:off x="7485063" y="1212850"/>
            <a:ext cx="1400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ts val="600"/>
              </a:spcBef>
              <a:spcAft>
                <a:spcPts val="600"/>
              </a:spcAft>
              <a:defRPr/>
            </a:pPr>
            <a:r>
              <a:rPr lang="en-US" altLang="en-US" sz="1200">
                <a:solidFill>
                  <a:srgbClr val="A6A6A6"/>
                </a:solidFill>
                <a:latin typeface="Segoe UI" panose="020B0502040204020203" pitchFamily="34" charset="0"/>
                <a:cs typeface="Segoe UI" panose="020B0502040204020203" pitchFamily="34" charset="0"/>
              </a:rPr>
              <a:t>CitiusTech Services</a:t>
            </a:r>
          </a:p>
        </p:txBody>
      </p:sp>
      <p:sp>
        <p:nvSpPr>
          <p:cNvPr id="16" name="TextBox 15"/>
          <p:cNvSpPr txBox="1">
            <a:spLocks noChangeArrowheads="1"/>
          </p:cNvSpPr>
          <p:nvPr/>
        </p:nvSpPr>
        <p:spPr bwMode="auto">
          <a:xfrm>
            <a:off x="7494588" y="2478088"/>
            <a:ext cx="1095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ts val="600"/>
              </a:spcBef>
              <a:defRPr/>
            </a:pPr>
            <a:r>
              <a:rPr lang="en-US" altLang="en-US" sz="1200">
                <a:solidFill>
                  <a:srgbClr val="A6A6A6"/>
                </a:solidFill>
                <a:latin typeface="Segoe UI" panose="020B0502040204020203" pitchFamily="34" charset="0"/>
                <a:cs typeface="Segoe UI" panose="020B0502040204020203" pitchFamily="34" charset="0"/>
              </a:rPr>
              <a:t>Accelerating Innovation</a:t>
            </a:r>
            <a:endParaRPr lang="en-IN" altLang="en-US" sz="1200">
              <a:solidFill>
                <a:srgbClr val="A6A6A6"/>
              </a:solidFill>
              <a:latin typeface="Segoe UI" panose="020B0502040204020203" pitchFamily="34" charset="0"/>
              <a:cs typeface="Segoe UI" panose="020B0502040204020203" pitchFamily="34" charset="0"/>
            </a:endParaRPr>
          </a:p>
        </p:txBody>
      </p:sp>
      <p:pic>
        <p:nvPicPr>
          <p:cNvPr id="17" name="Picture 1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5" y="1817688"/>
            <a:ext cx="8636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8"/>
          <p:cNvPicPr>
            <a:picLocks noChangeAspect="1"/>
          </p:cNvPicPr>
          <p:nvPr/>
        </p:nvPicPr>
        <p:blipFill>
          <a:blip r:embed="rId4" cstate="print">
            <a:extLst>
              <a:ext uri="{28A0092B-C50C-407E-A947-70E740481C1C}">
                <a14:useLocalDpi xmlns:a14="http://schemas.microsoft.com/office/drawing/2010/main" val="0"/>
              </a:ext>
            </a:extLst>
          </a:blip>
          <a:srcRect b="20950"/>
          <a:stretch>
            <a:fillRect/>
          </a:stretch>
        </p:blipFill>
        <p:spPr bwMode="auto">
          <a:xfrm>
            <a:off x="6586538" y="1149350"/>
            <a:ext cx="86360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9"/>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9713" y="468313"/>
            <a:ext cx="8604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a:spLocks noChangeArrowheads="1"/>
          </p:cNvSpPr>
          <p:nvPr/>
        </p:nvSpPr>
        <p:spPr bwMode="auto">
          <a:xfrm>
            <a:off x="6453188" y="3475038"/>
            <a:ext cx="1662112"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ts val="600"/>
              </a:spcBef>
              <a:defRPr/>
            </a:pPr>
            <a:r>
              <a:rPr lang="en-US" altLang="en-US" sz="1200" b="1">
                <a:solidFill>
                  <a:srgbClr val="404040"/>
                </a:solidFill>
                <a:cs typeface="Segoe UI" panose="020B0502040204020203" pitchFamily="34" charset="0"/>
              </a:rPr>
              <a:t>CitiusTech Contacts</a:t>
            </a:r>
          </a:p>
          <a:p>
            <a:pPr>
              <a:spcBef>
                <a:spcPts val="600"/>
              </a:spcBef>
              <a:defRPr/>
            </a:pPr>
            <a:r>
              <a:rPr lang="en-US" altLang="en-US" sz="1200">
                <a:solidFill>
                  <a:srgbClr val="A6A6A6"/>
                </a:solidFill>
                <a:cs typeface="Segoe UI" panose="020B0502040204020203" pitchFamily="34" charset="0"/>
              </a:rPr>
              <a:t>Name: </a:t>
            </a:r>
          </a:p>
          <a:p>
            <a:pPr>
              <a:spcBef>
                <a:spcPts val="600"/>
              </a:spcBef>
              <a:defRPr/>
            </a:pPr>
            <a:r>
              <a:rPr lang="en-US" altLang="en-US" sz="1200">
                <a:solidFill>
                  <a:srgbClr val="A6A6A6"/>
                </a:solidFill>
                <a:cs typeface="Segoe UI" panose="020B0502040204020203" pitchFamily="34" charset="0"/>
              </a:rPr>
              <a:t>Designation:</a:t>
            </a:r>
          </a:p>
          <a:p>
            <a:pPr>
              <a:spcBef>
                <a:spcPts val="600"/>
              </a:spcBef>
              <a:defRPr/>
            </a:pPr>
            <a:r>
              <a:rPr lang="en-US" altLang="en-US" sz="1200">
                <a:solidFill>
                  <a:srgbClr val="A6A6A6"/>
                </a:solidFill>
                <a:cs typeface="Segoe UI" panose="020B0502040204020203" pitchFamily="34" charset="0"/>
              </a:rPr>
              <a:t>Email </a:t>
            </a:r>
          </a:p>
          <a:p>
            <a:pPr>
              <a:spcBef>
                <a:spcPts val="600"/>
              </a:spcBef>
              <a:defRPr/>
            </a:pPr>
            <a:endParaRPr lang="en-IN" altLang="en-US" sz="1200">
              <a:solidFill>
                <a:srgbClr val="A6A6A6"/>
              </a:solidFill>
              <a:latin typeface="Segoe UI" panose="020B0502040204020203" pitchFamily="34" charset="0"/>
              <a:cs typeface="Segoe UI" panose="020B0502040204020203" pitchFamily="34" charset="0"/>
            </a:endParaRPr>
          </a:p>
        </p:txBody>
      </p:sp>
      <p:sp>
        <p:nvSpPr>
          <p:cNvPr id="21" name="Rectangle 20"/>
          <p:cNvSpPr>
            <a:spLocks noChangeArrowheads="1"/>
          </p:cNvSpPr>
          <p:nvPr/>
        </p:nvSpPr>
        <p:spPr bwMode="auto">
          <a:xfrm>
            <a:off x="6459538" y="4506913"/>
            <a:ext cx="15795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defRPr/>
            </a:pPr>
            <a:r>
              <a:rPr lang="en-US" altLang="en-US" sz="1200">
                <a:solidFill>
                  <a:srgbClr val="404040"/>
                </a:solidFill>
                <a:latin typeface="Segoe UI" panose="020B0502040204020203" pitchFamily="34" charset="0"/>
                <a:cs typeface="Segoe UI" panose="020B0502040204020203" pitchFamily="34" charset="0"/>
                <a:hlinkClick r:id="rId6"/>
              </a:rPr>
              <a:t>www.citiustech.com</a:t>
            </a:r>
            <a:r>
              <a:rPr lang="en-US" altLang="en-US">
                <a:solidFill>
                  <a:srgbClr val="404040"/>
                </a:solidFill>
                <a:latin typeface="Segoe UI" panose="020B0502040204020203" pitchFamily="34" charset="0"/>
                <a:cs typeface="Segoe UI" panose="020B0502040204020203" pitchFamily="34" charset="0"/>
              </a:rPr>
              <a:t> </a:t>
            </a:r>
          </a:p>
        </p:txBody>
      </p:sp>
      <p:sp>
        <p:nvSpPr>
          <p:cNvPr id="2" name="Title 1"/>
          <p:cNvSpPr>
            <a:spLocks noGrp="1"/>
          </p:cNvSpPr>
          <p:nvPr>
            <p:ph type="title"/>
          </p:nvPr>
        </p:nvSpPr>
        <p:spPr>
          <a:xfrm>
            <a:off x="533400" y="3112470"/>
            <a:ext cx="2667000" cy="566738"/>
          </a:xfrm>
        </p:spPr>
        <p:txBody>
          <a:bodyPr anchor="b">
            <a:noAutofit/>
          </a:bodyPr>
          <a:lstStyle>
            <a:lvl1pPr algn="l">
              <a:defRPr sz="3200" b="1">
                <a:solidFill>
                  <a:schemeClr val="tx1">
                    <a:lumMod val="75000"/>
                    <a:lumOff val="25000"/>
                  </a:schemeClr>
                </a:solidFill>
              </a:defRPr>
            </a:lvl1pPr>
          </a:lstStyle>
          <a:p>
            <a:r>
              <a:rPr lang="en-US"/>
              <a:t>Click to edit Master title style</a:t>
            </a:r>
          </a:p>
        </p:txBody>
      </p:sp>
      <p:sp>
        <p:nvSpPr>
          <p:cNvPr id="11" name="Text Placeholder 3"/>
          <p:cNvSpPr>
            <a:spLocks noGrp="1"/>
          </p:cNvSpPr>
          <p:nvPr>
            <p:ph type="body" sz="half" idx="2"/>
          </p:nvPr>
        </p:nvSpPr>
        <p:spPr>
          <a:xfrm>
            <a:off x="7486650" y="3733800"/>
            <a:ext cx="1257300" cy="202800"/>
          </a:xfr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200" b="1"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4" name="Text Placeholder 3"/>
          <p:cNvSpPr>
            <a:spLocks noGrp="1"/>
          </p:cNvSpPr>
          <p:nvPr>
            <p:ph type="body" sz="half" idx="10"/>
          </p:nvPr>
        </p:nvSpPr>
        <p:spPr>
          <a:xfrm>
            <a:off x="7505700" y="4038600"/>
            <a:ext cx="1257300" cy="202800"/>
          </a:xfr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200" b="1"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3"/>
          <p:cNvSpPr>
            <a:spLocks noGrp="1"/>
          </p:cNvSpPr>
          <p:nvPr>
            <p:ph type="body" sz="half" idx="11"/>
          </p:nvPr>
        </p:nvSpPr>
        <p:spPr>
          <a:xfrm>
            <a:off x="7505700" y="4343400"/>
            <a:ext cx="1257300" cy="202800"/>
          </a:xfr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200" b="1"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22" name="Picture 7">
            <a:extLst>
              <a:ext uri="{FF2B5EF4-FFF2-40B4-BE49-F238E27FC236}">
                <a16:creationId xmlns:a16="http://schemas.microsoft.com/office/drawing/2014/main" id="{AE122559-8310-4575-A1C6-E7387FA3DA90}"/>
              </a:ext>
            </a:extLst>
          </p:cNvPr>
          <p:cNvPicPr>
            <a:picLocks noChangeAspect="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312738" y="6530975"/>
            <a:ext cx="182562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0753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hank you">
    <p:spTree>
      <p:nvGrpSpPr>
        <p:cNvPr id="1" name=""/>
        <p:cNvGrpSpPr/>
        <p:nvPr/>
      </p:nvGrpSpPr>
      <p:grpSpPr>
        <a:xfrm>
          <a:off x="0" y="0"/>
          <a:ext cx="0" cy="0"/>
          <a:chOff x="0" y="0"/>
          <a:chExt cx="0" cy="0"/>
        </a:xfrm>
      </p:grpSpPr>
      <p:cxnSp>
        <p:nvCxnSpPr>
          <p:cNvPr id="8" name="Straight Connector 7"/>
          <p:cNvCxnSpPr/>
          <p:nvPr/>
        </p:nvCxnSpPr>
        <p:spPr>
          <a:xfrm flipH="1">
            <a:off x="6567488" y="3352800"/>
            <a:ext cx="21066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248400" y="304800"/>
            <a:ext cx="0" cy="6300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2"/>
          <p:cNvPicPr>
            <a:picLocks noChangeAspect="1"/>
          </p:cNvPicPr>
          <p:nvPr/>
        </p:nvPicPr>
        <p:blipFill>
          <a:blip r:embed="rId2" cstate="print">
            <a:extLst>
              <a:ext uri="{28A0092B-C50C-407E-A947-70E740481C1C}">
                <a14:useLocalDpi xmlns:a14="http://schemas.microsoft.com/office/drawing/2010/main" val="0"/>
              </a:ext>
            </a:extLst>
          </a:blip>
          <a:srcRect b="11554"/>
          <a:stretch>
            <a:fillRect/>
          </a:stretch>
        </p:blipFill>
        <p:spPr bwMode="auto">
          <a:xfrm>
            <a:off x="6588125" y="2471738"/>
            <a:ext cx="8667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p:nvSpPr>
        <p:spPr bwMode="auto">
          <a:xfrm>
            <a:off x="7485063" y="511175"/>
            <a:ext cx="137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defRPr/>
            </a:pPr>
            <a:r>
              <a:rPr lang="en-US" altLang="en-US" sz="1200">
                <a:solidFill>
                  <a:srgbClr val="A6A6A6"/>
                </a:solidFill>
                <a:latin typeface="Segoe UI" panose="020B0502040204020203" pitchFamily="34" charset="0"/>
                <a:cs typeface="Segoe UI" panose="020B0502040204020203" pitchFamily="34" charset="0"/>
              </a:rPr>
              <a:t>CitiusTech Markets</a:t>
            </a:r>
          </a:p>
        </p:txBody>
      </p:sp>
      <p:sp>
        <p:nvSpPr>
          <p:cNvPr id="14" name="TextBox 13"/>
          <p:cNvSpPr txBox="1">
            <a:spLocks noChangeArrowheads="1"/>
          </p:cNvSpPr>
          <p:nvPr/>
        </p:nvSpPr>
        <p:spPr bwMode="auto">
          <a:xfrm>
            <a:off x="7485063" y="1854200"/>
            <a:ext cx="1195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ts val="600"/>
              </a:spcBef>
              <a:defRPr/>
            </a:pPr>
            <a:r>
              <a:rPr lang="en-US" altLang="en-US" sz="1200">
                <a:solidFill>
                  <a:srgbClr val="A6A6A6"/>
                </a:solidFill>
                <a:latin typeface="Segoe UI" panose="020B0502040204020203" pitchFamily="34" charset="0"/>
                <a:cs typeface="Segoe UI" panose="020B0502040204020203" pitchFamily="34" charset="0"/>
              </a:rPr>
              <a:t>CitiusTech Platforms</a:t>
            </a:r>
            <a:endParaRPr lang="en-IN" altLang="en-US" sz="1200">
              <a:solidFill>
                <a:srgbClr val="A6A6A6"/>
              </a:solidFill>
              <a:latin typeface="Segoe UI" panose="020B0502040204020203" pitchFamily="34" charset="0"/>
              <a:cs typeface="Segoe UI" panose="020B0502040204020203" pitchFamily="34" charset="0"/>
            </a:endParaRPr>
          </a:p>
        </p:txBody>
      </p:sp>
      <p:sp>
        <p:nvSpPr>
          <p:cNvPr id="15" name="TextBox 14"/>
          <p:cNvSpPr txBox="1">
            <a:spLocks noChangeArrowheads="1"/>
          </p:cNvSpPr>
          <p:nvPr/>
        </p:nvSpPr>
        <p:spPr bwMode="auto">
          <a:xfrm>
            <a:off x="7485063" y="1212850"/>
            <a:ext cx="1400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ts val="600"/>
              </a:spcBef>
              <a:spcAft>
                <a:spcPts val="600"/>
              </a:spcAft>
              <a:defRPr/>
            </a:pPr>
            <a:r>
              <a:rPr lang="en-US" altLang="en-US" sz="1200">
                <a:solidFill>
                  <a:srgbClr val="A6A6A6"/>
                </a:solidFill>
                <a:latin typeface="Segoe UI" panose="020B0502040204020203" pitchFamily="34" charset="0"/>
                <a:cs typeface="Segoe UI" panose="020B0502040204020203" pitchFamily="34" charset="0"/>
              </a:rPr>
              <a:t>CitiusTech Services</a:t>
            </a:r>
          </a:p>
        </p:txBody>
      </p:sp>
      <p:sp>
        <p:nvSpPr>
          <p:cNvPr id="16" name="TextBox 15"/>
          <p:cNvSpPr txBox="1">
            <a:spLocks noChangeArrowheads="1"/>
          </p:cNvSpPr>
          <p:nvPr/>
        </p:nvSpPr>
        <p:spPr bwMode="auto">
          <a:xfrm>
            <a:off x="7494588" y="2478088"/>
            <a:ext cx="1095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ts val="600"/>
              </a:spcBef>
              <a:defRPr/>
            </a:pPr>
            <a:r>
              <a:rPr lang="en-US" altLang="en-US" sz="1200">
                <a:solidFill>
                  <a:srgbClr val="A6A6A6"/>
                </a:solidFill>
                <a:latin typeface="Segoe UI" panose="020B0502040204020203" pitchFamily="34" charset="0"/>
                <a:cs typeface="Segoe UI" panose="020B0502040204020203" pitchFamily="34" charset="0"/>
              </a:rPr>
              <a:t>Accelerating Innovation</a:t>
            </a:r>
            <a:endParaRPr lang="en-IN" altLang="en-US" sz="1200">
              <a:solidFill>
                <a:srgbClr val="A6A6A6"/>
              </a:solidFill>
              <a:latin typeface="Segoe UI" panose="020B0502040204020203" pitchFamily="34" charset="0"/>
              <a:cs typeface="Segoe UI" panose="020B0502040204020203" pitchFamily="34" charset="0"/>
            </a:endParaRPr>
          </a:p>
        </p:txBody>
      </p:sp>
      <p:pic>
        <p:nvPicPr>
          <p:cNvPr id="17" name="Picture 1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5" y="1817688"/>
            <a:ext cx="8636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8"/>
          <p:cNvPicPr>
            <a:picLocks noChangeAspect="1"/>
          </p:cNvPicPr>
          <p:nvPr/>
        </p:nvPicPr>
        <p:blipFill>
          <a:blip r:embed="rId4" cstate="print">
            <a:extLst>
              <a:ext uri="{28A0092B-C50C-407E-A947-70E740481C1C}">
                <a14:useLocalDpi xmlns:a14="http://schemas.microsoft.com/office/drawing/2010/main" val="0"/>
              </a:ext>
            </a:extLst>
          </a:blip>
          <a:srcRect b="20950"/>
          <a:stretch>
            <a:fillRect/>
          </a:stretch>
        </p:blipFill>
        <p:spPr bwMode="auto">
          <a:xfrm>
            <a:off x="6586538" y="1149350"/>
            <a:ext cx="86360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9"/>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9713" y="468313"/>
            <a:ext cx="8604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a:spLocks noChangeArrowheads="1"/>
          </p:cNvSpPr>
          <p:nvPr/>
        </p:nvSpPr>
        <p:spPr bwMode="auto">
          <a:xfrm>
            <a:off x="6415088" y="3475038"/>
            <a:ext cx="1662112"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ts val="600"/>
              </a:spcBef>
              <a:defRPr/>
            </a:pPr>
            <a:r>
              <a:rPr lang="en-US" altLang="en-US" sz="1200" b="1">
                <a:solidFill>
                  <a:srgbClr val="404040"/>
                </a:solidFill>
                <a:cs typeface="Segoe UI" panose="020B0502040204020203" pitchFamily="34" charset="0"/>
              </a:rPr>
              <a:t>CitiusTech Contacts</a:t>
            </a:r>
          </a:p>
          <a:p>
            <a:pPr>
              <a:spcBef>
                <a:spcPts val="600"/>
              </a:spcBef>
              <a:defRPr/>
            </a:pPr>
            <a:r>
              <a:rPr lang="en-US" altLang="en-US" sz="1200">
                <a:solidFill>
                  <a:srgbClr val="A6A6A6"/>
                </a:solidFill>
                <a:cs typeface="Segoe UI" panose="020B0502040204020203" pitchFamily="34" charset="0"/>
              </a:rPr>
              <a:t>Email </a:t>
            </a:r>
          </a:p>
          <a:p>
            <a:pPr>
              <a:spcBef>
                <a:spcPts val="600"/>
              </a:spcBef>
              <a:defRPr/>
            </a:pPr>
            <a:endParaRPr lang="en-IN" altLang="en-US" sz="1200">
              <a:solidFill>
                <a:srgbClr val="A6A6A6"/>
              </a:solidFill>
              <a:latin typeface="Segoe UI" panose="020B0502040204020203" pitchFamily="34" charset="0"/>
              <a:cs typeface="Segoe UI" panose="020B0502040204020203" pitchFamily="34" charset="0"/>
            </a:endParaRPr>
          </a:p>
        </p:txBody>
      </p:sp>
      <p:sp>
        <p:nvSpPr>
          <p:cNvPr id="21" name="Rectangle 20"/>
          <p:cNvSpPr>
            <a:spLocks noChangeArrowheads="1"/>
          </p:cNvSpPr>
          <p:nvPr/>
        </p:nvSpPr>
        <p:spPr bwMode="auto">
          <a:xfrm>
            <a:off x="6973888" y="4212550"/>
            <a:ext cx="15795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defRPr/>
            </a:pPr>
            <a:r>
              <a:rPr lang="en-US" altLang="en-US" sz="1200">
                <a:solidFill>
                  <a:srgbClr val="404040"/>
                </a:solidFill>
                <a:latin typeface="Segoe UI" panose="020B0502040204020203" pitchFamily="34" charset="0"/>
                <a:cs typeface="Segoe UI" panose="020B0502040204020203" pitchFamily="34" charset="0"/>
                <a:hlinkClick r:id="rId6"/>
              </a:rPr>
              <a:t>www.citiustech.com</a:t>
            </a:r>
            <a:r>
              <a:rPr lang="en-US" altLang="en-US">
                <a:solidFill>
                  <a:srgbClr val="404040"/>
                </a:solidFill>
                <a:latin typeface="Segoe UI" panose="020B0502040204020203" pitchFamily="34" charset="0"/>
                <a:cs typeface="Segoe UI" panose="020B0502040204020203" pitchFamily="34" charset="0"/>
              </a:rPr>
              <a:t> </a:t>
            </a:r>
          </a:p>
        </p:txBody>
      </p:sp>
      <p:sp>
        <p:nvSpPr>
          <p:cNvPr id="2" name="Title 1"/>
          <p:cNvSpPr>
            <a:spLocks noGrp="1"/>
          </p:cNvSpPr>
          <p:nvPr>
            <p:ph type="title"/>
          </p:nvPr>
        </p:nvSpPr>
        <p:spPr>
          <a:xfrm>
            <a:off x="533400" y="3112470"/>
            <a:ext cx="2667000" cy="566738"/>
          </a:xfrm>
        </p:spPr>
        <p:txBody>
          <a:bodyPr anchor="b">
            <a:noAutofit/>
          </a:bodyPr>
          <a:lstStyle>
            <a:lvl1pPr algn="l">
              <a:defRPr sz="3200" b="1">
                <a:solidFill>
                  <a:schemeClr val="tx1">
                    <a:lumMod val="75000"/>
                    <a:lumOff val="25000"/>
                  </a:schemeClr>
                </a:solidFill>
              </a:defRPr>
            </a:lvl1pPr>
          </a:lstStyle>
          <a:p>
            <a:r>
              <a:rPr lang="en-US"/>
              <a:t>Click to edit Master title style</a:t>
            </a:r>
          </a:p>
        </p:txBody>
      </p:sp>
      <p:sp>
        <p:nvSpPr>
          <p:cNvPr id="25" name="Text Placeholder 3"/>
          <p:cNvSpPr>
            <a:spLocks noGrp="1"/>
          </p:cNvSpPr>
          <p:nvPr>
            <p:ph type="body" sz="half" idx="11"/>
          </p:nvPr>
        </p:nvSpPr>
        <p:spPr>
          <a:xfrm>
            <a:off x="6691763" y="3724374"/>
            <a:ext cx="2626412" cy="271025"/>
          </a:xfr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200" b="1"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a:p>
        </p:txBody>
      </p:sp>
      <p:pic>
        <p:nvPicPr>
          <p:cNvPr id="23" name="Picture 22">
            <a:extLst>
              <a:ext uri="{FF2B5EF4-FFF2-40B4-BE49-F238E27FC236}">
                <a16:creationId xmlns:a16="http://schemas.microsoft.com/office/drawing/2014/main" id="{860D3E3C-9F70-4412-9744-A5E5BA167CF1}"/>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24" name="Straight Connector 23">
            <a:extLst>
              <a:ext uri="{FF2B5EF4-FFF2-40B4-BE49-F238E27FC236}">
                <a16:creationId xmlns:a16="http://schemas.microsoft.com/office/drawing/2014/main" id="{7E03DDDA-1EF5-4740-8351-43C15AFD21F7}"/>
              </a:ext>
            </a:extLst>
          </p:cNvPr>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Slide Number Placeholder 5">
            <a:extLst>
              <a:ext uri="{FF2B5EF4-FFF2-40B4-BE49-F238E27FC236}">
                <a16:creationId xmlns:a16="http://schemas.microsoft.com/office/drawing/2014/main" id="{4DD0439A-9C9B-4EAE-8BBD-788A99B3C37C}"/>
              </a:ext>
            </a:extLst>
          </p:cNvPr>
          <p:cNvSpPr txBox="1">
            <a:spLocks/>
          </p:cNvSpPr>
          <p:nvPr userDrawn="1"/>
        </p:nvSpPr>
        <p:spPr>
          <a:xfrm>
            <a:off x="8458200" y="6567353"/>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a:solidFill>
                <a:prstClr val="black">
                  <a:lumMod val="75000"/>
                  <a:lumOff val="25000"/>
                </a:prstClr>
              </a:solidFill>
            </a:endParaRPr>
          </a:p>
        </p:txBody>
      </p:sp>
    </p:spTree>
    <p:extLst>
      <p:ext uri="{BB962C8B-B14F-4D97-AF65-F5344CB8AC3E}">
        <p14:creationId xmlns:p14="http://schemas.microsoft.com/office/powerpoint/2010/main" val="3761263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noAutofit/>
          </a:bodyPr>
          <a:lstStyle>
            <a:lvl1pPr algn="l">
              <a:defRPr sz="2600" b="1">
                <a:solidFill>
                  <a:schemeClr val="tx1">
                    <a:lumMod val="75000"/>
                    <a:lumOff val="25000"/>
                  </a:schemeClr>
                </a:solidFill>
              </a:defRPr>
            </a:lvl1pPr>
          </a:lstStyle>
          <a:p>
            <a:r>
              <a:rPr lang="en-US"/>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274320" y="914400"/>
            <a:ext cx="8558784" cy="5486400"/>
          </a:xfrm>
        </p:spPr>
        <p:txBody>
          <a:bodyPr>
            <a:normAutofit/>
          </a:bodyPr>
          <a:lstStyle>
            <a:lvl1pPr>
              <a:defRPr sz="1600"/>
            </a:lvl1pPr>
            <a:lvl2pPr marL="682625" indent="-347663">
              <a:defRPr sz="1600"/>
            </a:lvl2pPr>
            <a:lvl3pPr marL="1023938" indent="-338138">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5"/>
          <p:cNvSpPr txBox="1">
            <a:spLocks/>
          </p:cNvSpPr>
          <p:nvPr userDrawn="1"/>
        </p:nvSpPr>
        <p:spPr>
          <a:xfrm>
            <a:off x="8458200" y="6567353"/>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a:solidFill>
                <a:prstClr val="black">
                  <a:lumMod val="75000"/>
                  <a:lumOff val="25000"/>
                </a:prstClr>
              </a:solidFill>
            </a:endParaRPr>
          </a:p>
        </p:txBody>
      </p:sp>
    </p:spTree>
    <p:extLst>
      <p:ext uri="{BB962C8B-B14F-4D97-AF65-F5344CB8AC3E}">
        <p14:creationId xmlns:p14="http://schemas.microsoft.com/office/powerpoint/2010/main" val="352333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7"/>
          <p:cNvPicPr>
            <a:picLocks noChangeAspect="1"/>
          </p:cNvPicPr>
          <p:nvPr/>
        </p:nvPicPr>
        <p:blipFill>
          <a:blip r:embed="rId2" cstate="print">
            <a:extLst>
              <a:ext uri="{28A0092B-C50C-407E-A947-70E740481C1C}">
                <a14:useLocalDpi xmlns:a14="http://schemas.microsoft.com/office/drawing/2010/main" val="0"/>
              </a:ext>
            </a:extLst>
          </a:blip>
          <a:srcRect t="18307" b="34978"/>
          <a:stretch>
            <a:fillRect/>
          </a:stretch>
        </p:blipFill>
        <p:spPr bwMode="auto">
          <a:xfrm>
            <a:off x="304800" y="1779588"/>
            <a:ext cx="8494713" cy="317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685800"/>
            <a:ext cx="3276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p:cNvSpPr>
            <a:spLocks noChangeArrowheads="1"/>
          </p:cNvSpPr>
          <p:nvPr/>
        </p:nvSpPr>
        <p:spPr bwMode="auto">
          <a:xfrm>
            <a:off x="76200" y="6372225"/>
            <a:ext cx="9144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sysDot"/>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0" hangingPunct="0">
              <a:defRPr/>
            </a:pPr>
            <a:r>
              <a:rPr lang="en-US" altLang="en-US" sz="1100">
                <a:solidFill>
                  <a:srgbClr val="A6A6A6"/>
                </a:solidFill>
                <a:cs typeface="Times New Roman" panose="02020603050405020304"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altLang="en-US" sz="1100">
              <a:solidFill>
                <a:srgbClr val="A6A6A6"/>
              </a:solidFill>
              <a:cs typeface="+mn-cs"/>
            </a:endParaRPr>
          </a:p>
        </p:txBody>
      </p:sp>
      <p:sp>
        <p:nvSpPr>
          <p:cNvPr id="7" name="Rectangle 6"/>
          <p:cNvSpPr/>
          <p:nvPr/>
        </p:nvSpPr>
        <p:spPr>
          <a:xfrm flipH="1">
            <a:off x="304800" y="3733800"/>
            <a:ext cx="6480175" cy="1062038"/>
          </a:xfrm>
          <a:prstGeom prst="rect">
            <a:avLst/>
          </a:prstGeom>
          <a:solidFill>
            <a:schemeClr val="accent4">
              <a:lumMod val="75000"/>
              <a:alpha val="80000"/>
            </a:schemeClr>
          </a:solidFill>
        </p:spPr>
        <p:txBody>
          <a:bodyPr lIns="144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IN" sz="2600">
                <a:solidFill>
                  <a:schemeClr val="bg1"/>
                </a:solidFill>
                <a:ea typeface="Segoe UI" pitchFamily="34" charset="0"/>
                <a:cs typeface="Segoe UI" pitchFamily="34" charset="0"/>
              </a:rPr>
              <a:t> </a:t>
            </a:r>
          </a:p>
        </p:txBody>
      </p:sp>
      <p:sp>
        <p:nvSpPr>
          <p:cNvPr id="8" name="Rectangle 7"/>
          <p:cNvSpPr/>
          <p:nvPr/>
        </p:nvSpPr>
        <p:spPr>
          <a:xfrm>
            <a:off x="8477250" y="4662488"/>
            <a:ext cx="438150" cy="442912"/>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 name="Rectangle 8"/>
          <p:cNvSpPr/>
          <p:nvPr/>
        </p:nvSpPr>
        <p:spPr>
          <a:xfrm>
            <a:off x="8042275" y="4684713"/>
            <a:ext cx="274638" cy="274637"/>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 name="Rectangle 9"/>
          <p:cNvSpPr/>
          <p:nvPr/>
        </p:nvSpPr>
        <p:spPr>
          <a:xfrm>
            <a:off x="8261350" y="4384675"/>
            <a:ext cx="180975" cy="179388"/>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p:nvSpPr>
        <p:spPr>
          <a:xfrm>
            <a:off x="228600" y="16764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868363" y="1970088"/>
            <a:ext cx="365125" cy="365125"/>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p:nvSpPr>
        <p:spPr>
          <a:xfrm>
            <a:off x="762000" y="2414588"/>
            <a:ext cx="182563" cy="182562"/>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p:nvSpPr>
        <p:spPr>
          <a:xfrm>
            <a:off x="7532688" y="4560888"/>
            <a:ext cx="182562" cy="182562"/>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5" name="Rectangle 14"/>
          <p:cNvSpPr/>
          <p:nvPr/>
        </p:nvSpPr>
        <p:spPr>
          <a:xfrm>
            <a:off x="7745413" y="4433888"/>
            <a:ext cx="90487" cy="90487"/>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a:solidFill>
                <a:prstClr val="black"/>
              </a:solidFill>
            </a:endParaRPr>
          </a:p>
        </p:txBody>
      </p:sp>
      <p:pic>
        <p:nvPicPr>
          <p:cNvPr id="1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9000" y="1903413"/>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itle 1"/>
          <p:cNvSpPr>
            <a:spLocks noGrp="1"/>
          </p:cNvSpPr>
          <p:nvPr>
            <p:ph type="ctrTitle"/>
          </p:nvPr>
        </p:nvSpPr>
        <p:spPr>
          <a:xfrm>
            <a:off x="302887" y="3720074"/>
            <a:ext cx="6478913" cy="1089637"/>
          </a:xfrm>
        </p:spPr>
        <p:txBody>
          <a:bodyPr>
            <a:noAutofit/>
          </a:bodyPr>
          <a:lstStyle>
            <a:lvl1pPr algn="l">
              <a:defRPr sz="2600">
                <a:solidFill>
                  <a:schemeClr val="bg1"/>
                </a:solidFill>
              </a:defRPr>
            </a:lvl1pPr>
          </a:lstStyle>
          <a:p>
            <a:r>
              <a:rPr lang="en-US"/>
              <a:t>Click to edit Master title style</a:t>
            </a:r>
          </a:p>
        </p:txBody>
      </p:sp>
      <p:sp>
        <p:nvSpPr>
          <p:cNvPr id="61" name="Subtitle 2"/>
          <p:cNvSpPr>
            <a:spLocks noGrp="1"/>
          </p:cNvSpPr>
          <p:nvPr>
            <p:ph type="subTitle" idx="1"/>
          </p:nvPr>
        </p:nvSpPr>
        <p:spPr>
          <a:xfrm>
            <a:off x="304800" y="5138967"/>
            <a:ext cx="6400800" cy="804634"/>
          </a:xfrm>
        </p:spPr>
        <p:txBody>
          <a:bodyPr>
            <a:norm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14407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4" name="Picture 7"/>
          <p:cNvPicPr>
            <a:picLocks noChangeAspect="1"/>
          </p:cNvPicPr>
          <p:nvPr/>
        </p:nvPicPr>
        <p:blipFill>
          <a:blip r:embed="rId2" cstate="print">
            <a:extLst>
              <a:ext uri="{28A0092B-C50C-407E-A947-70E740481C1C}">
                <a14:useLocalDpi xmlns:a14="http://schemas.microsoft.com/office/drawing/2010/main" val="0"/>
              </a:ext>
            </a:extLst>
          </a:blip>
          <a:srcRect l="9" t="11369" r="-9" b="34445"/>
          <a:stretch>
            <a:fillRect/>
          </a:stretch>
        </p:blipFill>
        <p:spPr bwMode="auto">
          <a:xfrm>
            <a:off x="315913" y="1779588"/>
            <a:ext cx="8489950" cy="317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685800"/>
            <a:ext cx="3276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p:cNvSpPr>
            <a:spLocks noChangeArrowheads="1"/>
          </p:cNvSpPr>
          <p:nvPr/>
        </p:nvSpPr>
        <p:spPr bwMode="auto">
          <a:xfrm>
            <a:off x="76200" y="6372225"/>
            <a:ext cx="9144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sysDot"/>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0" hangingPunct="0">
              <a:defRPr/>
            </a:pPr>
            <a:r>
              <a:rPr lang="en-US" altLang="en-US" sz="1100">
                <a:solidFill>
                  <a:srgbClr val="A6A6A6"/>
                </a:solidFill>
                <a:cs typeface="Times New Roman" panose="02020603050405020304"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altLang="en-US" sz="1100">
              <a:solidFill>
                <a:srgbClr val="A6A6A6"/>
              </a:solidFill>
              <a:cs typeface="+mn-cs"/>
            </a:endParaRPr>
          </a:p>
        </p:txBody>
      </p:sp>
      <p:sp>
        <p:nvSpPr>
          <p:cNvPr id="7" name="Rectangle 6"/>
          <p:cNvSpPr/>
          <p:nvPr/>
        </p:nvSpPr>
        <p:spPr>
          <a:xfrm flipH="1">
            <a:off x="304800" y="3733800"/>
            <a:ext cx="6480175" cy="1062038"/>
          </a:xfrm>
          <a:prstGeom prst="rect">
            <a:avLst/>
          </a:prstGeom>
          <a:solidFill>
            <a:schemeClr val="accent4">
              <a:lumMod val="75000"/>
              <a:alpha val="80000"/>
            </a:schemeClr>
          </a:solidFill>
        </p:spPr>
        <p:txBody>
          <a:bodyPr lIns="144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IN" sz="2600">
                <a:solidFill>
                  <a:schemeClr val="bg1"/>
                </a:solidFill>
                <a:ea typeface="Segoe UI" pitchFamily="34" charset="0"/>
                <a:cs typeface="Segoe UI" pitchFamily="34" charset="0"/>
              </a:rPr>
              <a:t> </a:t>
            </a:r>
          </a:p>
        </p:txBody>
      </p:sp>
      <p:sp>
        <p:nvSpPr>
          <p:cNvPr id="8" name="Rectangle 7"/>
          <p:cNvSpPr/>
          <p:nvPr/>
        </p:nvSpPr>
        <p:spPr>
          <a:xfrm>
            <a:off x="8477250" y="4662488"/>
            <a:ext cx="438150" cy="442912"/>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 name="Rectangle 8"/>
          <p:cNvSpPr/>
          <p:nvPr/>
        </p:nvSpPr>
        <p:spPr>
          <a:xfrm>
            <a:off x="8042275" y="4684713"/>
            <a:ext cx="274638" cy="274637"/>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 name="Rectangle 9"/>
          <p:cNvSpPr/>
          <p:nvPr/>
        </p:nvSpPr>
        <p:spPr>
          <a:xfrm>
            <a:off x="8261350" y="4384675"/>
            <a:ext cx="180975" cy="179388"/>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p:nvSpPr>
        <p:spPr>
          <a:xfrm>
            <a:off x="228600" y="16764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868363" y="1970088"/>
            <a:ext cx="365125" cy="365125"/>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p:nvSpPr>
        <p:spPr>
          <a:xfrm>
            <a:off x="762000" y="2414588"/>
            <a:ext cx="182563" cy="182562"/>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p:nvSpPr>
        <p:spPr>
          <a:xfrm>
            <a:off x="7532688" y="4560888"/>
            <a:ext cx="182562" cy="182562"/>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5" name="Rectangle 14"/>
          <p:cNvSpPr/>
          <p:nvPr/>
        </p:nvSpPr>
        <p:spPr>
          <a:xfrm>
            <a:off x="7745413" y="4433888"/>
            <a:ext cx="90487" cy="90487"/>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a:solidFill>
                <a:prstClr val="black"/>
              </a:solidFill>
            </a:endParaRPr>
          </a:p>
        </p:txBody>
      </p:sp>
      <p:pic>
        <p:nvPicPr>
          <p:cNvPr id="1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9000" y="1903413"/>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itle 1"/>
          <p:cNvSpPr>
            <a:spLocks noGrp="1"/>
          </p:cNvSpPr>
          <p:nvPr>
            <p:ph type="ctrTitle"/>
          </p:nvPr>
        </p:nvSpPr>
        <p:spPr>
          <a:xfrm>
            <a:off x="302887" y="3720074"/>
            <a:ext cx="6478913" cy="1089637"/>
          </a:xfrm>
        </p:spPr>
        <p:txBody>
          <a:bodyPr>
            <a:noAutofit/>
          </a:bodyPr>
          <a:lstStyle>
            <a:lvl1pPr algn="l">
              <a:defRPr sz="2600">
                <a:solidFill>
                  <a:schemeClr val="bg1"/>
                </a:solidFill>
              </a:defRPr>
            </a:lvl1pPr>
          </a:lstStyle>
          <a:p>
            <a:r>
              <a:rPr lang="en-US"/>
              <a:t>Click to edit Master title style</a:t>
            </a:r>
          </a:p>
        </p:txBody>
      </p:sp>
      <p:sp>
        <p:nvSpPr>
          <p:cNvPr id="61" name="Subtitle 2"/>
          <p:cNvSpPr>
            <a:spLocks noGrp="1"/>
          </p:cNvSpPr>
          <p:nvPr>
            <p:ph type="subTitle" idx="1"/>
          </p:nvPr>
        </p:nvSpPr>
        <p:spPr>
          <a:xfrm>
            <a:off x="304800" y="5138967"/>
            <a:ext cx="6400800" cy="804634"/>
          </a:xfrm>
        </p:spPr>
        <p:txBody>
          <a:bodyPr>
            <a:norm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524059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4" name="Picture 7"/>
          <p:cNvPicPr>
            <a:picLocks noChangeAspect="1"/>
          </p:cNvPicPr>
          <p:nvPr/>
        </p:nvPicPr>
        <p:blipFill>
          <a:blip r:embed="rId2" cstate="print">
            <a:extLst>
              <a:ext uri="{28A0092B-C50C-407E-A947-70E740481C1C}">
                <a14:useLocalDpi xmlns:a14="http://schemas.microsoft.com/office/drawing/2010/main" val="0"/>
              </a:ext>
            </a:extLst>
          </a:blip>
          <a:srcRect t="23502" b="25829"/>
          <a:stretch>
            <a:fillRect/>
          </a:stretch>
        </p:blipFill>
        <p:spPr bwMode="auto">
          <a:xfrm>
            <a:off x="304800" y="1779588"/>
            <a:ext cx="8494713" cy="317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685800"/>
            <a:ext cx="3276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p:cNvSpPr>
            <a:spLocks noChangeArrowheads="1"/>
          </p:cNvSpPr>
          <p:nvPr/>
        </p:nvSpPr>
        <p:spPr bwMode="auto">
          <a:xfrm>
            <a:off x="76200" y="6372225"/>
            <a:ext cx="9144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sysDot"/>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0" hangingPunct="0">
              <a:defRPr/>
            </a:pPr>
            <a:r>
              <a:rPr lang="en-US" altLang="en-US" sz="1100">
                <a:solidFill>
                  <a:srgbClr val="A6A6A6"/>
                </a:solidFill>
                <a:cs typeface="Times New Roman" panose="02020603050405020304"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altLang="en-US" sz="1100">
              <a:solidFill>
                <a:srgbClr val="A6A6A6"/>
              </a:solidFill>
              <a:cs typeface="+mn-cs"/>
            </a:endParaRPr>
          </a:p>
        </p:txBody>
      </p:sp>
      <p:sp>
        <p:nvSpPr>
          <p:cNvPr id="7" name="Rectangle 6"/>
          <p:cNvSpPr/>
          <p:nvPr/>
        </p:nvSpPr>
        <p:spPr>
          <a:xfrm flipH="1">
            <a:off x="304800" y="3733800"/>
            <a:ext cx="6480175" cy="1062038"/>
          </a:xfrm>
          <a:prstGeom prst="rect">
            <a:avLst/>
          </a:prstGeom>
          <a:solidFill>
            <a:schemeClr val="accent3">
              <a:lumMod val="75000"/>
              <a:alpha val="80000"/>
            </a:schemeClr>
          </a:solidFill>
        </p:spPr>
        <p:txBody>
          <a:bodyPr lIns="144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IN" sz="2600">
                <a:solidFill>
                  <a:schemeClr val="bg1"/>
                </a:solidFill>
                <a:ea typeface="Segoe UI" pitchFamily="34" charset="0"/>
                <a:cs typeface="Segoe UI" pitchFamily="34" charset="0"/>
              </a:rPr>
              <a:t> </a:t>
            </a:r>
          </a:p>
        </p:txBody>
      </p:sp>
      <p:sp>
        <p:nvSpPr>
          <p:cNvPr id="8" name="Rectangle 7"/>
          <p:cNvSpPr/>
          <p:nvPr/>
        </p:nvSpPr>
        <p:spPr>
          <a:xfrm>
            <a:off x="8477250" y="4662488"/>
            <a:ext cx="438150" cy="442912"/>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 name="Rectangle 8"/>
          <p:cNvSpPr/>
          <p:nvPr/>
        </p:nvSpPr>
        <p:spPr>
          <a:xfrm>
            <a:off x="8042275" y="4684713"/>
            <a:ext cx="274638" cy="274637"/>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 name="Rectangle 9"/>
          <p:cNvSpPr/>
          <p:nvPr/>
        </p:nvSpPr>
        <p:spPr>
          <a:xfrm>
            <a:off x="8261350" y="4384675"/>
            <a:ext cx="180975" cy="179388"/>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p:nvSpPr>
        <p:spPr>
          <a:xfrm>
            <a:off x="228600" y="16764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868363" y="1970088"/>
            <a:ext cx="365125" cy="365125"/>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p:nvSpPr>
        <p:spPr>
          <a:xfrm>
            <a:off x="762000" y="2414588"/>
            <a:ext cx="182563" cy="182562"/>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p:nvSpPr>
        <p:spPr>
          <a:xfrm>
            <a:off x="7532688" y="4560888"/>
            <a:ext cx="182562" cy="182562"/>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5" name="Rectangle 14"/>
          <p:cNvSpPr/>
          <p:nvPr/>
        </p:nvSpPr>
        <p:spPr>
          <a:xfrm>
            <a:off x="7745413" y="4433888"/>
            <a:ext cx="90487" cy="90487"/>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a:solidFill>
                <a:prstClr val="black"/>
              </a:solidFill>
            </a:endParaRPr>
          </a:p>
        </p:txBody>
      </p:sp>
      <p:pic>
        <p:nvPicPr>
          <p:cNvPr id="1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9000" y="1903413"/>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itle 1"/>
          <p:cNvSpPr>
            <a:spLocks noGrp="1"/>
          </p:cNvSpPr>
          <p:nvPr>
            <p:ph type="ctrTitle"/>
          </p:nvPr>
        </p:nvSpPr>
        <p:spPr>
          <a:xfrm>
            <a:off x="302887" y="3720074"/>
            <a:ext cx="6478913" cy="1089637"/>
          </a:xfrm>
        </p:spPr>
        <p:txBody>
          <a:bodyPr>
            <a:noAutofit/>
          </a:bodyPr>
          <a:lstStyle>
            <a:lvl1pPr algn="l">
              <a:defRPr sz="2600">
                <a:solidFill>
                  <a:schemeClr val="bg1"/>
                </a:solidFill>
              </a:defRPr>
            </a:lvl1pPr>
          </a:lstStyle>
          <a:p>
            <a:r>
              <a:rPr lang="en-US"/>
              <a:t>Click to edit Master title style</a:t>
            </a:r>
          </a:p>
        </p:txBody>
      </p:sp>
      <p:sp>
        <p:nvSpPr>
          <p:cNvPr id="61" name="Subtitle 2"/>
          <p:cNvSpPr>
            <a:spLocks noGrp="1"/>
          </p:cNvSpPr>
          <p:nvPr>
            <p:ph type="subTitle" idx="1"/>
          </p:nvPr>
        </p:nvSpPr>
        <p:spPr>
          <a:xfrm>
            <a:off x="304800" y="5138967"/>
            <a:ext cx="6400800" cy="804634"/>
          </a:xfrm>
        </p:spPr>
        <p:txBody>
          <a:bodyPr>
            <a:norm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554204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4" name="Picture 7"/>
          <p:cNvPicPr>
            <a:picLocks noChangeAspect="1"/>
          </p:cNvPicPr>
          <p:nvPr/>
        </p:nvPicPr>
        <p:blipFill>
          <a:blip r:embed="rId2" cstate="print">
            <a:extLst>
              <a:ext uri="{28A0092B-C50C-407E-A947-70E740481C1C}">
                <a14:useLocalDpi xmlns:a14="http://schemas.microsoft.com/office/drawing/2010/main" val="0"/>
              </a:ext>
            </a:extLst>
          </a:blip>
          <a:srcRect t="18062" b="25768"/>
          <a:stretch>
            <a:fillRect/>
          </a:stretch>
        </p:blipFill>
        <p:spPr bwMode="auto">
          <a:xfrm>
            <a:off x="303213" y="1779588"/>
            <a:ext cx="8496300" cy="317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685800"/>
            <a:ext cx="3276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p:cNvSpPr>
            <a:spLocks noChangeArrowheads="1"/>
          </p:cNvSpPr>
          <p:nvPr/>
        </p:nvSpPr>
        <p:spPr bwMode="auto">
          <a:xfrm>
            <a:off x="76200" y="6372225"/>
            <a:ext cx="9144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sysDot"/>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0" hangingPunct="0">
              <a:defRPr/>
            </a:pPr>
            <a:r>
              <a:rPr lang="en-US" altLang="en-US" sz="1100">
                <a:solidFill>
                  <a:srgbClr val="A6A6A6"/>
                </a:solidFill>
                <a:cs typeface="Times New Roman" panose="02020603050405020304"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altLang="en-US" sz="1100">
              <a:solidFill>
                <a:srgbClr val="A6A6A6"/>
              </a:solidFill>
              <a:cs typeface="+mn-cs"/>
            </a:endParaRPr>
          </a:p>
        </p:txBody>
      </p:sp>
      <p:sp>
        <p:nvSpPr>
          <p:cNvPr id="7" name="Rectangle 6"/>
          <p:cNvSpPr/>
          <p:nvPr/>
        </p:nvSpPr>
        <p:spPr>
          <a:xfrm flipH="1">
            <a:off x="304800" y="3733800"/>
            <a:ext cx="6480175" cy="1062038"/>
          </a:xfrm>
          <a:prstGeom prst="rect">
            <a:avLst/>
          </a:prstGeom>
          <a:solidFill>
            <a:schemeClr val="accent4">
              <a:lumMod val="75000"/>
              <a:alpha val="80000"/>
            </a:schemeClr>
          </a:solidFill>
        </p:spPr>
        <p:txBody>
          <a:bodyPr lIns="144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IN" sz="2600">
                <a:solidFill>
                  <a:schemeClr val="bg1"/>
                </a:solidFill>
                <a:ea typeface="Segoe UI" pitchFamily="34" charset="0"/>
                <a:cs typeface="Segoe UI" pitchFamily="34" charset="0"/>
              </a:rPr>
              <a:t> </a:t>
            </a:r>
          </a:p>
        </p:txBody>
      </p:sp>
      <p:sp>
        <p:nvSpPr>
          <p:cNvPr id="8" name="Rectangle 7"/>
          <p:cNvSpPr/>
          <p:nvPr/>
        </p:nvSpPr>
        <p:spPr>
          <a:xfrm>
            <a:off x="8477250" y="4662488"/>
            <a:ext cx="438150" cy="442912"/>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 name="Rectangle 8"/>
          <p:cNvSpPr/>
          <p:nvPr/>
        </p:nvSpPr>
        <p:spPr>
          <a:xfrm>
            <a:off x="8042275" y="4684713"/>
            <a:ext cx="274638" cy="274637"/>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 name="Rectangle 9"/>
          <p:cNvSpPr/>
          <p:nvPr/>
        </p:nvSpPr>
        <p:spPr>
          <a:xfrm>
            <a:off x="8261350" y="4384675"/>
            <a:ext cx="180975" cy="179388"/>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p:nvSpPr>
        <p:spPr>
          <a:xfrm>
            <a:off x="228600" y="16764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868363" y="1970088"/>
            <a:ext cx="365125" cy="365125"/>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p:nvSpPr>
        <p:spPr>
          <a:xfrm>
            <a:off x="762000" y="2414588"/>
            <a:ext cx="182563" cy="182562"/>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p:nvSpPr>
        <p:spPr>
          <a:xfrm>
            <a:off x="7532688" y="4560888"/>
            <a:ext cx="182562" cy="182562"/>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5" name="Rectangle 14"/>
          <p:cNvSpPr/>
          <p:nvPr/>
        </p:nvSpPr>
        <p:spPr>
          <a:xfrm>
            <a:off x="7745413" y="4433888"/>
            <a:ext cx="90487" cy="90487"/>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a:solidFill>
                <a:prstClr val="black"/>
              </a:solidFill>
            </a:endParaRPr>
          </a:p>
        </p:txBody>
      </p:sp>
      <p:pic>
        <p:nvPicPr>
          <p:cNvPr id="1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9000" y="1903413"/>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itle 1"/>
          <p:cNvSpPr>
            <a:spLocks noGrp="1"/>
          </p:cNvSpPr>
          <p:nvPr>
            <p:ph type="ctrTitle"/>
          </p:nvPr>
        </p:nvSpPr>
        <p:spPr>
          <a:xfrm>
            <a:off x="302887" y="3720074"/>
            <a:ext cx="6478913" cy="1089637"/>
          </a:xfrm>
        </p:spPr>
        <p:txBody>
          <a:bodyPr>
            <a:noAutofit/>
          </a:bodyPr>
          <a:lstStyle>
            <a:lvl1pPr algn="l">
              <a:defRPr sz="2600">
                <a:solidFill>
                  <a:schemeClr val="bg1"/>
                </a:solidFill>
              </a:defRPr>
            </a:lvl1pPr>
          </a:lstStyle>
          <a:p>
            <a:r>
              <a:rPr lang="en-US"/>
              <a:t>Click to edit Master title style</a:t>
            </a:r>
          </a:p>
        </p:txBody>
      </p:sp>
      <p:sp>
        <p:nvSpPr>
          <p:cNvPr id="61" name="Subtitle 2"/>
          <p:cNvSpPr>
            <a:spLocks noGrp="1"/>
          </p:cNvSpPr>
          <p:nvPr>
            <p:ph type="subTitle" idx="1"/>
          </p:nvPr>
        </p:nvSpPr>
        <p:spPr>
          <a:xfrm>
            <a:off x="304800" y="5138967"/>
            <a:ext cx="6400800" cy="804634"/>
          </a:xfrm>
        </p:spPr>
        <p:txBody>
          <a:bodyPr>
            <a:norm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93076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4"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6530975"/>
            <a:ext cx="182562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2193925" y="6742113"/>
            <a:ext cx="633253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txBox="1">
            <a:spLocks/>
          </p:cNvSpPr>
          <p:nvPr/>
        </p:nvSpPr>
        <p:spPr>
          <a:xfrm>
            <a:off x="8458200" y="6553200"/>
            <a:ext cx="457200" cy="276225"/>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E342346B-143A-4634-909C-339132A54AAB}" type="slidenum">
              <a:rPr lang="en-IN" sz="1200">
                <a:solidFill>
                  <a:prstClr val="black">
                    <a:lumMod val="50000"/>
                    <a:lumOff val="50000"/>
                  </a:prstClr>
                </a:solidFill>
              </a:rPr>
              <a:pPr fontAlgn="auto">
                <a:spcBef>
                  <a:spcPts val="0"/>
                </a:spcBef>
                <a:spcAft>
                  <a:spcPts val="0"/>
                </a:spcAft>
                <a:defRPr/>
              </a:pPr>
              <a:t>‹#›</a:t>
            </a:fld>
            <a:endParaRPr lang="en-IN" sz="1200">
              <a:solidFill>
                <a:prstClr val="black">
                  <a:lumMod val="50000"/>
                  <a:lumOff val="50000"/>
                </a:prstClr>
              </a:solidFill>
            </a:endParaRPr>
          </a:p>
        </p:txBody>
      </p:sp>
      <p:sp>
        <p:nvSpPr>
          <p:cNvPr id="2" name="Title 1"/>
          <p:cNvSpPr>
            <a:spLocks noGrp="1"/>
          </p:cNvSpPr>
          <p:nvPr>
            <p:ph type="title"/>
          </p:nvPr>
        </p:nvSpPr>
        <p:spPr>
          <a:xfrm>
            <a:off x="277504" y="122238"/>
            <a:ext cx="8229600" cy="639762"/>
          </a:xfrm>
        </p:spPr>
        <p:txBody>
          <a:bodyPr>
            <a:noAutofit/>
          </a:bodyPr>
          <a:lstStyle>
            <a:lvl1pPr algn="l">
              <a:defRPr sz="2600" b="1">
                <a:solidFill>
                  <a:schemeClr val="tx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310488" y="1162336"/>
            <a:ext cx="8229600" cy="4525963"/>
          </a:xfrm>
        </p:spPr>
        <p:txBody>
          <a:bodyPr>
            <a:noAutofit/>
          </a:bodyPr>
          <a:lstStyle>
            <a:lvl1pPr marL="0" indent="0">
              <a:spcBef>
                <a:spcPts val="1800"/>
              </a:spcBef>
              <a:buFont typeface="Wingdings" panose="05000000000000000000" pitchFamily="2" charset="2"/>
              <a:buNone/>
              <a:defRPr sz="16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52548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1">
    <p:spTree>
      <p:nvGrpSpPr>
        <p:cNvPr id="1" name=""/>
        <p:cNvGrpSpPr/>
        <p:nvPr/>
      </p:nvGrpSpPr>
      <p:grpSpPr>
        <a:xfrm>
          <a:off x="0" y="0"/>
          <a:ext cx="0" cy="0"/>
          <a:chOff x="0" y="0"/>
          <a:chExt cx="0" cy="0"/>
        </a:xfrm>
      </p:grpSpPr>
      <p:pic>
        <p:nvPicPr>
          <p:cNvPr id="4"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738" y="6530975"/>
            <a:ext cx="182562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22018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txBox="1">
            <a:spLocks/>
          </p:cNvSpPr>
          <p:nvPr/>
        </p:nvSpPr>
        <p:spPr>
          <a:xfrm>
            <a:off x="8458200" y="6553200"/>
            <a:ext cx="457200" cy="276225"/>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55708BC8-5173-49B5-9E98-B460A46A1B69}" type="slidenum">
              <a:rPr lang="en-IN" sz="1200">
                <a:solidFill>
                  <a:prstClr val="black">
                    <a:lumMod val="50000"/>
                    <a:lumOff val="50000"/>
                  </a:prstClr>
                </a:solidFill>
              </a:rPr>
              <a:pPr fontAlgn="auto">
                <a:spcBef>
                  <a:spcPts val="0"/>
                </a:spcBef>
                <a:spcAft>
                  <a:spcPts val="0"/>
                </a:spcAft>
                <a:defRPr/>
              </a:pPr>
              <a:t>‹#›</a:t>
            </a:fld>
            <a:endParaRPr lang="en-IN" sz="1200">
              <a:solidFill>
                <a:prstClr val="black">
                  <a:lumMod val="50000"/>
                  <a:lumOff val="50000"/>
                </a:prstClr>
              </a:solidFill>
            </a:endParaRPr>
          </a:p>
        </p:txBody>
      </p:sp>
      <p:sp>
        <p:nvSpPr>
          <p:cNvPr id="11" name="Content Placeholder 2"/>
          <p:cNvSpPr>
            <a:spLocks noGrp="1"/>
          </p:cNvSpPr>
          <p:nvPr>
            <p:ph idx="13"/>
          </p:nvPr>
        </p:nvSpPr>
        <p:spPr>
          <a:xfrm>
            <a:off x="283192" y="1162336"/>
            <a:ext cx="8608808" cy="4525963"/>
          </a:xfrm>
        </p:spPr>
        <p:txBody>
          <a:bodyPr>
            <a:noAutofit/>
          </a:bodyPr>
          <a:lstStyle>
            <a:lvl1pPr marL="0" indent="0">
              <a:spcBef>
                <a:spcPts val="1800"/>
              </a:spcBef>
              <a:buFont typeface="Wingdings" panose="05000000000000000000" pitchFamily="2" charset="2"/>
              <a:buNone/>
              <a:defRPr sz="16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itle 1"/>
          <p:cNvSpPr>
            <a:spLocks noGrp="1"/>
          </p:cNvSpPr>
          <p:nvPr>
            <p:ph type="title"/>
          </p:nvPr>
        </p:nvSpPr>
        <p:spPr>
          <a:xfrm>
            <a:off x="277504" y="122238"/>
            <a:ext cx="8229600" cy="639762"/>
          </a:xfrm>
        </p:spPr>
        <p:txBody>
          <a:bodyPr>
            <a:noAutofit/>
          </a:bodyPr>
          <a:lstStyle>
            <a:lvl1pPr algn="l">
              <a:defRPr sz="2600" b="1">
                <a:solidFill>
                  <a:schemeClr val="tx1">
                    <a:lumMod val="75000"/>
                    <a:lumOff val="25000"/>
                  </a:schemeClr>
                </a:solidFill>
              </a:defRPr>
            </a:lvl1pPr>
          </a:lstStyle>
          <a:p>
            <a:r>
              <a:rPr lang="en-US"/>
              <a:t>Click to edit Master title style</a:t>
            </a:r>
          </a:p>
        </p:txBody>
      </p:sp>
    </p:spTree>
    <p:extLst>
      <p:ext uri="{BB962C8B-B14F-4D97-AF65-F5344CB8AC3E}">
        <p14:creationId xmlns:p14="http://schemas.microsoft.com/office/powerpoint/2010/main" val="661423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2">
    <p:spTree>
      <p:nvGrpSpPr>
        <p:cNvPr id="1" name=""/>
        <p:cNvGrpSpPr/>
        <p:nvPr/>
      </p:nvGrpSpPr>
      <p:grpSpPr>
        <a:xfrm>
          <a:off x="0" y="0"/>
          <a:ext cx="0" cy="0"/>
          <a:chOff x="0" y="0"/>
          <a:chExt cx="0" cy="0"/>
        </a:xfrm>
      </p:grpSpPr>
      <p:pic>
        <p:nvPicPr>
          <p:cNvPr id="3"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738" y="6530975"/>
            <a:ext cx="182562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p:nvCxnSpPr>
        <p:spPr>
          <a:xfrm>
            <a:off x="22018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5"/>
          <p:cNvSpPr txBox="1">
            <a:spLocks/>
          </p:cNvSpPr>
          <p:nvPr/>
        </p:nvSpPr>
        <p:spPr>
          <a:xfrm>
            <a:off x="8458200" y="6553200"/>
            <a:ext cx="457200" cy="276225"/>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706DBEFE-7EEE-4B93-B2BE-55994CF1B546}" type="slidenum">
              <a:rPr lang="en-IN" sz="1200">
                <a:solidFill>
                  <a:prstClr val="black">
                    <a:lumMod val="50000"/>
                    <a:lumOff val="50000"/>
                  </a:prstClr>
                </a:solidFill>
              </a:rPr>
              <a:pPr fontAlgn="auto">
                <a:spcBef>
                  <a:spcPts val="0"/>
                </a:spcBef>
                <a:spcAft>
                  <a:spcPts val="0"/>
                </a:spcAft>
                <a:defRPr/>
              </a:pPr>
              <a:t>‹#›</a:t>
            </a:fld>
            <a:endParaRPr lang="en-IN" sz="1200">
              <a:solidFill>
                <a:prstClr val="black">
                  <a:lumMod val="50000"/>
                  <a:lumOff val="50000"/>
                </a:prstClr>
              </a:solidFill>
            </a:endParaRPr>
          </a:p>
        </p:txBody>
      </p:sp>
      <p:sp>
        <p:nvSpPr>
          <p:cNvPr id="6" name="Title 1"/>
          <p:cNvSpPr>
            <a:spLocks noGrp="1"/>
          </p:cNvSpPr>
          <p:nvPr>
            <p:ph type="title"/>
          </p:nvPr>
        </p:nvSpPr>
        <p:spPr>
          <a:xfrm>
            <a:off x="277504" y="122238"/>
            <a:ext cx="8229600" cy="639762"/>
          </a:xfrm>
        </p:spPr>
        <p:txBody>
          <a:bodyPr>
            <a:noAutofit/>
          </a:bodyPr>
          <a:lstStyle>
            <a:lvl1pPr algn="l">
              <a:defRPr sz="2600" b="1">
                <a:solidFill>
                  <a:schemeClr val="tx1">
                    <a:lumMod val="75000"/>
                    <a:lumOff val="25000"/>
                  </a:schemeClr>
                </a:solidFill>
              </a:defRPr>
            </a:lvl1pPr>
          </a:lstStyle>
          <a:p>
            <a:r>
              <a:rPr lang="en-US"/>
              <a:t>Click to edit Master title style</a:t>
            </a:r>
          </a:p>
        </p:txBody>
      </p:sp>
    </p:spTree>
    <p:extLst>
      <p:ext uri="{BB962C8B-B14F-4D97-AF65-F5344CB8AC3E}">
        <p14:creationId xmlns:p14="http://schemas.microsoft.com/office/powerpoint/2010/main" val="1034466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3">
    <p:spTree>
      <p:nvGrpSpPr>
        <p:cNvPr id="1" name=""/>
        <p:cNvGrpSpPr/>
        <p:nvPr/>
      </p:nvGrpSpPr>
      <p:grpSpPr>
        <a:xfrm>
          <a:off x="0" y="0"/>
          <a:ext cx="0" cy="0"/>
          <a:chOff x="0" y="0"/>
          <a:chExt cx="0" cy="0"/>
        </a:xfrm>
      </p:grpSpPr>
      <p:pic>
        <p:nvPicPr>
          <p:cNvPr id="5"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738" y="6530975"/>
            <a:ext cx="182562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22018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5"/>
          <p:cNvSpPr txBox="1">
            <a:spLocks/>
          </p:cNvSpPr>
          <p:nvPr/>
        </p:nvSpPr>
        <p:spPr>
          <a:xfrm>
            <a:off x="8458200" y="6553200"/>
            <a:ext cx="457200" cy="276225"/>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B4BC7D02-54CA-4AE3-A68D-0C264F34CA30}" type="slidenum">
              <a:rPr lang="en-IN" sz="1200">
                <a:solidFill>
                  <a:prstClr val="black">
                    <a:lumMod val="50000"/>
                    <a:lumOff val="50000"/>
                  </a:prstClr>
                </a:solidFill>
              </a:rPr>
              <a:pPr fontAlgn="auto">
                <a:spcBef>
                  <a:spcPts val="0"/>
                </a:spcBef>
                <a:spcAft>
                  <a:spcPts val="0"/>
                </a:spcAft>
                <a:defRPr/>
              </a:pPr>
              <a:t>‹#›</a:t>
            </a:fld>
            <a:endParaRPr lang="en-IN" sz="1200">
              <a:solidFill>
                <a:prstClr val="black">
                  <a:lumMod val="50000"/>
                  <a:lumOff val="50000"/>
                </a:prstClr>
              </a:solidFill>
            </a:endParaRPr>
          </a:p>
        </p:txBody>
      </p:sp>
      <p:sp>
        <p:nvSpPr>
          <p:cNvPr id="3" name="Content Placeholder 2"/>
          <p:cNvSpPr>
            <a:spLocks noGrp="1"/>
          </p:cNvSpPr>
          <p:nvPr>
            <p:ph sz="half" idx="1"/>
          </p:nvPr>
        </p:nvSpPr>
        <p:spPr>
          <a:xfrm>
            <a:off x="277504" y="1170296"/>
            <a:ext cx="4218296" cy="4773304"/>
          </a:xfrm>
        </p:spPr>
        <p:txBody>
          <a:bodyPr>
            <a:noAutofit/>
          </a:bodyPr>
          <a:lstStyle>
            <a:lvl1pPr marL="342900" indent="-342900">
              <a:buFont typeface="Wingdings" panose="05000000000000000000" pitchFamily="2" charset="2"/>
              <a:buChar char="§"/>
              <a:defRPr sz="1600" baseline="0">
                <a:solidFill>
                  <a:schemeClr val="tx1">
                    <a:lumMod val="75000"/>
                    <a:lumOff val="25000"/>
                  </a:schemeClr>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4771032" y="1178256"/>
            <a:ext cx="4120968" cy="4765344"/>
          </a:xfrm>
        </p:spPr>
        <p:txBody>
          <a:bodyPr>
            <a:noAutofit/>
          </a:bodyPr>
          <a:lstStyle>
            <a:lvl1pPr marL="342900" indent="-342900">
              <a:buFont typeface="Wingdings" panose="05000000000000000000" pitchFamily="2" charset="2"/>
              <a:buChar char="§"/>
              <a:defRPr lang="en-US" sz="1600" kern="1200" baseline="0" dirty="0" smtClean="0">
                <a:solidFill>
                  <a:schemeClr val="tx1">
                    <a:lumMod val="75000"/>
                    <a:lumOff val="25000"/>
                  </a:schemeClr>
                </a:solidFill>
                <a:latin typeface="+mn-lt"/>
                <a:ea typeface="+mn-ea"/>
                <a:cs typeface="+mn-cs"/>
              </a:defRPr>
            </a:lvl1pPr>
            <a:lvl2pPr marL="457200" indent="0">
              <a:buNone/>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8" name="Title 1"/>
          <p:cNvSpPr>
            <a:spLocks noGrp="1"/>
          </p:cNvSpPr>
          <p:nvPr>
            <p:ph type="title"/>
          </p:nvPr>
        </p:nvSpPr>
        <p:spPr>
          <a:xfrm>
            <a:off x="277504" y="122238"/>
            <a:ext cx="8229600" cy="639762"/>
          </a:xfrm>
        </p:spPr>
        <p:txBody>
          <a:bodyPr>
            <a:noAutofit/>
          </a:bodyPr>
          <a:lstStyle>
            <a:lvl1pPr algn="l">
              <a:defRPr sz="2600" b="1">
                <a:solidFill>
                  <a:schemeClr val="tx1">
                    <a:lumMod val="75000"/>
                    <a:lumOff val="25000"/>
                  </a:schemeClr>
                </a:solidFill>
              </a:defRPr>
            </a:lvl1pPr>
          </a:lstStyle>
          <a:p>
            <a:r>
              <a:rPr lang="en-US"/>
              <a:t>Click to edit Master title style</a:t>
            </a:r>
          </a:p>
        </p:txBody>
      </p:sp>
    </p:spTree>
    <p:extLst>
      <p:ext uri="{BB962C8B-B14F-4D97-AF65-F5344CB8AC3E}">
        <p14:creationId xmlns:p14="http://schemas.microsoft.com/office/powerpoint/2010/main" val="2444486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1E398BA4-8C4E-4738-8A29-43501FFC6C87}" type="datetimeFigureOut">
              <a:rPr lang="en-US"/>
              <a:pPr>
                <a:defRPr/>
              </a:pPr>
              <a:t>8/8/2022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cs typeface="+mn-cs"/>
              </a:defRPr>
            </a:lvl1pPr>
          </a:lstStyle>
          <a:p>
            <a:pPr>
              <a:defRPr/>
            </a:pPr>
            <a:fld id="{0B27F912-13FB-4AE7-A123-A1803F9A9DD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33" r:id="rId11"/>
    <p:sldLayoutId id="2147483734"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healthitanalytics.com/news/machine-learning-tracks-ehr-data-to-predict-disease-risk" TargetMode="External"/><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playground.tensorflow.org/" TargetMode="External"/><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sebastianraschka.com/images/faq/ai-and-ml/ai-and-ml-1.png" TargetMode="External"/><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hyperlink" Target="mailto:Ct-univerct@citiustech.com"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user-images.githubusercontent.com/7995307/64065525-153d9580-cbfe-11e9-9236-d9ffc3f34a43.png"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www.researchgate.net/publication/329728601_Non-Invasive_Flexible_and_Stretchable_Wearable_Sensors_With_Nano-Based_Enhancement_for_Chronic_Disease_Care" TargetMode="External"/><Relationship Id="rId2" Type="http://schemas.openxmlformats.org/officeDocument/2006/relationships/image" Target="../media/image1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CF9095-EFC3-4963-9213-0B33129E4E2A}"/>
              </a:ext>
            </a:extLst>
          </p:cNvPr>
          <p:cNvSpPr/>
          <p:nvPr/>
        </p:nvSpPr>
        <p:spPr>
          <a:xfrm flipH="1">
            <a:off x="304800" y="3429000"/>
            <a:ext cx="6172200" cy="1243584"/>
          </a:xfrm>
          <a:prstGeom prst="rect">
            <a:avLst/>
          </a:prstGeom>
          <a:solidFill>
            <a:schemeClr val="accent5">
              <a:lumMod val="75000"/>
              <a:alpha val="80000"/>
            </a:schemeClr>
          </a:solidFill>
        </p:spPr>
        <p:txBody>
          <a:bodyPr wrap="square" lIns="14400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a:solidFill>
                  <a:schemeClr val="bg1"/>
                </a:solidFill>
              </a:rPr>
              <a:t>Comparison of DS, ML, DL and AI</a:t>
            </a:r>
            <a:endParaRPr lang="en-IN" sz="3200" b="1">
              <a:solidFill>
                <a:schemeClr val="bg1"/>
              </a:solidFill>
              <a:cs typeface="Segoe UI" pitchFamily="34" charset="0"/>
            </a:endParaRPr>
          </a:p>
        </p:txBody>
      </p:sp>
      <p:sp>
        <p:nvSpPr>
          <p:cNvPr id="3" name="Subtitle 2"/>
          <p:cNvSpPr>
            <a:spLocks noGrp="1"/>
          </p:cNvSpPr>
          <p:nvPr>
            <p:ph type="subTitle" idx="1"/>
          </p:nvPr>
        </p:nvSpPr>
        <p:spPr>
          <a:xfrm>
            <a:off x="304800" y="5138738"/>
            <a:ext cx="8763000" cy="804862"/>
          </a:xfrm>
        </p:spPr>
        <p:txBody>
          <a:bodyPr rtlCol="0"/>
          <a:lstStyle/>
          <a:p>
            <a:pPr fontAlgn="auto">
              <a:spcAft>
                <a:spcPts val="0"/>
              </a:spcAft>
              <a:defRPr/>
            </a:pPr>
            <a:r>
              <a:rPr lang="en-US"/>
              <a:t>Version 1.0</a:t>
            </a:r>
          </a:p>
          <a:p>
            <a:pPr fontAlgn="auto">
              <a:spcAft>
                <a:spcPts val="0"/>
              </a:spcAft>
              <a:defRPr/>
            </a:pPr>
            <a:r>
              <a:rPr lang="en-US"/>
              <a:t>August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974CFF-7862-4B6E-AF1D-372C85BBA1FF}"/>
              </a:ext>
            </a:extLst>
          </p:cNvPr>
          <p:cNvSpPr txBox="1"/>
          <p:nvPr/>
        </p:nvSpPr>
        <p:spPr>
          <a:xfrm>
            <a:off x="228600" y="1779523"/>
            <a:ext cx="4343400" cy="506477"/>
          </a:xfrm>
          <a:prstGeom prst="rect">
            <a:avLst/>
          </a:prstGeom>
          <a:solidFill>
            <a:schemeClr val="bg1">
              <a:lumMod val="85000"/>
            </a:schemeClr>
          </a:solidFill>
        </p:spPr>
        <p:txBody>
          <a:bodyPr wrap="square" rtlCol="0">
            <a:spAutoFit/>
          </a:bodyPr>
          <a:lstStyle/>
          <a:p>
            <a:endParaRPr lang="en-US"/>
          </a:p>
        </p:txBody>
      </p:sp>
      <p:sp>
        <p:nvSpPr>
          <p:cNvPr id="2" name="Title 1">
            <a:extLst>
              <a:ext uri="{FF2B5EF4-FFF2-40B4-BE49-F238E27FC236}">
                <a16:creationId xmlns:a16="http://schemas.microsoft.com/office/drawing/2014/main" id="{E13AC03C-E7B9-4CAF-A836-CECE7E09CA22}"/>
              </a:ext>
            </a:extLst>
          </p:cNvPr>
          <p:cNvSpPr>
            <a:spLocks noGrp="1"/>
          </p:cNvSpPr>
          <p:nvPr>
            <p:ph type="title"/>
          </p:nvPr>
        </p:nvSpPr>
        <p:spPr/>
        <p:txBody>
          <a:bodyPr/>
          <a:lstStyle/>
          <a:p>
            <a:r>
              <a:rPr lang="en-US"/>
              <a:t>Agenda</a:t>
            </a:r>
          </a:p>
        </p:txBody>
      </p:sp>
      <p:sp>
        <p:nvSpPr>
          <p:cNvPr id="3" name="Text Placeholder 2">
            <a:extLst>
              <a:ext uri="{FF2B5EF4-FFF2-40B4-BE49-F238E27FC236}">
                <a16:creationId xmlns:a16="http://schemas.microsoft.com/office/drawing/2014/main" id="{FC06C699-BE1D-4DB9-A9BC-AC237A102ABF}"/>
              </a:ext>
            </a:extLst>
          </p:cNvPr>
          <p:cNvSpPr>
            <a:spLocks noGrp="1"/>
          </p:cNvSpPr>
          <p:nvPr>
            <p:ph type="body" sz="quarter" idx="10"/>
          </p:nvPr>
        </p:nvSpPr>
        <p:spPr/>
        <p:txBody>
          <a:bodyPr>
            <a:noAutofit/>
          </a:bodyPr>
          <a:lstStyle/>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Introduction</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What is Data Science?</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b="1">
                <a:solidFill>
                  <a:schemeClr val="tx1">
                    <a:lumMod val="75000"/>
                    <a:lumOff val="25000"/>
                  </a:schemeClr>
                </a:solidFill>
              </a:rPr>
              <a:t>What is Machine Learning?</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What is Deep Learning?</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What is Artificial Intelligence?</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Comparing DS, ML, DL and AI</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Summary</a:t>
            </a:r>
          </a:p>
        </p:txBody>
      </p:sp>
    </p:spTree>
    <p:extLst>
      <p:ext uri="{BB962C8B-B14F-4D97-AF65-F5344CB8AC3E}">
        <p14:creationId xmlns:p14="http://schemas.microsoft.com/office/powerpoint/2010/main" val="1863047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B89E-7764-49A8-8F72-CFCD7D21C7B2}"/>
              </a:ext>
            </a:extLst>
          </p:cNvPr>
          <p:cNvSpPr>
            <a:spLocks noGrp="1"/>
          </p:cNvSpPr>
          <p:nvPr>
            <p:ph type="title"/>
          </p:nvPr>
        </p:nvSpPr>
        <p:spPr>
          <a:xfrm>
            <a:off x="276720" y="109728"/>
            <a:ext cx="8562480" cy="576000"/>
          </a:xfrm>
        </p:spPr>
        <p:txBody>
          <a:bodyPr/>
          <a:lstStyle/>
          <a:p>
            <a:pPr lvl="1" algn="l">
              <a:tabLst>
                <a:tab pos="403225" algn="l"/>
                <a:tab pos="464820" algn="l"/>
              </a:tabLst>
              <a:defRPr/>
            </a:pPr>
            <a:r>
              <a:rPr lang="en-IN" sz="2600" b="1" kern="1200" dirty="0">
                <a:solidFill>
                  <a:schemeClr val="tx1">
                    <a:lumMod val="75000"/>
                    <a:lumOff val="25000"/>
                  </a:schemeClr>
                </a:solidFill>
                <a:latin typeface="+mj-lt"/>
                <a:ea typeface="+mj-ea"/>
                <a:cs typeface="+mj-cs"/>
              </a:rPr>
              <a:t>What is Machine Learning? (1/4) </a:t>
            </a:r>
            <a:endParaRPr lang="en-US" sz="2600" b="1" kern="1200" dirty="0">
              <a:solidFill>
                <a:schemeClr val="tx1">
                  <a:lumMod val="75000"/>
                  <a:lumOff val="25000"/>
                </a:schemeClr>
              </a:solidFill>
              <a:latin typeface="+mj-lt"/>
              <a:ea typeface="+mj-ea"/>
              <a:cs typeface="+mj-cs"/>
            </a:endParaRPr>
          </a:p>
        </p:txBody>
      </p:sp>
      <p:sp>
        <p:nvSpPr>
          <p:cNvPr id="3" name="TextBox 2">
            <a:extLst>
              <a:ext uri="{FF2B5EF4-FFF2-40B4-BE49-F238E27FC236}">
                <a16:creationId xmlns:a16="http://schemas.microsoft.com/office/drawing/2014/main" id="{F96AFF00-8821-4929-8B22-35993E465BFC}"/>
              </a:ext>
            </a:extLst>
          </p:cNvPr>
          <p:cNvSpPr txBox="1"/>
          <p:nvPr/>
        </p:nvSpPr>
        <p:spPr>
          <a:xfrm>
            <a:off x="274320" y="914400"/>
            <a:ext cx="8558784" cy="2616101"/>
          </a:xfrm>
          <a:prstGeom prst="rect">
            <a:avLst/>
          </a:prstGeom>
          <a:noFill/>
        </p:spPr>
        <p:txBody>
          <a:bodyPr wrap="square" rtlCol="0">
            <a:spAutoFit/>
          </a:bodyPr>
          <a:lstStyle/>
          <a:p>
            <a:pPr marL="342900" indent="-342900" algn="just">
              <a:spcBef>
                <a:spcPts val="600"/>
              </a:spcBef>
              <a:buFont typeface="Wingdings" panose="05000000000000000000" pitchFamily="2" charset="2"/>
              <a:buChar char="§"/>
            </a:pPr>
            <a:r>
              <a:rPr lang="en-US" sz="1600" dirty="0">
                <a:solidFill>
                  <a:schemeClr val="tx1">
                    <a:lumMod val="75000"/>
                    <a:lumOff val="25000"/>
                  </a:schemeClr>
                </a:solidFill>
                <a:latin typeface="+mn-lt"/>
              </a:rPr>
              <a:t>Machine learning is a field of computer science that uses statistical </a:t>
            </a:r>
            <a:r>
              <a:rPr lang="en-US" sz="1600" b="1" dirty="0">
                <a:solidFill>
                  <a:schemeClr val="tx1">
                    <a:lumMod val="75000"/>
                    <a:lumOff val="25000"/>
                  </a:schemeClr>
                </a:solidFill>
                <a:latin typeface="+mn-lt"/>
              </a:rPr>
              <a:t>algorithms</a:t>
            </a:r>
            <a:r>
              <a:rPr lang="en-US" sz="1600" dirty="0">
                <a:solidFill>
                  <a:schemeClr val="tx1">
                    <a:lumMod val="75000"/>
                    <a:lumOff val="25000"/>
                  </a:schemeClr>
                </a:solidFill>
                <a:latin typeface="+mn-lt"/>
              </a:rPr>
              <a:t> to teach computers how to </a:t>
            </a:r>
            <a:r>
              <a:rPr lang="en-US" sz="1600" b="1" dirty="0">
                <a:solidFill>
                  <a:schemeClr val="tx1">
                    <a:lumMod val="75000"/>
                    <a:lumOff val="25000"/>
                  </a:schemeClr>
                </a:solidFill>
                <a:latin typeface="+mn-lt"/>
              </a:rPr>
              <a:t>learn/extract</a:t>
            </a:r>
            <a:r>
              <a:rPr lang="en-US" sz="1600" dirty="0">
                <a:solidFill>
                  <a:schemeClr val="tx1">
                    <a:lumMod val="75000"/>
                    <a:lumOff val="25000"/>
                  </a:schemeClr>
                </a:solidFill>
                <a:latin typeface="+mn-lt"/>
              </a:rPr>
              <a:t> </a:t>
            </a:r>
            <a:r>
              <a:rPr lang="en-US" sz="1600" b="1" dirty="0">
                <a:solidFill>
                  <a:schemeClr val="tx1">
                    <a:lumMod val="75000"/>
                    <a:lumOff val="25000"/>
                  </a:schemeClr>
                </a:solidFill>
                <a:latin typeface="+mn-lt"/>
              </a:rPr>
              <a:t>patterns</a:t>
            </a:r>
            <a:r>
              <a:rPr lang="en-US" sz="1600" dirty="0">
                <a:solidFill>
                  <a:schemeClr val="tx1">
                    <a:lumMod val="75000"/>
                    <a:lumOff val="25000"/>
                  </a:schemeClr>
                </a:solidFill>
                <a:latin typeface="+mn-lt"/>
              </a:rPr>
              <a:t> from the </a:t>
            </a:r>
            <a:r>
              <a:rPr lang="en-US" sz="1600" b="1" dirty="0">
                <a:solidFill>
                  <a:schemeClr val="tx1">
                    <a:lumMod val="75000"/>
                    <a:lumOff val="25000"/>
                  </a:schemeClr>
                </a:solidFill>
                <a:latin typeface="+mn-lt"/>
              </a:rPr>
              <a:t>data</a:t>
            </a:r>
            <a:r>
              <a:rPr lang="en-US" sz="1600" dirty="0">
                <a:solidFill>
                  <a:schemeClr val="tx1">
                    <a:lumMod val="75000"/>
                    <a:lumOff val="25000"/>
                  </a:schemeClr>
                </a:solidFill>
                <a:latin typeface="+mn-lt"/>
              </a:rPr>
              <a:t> and act without being explicitly programmed</a:t>
            </a:r>
          </a:p>
          <a:p>
            <a:pPr marL="342900" indent="-342900" algn="just">
              <a:spcBef>
                <a:spcPts val="600"/>
              </a:spcBef>
              <a:buFont typeface="Wingdings" panose="05000000000000000000" pitchFamily="2" charset="2"/>
              <a:buChar char="§"/>
            </a:pPr>
            <a:r>
              <a:rPr lang="en-US" sz="1600" dirty="0">
                <a:solidFill>
                  <a:schemeClr val="tx1">
                    <a:lumMod val="75000"/>
                    <a:lumOff val="25000"/>
                  </a:schemeClr>
                </a:solidFill>
                <a:latin typeface="+mn-lt"/>
              </a:rPr>
              <a:t>More specifically, it is an approach to data analysis that involves building and adapting models, which allow programs to "learn" through experience</a:t>
            </a:r>
          </a:p>
          <a:p>
            <a:pPr marL="342900" indent="-342900" algn="just">
              <a:spcBef>
                <a:spcPts val="600"/>
              </a:spcBef>
              <a:buFont typeface="Wingdings" panose="05000000000000000000" pitchFamily="2" charset="2"/>
              <a:buChar char="§"/>
            </a:pPr>
            <a:r>
              <a:rPr lang="en-US" sz="1600" dirty="0">
                <a:solidFill>
                  <a:schemeClr val="tx1">
                    <a:lumMod val="75000"/>
                    <a:lumOff val="25000"/>
                  </a:schemeClr>
                </a:solidFill>
                <a:latin typeface="+mn-lt"/>
              </a:rPr>
              <a:t>Machine learning involves the construction of algorithmic models to improve the ability of machines to make appropriate predictions</a:t>
            </a:r>
          </a:p>
          <a:p>
            <a:pPr marL="342900" indent="-342900" algn="just">
              <a:spcBef>
                <a:spcPts val="600"/>
              </a:spcBef>
              <a:buFont typeface="Wingdings" panose="05000000000000000000" pitchFamily="2" charset="2"/>
              <a:buChar char="§"/>
            </a:pPr>
            <a:r>
              <a:rPr lang="en-US" sz="1600" kern="0" dirty="0">
                <a:solidFill>
                  <a:schemeClr val="tx1">
                    <a:lumMod val="75000"/>
                    <a:lumOff val="25000"/>
                  </a:schemeClr>
                </a:solidFill>
                <a:latin typeface="+mn-lt"/>
              </a:rPr>
              <a:t>Machine Learning algorithms can be classified as depicted below:</a:t>
            </a:r>
            <a:endParaRPr lang="en-US" sz="1600" strike="sngStrike" kern="0" dirty="0">
              <a:solidFill>
                <a:schemeClr val="tx1">
                  <a:lumMod val="75000"/>
                  <a:lumOff val="25000"/>
                </a:schemeClr>
              </a:solidFill>
              <a:latin typeface="+mn-lt"/>
            </a:endParaRPr>
          </a:p>
          <a:p>
            <a:pPr marL="342900" indent="-342900" algn="just">
              <a:spcBef>
                <a:spcPts val="600"/>
              </a:spcBef>
              <a:buFont typeface="Wingdings" panose="05000000000000000000" pitchFamily="2" charset="2"/>
              <a:buChar char="§"/>
            </a:pPr>
            <a:endParaRPr lang="en-US" sz="1600" kern="0" dirty="0">
              <a:solidFill>
                <a:schemeClr val="tx1">
                  <a:lumMod val="75000"/>
                  <a:lumOff val="25000"/>
                </a:schemeClr>
              </a:solidFill>
              <a:latin typeface="+mn-lt"/>
            </a:endParaRPr>
          </a:p>
        </p:txBody>
      </p:sp>
      <p:graphicFrame>
        <p:nvGraphicFramePr>
          <p:cNvPr id="6" name="Diagram 5">
            <a:extLst>
              <a:ext uri="{FF2B5EF4-FFF2-40B4-BE49-F238E27FC236}">
                <a16:creationId xmlns:a16="http://schemas.microsoft.com/office/drawing/2014/main" id="{D9CCF99B-5F98-0464-795B-A1AFED501BB7}"/>
              </a:ext>
            </a:extLst>
          </p:cNvPr>
          <p:cNvGraphicFramePr/>
          <p:nvPr>
            <p:extLst>
              <p:ext uri="{D42A27DB-BD31-4B8C-83A1-F6EECF244321}">
                <p14:modId xmlns:p14="http://schemas.microsoft.com/office/powerpoint/2010/main" val="2367549664"/>
              </p:ext>
            </p:extLst>
          </p:nvPr>
        </p:nvGraphicFramePr>
        <p:xfrm>
          <a:off x="395926" y="3186260"/>
          <a:ext cx="8473754" cy="32993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2912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B89E-7764-49A8-8F72-CFCD7D21C7B2}"/>
              </a:ext>
            </a:extLst>
          </p:cNvPr>
          <p:cNvSpPr>
            <a:spLocks noGrp="1"/>
          </p:cNvSpPr>
          <p:nvPr>
            <p:ph type="title"/>
          </p:nvPr>
        </p:nvSpPr>
        <p:spPr>
          <a:xfrm>
            <a:off x="276720" y="109728"/>
            <a:ext cx="8562480" cy="576000"/>
          </a:xfrm>
        </p:spPr>
        <p:txBody>
          <a:bodyPr/>
          <a:lstStyle/>
          <a:p>
            <a:pPr lvl="1" algn="l">
              <a:tabLst>
                <a:tab pos="403225" algn="l"/>
                <a:tab pos="464820" algn="l"/>
              </a:tabLst>
              <a:defRPr/>
            </a:pPr>
            <a:r>
              <a:rPr lang="en-IN" sz="2600" b="1" kern="1200" dirty="0">
                <a:solidFill>
                  <a:schemeClr val="tx1">
                    <a:lumMod val="75000"/>
                    <a:lumOff val="25000"/>
                  </a:schemeClr>
                </a:solidFill>
                <a:latin typeface="+mj-lt"/>
                <a:ea typeface="+mj-ea"/>
                <a:cs typeface="+mj-cs"/>
              </a:rPr>
              <a:t>What is Machine Learning? (2/4) </a:t>
            </a:r>
            <a:endParaRPr lang="en-US" sz="2600" b="1" kern="1200" dirty="0">
              <a:solidFill>
                <a:schemeClr val="tx1">
                  <a:lumMod val="75000"/>
                  <a:lumOff val="25000"/>
                </a:schemeClr>
              </a:solidFill>
              <a:latin typeface="+mj-lt"/>
              <a:ea typeface="+mj-ea"/>
              <a:cs typeface="+mj-cs"/>
            </a:endParaRPr>
          </a:p>
        </p:txBody>
      </p:sp>
      <p:sp>
        <p:nvSpPr>
          <p:cNvPr id="9" name="TextBox 8">
            <a:extLst>
              <a:ext uri="{FF2B5EF4-FFF2-40B4-BE49-F238E27FC236}">
                <a16:creationId xmlns:a16="http://schemas.microsoft.com/office/drawing/2014/main" id="{517A4463-3BC6-0E55-E578-F2F46E2D374B}"/>
              </a:ext>
            </a:extLst>
          </p:cNvPr>
          <p:cNvSpPr txBox="1"/>
          <p:nvPr/>
        </p:nvSpPr>
        <p:spPr>
          <a:xfrm>
            <a:off x="458582" y="984888"/>
            <a:ext cx="8375904" cy="5432256"/>
          </a:xfrm>
          <a:prstGeom prst="rect">
            <a:avLst/>
          </a:prstGeom>
          <a:noFill/>
        </p:spPr>
        <p:txBody>
          <a:bodyPr wrap="square" rtlCol="0">
            <a:spAutoFit/>
          </a:bodyPr>
          <a:lstStyle/>
          <a:p>
            <a:pPr marL="0" lvl="1" algn="just">
              <a:spcBef>
                <a:spcPts val="600"/>
              </a:spcBef>
            </a:pPr>
            <a:r>
              <a:rPr lang="en-IN" sz="1600" b="1" dirty="0">
                <a:solidFill>
                  <a:schemeClr val="accent5">
                    <a:lumMod val="75000"/>
                  </a:schemeClr>
                </a:solidFill>
                <a:latin typeface="+mn-lt"/>
                <a:cs typeface="Calibri"/>
              </a:rPr>
              <a:t>Machine Learning Process:</a:t>
            </a:r>
            <a:endParaRPr lang="en-US" sz="1600" b="1" dirty="0">
              <a:solidFill>
                <a:schemeClr val="accent5">
                  <a:lumMod val="75000"/>
                </a:schemeClr>
              </a:solidFill>
              <a:latin typeface="+mn-lt"/>
              <a:cs typeface="Calibri"/>
            </a:endParaRPr>
          </a:p>
          <a:p>
            <a:pPr marL="342900" indent="-342900" algn="just">
              <a:spcBef>
                <a:spcPts val="600"/>
              </a:spcBef>
              <a:buFont typeface="Wingdings" panose="05000000000000000000" pitchFamily="2" charset="2"/>
              <a:buChar char="§"/>
            </a:pPr>
            <a:r>
              <a:rPr lang="en-IN" sz="1400" b="1" u="sng" dirty="0">
                <a:solidFill>
                  <a:schemeClr val="tx1">
                    <a:lumMod val="75000"/>
                    <a:lumOff val="25000"/>
                  </a:schemeClr>
                </a:solidFill>
                <a:latin typeface="+mn-lt"/>
                <a:cs typeface="Arial"/>
              </a:rPr>
              <a:t>Collection of Data:</a:t>
            </a:r>
            <a:r>
              <a:rPr lang="en-IN" sz="1400" b="1" dirty="0">
                <a:solidFill>
                  <a:schemeClr val="tx1">
                    <a:lumMod val="75000"/>
                    <a:lumOff val="25000"/>
                  </a:schemeClr>
                </a:solidFill>
                <a:latin typeface="+mn-lt"/>
                <a:cs typeface="Arial"/>
              </a:rPr>
              <a:t> </a:t>
            </a:r>
            <a:r>
              <a:rPr lang="en-US" sz="1400" dirty="0">
                <a:solidFill>
                  <a:schemeClr val="tx1">
                    <a:lumMod val="75000"/>
                    <a:lumOff val="25000"/>
                  </a:schemeClr>
                </a:solidFill>
                <a:latin typeface="+mn-lt"/>
                <a:cs typeface="Arial"/>
              </a:rPr>
              <a:t>Data collection from different sources could be internal and/or external to satisfy the business requirements/problems. Data could be in any format. CSV, XML.JSON, etc.</a:t>
            </a:r>
          </a:p>
          <a:p>
            <a:pPr marL="342900" indent="-342900" algn="just">
              <a:spcBef>
                <a:spcPts val="600"/>
              </a:spcBef>
              <a:buFont typeface="Wingdings" panose="05000000000000000000" pitchFamily="2" charset="2"/>
              <a:buChar char="§"/>
            </a:pPr>
            <a:r>
              <a:rPr lang="en-IN" sz="1400" b="1" u="sng" dirty="0">
                <a:solidFill>
                  <a:schemeClr val="tx1">
                    <a:lumMod val="75000"/>
                    <a:lumOff val="25000"/>
                  </a:schemeClr>
                </a:solidFill>
                <a:latin typeface="+mn-lt"/>
                <a:cs typeface="Arial"/>
              </a:rPr>
              <a:t>Data Processing (EDA) and Featured Engineering:</a:t>
            </a:r>
            <a:r>
              <a:rPr lang="en-IN" sz="1400" b="1" dirty="0">
                <a:solidFill>
                  <a:schemeClr val="tx1">
                    <a:lumMod val="75000"/>
                    <a:lumOff val="25000"/>
                  </a:schemeClr>
                </a:solidFill>
                <a:latin typeface="+mn-lt"/>
                <a:cs typeface="Arial"/>
              </a:rPr>
              <a:t> </a:t>
            </a:r>
            <a:r>
              <a:rPr lang="en-US" sz="1400" dirty="0">
                <a:solidFill>
                  <a:schemeClr val="tx1">
                    <a:lumMod val="75000"/>
                    <a:lumOff val="25000"/>
                  </a:schemeClr>
                </a:solidFill>
                <a:latin typeface="+mn-lt"/>
                <a:cs typeface="Arial"/>
              </a:rPr>
              <a:t>Cleaning the data to remove unwanted data, missing values, rows, and columns, duplicate values, data type conversion, etc. Visualize the data to understand how it is structured and understand the relationship between various variables and classes present.</a:t>
            </a:r>
          </a:p>
          <a:p>
            <a:pPr marL="342900" indent="-342900" algn="just">
              <a:spcBef>
                <a:spcPts val="600"/>
              </a:spcBef>
              <a:buFont typeface="Wingdings" panose="05000000000000000000" pitchFamily="2" charset="2"/>
              <a:buChar char="§"/>
            </a:pPr>
            <a:r>
              <a:rPr lang="en-IN" sz="1400" b="1" u="sng" dirty="0">
                <a:solidFill>
                  <a:schemeClr val="tx1">
                    <a:lumMod val="75000"/>
                    <a:lumOff val="25000"/>
                  </a:schemeClr>
                </a:solidFill>
                <a:latin typeface="+mn-lt"/>
                <a:cs typeface="Arial"/>
              </a:rPr>
              <a:t>Choosing a Model:</a:t>
            </a:r>
            <a:r>
              <a:rPr lang="en-IN" sz="1400" b="1" dirty="0">
                <a:solidFill>
                  <a:schemeClr val="tx1">
                    <a:lumMod val="75000"/>
                    <a:lumOff val="25000"/>
                  </a:schemeClr>
                </a:solidFill>
                <a:latin typeface="+mn-lt"/>
                <a:cs typeface="Arial"/>
              </a:rPr>
              <a:t> </a:t>
            </a:r>
            <a:r>
              <a:rPr lang="en-US" sz="1400" dirty="0">
                <a:solidFill>
                  <a:schemeClr val="tx1">
                    <a:lumMod val="75000"/>
                    <a:lumOff val="25000"/>
                  </a:schemeClr>
                </a:solidFill>
                <a:latin typeface="+mn-lt"/>
                <a:cs typeface="Arial"/>
              </a:rPr>
              <a:t>A machine learning model determines the output you get after running a machine learning algorithm on the collected data. It is important to choose a model which is relevant to the task at hand.</a:t>
            </a:r>
          </a:p>
          <a:p>
            <a:pPr marL="342900" indent="-342900" algn="just">
              <a:spcBef>
                <a:spcPts val="600"/>
              </a:spcBef>
              <a:buFont typeface="Wingdings" panose="05000000000000000000" pitchFamily="2" charset="2"/>
              <a:buChar char="§"/>
            </a:pPr>
            <a:r>
              <a:rPr lang="en-IN" sz="1400" b="1" u="sng" dirty="0">
                <a:solidFill>
                  <a:schemeClr val="tx1">
                    <a:lumMod val="75000"/>
                    <a:lumOff val="25000"/>
                  </a:schemeClr>
                </a:solidFill>
                <a:latin typeface="+mn-lt"/>
                <a:cs typeface="Arial"/>
              </a:rPr>
              <a:t>Training the Model:</a:t>
            </a:r>
            <a:r>
              <a:rPr lang="en-IN" sz="1400" dirty="0">
                <a:solidFill>
                  <a:schemeClr val="tx1">
                    <a:lumMod val="75000"/>
                    <a:lumOff val="25000"/>
                  </a:schemeClr>
                </a:solidFill>
                <a:latin typeface="+mn-lt"/>
                <a:cs typeface="Arial"/>
              </a:rPr>
              <a:t> </a:t>
            </a:r>
            <a:r>
              <a:rPr lang="en-US" sz="1400" dirty="0">
                <a:solidFill>
                  <a:schemeClr val="tx1">
                    <a:lumMod val="75000"/>
                    <a:lumOff val="25000"/>
                  </a:schemeClr>
                </a:solidFill>
                <a:latin typeface="+mn-lt"/>
                <a:cs typeface="Arial"/>
              </a:rPr>
              <a:t>Training is the most important step in machine learning. In training, you pass the prepared data to your machine learning model to find patterns and make predictions.</a:t>
            </a:r>
            <a:endParaRPr lang="en-IN" sz="1400" dirty="0">
              <a:solidFill>
                <a:schemeClr val="tx1">
                  <a:lumMod val="75000"/>
                  <a:lumOff val="25000"/>
                </a:schemeClr>
              </a:solidFill>
              <a:latin typeface="+mn-lt"/>
              <a:cs typeface="Arial"/>
            </a:endParaRPr>
          </a:p>
          <a:p>
            <a:pPr marL="342900" indent="-342900" algn="just">
              <a:spcBef>
                <a:spcPts val="600"/>
              </a:spcBef>
              <a:buFont typeface="Wingdings" panose="05000000000000000000" pitchFamily="2" charset="2"/>
              <a:buChar char="§"/>
            </a:pPr>
            <a:r>
              <a:rPr lang="en-US" sz="1400" b="1" u="sng" dirty="0">
                <a:solidFill>
                  <a:schemeClr val="tx1">
                    <a:lumMod val="75000"/>
                    <a:lumOff val="25000"/>
                  </a:schemeClr>
                </a:solidFill>
                <a:latin typeface="+mn-lt"/>
                <a:cs typeface="Arial"/>
              </a:rPr>
              <a:t>Model Evaluation:</a:t>
            </a:r>
            <a:r>
              <a:rPr lang="en-US" sz="1400" dirty="0">
                <a:solidFill>
                  <a:schemeClr val="tx1">
                    <a:lumMod val="75000"/>
                    <a:lumOff val="25000"/>
                  </a:schemeClr>
                </a:solidFill>
                <a:latin typeface="+mn-lt"/>
                <a:cs typeface="Arial"/>
              </a:rPr>
              <a:t> After training your model, you have to check to see how it’s performing. This is done by testing the performance of the model on previously unseen data.</a:t>
            </a:r>
          </a:p>
          <a:p>
            <a:pPr marL="342900" indent="-342900" algn="just">
              <a:spcBef>
                <a:spcPts val="600"/>
              </a:spcBef>
              <a:buFont typeface="Wingdings" panose="05000000000000000000" pitchFamily="2" charset="2"/>
              <a:buChar char="§"/>
            </a:pPr>
            <a:r>
              <a:rPr lang="en-IN" sz="1400" b="1" u="sng" dirty="0">
                <a:solidFill>
                  <a:schemeClr val="tx1">
                    <a:lumMod val="75000"/>
                    <a:lumOff val="25000"/>
                  </a:schemeClr>
                </a:solidFill>
                <a:latin typeface="+mn-lt"/>
                <a:cs typeface="Arial"/>
              </a:rPr>
              <a:t>Parameter Tuning:</a:t>
            </a:r>
            <a:r>
              <a:rPr lang="en-IN" sz="1400" dirty="0">
                <a:solidFill>
                  <a:schemeClr val="tx1">
                    <a:lumMod val="75000"/>
                    <a:lumOff val="25000"/>
                  </a:schemeClr>
                </a:solidFill>
                <a:latin typeface="+mn-lt"/>
                <a:cs typeface="Arial"/>
              </a:rPr>
              <a:t> </a:t>
            </a:r>
            <a:r>
              <a:rPr lang="en-US" sz="1400" dirty="0">
                <a:solidFill>
                  <a:schemeClr val="tx1">
                    <a:lumMod val="75000"/>
                    <a:lumOff val="25000"/>
                  </a:schemeClr>
                </a:solidFill>
                <a:latin typeface="+mn-lt"/>
                <a:cs typeface="Arial"/>
              </a:rPr>
              <a:t>If the evaluation is successful, we proceed to the step of hyperparameter tuning. This step tries to improve upon the positive results achieved during the evaluation step. At a particular value of your parameter, the accuracy will be the maximum. Parameter tuning refers to finding these values.</a:t>
            </a:r>
          </a:p>
          <a:p>
            <a:pPr marL="342900" indent="-342900" algn="just">
              <a:spcBef>
                <a:spcPts val="600"/>
              </a:spcBef>
              <a:buFont typeface="Wingdings" panose="05000000000000000000" pitchFamily="2" charset="2"/>
              <a:buChar char="§"/>
            </a:pPr>
            <a:r>
              <a:rPr lang="en-IN" sz="1400" b="1" u="sng" dirty="0">
                <a:solidFill>
                  <a:schemeClr val="tx1">
                    <a:lumMod val="75000"/>
                    <a:lumOff val="25000"/>
                  </a:schemeClr>
                </a:solidFill>
                <a:latin typeface="+mn-lt"/>
                <a:cs typeface="Arial"/>
              </a:rPr>
              <a:t>Making Predictions:</a:t>
            </a:r>
            <a:r>
              <a:rPr lang="en-IN" sz="1400" dirty="0">
                <a:solidFill>
                  <a:schemeClr val="tx1">
                    <a:lumMod val="75000"/>
                    <a:lumOff val="25000"/>
                  </a:schemeClr>
                </a:solidFill>
                <a:latin typeface="+mn-lt"/>
                <a:cs typeface="Arial"/>
              </a:rPr>
              <a:t> </a:t>
            </a:r>
            <a:r>
              <a:rPr lang="en-US" sz="1400" dirty="0">
                <a:solidFill>
                  <a:schemeClr val="tx1">
                    <a:lumMod val="75000"/>
                    <a:lumOff val="25000"/>
                  </a:schemeClr>
                </a:solidFill>
                <a:latin typeface="+mn-lt"/>
                <a:cs typeface="Arial"/>
              </a:rPr>
              <a:t>In the end, you can use your model on unseen data to make predictions accurately.</a:t>
            </a:r>
          </a:p>
          <a:p>
            <a:pPr algn="just">
              <a:spcBef>
                <a:spcPts val="600"/>
              </a:spcBef>
            </a:pPr>
            <a:endParaRPr lang="en-IN" sz="200" b="1" dirty="0">
              <a:solidFill>
                <a:schemeClr val="accent5">
                  <a:lumMod val="75000"/>
                </a:schemeClr>
              </a:solidFill>
              <a:latin typeface="+mn-lt"/>
              <a:cs typeface="Calibri"/>
            </a:endParaRPr>
          </a:p>
          <a:p>
            <a:pPr algn="just">
              <a:spcBef>
                <a:spcPts val="600"/>
              </a:spcBef>
            </a:pPr>
            <a:r>
              <a:rPr lang="en-IN" sz="1600" b="1" dirty="0">
                <a:solidFill>
                  <a:schemeClr val="accent5">
                    <a:lumMod val="75000"/>
                  </a:schemeClr>
                </a:solidFill>
                <a:latin typeface="+mn-lt"/>
                <a:cs typeface="Calibri"/>
              </a:rPr>
              <a:t>Use Case of Machine Learning:</a:t>
            </a:r>
          </a:p>
          <a:p>
            <a:pPr algn="just">
              <a:spcBef>
                <a:spcPts val="600"/>
              </a:spcBef>
            </a:pPr>
            <a:endParaRPr lang="en-US" sz="1400" dirty="0"/>
          </a:p>
          <a:p>
            <a:pPr algn="just">
              <a:spcBef>
                <a:spcPts val="600"/>
              </a:spcBef>
            </a:pPr>
            <a:endParaRPr lang="en-US" sz="1400" dirty="0"/>
          </a:p>
        </p:txBody>
      </p:sp>
      <p:sp>
        <p:nvSpPr>
          <p:cNvPr id="12" name="TextBox 11">
            <a:extLst>
              <a:ext uri="{FF2B5EF4-FFF2-40B4-BE49-F238E27FC236}">
                <a16:creationId xmlns:a16="http://schemas.microsoft.com/office/drawing/2014/main" id="{592F6FAC-46C8-F929-7E7F-106E9399C146}"/>
              </a:ext>
            </a:extLst>
          </p:cNvPr>
          <p:cNvSpPr txBox="1"/>
          <p:nvPr/>
        </p:nvSpPr>
        <p:spPr>
          <a:xfrm>
            <a:off x="458582" y="5662151"/>
            <a:ext cx="8375904" cy="892552"/>
          </a:xfrm>
          <a:prstGeom prst="rect">
            <a:avLst/>
          </a:prstGeom>
          <a:noFill/>
        </p:spPr>
        <p:txBody>
          <a:bodyPr wrap="square" numCol="2" rtlCol="0">
            <a:spAutoFit/>
          </a:bodyPr>
          <a:lstStyle/>
          <a:p>
            <a:pPr marL="285750" indent="-285750" algn="just">
              <a:spcBef>
                <a:spcPts val="600"/>
              </a:spcBef>
              <a:buFont typeface="Wingdings" panose="05000000000000000000" pitchFamily="2" charset="2"/>
              <a:buChar char="§"/>
            </a:pPr>
            <a:r>
              <a:rPr lang="en-US" sz="1400" dirty="0"/>
              <a:t>Amazon providing suggestions</a:t>
            </a:r>
          </a:p>
          <a:p>
            <a:pPr marL="285750" indent="-285750" algn="just">
              <a:spcBef>
                <a:spcPts val="600"/>
              </a:spcBef>
              <a:buFont typeface="Wingdings" panose="05000000000000000000" pitchFamily="2" charset="2"/>
              <a:buChar char="§"/>
            </a:pPr>
            <a:r>
              <a:rPr lang="en-US" sz="1400" dirty="0"/>
              <a:t>Predict glucose Hyperglycemia event for diabetic patient</a:t>
            </a:r>
          </a:p>
          <a:p>
            <a:pPr marL="742950" lvl="1" indent="-285750" algn="just">
              <a:spcBef>
                <a:spcPts val="600"/>
              </a:spcBef>
              <a:buFont typeface="Wingdings" panose="05000000000000000000" pitchFamily="2" charset="2"/>
              <a:buChar char="§"/>
            </a:pPr>
            <a:r>
              <a:rPr lang="en-IN" sz="1400" dirty="0"/>
              <a:t>Email Monitoring</a:t>
            </a:r>
          </a:p>
          <a:p>
            <a:pPr marL="742950" lvl="1" indent="-285750" algn="just">
              <a:spcBef>
                <a:spcPts val="600"/>
              </a:spcBef>
              <a:buFont typeface="Wingdings" panose="05000000000000000000" pitchFamily="2" charset="2"/>
              <a:buChar char="§"/>
            </a:pPr>
            <a:r>
              <a:rPr lang="en-US" sz="1400" dirty="0"/>
              <a:t>Medical image recognition of area of lesions</a:t>
            </a:r>
          </a:p>
          <a:p>
            <a:pPr marL="285750" indent="-285750" algn="just">
              <a:spcBef>
                <a:spcPts val="600"/>
              </a:spcBef>
              <a:buFont typeface="Wingdings" panose="05000000000000000000" pitchFamily="2" charset="2"/>
              <a:buChar char="§"/>
            </a:pPr>
            <a:endParaRPr lang="en-IN" sz="1400" dirty="0"/>
          </a:p>
        </p:txBody>
      </p:sp>
    </p:spTree>
    <p:extLst>
      <p:ext uri="{BB962C8B-B14F-4D97-AF65-F5344CB8AC3E}">
        <p14:creationId xmlns:p14="http://schemas.microsoft.com/office/powerpoint/2010/main" val="3684921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B89E-7764-49A8-8F72-CFCD7D21C7B2}"/>
              </a:ext>
            </a:extLst>
          </p:cNvPr>
          <p:cNvSpPr>
            <a:spLocks noGrp="1"/>
          </p:cNvSpPr>
          <p:nvPr>
            <p:ph type="title"/>
          </p:nvPr>
        </p:nvSpPr>
        <p:spPr>
          <a:xfrm>
            <a:off x="276720" y="109728"/>
            <a:ext cx="8562480" cy="576000"/>
          </a:xfrm>
        </p:spPr>
        <p:txBody>
          <a:bodyPr/>
          <a:lstStyle/>
          <a:p>
            <a:pPr lvl="1" algn="l">
              <a:tabLst>
                <a:tab pos="403225" algn="l"/>
                <a:tab pos="464820" algn="l"/>
              </a:tabLst>
              <a:defRPr/>
            </a:pPr>
            <a:r>
              <a:rPr lang="en-IN" sz="2600" b="1" kern="1200" dirty="0">
                <a:solidFill>
                  <a:schemeClr val="tx1">
                    <a:lumMod val="75000"/>
                    <a:lumOff val="25000"/>
                  </a:schemeClr>
                </a:solidFill>
                <a:latin typeface="+mj-lt"/>
                <a:ea typeface="+mj-ea"/>
                <a:cs typeface="+mj-cs"/>
              </a:rPr>
              <a:t>What is Machine Learning? (3/4) </a:t>
            </a:r>
            <a:endParaRPr lang="en-US" sz="2600" b="1" kern="1200" dirty="0">
              <a:solidFill>
                <a:schemeClr val="tx1">
                  <a:lumMod val="75000"/>
                  <a:lumOff val="25000"/>
                </a:schemeClr>
              </a:solidFill>
              <a:latin typeface="+mj-lt"/>
              <a:ea typeface="+mj-ea"/>
              <a:cs typeface="+mj-cs"/>
            </a:endParaRPr>
          </a:p>
        </p:txBody>
      </p:sp>
      <p:sp>
        <p:nvSpPr>
          <p:cNvPr id="3" name="TextBox 2">
            <a:extLst>
              <a:ext uri="{FF2B5EF4-FFF2-40B4-BE49-F238E27FC236}">
                <a16:creationId xmlns:a16="http://schemas.microsoft.com/office/drawing/2014/main" id="{F96AFF00-8821-4929-8B22-35993E465BFC}"/>
              </a:ext>
            </a:extLst>
          </p:cNvPr>
          <p:cNvSpPr txBox="1"/>
          <p:nvPr/>
        </p:nvSpPr>
        <p:spPr>
          <a:xfrm>
            <a:off x="274320" y="914400"/>
            <a:ext cx="8558784" cy="5201424"/>
          </a:xfrm>
          <a:prstGeom prst="rect">
            <a:avLst/>
          </a:prstGeom>
          <a:noFill/>
        </p:spPr>
        <p:txBody>
          <a:bodyPr wrap="square" rtlCol="0">
            <a:spAutoFit/>
          </a:bodyPr>
          <a:lstStyle/>
          <a:p>
            <a:pPr marL="0" lvl="1">
              <a:spcBef>
                <a:spcPts val="600"/>
              </a:spcBef>
            </a:pPr>
            <a:r>
              <a:rPr lang="en-US" sz="1600" b="1">
                <a:solidFill>
                  <a:schemeClr val="accent5">
                    <a:lumMod val="75000"/>
                  </a:schemeClr>
                </a:solidFill>
                <a:latin typeface="+mn-lt"/>
                <a:cs typeface="Calibri"/>
              </a:rPr>
              <a:t>Finding Patterns</a:t>
            </a:r>
          </a:p>
          <a:p>
            <a:pPr marL="339725" lvl="1" indent="-339725">
              <a:spcBef>
                <a:spcPts val="600"/>
              </a:spcBef>
              <a:buFont typeface="Wingdings" panose="05000000000000000000" pitchFamily="2" charset="2"/>
              <a:buChar char="§"/>
            </a:pPr>
            <a:r>
              <a:rPr lang="en-US" sz="1600">
                <a:solidFill>
                  <a:schemeClr val="tx1">
                    <a:lumMod val="75000"/>
                    <a:lumOff val="25000"/>
                  </a:schemeClr>
                </a:solidFill>
                <a:latin typeface="+mn-lt"/>
                <a:cs typeface="Calibri"/>
              </a:rPr>
              <a:t>Further, an ability to recognize new patterns by utilizing an existing trained model is known as generalization, which is one of the main objectives for pattern recognition</a:t>
            </a:r>
          </a:p>
          <a:p>
            <a:pPr marL="339725" lvl="1" indent="-339725">
              <a:spcBef>
                <a:spcPts val="600"/>
              </a:spcBef>
              <a:buFont typeface="Wingdings" panose="05000000000000000000" pitchFamily="2" charset="2"/>
              <a:buChar char="§"/>
            </a:pPr>
            <a:endParaRPr lang="en-US" sz="1600">
              <a:solidFill>
                <a:schemeClr val="tx1">
                  <a:lumMod val="75000"/>
                  <a:lumOff val="25000"/>
                </a:schemeClr>
              </a:solidFill>
              <a:latin typeface="+mn-lt"/>
              <a:cs typeface="Calibri"/>
            </a:endParaRPr>
          </a:p>
          <a:p>
            <a:pPr marL="339725" lvl="1" indent="-339725">
              <a:spcBef>
                <a:spcPts val="600"/>
              </a:spcBef>
              <a:buFont typeface="Wingdings" panose="05000000000000000000" pitchFamily="2" charset="2"/>
              <a:buChar char="§"/>
            </a:pPr>
            <a:endParaRPr lang="en-US" sz="1600">
              <a:solidFill>
                <a:schemeClr val="tx1">
                  <a:lumMod val="75000"/>
                  <a:lumOff val="25000"/>
                </a:schemeClr>
              </a:solidFill>
              <a:latin typeface="+mn-lt"/>
              <a:cs typeface="Calibri"/>
            </a:endParaRPr>
          </a:p>
          <a:p>
            <a:pPr marL="339725" lvl="1" indent="-339725">
              <a:spcBef>
                <a:spcPts val="600"/>
              </a:spcBef>
              <a:buFont typeface="Wingdings" panose="05000000000000000000" pitchFamily="2" charset="2"/>
              <a:buChar char="§"/>
            </a:pPr>
            <a:endParaRPr lang="en-US" sz="1600">
              <a:solidFill>
                <a:schemeClr val="tx1">
                  <a:lumMod val="75000"/>
                  <a:lumOff val="25000"/>
                </a:schemeClr>
              </a:solidFill>
              <a:latin typeface="+mn-lt"/>
              <a:cs typeface="Calibri"/>
            </a:endParaRPr>
          </a:p>
          <a:p>
            <a:pPr marL="339725" lvl="1" indent="-339725">
              <a:spcBef>
                <a:spcPts val="600"/>
              </a:spcBef>
              <a:buFont typeface="Wingdings" panose="05000000000000000000" pitchFamily="2" charset="2"/>
              <a:buChar char="§"/>
            </a:pPr>
            <a:endParaRPr lang="en-US" sz="1600">
              <a:solidFill>
                <a:schemeClr val="tx1">
                  <a:lumMod val="75000"/>
                  <a:lumOff val="25000"/>
                </a:schemeClr>
              </a:solidFill>
              <a:latin typeface="+mn-lt"/>
              <a:cs typeface="Calibri"/>
            </a:endParaRPr>
          </a:p>
          <a:p>
            <a:pPr marL="339725" lvl="1" indent="-339725">
              <a:spcBef>
                <a:spcPts val="600"/>
              </a:spcBef>
              <a:buFont typeface="Wingdings" panose="05000000000000000000" pitchFamily="2" charset="2"/>
              <a:buChar char="§"/>
            </a:pPr>
            <a:endParaRPr lang="en-US" sz="1600">
              <a:solidFill>
                <a:schemeClr val="tx1">
                  <a:lumMod val="75000"/>
                  <a:lumOff val="25000"/>
                </a:schemeClr>
              </a:solidFill>
              <a:latin typeface="+mn-lt"/>
              <a:cs typeface="Calibri"/>
            </a:endParaRPr>
          </a:p>
          <a:p>
            <a:pPr marL="339725" lvl="1" indent="-339725">
              <a:spcBef>
                <a:spcPts val="600"/>
              </a:spcBef>
              <a:buFont typeface="Wingdings" panose="05000000000000000000" pitchFamily="2" charset="2"/>
              <a:buChar char="§"/>
            </a:pPr>
            <a:r>
              <a:rPr lang="en-US" sz="1600">
                <a:solidFill>
                  <a:schemeClr val="tx1">
                    <a:lumMod val="75000"/>
                    <a:lumOff val="25000"/>
                  </a:schemeClr>
                </a:solidFill>
                <a:latin typeface="+mn-lt"/>
                <a:cs typeface="Calibri"/>
              </a:rPr>
              <a:t>As it is known, data/information can be ambiguous, noisy or incomplete at times, due to which, pattern recognition becomes a difficult task. This gives rise to uncertainty</a:t>
            </a:r>
          </a:p>
          <a:p>
            <a:pPr marL="339725" lvl="1" indent="-339725">
              <a:spcBef>
                <a:spcPts val="600"/>
              </a:spcBef>
              <a:buFont typeface="Wingdings" panose="05000000000000000000" pitchFamily="2" charset="2"/>
              <a:buChar char="§"/>
            </a:pPr>
            <a:r>
              <a:rPr lang="en-US" sz="1600">
                <a:solidFill>
                  <a:schemeClr val="tx1">
                    <a:lumMod val="75000"/>
                    <a:lumOff val="25000"/>
                  </a:schemeClr>
                </a:solidFill>
                <a:latin typeface="+mn-lt"/>
                <a:cs typeface="Calibri"/>
              </a:rPr>
              <a:t>Following are some of the concepts to overcome such problems in pattern recognition:</a:t>
            </a:r>
          </a:p>
          <a:p>
            <a:pPr marL="685800" lvl="1" indent="-334963">
              <a:spcBef>
                <a:spcPts val="600"/>
              </a:spcBef>
              <a:spcAft>
                <a:spcPts val="0"/>
              </a:spcAft>
              <a:buSzPct val="100000"/>
              <a:buFont typeface="Arial" panose="020B0604020202020204" pitchFamily="34" charset="0"/>
              <a:buChar char="•"/>
              <a:defRPr/>
            </a:pPr>
            <a:r>
              <a:rPr lang="en-US" sz="1600">
                <a:solidFill>
                  <a:schemeClr val="tx1">
                    <a:lumMod val="75000"/>
                    <a:lumOff val="25000"/>
                  </a:schemeClr>
                </a:solidFill>
                <a:latin typeface="+mn-lt"/>
              </a:rPr>
              <a:t>Probability Theory</a:t>
            </a:r>
          </a:p>
          <a:p>
            <a:pPr marL="685800" lvl="1" indent="-334963">
              <a:spcBef>
                <a:spcPts val="600"/>
              </a:spcBef>
              <a:spcAft>
                <a:spcPts val="0"/>
              </a:spcAft>
              <a:buSzPct val="100000"/>
              <a:buFont typeface="Arial" panose="020B0604020202020204" pitchFamily="34" charset="0"/>
              <a:buChar char="•"/>
              <a:defRPr/>
            </a:pPr>
            <a:r>
              <a:rPr lang="en-US" sz="1600">
                <a:solidFill>
                  <a:schemeClr val="tx1">
                    <a:lumMod val="75000"/>
                    <a:lumOff val="25000"/>
                  </a:schemeClr>
                </a:solidFill>
                <a:latin typeface="+mn-lt"/>
              </a:rPr>
              <a:t>Decision Theory</a:t>
            </a:r>
          </a:p>
          <a:p>
            <a:pPr marL="685800" lvl="1" indent="-334963">
              <a:spcBef>
                <a:spcPts val="600"/>
              </a:spcBef>
              <a:spcAft>
                <a:spcPts val="0"/>
              </a:spcAft>
              <a:buSzPct val="100000"/>
              <a:buFont typeface="Arial" panose="020B0604020202020204" pitchFamily="34" charset="0"/>
              <a:buChar char="•"/>
              <a:defRPr/>
            </a:pPr>
            <a:r>
              <a:rPr lang="en-US" sz="1600">
                <a:solidFill>
                  <a:schemeClr val="tx1">
                    <a:lumMod val="75000"/>
                    <a:lumOff val="25000"/>
                  </a:schemeClr>
                </a:solidFill>
                <a:latin typeface="+mn-lt"/>
              </a:rPr>
              <a:t>Information Theory</a:t>
            </a:r>
          </a:p>
          <a:p>
            <a:pPr marL="339725" lvl="1" indent="-339725">
              <a:spcBef>
                <a:spcPts val="600"/>
              </a:spcBef>
              <a:buFont typeface="Wingdings" panose="05000000000000000000" pitchFamily="2" charset="2"/>
              <a:buChar char="§"/>
            </a:pPr>
            <a:r>
              <a:rPr lang="en-US" sz="1600">
                <a:solidFill>
                  <a:schemeClr val="tx1">
                    <a:lumMod val="75000"/>
                    <a:lumOff val="25000"/>
                  </a:schemeClr>
                </a:solidFill>
                <a:latin typeface="+mn-lt"/>
                <a:cs typeface="Calibri"/>
              </a:rPr>
              <a:t>Each of these theories1 provide a framework that quantifies and manipulate the data to handle the uncertainty, which allows us to optimize the predictions from all the available information for pattern recognition</a:t>
            </a:r>
          </a:p>
        </p:txBody>
      </p:sp>
      <p:grpSp>
        <p:nvGrpSpPr>
          <p:cNvPr id="22" name="Group 21">
            <a:extLst>
              <a:ext uri="{FF2B5EF4-FFF2-40B4-BE49-F238E27FC236}">
                <a16:creationId xmlns:a16="http://schemas.microsoft.com/office/drawing/2014/main" id="{328E6020-4075-26AF-75A3-7A6FF090C274}"/>
              </a:ext>
            </a:extLst>
          </p:cNvPr>
          <p:cNvGrpSpPr/>
          <p:nvPr/>
        </p:nvGrpSpPr>
        <p:grpSpPr>
          <a:xfrm>
            <a:off x="228600" y="1981200"/>
            <a:ext cx="8558784" cy="1252339"/>
            <a:chOff x="228600" y="1981200"/>
            <a:chExt cx="8558784" cy="1252339"/>
          </a:xfrm>
        </p:grpSpPr>
        <p:sp>
          <p:nvSpPr>
            <p:cNvPr id="5" name="TextBox 4">
              <a:extLst>
                <a:ext uri="{FF2B5EF4-FFF2-40B4-BE49-F238E27FC236}">
                  <a16:creationId xmlns:a16="http://schemas.microsoft.com/office/drawing/2014/main" id="{23EB1C62-9683-4E59-A201-EEF4040159BC}"/>
                </a:ext>
              </a:extLst>
            </p:cNvPr>
            <p:cNvSpPr txBox="1"/>
            <p:nvPr/>
          </p:nvSpPr>
          <p:spPr>
            <a:xfrm>
              <a:off x="3121372" y="2925762"/>
              <a:ext cx="2666611" cy="307777"/>
            </a:xfrm>
            <a:prstGeom prst="rect">
              <a:avLst/>
            </a:prstGeom>
            <a:noFill/>
            <a:ln>
              <a:noFill/>
            </a:ln>
          </p:spPr>
          <p:txBody>
            <a:bodyPr wrap="none" rtlCol="0">
              <a:spAutoFit/>
            </a:bodyPr>
            <a:lstStyle/>
            <a:p>
              <a:r>
                <a:rPr lang="en-US" sz="1400">
                  <a:solidFill>
                    <a:schemeClr val="tx1">
                      <a:lumMod val="75000"/>
                      <a:lumOff val="25000"/>
                    </a:schemeClr>
                  </a:solidFill>
                  <a:latin typeface="+mn-lt"/>
                </a:rPr>
                <a:t>Pattern Recognition Process in ML</a:t>
              </a:r>
            </a:p>
          </p:txBody>
        </p:sp>
        <p:sp>
          <p:nvSpPr>
            <p:cNvPr id="6" name="Rectangle: Rounded Corners 5">
              <a:extLst>
                <a:ext uri="{FF2B5EF4-FFF2-40B4-BE49-F238E27FC236}">
                  <a16:creationId xmlns:a16="http://schemas.microsoft.com/office/drawing/2014/main" id="{A8651E9D-AF06-4CFB-A210-871AF2185276}"/>
                </a:ext>
              </a:extLst>
            </p:cNvPr>
            <p:cNvSpPr/>
            <p:nvPr/>
          </p:nvSpPr>
          <p:spPr>
            <a:xfrm>
              <a:off x="228600" y="1987991"/>
              <a:ext cx="1035927" cy="80299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Gather data</a:t>
              </a:r>
            </a:p>
          </p:txBody>
        </p:sp>
        <p:sp>
          <p:nvSpPr>
            <p:cNvPr id="7" name="Rectangle: Rounded Corners 6">
              <a:extLst>
                <a:ext uri="{FF2B5EF4-FFF2-40B4-BE49-F238E27FC236}">
                  <a16:creationId xmlns:a16="http://schemas.microsoft.com/office/drawing/2014/main" id="{36F7FCE5-6D11-4EB5-9FF1-2576DFB30EE2}"/>
                </a:ext>
              </a:extLst>
            </p:cNvPr>
            <p:cNvSpPr/>
            <p:nvPr/>
          </p:nvSpPr>
          <p:spPr>
            <a:xfrm>
              <a:off x="1736829" y="1994743"/>
              <a:ext cx="1035927" cy="80299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Clean data</a:t>
              </a:r>
            </a:p>
          </p:txBody>
        </p:sp>
        <p:sp>
          <p:nvSpPr>
            <p:cNvPr id="8" name="Rectangle: Rounded Corners 7">
              <a:extLst>
                <a:ext uri="{FF2B5EF4-FFF2-40B4-BE49-F238E27FC236}">
                  <a16:creationId xmlns:a16="http://schemas.microsoft.com/office/drawing/2014/main" id="{861C2EDE-863F-4375-872B-AEC3AC5A689E}"/>
                </a:ext>
              </a:extLst>
            </p:cNvPr>
            <p:cNvSpPr/>
            <p:nvPr/>
          </p:nvSpPr>
          <p:spPr>
            <a:xfrm>
              <a:off x="3245060" y="1981200"/>
              <a:ext cx="1035927" cy="80299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Identify similarities</a:t>
              </a:r>
            </a:p>
          </p:txBody>
        </p:sp>
        <p:sp>
          <p:nvSpPr>
            <p:cNvPr id="9" name="Rectangle: Rounded Corners 8">
              <a:extLst>
                <a:ext uri="{FF2B5EF4-FFF2-40B4-BE49-F238E27FC236}">
                  <a16:creationId xmlns:a16="http://schemas.microsoft.com/office/drawing/2014/main" id="{93410635-11CA-4A8B-9AAB-1246CBC62648}"/>
                </a:ext>
              </a:extLst>
            </p:cNvPr>
            <p:cNvSpPr/>
            <p:nvPr/>
          </p:nvSpPr>
          <p:spPr>
            <a:xfrm>
              <a:off x="4752055" y="1987992"/>
              <a:ext cx="1035927" cy="80299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Segregate data in groups</a:t>
              </a:r>
            </a:p>
          </p:txBody>
        </p:sp>
        <p:sp>
          <p:nvSpPr>
            <p:cNvPr id="10" name="Rectangle: Rounded Corners 9">
              <a:extLst>
                <a:ext uri="{FF2B5EF4-FFF2-40B4-BE49-F238E27FC236}">
                  <a16:creationId xmlns:a16="http://schemas.microsoft.com/office/drawing/2014/main" id="{427663F5-E34A-407F-BF12-1E4EE48D05E3}"/>
                </a:ext>
              </a:extLst>
            </p:cNvPr>
            <p:cNvSpPr/>
            <p:nvPr/>
          </p:nvSpPr>
          <p:spPr>
            <a:xfrm>
              <a:off x="6247687" y="1986209"/>
              <a:ext cx="1035927" cy="80299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Analyze each group</a:t>
              </a:r>
            </a:p>
          </p:txBody>
        </p:sp>
        <p:sp>
          <p:nvSpPr>
            <p:cNvPr id="11" name="Rectangle: Rounded Corners 10">
              <a:extLst>
                <a:ext uri="{FF2B5EF4-FFF2-40B4-BE49-F238E27FC236}">
                  <a16:creationId xmlns:a16="http://schemas.microsoft.com/office/drawing/2014/main" id="{87655356-EA07-4FC2-99D1-3107D343DA44}"/>
                </a:ext>
              </a:extLst>
            </p:cNvPr>
            <p:cNvSpPr/>
            <p:nvPr/>
          </p:nvSpPr>
          <p:spPr>
            <a:xfrm>
              <a:off x="7751457" y="1989754"/>
              <a:ext cx="1035927" cy="80299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t>Infer insights</a:t>
              </a:r>
            </a:p>
          </p:txBody>
        </p:sp>
        <p:sp>
          <p:nvSpPr>
            <p:cNvPr id="12" name="Arrow: Right 11">
              <a:extLst>
                <a:ext uri="{FF2B5EF4-FFF2-40B4-BE49-F238E27FC236}">
                  <a16:creationId xmlns:a16="http://schemas.microsoft.com/office/drawing/2014/main" id="{4BEFA4FE-891D-41BD-B22F-F58668C20CE9}"/>
                </a:ext>
              </a:extLst>
            </p:cNvPr>
            <p:cNvSpPr/>
            <p:nvPr/>
          </p:nvSpPr>
          <p:spPr>
            <a:xfrm>
              <a:off x="1348545" y="2263665"/>
              <a:ext cx="333312" cy="25517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Arrow: Right 12">
              <a:extLst>
                <a:ext uri="{FF2B5EF4-FFF2-40B4-BE49-F238E27FC236}">
                  <a16:creationId xmlns:a16="http://schemas.microsoft.com/office/drawing/2014/main" id="{6D393B90-1B05-47D1-8613-DBE609A00250}"/>
                </a:ext>
              </a:extLst>
            </p:cNvPr>
            <p:cNvSpPr/>
            <p:nvPr/>
          </p:nvSpPr>
          <p:spPr>
            <a:xfrm>
              <a:off x="2858195" y="2263665"/>
              <a:ext cx="333312" cy="25517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Arrow: Right 13">
              <a:extLst>
                <a:ext uri="{FF2B5EF4-FFF2-40B4-BE49-F238E27FC236}">
                  <a16:creationId xmlns:a16="http://schemas.microsoft.com/office/drawing/2014/main" id="{82A62D7D-996B-4785-B955-EF967B88CEFA}"/>
                </a:ext>
              </a:extLst>
            </p:cNvPr>
            <p:cNvSpPr/>
            <p:nvPr/>
          </p:nvSpPr>
          <p:spPr>
            <a:xfrm>
              <a:off x="4349865" y="2263665"/>
              <a:ext cx="333312" cy="25517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Arrow: Right 14">
              <a:extLst>
                <a:ext uri="{FF2B5EF4-FFF2-40B4-BE49-F238E27FC236}">
                  <a16:creationId xmlns:a16="http://schemas.microsoft.com/office/drawing/2014/main" id="{F4E7B4F5-1535-4D6C-A15D-2AF649F7C810}"/>
                </a:ext>
              </a:extLst>
            </p:cNvPr>
            <p:cNvSpPr/>
            <p:nvPr/>
          </p:nvSpPr>
          <p:spPr>
            <a:xfrm>
              <a:off x="5855247" y="2263665"/>
              <a:ext cx="333312" cy="25517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 name="Arrow: Right 15">
              <a:extLst>
                <a:ext uri="{FF2B5EF4-FFF2-40B4-BE49-F238E27FC236}">
                  <a16:creationId xmlns:a16="http://schemas.microsoft.com/office/drawing/2014/main" id="{6FA0B768-F129-4B7F-9364-FADD0CFB02F3}"/>
                </a:ext>
              </a:extLst>
            </p:cNvPr>
            <p:cNvSpPr/>
            <p:nvPr/>
          </p:nvSpPr>
          <p:spPr>
            <a:xfrm>
              <a:off x="7350879" y="2263665"/>
              <a:ext cx="333312" cy="25517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 name="Rectangle: Rounded Corners 16">
              <a:extLst>
                <a:ext uri="{FF2B5EF4-FFF2-40B4-BE49-F238E27FC236}">
                  <a16:creationId xmlns:a16="http://schemas.microsoft.com/office/drawing/2014/main" id="{8413CA5A-1B67-4572-A179-DA09BB2D2897}"/>
                </a:ext>
              </a:extLst>
            </p:cNvPr>
            <p:cNvSpPr/>
            <p:nvPr/>
          </p:nvSpPr>
          <p:spPr>
            <a:xfrm>
              <a:off x="228600" y="1989754"/>
              <a:ext cx="1035927" cy="80299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t>Gather data</a:t>
              </a:r>
            </a:p>
          </p:txBody>
        </p:sp>
        <p:sp>
          <p:nvSpPr>
            <p:cNvPr id="18" name="Rectangle: Rounded Corners 17">
              <a:extLst>
                <a:ext uri="{FF2B5EF4-FFF2-40B4-BE49-F238E27FC236}">
                  <a16:creationId xmlns:a16="http://schemas.microsoft.com/office/drawing/2014/main" id="{D7712CA0-C383-4B0C-82B2-82A297B4D45F}"/>
                </a:ext>
              </a:extLst>
            </p:cNvPr>
            <p:cNvSpPr/>
            <p:nvPr/>
          </p:nvSpPr>
          <p:spPr>
            <a:xfrm>
              <a:off x="1736829" y="1989754"/>
              <a:ext cx="1035927" cy="80299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t>Clean data</a:t>
              </a:r>
            </a:p>
          </p:txBody>
        </p:sp>
        <p:sp>
          <p:nvSpPr>
            <p:cNvPr id="19" name="Rectangle: Rounded Corners 18">
              <a:extLst>
                <a:ext uri="{FF2B5EF4-FFF2-40B4-BE49-F238E27FC236}">
                  <a16:creationId xmlns:a16="http://schemas.microsoft.com/office/drawing/2014/main" id="{4FDF03E9-6486-4F21-AA0C-B2CDA3A2AE41}"/>
                </a:ext>
              </a:extLst>
            </p:cNvPr>
            <p:cNvSpPr/>
            <p:nvPr/>
          </p:nvSpPr>
          <p:spPr>
            <a:xfrm>
              <a:off x="3245060" y="1989754"/>
              <a:ext cx="1035927" cy="80299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Identify similarities</a:t>
              </a:r>
            </a:p>
          </p:txBody>
        </p:sp>
        <p:sp>
          <p:nvSpPr>
            <p:cNvPr id="20" name="Rectangle: Rounded Corners 19">
              <a:extLst>
                <a:ext uri="{FF2B5EF4-FFF2-40B4-BE49-F238E27FC236}">
                  <a16:creationId xmlns:a16="http://schemas.microsoft.com/office/drawing/2014/main" id="{DAEA0622-AE68-4776-9A0B-DED4814F82C5}"/>
                </a:ext>
              </a:extLst>
            </p:cNvPr>
            <p:cNvSpPr/>
            <p:nvPr/>
          </p:nvSpPr>
          <p:spPr>
            <a:xfrm>
              <a:off x="4752055" y="1989754"/>
              <a:ext cx="1035927" cy="80299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t>Segregate data in groups</a:t>
              </a:r>
            </a:p>
          </p:txBody>
        </p:sp>
        <p:sp>
          <p:nvSpPr>
            <p:cNvPr id="21" name="Rectangle: Rounded Corners 20">
              <a:extLst>
                <a:ext uri="{FF2B5EF4-FFF2-40B4-BE49-F238E27FC236}">
                  <a16:creationId xmlns:a16="http://schemas.microsoft.com/office/drawing/2014/main" id="{BA5ADC64-AD1E-4419-AA26-51F1D5F5B96F}"/>
                </a:ext>
              </a:extLst>
            </p:cNvPr>
            <p:cNvSpPr/>
            <p:nvPr/>
          </p:nvSpPr>
          <p:spPr>
            <a:xfrm>
              <a:off x="6247687" y="1989754"/>
              <a:ext cx="1035927" cy="80299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t>Analyze each group</a:t>
              </a:r>
            </a:p>
          </p:txBody>
        </p:sp>
      </p:grpSp>
    </p:spTree>
    <p:extLst>
      <p:ext uri="{BB962C8B-B14F-4D97-AF65-F5344CB8AC3E}">
        <p14:creationId xmlns:p14="http://schemas.microsoft.com/office/powerpoint/2010/main" val="696197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B89E-7764-49A8-8F72-CFCD7D21C7B2}"/>
              </a:ext>
            </a:extLst>
          </p:cNvPr>
          <p:cNvSpPr>
            <a:spLocks noGrp="1"/>
          </p:cNvSpPr>
          <p:nvPr>
            <p:ph type="title"/>
          </p:nvPr>
        </p:nvSpPr>
        <p:spPr>
          <a:xfrm>
            <a:off x="276720" y="109728"/>
            <a:ext cx="8562480" cy="576000"/>
          </a:xfrm>
        </p:spPr>
        <p:txBody>
          <a:bodyPr/>
          <a:lstStyle/>
          <a:p>
            <a:pPr lvl="1" algn="l">
              <a:tabLst>
                <a:tab pos="403225" algn="l"/>
                <a:tab pos="464820" algn="l"/>
              </a:tabLst>
              <a:defRPr/>
            </a:pPr>
            <a:r>
              <a:rPr lang="en-IN" sz="2600" b="1" kern="1200" dirty="0">
                <a:solidFill>
                  <a:schemeClr val="tx1">
                    <a:lumMod val="75000"/>
                    <a:lumOff val="25000"/>
                  </a:schemeClr>
                </a:solidFill>
                <a:latin typeface="+mj-lt"/>
                <a:ea typeface="+mj-ea"/>
                <a:cs typeface="+mj-cs"/>
              </a:rPr>
              <a:t>What is Machine Learning? (4/4)</a:t>
            </a:r>
            <a:endParaRPr lang="en-US" sz="2600" b="1" kern="1200" dirty="0">
              <a:solidFill>
                <a:schemeClr val="tx1">
                  <a:lumMod val="75000"/>
                  <a:lumOff val="25000"/>
                </a:schemeClr>
              </a:solidFill>
              <a:latin typeface="+mj-lt"/>
              <a:ea typeface="+mj-ea"/>
              <a:cs typeface="+mj-cs"/>
            </a:endParaRPr>
          </a:p>
        </p:txBody>
      </p:sp>
      <p:sp>
        <p:nvSpPr>
          <p:cNvPr id="3" name="TextBox 2">
            <a:extLst>
              <a:ext uri="{FF2B5EF4-FFF2-40B4-BE49-F238E27FC236}">
                <a16:creationId xmlns:a16="http://schemas.microsoft.com/office/drawing/2014/main" id="{F96AFF00-8821-4929-8B22-35993E465BFC}"/>
              </a:ext>
            </a:extLst>
          </p:cNvPr>
          <p:cNvSpPr txBox="1"/>
          <p:nvPr/>
        </p:nvSpPr>
        <p:spPr>
          <a:xfrm>
            <a:off x="274320" y="914400"/>
            <a:ext cx="8558784" cy="3570208"/>
          </a:xfrm>
          <a:prstGeom prst="rect">
            <a:avLst/>
          </a:prstGeom>
          <a:noFill/>
        </p:spPr>
        <p:txBody>
          <a:bodyPr wrap="square" rtlCol="0">
            <a:spAutoFit/>
          </a:bodyPr>
          <a:lstStyle/>
          <a:p>
            <a:pPr marL="0" lvl="1" algn="just">
              <a:spcBef>
                <a:spcPts val="600"/>
              </a:spcBef>
            </a:pPr>
            <a:r>
              <a:rPr lang="en-US" sz="1600" b="1" dirty="0">
                <a:solidFill>
                  <a:schemeClr val="accent5">
                    <a:lumMod val="75000"/>
                  </a:schemeClr>
                </a:solidFill>
                <a:latin typeface="+mn-lt"/>
                <a:cs typeface="Calibri"/>
              </a:rPr>
              <a:t>Machine Learning Use Case: Predicting Heart Failure using EMR</a:t>
            </a:r>
          </a:p>
          <a:p>
            <a:pPr marL="0" lvl="1" algn="just">
              <a:spcBef>
                <a:spcPts val="600"/>
              </a:spcBef>
              <a:spcAft>
                <a:spcPts val="0"/>
              </a:spcAft>
              <a:buSzPct val="100000"/>
              <a:defRPr/>
            </a:pPr>
            <a:r>
              <a:rPr lang="en-US" sz="1600" b="1" dirty="0">
                <a:solidFill>
                  <a:schemeClr val="accent5">
                    <a:lumMod val="75000"/>
                  </a:schemeClr>
                </a:solidFill>
                <a:latin typeface="+mn-lt"/>
                <a:cs typeface="Calibri"/>
              </a:rPr>
              <a:t>Objective</a:t>
            </a:r>
          </a:p>
          <a:p>
            <a:pPr marL="285750" indent="-285750">
              <a:buFont typeface="Wingdings" panose="05000000000000000000" pitchFamily="2" charset="2"/>
              <a:buChar char="§"/>
            </a:pPr>
            <a:r>
              <a:rPr lang="en-US" sz="1300" dirty="0">
                <a:solidFill>
                  <a:schemeClr val="tx1">
                    <a:lumMod val="75000"/>
                    <a:lumOff val="25000"/>
                  </a:schemeClr>
                </a:solidFill>
                <a:latin typeface="+mn-lt"/>
              </a:rPr>
              <a:t>The Heart failure prediction using machine learning techniques</a:t>
            </a:r>
          </a:p>
          <a:p>
            <a:endParaRPr lang="en-US" sz="800" b="1" dirty="0">
              <a:solidFill>
                <a:schemeClr val="accent5">
                  <a:lumMod val="75000"/>
                </a:schemeClr>
              </a:solidFill>
              <a:latin typeface="+mn-lt"/>
              <a:cs typeface="Calibri"/>
            </a:endParaRPr>
          </a:p>
          <a:p>
            <a:r>
              <a:rPr lang="en-US" sz="1600" b="1" dirty="0">
                <a:solidFill>
                  <a:schemeClr val="accent5">
                    <a:lumMod val="75000"/>
                  </a:schemeClr>
                </a:solidFill>
                <a:latin typeface="+mn-lt"/>
                <a:cs typeface="Calibri"/>
              </a:rPr>
              <a:t>Procedure</a:t>
            </a:r>
          </a:p>
          <a:p>
            <a:endParaRPr lang="en-IN" sz="200" b="0" i="0" u="none" strike="noStrike" baseline="0" dirty="0">
              <a:solidFill>
                <a:srgbClr val="000000"/>
              </a:solidFill>
              <a:latin typeface="Times New Roman" panose="02020603050405020304" pitchFamily="18" charset="0"/>
            </a:endParaRPr>
          </a:p>
          <a:p>
            <a:pPr marL="285750" indent="-285750" algn="l">
              <a:buFont typeface="Wingdings" panose="05000000000000000000" pitchFamily="2" charset="2"/>
              <a:buChar char="§"/>
            </a:pPr>
            <a:r>
              <a:rPr lang="en-US" sz="1300" dirty="0">
                <a:solidFill>
                  <a:schemeClr val="tx1">
                    <a:lumMod val="75000"/>
                    <a:lumOff val="25000"/>
                  </a:schemeClr>
                </a:solidFill>
                <a:latin typeface="+mn-lt"/>
              </a:rPr>
              <a:t>The initial procedure for this problem is the collection of data. We have collected the data set from EMR (</a:t>
            </a:r>
            <a:r>
              <a:rPr lang="en-IN" sz="1300" dirty="0">
                <a:solidFill>
                  <a:schemeClr val="tx1">
                    <a:lumMod val="75000"/>
                    <a:lumOff val="25000"/>
                  </a:schemeClr>
                </a:solidFill>
                <a:latin typeface="+mn-lt"/>
              </a:rPr>
              <a:t>Electronic medical records).</a:t>
            </a:r>
            <a:r>
              <a:rPr lang="en-US" sz="1300" dirty="0">
                <a:solidFill>
                  <a:schemeClr val="tx1">
                    <a:lumMod val="75000"/>
                    <a:lumOff val="25000"/>
                  </a:schemeClr>
                </a:solidFill>
                <a:latin typeface="+mn-lt"/>
              </a:rPr>
              <a:t> The various attributes are given like Age, Sex, Cp, </a:t>
            </a:r>
            <a:r>
              <a:rPr lang="en-US" sz="1300" dirty="0" err="1">
                <a:solidFill>
                  <a:schemeClr val="tx1">
                    <a:lumMod val="75000"/>
                    <a:lumOff val="25000"/>
                  </a:schemeClr>
                </a:solidFill>
                <a:latin typeface="+mn-lt"/>
              </a:rPr>
              <a:t>Trestbps</a:t>
            </a:r>
            <a:r>
              <a:rPr lang="en-US" sz="1300" dirty="0">
                <a:solidFill>
                  <a:schemeClr val="tx1">
                    <a:lumMod val="75000"/>
                    <a:lumOff val="25000"/>
                  </a:schemeClr>
                </a:solidFill>
                <a:latin typeface="+mn-lt"/>
              </a:rPr>
              <a:t>, Chol, </a:t>
            </a:r>
            <a:r>
              <a:rPr lang="en-US" sz="1300" dirty="0" err="1">
                <a:solidFill>
                  <a:schemeClr val="tx1">
                    <a:lumMod val="75000"/>
                    <a:lumOff val="25000"/>
                  </a:schemeClr>
                </a:solidFill>
                <a:latin typeface="+mn-lt"/>
              </a:rPr>
              <a:t>Fbd</a:t>
            </a:r>
            <a:r>
              <a:rPr lang="en-US" sz="1300" dirty="0">
                <a:solidFill>
                  <a:schemeClr val="tx1">
                    <a:lumMod val="75000"/>
                    <a:lumOff val="25000"/>
                  </a:schemeClr>
                </a:solidFill>
                <a:latin typeface="+mn-lt"/>
              </a:rPr>
              <a:t>, Ca, Slope etc. </a:t>
            </a:r>
          </a:p>
          <a:p>
            <a:pPr marL="285750" lvl="1" indent="-285750" algn="just">
              <a:spcBef>
                <a:spcPts val="600"/>
              </a:spcBef>
              <a:spcAft>
                <a:spcPts val="0"/>
              </a:spcAft>
              <a:buSzPct val="100000"/>
              <a:buFont typeface="Wingdings" panose="05000000000000000000" pitchFamily="2" charset="2"/>
              <a:buChar char="§"/>
              <a:defRPr/>
            </a:pPr>
            <a:r>
              <a:rPr lang="en-US" sz="1300" dirty="0">
                <a:solidFill>
                  <a:schemeClr val="tx1">
                    <a:lumMod val="75000"/>
                    <a:lumOff val="25000"/>
                  </a:schemeClr>
                </a:solidFill>
                <a:latin typeface="+mn-lt"/>
              </a:rPr>
              <a:t>The next step after data collection is data pre-processing. In this step, the data is cleansed by removing unnecessary values. It also removes the missing/ null/ corrupted values. </a:t>
            </a:r>
          </a:p>
          <a:p>
            <a:pPr marL="285750" lvl="1" indent="-285750" algn="just">
              <a:spcBef>
                <a:spcPts val="600"/>
              </a:spcBef>
              <a:spcAft>
                <a:spcPts val="0"/>
              </a:spcAft>
              <a:buSzPct val="100000"/>
              <a:buFont typeface="Wingdings" panose="05000000000000000000" pitchFamily="2" charset="2"/>
              <a:buChar char="§"/>
              <a:defRPr/>
            </a:pPr>
            <a:r>
              <a:rPr lang="en-US" sz="1300" dirty="0">
                <a:solidFill>
                  <a:schemeClr val="tx1">
                    <a:lumMod val="75000"/>
                    <a:lumOff val="25000"/>
                  </a:schemeClr>
                </a:solidFill>
                <a:latin typeface="+mn-lt"/>
              </a:rPr>
              <a:t>After Data is cleansed, the next step is dividing the data, we divide the data into two sets, Training data and testing data. The values must dealt before we start to construct the training model. By using training data, we build a model for prediction. </a:t>
            </a:r>
          </a:p>
          <a:p>
            <a:pPr marL="285750" lvl="1" indent="-285750" algn="just">
              <a:spcBef>
                <a:spcPts val="600"/>
              </a:spcBef>
              <a:spcAft>
                <a:spcPts val="0"/>
              </a:spcAft>
              <a:buSzPct val="100000"/>
              <a:buFont typeface="Wingdings" panose="05000000000000000000" pitchFamily="2" charset="2"/>
              <a:buChar char="§"/>
              <a:defRPr/>
            </a:pPr>
            <a:r>
              <a:rPr lang="en-US" sz="1300" dirty="0">
                <a:solidFill>
                  <a:schemeClr val="tx1">
                    <a:lumMod val="75000"/>
                    <a:lumOff val="25000"/>
                  </a:schemeClr>
                </a:solidFill>
                <a:latin typeface="+mn-lt"/>
              </a:rPr>
              <a:t>We apply few algorithms and chose algorithm who gives more accuracy. Now, we must calculate the accuracy of the model. </a:t>
            </a:r>
          </a:p>
          <a:p>
            <a:pPr marL="285750" lvl="1" indent="-285750" algn="just">
              <a:spcBef>
                <a:spcPts val="600"/>
              </a:spcBef>
              <a:spcAft>
                <a:spcPts val="0"/>
              </a:spcAft>
              <a:buSzPct val="100000"/>
              <a:buFont typeface="Wingdings" panose="05000000000000000000" pitchFamily="2" charset="2"/>
              <a:buChar char="§"/>
              <a:defRPr/>
            </a:pPr>
            <a:r>
              <a:rPr lang="en-US" sz="1300" dirty="0">
                <a:solidFill>
                  <a:schemeClr val="tx1">
                    <a:lumMod val="75000"/>
                    <a:lumOff val="25000"/>
                  </a:schemeClr>
                </a:solidFill>
                <a:latin typeface="+mn-lt"/>
              </a:rPr>
              <a:t>The final step is predicting the disease. The final output will be in numerical 1= Yes; 0= No. </a:t>
            </a:r>
          </a:p>
        </p:txBody>
      </p:sp>
      <p:pic>
        <p:nvPicPr>
          <p:cNvPr id="5" name="Picture 4">
            <a:extLst>
              <a:ext uri="{FF2B5EF4-FFF2-40B4-BE49-F238E27FC236}">
                <a16:creationId xmlns:a16="http://schemas.microsoft.com/office/drawing/2014/main" id="{7C358BB7-5A05-0A51-7BDF-45D469177D2C}"/>
              </a:ext>
            </a:extLst>
          </p:cNvPr>
          <p:cNvPicPr>
            <a:picLocks noChangeAspect="1"/>
          </p:cNvPicPr>
          <p:nvPr/>
        </p:nvPicPr>
        <p:blipFill>
          <a:blip r:embed="rId2"/>
          <a:stretch>
            <a:fillRect/>
          </a:stretch>
        </p:blipFill>
        <p:spPr>
          <a:xfrm>
            <a:off x="3258747" y="4546163"/>
            <a:ext cx="2589930" cy="2030603"/>
          </a:xfrm>
          <a:prstGeom prst="rect">
            <a:avLst/>
          </a:prstGeom>
        </p:spPr>
      </p:pic>
      <p:sp>
        <p:nvSpPr>
          <p:cNvPr id="6" name="TextBox 5">
            <a:extLst>
              <a:ext uri="{FF2B5EF4-FFF2-40B4-BE49-F238E27FC236}">
                <a16:creationId xmlns:a16="http://schemas.microsoft.com/office/drawing/2014/main" id="{38919B3D-FA7A-CD3F-7BEF-897F46A34187}"/>
              </a:ext>
            </a:extLst>
          </p:cNvPr>
          <p:cNvSpPr txBox="1"/>
          <p:nvPr/>
        </p:nvSpPr>
        <p:spPr>
          <a:xfrm>
            <a:off x="5986021" y="5238299"/>
            <a:ext cx="2847083" cy="646331"/>
          </a:xfrm>
          <a:prstGeom prst="rect">
            <a:avLst/>
          </a:prstGeom>
          <a:noFill/>
        </p:spPr>
        <p:txBody>
          <a:bodyPr wrap="square" rtlCol="0">
            <a:spAutoFit/>
          </a:bodyPr>
          <a:lstStyle/>
          <a:p>
            <a:r>
              <a:rPr lang="en-US" sz="1200" dirty="0">
                <a:hlinkClick r:id="rId3"/>
              </a:rPr>
              <a:t>https://healthitanalytics.com/news/machine-learning-tracks-ehr-data-to-predict-disease-risk</a:t>
            </a:r>
            <a:endParaRPr lang="en-US" sz="1200" dirty="0"/>
          </a:p>
        </p:txBody>
      </p:sp>
    </p:spTree>
    <p:extLst>
      <p:ext uri="{BB962C8B-B14F-4D97-AF65-F5344CB8AC3E}">
        <p14:creationId xmlns:p14="http://schemas.microsoft.com/office/powerpoint/2010/main" val="120283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974CFF-7862-4B6E-AF1D-372C85BBA1FF}"/>
              </a:ext>
            </a:extLst>
          </p:cNvPr>
          <p:cNvSpPr txBox="1"/>
          <p:nvPr/>
        </p:nvSpPr>
        <p:spPr>
          <a:xfrm>
            <a:off x="228600" y="2236723"/>
            <a:ext cx="4343400" cy="506477"/>
          </a:xfrm>
          <a:prstGeom prst="rect">
            <a:avLst/>
          </a:prstGeom>
          <a:solidFill>
            <a:schemeClr val="bg1">
              <a:lumMod val="85000"/>
            </a:schemeClr>
          </a:solidFill>
        </p:spPr>
        <p:txBody>
          <a:bodyPr wrap="square" rtlCol="0">
            <a:spAutoFit/>
          </a:bodyPr>
          <a:lstStyle/>
          <a:p>
            <a:endParaRPr lang="en-US"/>
          </a:p>
        </p:txBody>
      </p:sp>
      <p:sp>
        <p:nvSpPr>
          <p:cNvPr id="2" name="Title 1">
            <a:extLst>
              <a:ext uri="{FF2B5EF4-FFF2-40B4-BE49-F238E27FC236}">
                <a16:creationId xmlns:a16="http://schemas.microsoft.com/office/drawing/2014/main" id="{E13AC03C-E7B9-4CAF-A836-CECE7E09CA22}"/>
              </a:ext>
            </a:extLst>
          </p:cNvPr>
          <p:cNvSpPr>
            <a:spLocks noGrp="1"/>
          </p:cNvSpPr>
          <p:nvPr>
            <p:ph type="title"/>
          </p:nvPr>
        </p:nvSpPr>
        <p:spPr/>
        <p:txBody>
          <a:bodyPr/>
          <a:lstStyle/>
          <a:p>
            <a:r>
              <a:rPr lang="en-US"/>
              <a:t>Agenda</a:t>
            </a:r>
          </a:p>
        </p:txBody>
      </p:sp>
      <p:sp>
        <p:nvSpPr>
          <p:cNvPr id="3" name="Text Placeholder 2">
            <a:extLst>
              <a:ext uri="{FF2B5EF4-FFF2-40B4-BE49-F238E27FC236}">
                <a16:creationId xmlns:a16="http://schemas.microsoft.com/office/drawing/2014/main" id="{FC06C699-BE1D-4DB9-A9BC-AC237A102ABF}"/>
              </a:ext>
            </a:extLst>
          </p:cNvPr>
          <p:cNvSpPr>
            <a:spLocks noGrp="1"/>
          </p:cNvSpPr>
          <p:nvPr>
            <p:ph type="body" sz="quarter" idx="10"/>
          </p:nvPr>
        </p:nvSpPr>
        <p:spPr/>
        <p:txBody>
          <a:bodyPr>
            <a:noAutofit/>
          </a:bodyPr>
          <a:lstStyle/>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Introduction</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What is Data Science?</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What is Machine Learning?</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b="1">
                <a:solidFill>
                  <a:schemeClr val="tx1">
                    <a:lumMod val="75000"/>
                    <a:lumOff val="25000"/>
                  </a:schemeClr>
                </a:solidFill>
              </a:rPr>
              <a:t>What is Deep Learning?</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What is Artificial Intelligence?</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Comparing DS, ML, DL and AI</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Summary</a:t>
            </a:r>
          </a:p>
        </p:txBody>
      </p:sp>
    </p:spTree>
    <p:extLst>
      <p:ext uri="{BB962C8B-B14F-4D97-AF65-F5344CB8AC3E}">
        <p14:creationId xmlns:p14="http://schemas.microsoft.com/office/powerpoint/2010/main" val="2663364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B89E-7764-49A8-8F72-CFCD7D21C7B2}"/>
              </a:ext>
            </a:extLst>
          </p:cNvPr>
          <p:cNvSpPr>
            <a:spLocks noGrp="1"/>
          </p:cNvSpPr>
          <p:nvPr>
            <p:ph type="title"/>
          </p:nvPr>
        </p:nvSpPr>
        <p:spPr>
          <a:xfrm>
            <a:off x="276720" y="109728"/>
            <a:ext cx="8562480" cy="576000"/>
          </a:xfrm>
        </p:spPr>
        <p:txBody>
          <a:bodyPr/>
          <a:lstStyle/>
          <a:p>
            <a:pPr lvl="1" algn="l">
              <a:tabLst>
                <a:tab pos="403225" algn="l"/>
                <a:tab pos="464820" algn="l"/>
              </a:tabLst>
              <a:defRPr/>
            </a:pPr>
            <a:r>
              <a:rPr lang="en-IN" sz="2600" b="1" kern="1200">
                <a:solidFill>
                  <a:schemeClr val="tx1">
                    <a:lumMod val="75000"/>
                    <a:lumOff val="25000"/>
                  </a:schemeClr>
                </a:solidFill>
                <a:latin typeface="+mj-lt"/>
                <a:ea typeface="+mj-ea"/>
                <a:cs typeface="+mj-cs"/>
              </a:rPr>
              <a:t>What is Deep Learning? (1/3)</a:t>
            </a:r>
            <a:endParaRPr lang="en-US" sz="2600" b="1" kern="1200">
              <a:solidFill>
                <a:schemeClr val="tx1">
                  <a:lumMod val="75000"/>
                  <a:lumOff val="25000"/>
                </a:schemeClr>
              </a:solidFill>
              <a:latin typeface="+mj-lt"/>
              <a:ea typeface="+mj-ea"/>
              <a:cs typeface="+mj-cs"/>
            </a:endParaRPr>
          </a:p>
        </p:txBody>
      </p:sp>
      <p:sp>
        <p:nvSpPr>
          <p:cNvPr id="3" name="TextBox 2">
            <a:extLst>
              <a:ext uri="{FF2B5EF4-FFF2-40B4-BE49-F238E27FC236}">
                <a16:creationId xmlns:a16="http://schemas.microsoft.com/office/drawing/2014/main" id="{F96AFF00-8821-4929-8B22-35993E465BFC}"/>
              </a:ext>
            </a:extLst>
          </p:cNvPr>
          <p:cNvSpPr txBox="1"/>
          <p:nvPr/>
        </p:nvSpPr>
        <p:spPr>
          <a:xfrm>
            <a:off x="274320" y="914400"/>
            <a:ext cx="8558784" cy="1646605"/>
          </a:xfrm>
          <a:prstGeom prst="rect">
            <a:avLst/>
          </a:prstGeom>
          <a:noFill/>
        </p:spPr>
        <p:txBody>
          <a:bodyPr wrap="square" rtlCol="0">
            <a:spAutoFit/>
          </a:bodyPr>
          <a:lstStyle/>
          <a:p>
            <a:pPr marL="350838" lvl="1" indent="-350838">
              <a:spcBef>
                <a:spcPts val="600"/>
              </a:spcBef>
              <a:spcAft>
                <a:spcPts val="0"/>
              </a:spcAft>
              <a:buSzPct val="100000"/>
              <a:buFont typeface="Wingdings" panose="05000000000000000000" pitchFamily="2" charset="2"/>
              <a:buChar char="§"/>
              <a:defRPr/>
            </a:pPr>
            <a:r>
              <a:rPr lang="en-US" sz="1600">
                <a:solidFill>
                  <a:schemeClr val="tx1">
                    <a:lumMod val="75000"/>
                    <a:lumOff val="25000"/>
                  </a:schemeClr>
                </a:solidFill>
                <a:latin typeface="+mn-lt"/>
              </a:rPr>
              <a:t>Deep Learning (DL) is a subset of machine learning, which uses artificial neural networks, that imitates the structure and functioning of the human brain to predict outcome(s) based on the information processed in the intermediary layers</a:t>
            </a:r>
          </a:p>
          <a:p>
            <a:pPr marL="350838" lvl="1" indent="-350838">
              <a:spcBef>
                <a:spcPts val="600"/>
              </a:spcBef>
              <a:spcAft>
                <a:spcPts val="0"/>
              </a:spcAft>
              <a:buSzPct val="100000"/>
              <a:buFont typeface="Wingdings" panose="05000000000000000000" pitchFamily="2" charset="2"/>
              <a:buChar char="§"/>
              <a:defRPr/>
            </a:pPr>
            <a:r>
              <a:rPr lang="en-US" sz="1600">
                <a:solidFill>
                  <a:schemeClr val="tx1">
                    <a:lumMod val="75000"/>
                    <a:lumOff val="25000"/>
                  </a:schemeClr>
                </a:solidFill>
                <a:latin typeface="+mn-lt"/>
              </a:rPr>
              <a:t>A network of neurons, either arranged as network in layers with forward or backward signal propagation with delays, etc., mimic human brain signal, information and knowledge management.</a:t>
            </a:r>
          </a:p>
        </p:txBody>
      </p:sp>
    </p:spTree>
    <p:extLst>
      <p:ext uri="{BB962C8B-B14F-4D97-AF65-F5344CB8AC3E}">
        <p14:creationId xmlns:p14="http://schemas.microsoft.com/office/powerpoint/2010/main" val="2377694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B89E-7764-49A8-8F72-CFCD7D21C7B2}"/>
              </a:ext>
            </a:extLst>
          </p:cNvPr>
          <p:cNvSpPr>
            <a:spLocks noGrp="1"/>
          </p:cNvSpPr>
          <p:nvPr>
            <p:ph type="title"/>
          </p:nvPr>
        </p:nvSpPr>
        <p:spPr>
          <a:xfrm>
            <a:off x="276720" y="109728"/>
            <a:ext cx="8562480" cy="576000"/>
          </a:xfrm>
        </p:spPr>
        <p:txBody>
          <a:bodyPr/>
          <a:lstStyle/>
          <a:p>
            <a:pPr lvl="1" algn="l">
              <a:tabLst>
                <a:tab pos="403225" algn="l"/>
                <a:tab pos="464820" algn="l"/>
              </a:tabLst>
              <a:defRPr/>
            </a:pPr>
            <a:r>
              <a:rPr lang="en-IN" sz="2600" b="1" kern="1200">
                <a:solidFill>
                  <a:schemeClr val="tx1">
                    <a:lumMod val="75000"/>
                    <a:lumOff val="25000"/>
                  </a:schemeClr>
                </a:solidFill>
                <a:latin typeface="+mj-lt"/>
                <a:ea typeface="+mj-ea"/>
                <a:cs typeface="+mj-cs"/>
              </a:rPr>
              <a:t>What is Deep Learning? (2/3)</a:t>
            </a:r>
            <a:endParaRPr lang="en-US" sz="2600" b="1" kern="1200">
              <a:solidFill>
                <a:schemeClr val="tx1">
                  <a:lumMod val="75000"/>
                  <a:lumOff val="25000"/>
                </a:schemeClr>
              </a:solidFill>
              <a:latin typeface="+mj-lt"/>
              <a:ea typeface="+mj-ea"/>
              <a:cs typeface="+mj-cs"/>
            </a:endParaRPr>
          </a:p>
        </p:txBody>
      </p:sp>
      <p:sp>
        <p:nvSpPr>
          <p:cNvPr id="3" name="TextBox 2">
            <a:extLst>
              <a:ext uri="{FF2B5EF4-FFF2-40B4-BE49-F238E27FC236}">
                <a16:creationId xmlns:a16="http://schemas.microsoft.com/office/drawing/2014/main" id="{F96AFF00-8821-4929-8B22-35993E465BFC}"/>
              </a:ext>
            </a:extLst>
          </p:cNvPr>
          <p:cNvSpPr txBox="1"/>
          <p:nvPr/>
        </p:nvSpPr>
        <p:spPr>
          <a:xfrm>
            <a:off x="274320" y="914400"/>
            <a:ext cx="8558784" cy="1154162"/>
          </a:xfrm>
          <a:prstGeom prst="rect">
            <a:avLst/>
          </a:prstGeom>
          <a:noFill/>
        </p:spPr>
        <p:txBody>
          <a:bodyPr wrap="square" rtlCol="0">
            <a:spAutoFit/>
          </a:bodyPr>
          <a:lstStyle/>
          <a:p>
            <a:pPr marL="350838" lvl="1" indent="-350838">
              <a:spcBef>
                <a:spcPts val="600"/>
              </a:spcBef>
              <a:spcAft>
                <a:spcPts val="0"/>
              </a:spcAft>
              <a:buSzPct val="100000"/>
              <a:buFont typeface="Wingdings" panose="05000000000000000000" pitchFamily="2" charset="2"/>
              <a:buChar char="§"/>
              <a:defRPr/>
            </a:pPr>
            <a:r>
              <a:rPr lang="en-US" sz="1600">
                <a:solidFill>
                  <a:schemeClr val="tx1">
                    <a:lumMod val="75000"/>
                    <a:lumOff val="25000"/>
                  </a:schemeClr>
                </a:solidFill>
                <a:latin typeface="+mn-lt"/>
              </a:rPr>
              <a:t>When neurons are arranged in multiple layers with specific connectivity pattern between neuron of one layer to neuron in other layer we obtain neural network.</a:t>
            </a:r>
          </a:p>
          <a:p>
            <a:pPr marL="350838" lvl="1" indent="-350838">
              <a:spcBef>
                <a:spcPts val="600"/>
              </a:spcBef>
              <a:spcAft>
                <a:spcPts val="0"/>
              </a:spcAft>
              <a:buSzPct val="100000"/>
              <a:buFont typeface="Wingdings" panose="05000000000000000000" pitchFamily="2" charset="2"/>
              <a:buChar char="§"/>
              <a:defRPr/>
            </a:pPr>
            <a:r>
              <a:rPr lang="en-US" sz="1600">
                <a:solidFill>
                  <a:schemeClr val="tx1">
                    <a:lumMod val="75000"/>
                    <a:lumOff val="25000"/>
                  </a:schemeClr>
                </a:solidFill>
                <a:latin typeface="+mn-lt"/>
              </a:rPr>
              <a:t>Deep Learning network consists of large number of layers of neurons between input and output layer. </a:t>
            </a:r>
          </a:p>
        </p:txBody>
      </p:sp>
      <p:pic>
        <p:nvPicPr>
          <p:cNvPr id="4" name="Picture 3">
            <a:extLst>
              <a:ext uri="{FF2B5EF4-FFF2-40B4-BE49-F238E27FC236}">
                <a16:creationId xmlns:a16="http://schemas.microsoft.com/office/drawing/2014/main" id="{575101B0-AAD0-416E-B5EA-9CD15FC7D8BE}"/>
              </a:ext>
            </a:extLst>
          </p:cNvPr>
          <p:cNvPicPr>
            <a:picLocks noChangeAspect="1"/>
          </p:cNvPicPr>
          <p:nvPr/>
        </p:nvPicPr>
        <p:blipFill>
          <a:blip r:embed="rId2"/>
          <a:stretch>
            <a:fillRect/>
          </a:stretch>
        </p:blipFill>
        <p:spPr>
          <a:xfrm>
            <a:off x="609600" y="2057400"/>
            <a:ext cx="8292858" cy="3669714"/>
          </a:xfrm>
          <a:prstGeom prst="rect">
            <a:avLst/>
          </a:prstGeom>
        </p:spPr>
      </p:pic>
      <p:sp>
        <p:nvSpPr>
          <p:cNvPr id="5" name="TextBox 4">
            <a:extLst>
              <a:ext uri="{FF2B5EF4-FFF2-40B4-BE49-F238E27FC236}">
                <a16:creationId xmlns:a16="http://schemas.microsoft.com/office/drawing/2014/main" id="{0FC2A692-170D-4F5A-B7DE-C5885755F9AB}"/>
              </a:ext>
            </a:extLst>
          </p:cNvPr>
          <p:cNvSpPr txBox="1"/>
          <p:nvPr/>
        </p:nvSpPr>
        <p:spPr>
          <a:xfrm>
            <a:off x="3634100" y="6172200"/>
            <a:ext cx="2520666" cy="276999"/>
          </a:xfrm>
          <a:prstGeom prst="rect">
            <a:avLst/>
          </a:prstGeom>
          <a:noFill/>
        </p:spPr>
        <p:txBody>
          <a:bodyPr wrap="square" rtlCol="0">
            <a:spAutoFit/>
          </a:bodyPr>
          <a:lstStyle/>
          <a:p>
            <a:r>
              <a:rPr lang="en-US" sz="1200">
                <a:hlinkClick r:id="rId3"/>
              </a:rPr>
              <a:t>https://playground.tensorflow.org/</a:t>
            </a:r>
            <a:endParaRPr lang="en-US" sz="1200"/>
          </a:p>
        </p:txBody>
      </p:sp>
    </p:spTree>
    <p:extLst>
      <p:ext uri="{BB962C8B-B14F-4D97-AF65-F5344CB8AC3E}">
        <p14:creationId xmlns:p14="http://schemas.microsoft.com/office/powerpoint/2010/main" val="3581211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B89E-7764-49A8-8F72-CFCD7D21C7B2}"/>
              </a:ext>
            </a:extLst>
          </p:cNvPr>
          <p:cNvSpPr>
            <a:spLocks noGrp="1"/>
          </p:cNvSpPr>
          <p:nvPr>
            <p:ph type="title"/>
          </p:nvPr>
        </p:nvSpPr>
        <p:spPr>
          <a:xfrm>
            <a:off x="276720" y="109728"/>
            <a:ext cx="8562480" cy="576000"/>
          </a:xfrm>
        </p:spPr>
        <p:txBody>
          <a:bodyPr/>
          <a:lstStyle/>
          <a:p>
            <a:pPr lvl="1" algn="l">
              <a:tabLst>
                <a:tab pos="403225" algn="l"/>
                <a:tab pos="464820" algn="l"/>
              </a:tabLst>
              <a:defRPr/>
            </a:pPr>
            <a:r>
              <a:rPr lang="en-IN" sz="2600" b="1" kern="1200">
                <a:solidFill>
                  <a:schemeClr val="tx1">
                    <a:lumMod val="75000"/>
                    <a:lumOff val="25000"/>
                  </a:schemeClr>
                </a:solidFill>
                <a:latin typeface="+mj-lt"/>
                <a:ea typeface="+mj-ea"/>
                <a:cs typeface="+mj-cs"/>
              </a:rPr>
              <a:t>What is Deep Learning? (3/3)</a:t>
            </a:r>
            <a:endParaRPr lang="en-US" sz="2600" b="1" kern="1200">
              <a:solidFill>
                <a:schemeClr val="tx1">
                  <a:lumMod val="75000"/>
                  <a:lumOff val="25000"/>
                </a:schemeClr>
              </a:solidFill>
              <a:latin typeface="+mj-lt"/>
              <a:ea typeface="+mj-ea"/>
              <a:cs typeface="+mj-cs"/>
            </a:endParaRPr>
          </a:p>
        </p:txBody>
      </p:sp>
      <p:sp>
        <p:nvSpPr>
          <p:cNvPr id="3" name="TextBox 2">
            <a:extLst>
              <a:ext uri="{FF2B5EF4-FFF2-40B4-BE49-F238E27FC236}">
                <a16:creationId xmlns:a16="http://schemas.microsoft.com/office/drawing/2014/main" id="{F96AFF00-8821-4929-8B22-35993E465BFC}"/>
              </a:ext>
            </a:extLst>
          </p:cNvPr>
          <p:cNvSpPr txBox="1"/>
          <p:nvPr/>
        </p:nvSpPr>
        <p:spPr>
          <a:xfrm>
            <a:off x="274320" y="914400"/>
            <a:ext cx="8558784" cy="2446824"/>
          </a:xfrm>
          <a:prstGeom prst="rect">
            <a:avLst/>
          </a:prstGeom>
          <a:noFill/>
        </p:spPr>
        <p:txBody>
          <a:bodyPr wrap="square" rtlCol="0">
            <a:spAutoFit/>
          </a:bodyPr>
          <a:lstStyle/>
          <a:p>
            <a:pPr marL="0" lvl="1">
              <a:spcBef>
                <a:spcPts val="600"/>
              </a:spcBef>
            </a:pPr>
            <a:r>
              <a:rPr lang="en-US" sz="1600" b="1">
                <a:solidFill>
                  <a:schemeClr val="accent5">
                    <a:lumMod val="75000"/>
                  </a:schemeClr>
                </a:solidFill>
                <a:latin typeface="+mn-lt"/>
                <a:cs typeface="Calibri"/>
              </a:rPr>
              <a:t>Deep Learning Use Case: Imaging analytics and diagnostics</a:t>
            </a:r>
          </a:p>
          <a:p>
            <a:pPr marL="350838" lvl="1" indent="-350838">
              <a:spcBef>
                <a:spcPts val="600"/>
              </a:spcBef>
              <a:spcAft>
                <a:spcPts val="0"/>
              </a:spcAft>
              <a:buSzPct val="100000"/>
              <a:buFont typeface="Wingdings" panose="05000000000000000000" pitchFamily="2" charset="2"/>
              <a:buChar char="§"/>
              <a:defRPr/>
            </a:pPr>
            <a:r>
              <a:rPr lang="en-US" sz="1600">
                <a:solidFill>
                  <a:schemeClr val="tx1">
                    <a:lumMod val="75000"/>
                    <a:lumOff val="25000"/>
                  </a:schemeClr>
                </a:solidFill>
                <a:latin typeface="+mn-lt"/>
              </a:rPr>
              <a:t>Deep learning techniques helps in uncovering related diseases by analyzing the images and classifying them on various parameters. The diagnosis of these type of diseases could range from small injury like a hairline fracture to acute problems like various types of cancer or others.</a:t>
            </a:r>
          </a:p>
          <a:p>
            <a:pPr marL="0" lvl="1">
              <a:spcBef>
                <a:spcPts val="600"/>
              </a:spcBef>
              <a:spcAft>
                <a:spcPts val="0"/>
              </a:spcAft>
              <a:buSzPct val="100000"/>
              <a:defRPr/>
            </a:pPr>
            <a:r>
              <a:rPr lang="en-US" sz="1600" b="1">
                <a:solidFill>
                  <a:schemeClr val="accent5">
                    <a:lumMod val="75000"/>
                  </a:schemeClr>
                </a:solidFill>
                <a:latin typeface="+mn-lt"/>
                <a:cs typeface="Calibri"/>
              </a:rPr>
              <a:t>Objective</a:t>
            </a:r>
          </a:p>
          <a:p>
            <a:pPr marL="350838" lvl="1" indent="-350838">
              <a:spcBef>
                <a:spcPts val="600"/>
              </a:spcBef>
              <a:spcAft>
                <a:spcPts val="0"/>
              </a:spcAft>
              <a:buSzPct val="100000"/>
              <a:buFont typeface="Wingdings" panose="05000000000000000000" pitchFamily="2" charset="2"/>
              <a:buChar char="§"/>
              <a:defRPr/>
            </a:pPr>
            <a:r>
              <a:rPr lang="en-US" sz="1600">
                <a:solidFill>
                  <a:schemeClr val="tx1">
                    <a:lumMod val="75000"/>
                    <a:lumOff val="25000"/>
                  </a:schemeClr>
                </a:solidFill>
                <a:latin typeface="+mn-lt"/>
              </a:rPr>
              <a:t>Convolutional neural networks (CNNs) is a DL algorithm utilized to examine and classify images</a:t>
            </a:r>
          </a:p>
          <a:p>
            <a:pPr marL="350838" lvl="1" indent="-350838">
              <a:spcBef>
                <a:spcPts val="600"/>
              </a:spcBef>
              <a:spcAft>
                <a:spcPts val="0"/>
              </a:spcAft>
              <a:buSzPct val="100000"/>
              <a:buFont typeface="Wingdings" panose="05000000000000000000" pitchFamily="2" charset="2"/>
              <a:buChar char="§"/>
              <a:defRPr/>
            </a:pPr>
            <a:r>
              <a:rPr lang="en-US" sz="1600">
                <a:solidFill>
                  <a:schemeClr val="tx1">
                    <a:lumMod val="75000"/>
                    <a:lumOff val="25000"/>
                  </a:schemeClr>
                </a:solidFill>
                <a:latin typeface="+mn-lt"/>
              </a:rPr>
              <a:t>It extracts the high-level features such as edges and with add-on layers, it augments the features</a:t>
            </a:r>
          </a:p>
          <a:p>
            <a:pPr marL="350838" lvl="1" indent="-350838">
              <a:spcBef>
                <a:spcPts val="600"/>
              </a:spcBef>
              <a:spcAft>
                <a:spcPts val="0"/>
              </a:spcAft>
              <a:buSzPct val="100000"/>
              <a:buFont typeface="Wingdings" panose="05000000000000000000" pitchFamily="2" charset="2"/>
              <a:buChar char="§"/>
              <a:defRPr/>
            </a:pPr>
            <a:r>
              <a:rPr lang="en-US" sz="1600">
                <a:solidFill>
                  <a:schemeClr val="tx1">
                    <a:lumMod val="75000"/>
                    <a:lumOff val="25000"/>
                  </a:schemeClr>
                </a:solidFill>
                <a:latin typeface="+mn-lt"/>
              </a:rPr>
              <a:t>It provides us a network having comprehensive understanding of images</a:t>
            </a:r>
          </a:p>
        </p:txBody>
      </p:sp>
    </p:spTree>
    <p:extLst>
      <p:ext uri="{BB962C8B-B14F-4D97-AF65-F5344CB8AC3E}">
        <p14:creationId xmlns:p14="http://schemas.microsoft.com/office/powerpoint/2010/main" val="2338529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974CFF-7862-4B6E-AF1D-372C85BBA1FF}"/>
              </a:ext>
            </a:extLst>
          </p:cNvPr>
          <p:cNvSpPr txBox="1"/>
          <p:nvPr/>
        </p:nvSpPr>
        <p:spPr>
          <a:xfrm>
            <a:off x="228600" y="2693923"/>
            <a:ext cx="4343400" cy="506477"/>
          </a:xfrm>
          <a:prstGeom prst="rect">
            <a:avLst/>
          </a:prstGeom>
          <a:solidFill>
            <a:schemeClr val="bg1">
              <a:lumMod val="85000"/>
            </a:schemeClr>
          </a:solidFill>
        </p:spPr>
        <p:txBody>
          <a:bodyPr wrap="square" rtlCol="0">
            <a:spAutoFit/>
          </a:bodyPr>
          <a:lstStyle/>
          <a:p>
            <a:endParaRPr lang="en-US"/>
          </a:p>
        </p:txBody>
      </p:sp>
      <p:sp>
        <p:nvSpPr>
          <p:cNvPr id="2" name="Title 1">
            <a:extLst>
              <a:ext uri="{FF2B5EF4-FFF2-40B4-BE49-F238E27FC236}">
                <a16:creationId xmlns:a16="http://schemas.microsoft.com/office/drawing/2014/main" id="{E13AC03C-E7B9-4CAF-A836-CECE7E09CA22}"/>
              </a:ext>
            </a:extLst>
          </p:cNvPr>
          <p:cNvSpPr>
            <a:spLocks noGrp="1"/>
          </p:cNvSpPr>
          <p:nvPr>
            <p:ph type="title"/>
          </p:nvPr>
        </p:nvSpPr>
        <p:spPr/>
        <p:txBody>
          <a:bodyPr/>
          <a:lstStyle/>
          <a:p>
            <a:r>
              <a:rPr lang="en-US"/>
              <a:t>Agenda</a:t>
            </a:r>
          </a:p>
        </p:txBody>
      </p:sp>
      <p:sp>
        <p:nvSpPr>
          <p:cNvPr id="3" name="Text Placeholder 2">
            <a:extLst>
              <a:ext uri="{FF2B5EF4-FFF2-40B4-BE49-F238E27FC236}">
                <a16:creationId xmlns:a16="http://schemas.microsoft.com/office/drawing/2014/main" id="{FC06C699-BE1D-4DB9-A9BC-AC237A102ABF}"/>
              </a:ext>
            </a:extLst>
          </p:cNvPr>
          <p:cNvSpPr>
            <a:spLocks noGrp="1"/>
          </p:cNvSpPr>
          <p:nvPr>
            <p:ph type="body" sz="quarter" idx="10"/>
          </p:nvPr>
        </p:nvSpPr>
        <p:spPr/>
        <p:txBody>
          <a:bodyPr>
            <a:noAutofit/>
          </a:bodyPr>
          <a:lstStyle/>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Introduction</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What is Data Science?</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What is Machine Learning?</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What is Deep Learning?</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b="1">
                <a:solidFill>
                  <a:schemeClr val="tx1">
                    <a:lumMod val="75000"/>
                    <a:lumOff val="25000"/>
                  </a:schemeClr>
                </a:solidFill>
              </a:rPr>
              <a:t>What is Artificial Intelligence?</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Comparing DS, ML, DL and AI</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Summary</a:t>
            </a:r>
          </a:p>
        </p:txBody>
      </p:sp>
    </p:spTree>
    <p:extLst>
      <p:ext uri="{BB962C8B-B14F-4D97-AF65-F5344CB8AC3E}">
        <p14:creationId xmlns:p14="http://schemas.microsoft.com/office/powerpoint/2010/main" val="2475632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974CFF-7862-4B6E-AF1D-372C85BBA1FF}"/>
              </a:ext>
            </a:extLst>
          </p:cNvPr>
          <p:cNvSpPr txBox="1"/>
          <p:nvPr/>
        </p:nvSpPr>
        <p:spPr>
          <a:xfrm>
            <a:off x="228600" y="857581"/>
            <a:ext cx="4343400" cy="506477"/>
          </a:xfrm>
          <a:prstGeom prst="rect">
            <a:avLst/>
          </a:prstGeom>
          <a:solidFill>
            <a:schemeClr val="bg1">
              <a:lumMod val="85000"/>
            </a:schemeClr>
          </a:solidFill>
        </p:spPr>
        <p:txBody>
          <a:bodyPr wrap="square" rtlCol="0">
            <a:spAutoFit/>
          </a:bodyPr>
          <a:lstStyle/>
          <a:p>
            <a:endParaRPr lang="en-US"/>
          </a:p>
        </p:txBody>
      </p:sp>
      <p:sp>
        <p:nvSpPr>
          <p:cNvPr id="2" name="Title 1">
            <a:extLst>
              <a:ext uri="{FF2B5EF4-FFF2-40B4-BE49-F238E27FC236}">
                <a16:creationId xmlns:a16="http://schemas.microsoft.com/office/drawing/2014/main" id="{E13AC03C-E7B9-4CAF-A836-CECE7E09CA22}"/>
              </a:ext>
            </a:extLst>
          </p:cNvPr>
          <p:cNvSpPr>
            <a:spLocks noGrp="1"/>
          </p:cNvSpPr>
          <p:nvPr>
            <p:ph type="title"/>
          </p:nvPr>
        </p:nvSpPr>
        <p:spPr/>
        <p:txBody>
          <a:bodyPr/>
          <a:lstStyle/>
          <a:p>
            <a:r>
              <a:rPr lang="en-US"/>
              <a:t>Agenda</a:t>
            </a:r>
          </a:p>
        </p:txBody>
      </p:sp>
      <p:sp>
        <p:nvSpPr>
          <p:cNvPr id="3" name="Text Placeholder 2">
            <a:extLst>
              <a:ext uri="{FF2B5EF4-FFF2-40B4-BE49-F238E27FC236}">
                <a16:creationId xmlns:a16="http://schemas.microsoft.com/office/drawing/2014/main" id="{FC06C699-BE1D-4DB9-A9BC-AC237A102ABF}"/>
              </a:ext>
            </a:extLst>
          </p:cNvPr>
          <p:cNvSpPr>
            <a:spLocks noGrp="1"/>
          </p:cNvSpPr>
          <p:nvPr>
            <p:ph type="body" sz="quarter" idx="10"/>
          </p:nvPr>
        </p:nvSpPr>
        <p:spPr/>
        <p:txBody>
          <a:bodyPr>
            <a:noAutofit/>
          </a:bodyPr>
          <a:lstStyle/>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b="1" dirty="0">
                <a:solidFill>
                  <a:schemeClr val="tx1">
                    <a:lumMod val="75000"/>
                    <a:lumOff val="25000"/>
                  </a:schemeClr>
                </a:solidFill>
              </a:rPr>
              <a:t>Introduction</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dirty="0">
                <a:solidFill>
                  <a:schemeClr val="tx1">
                    <a:lumMod val="75000"/>
                    <a:lumOff val="25000"/>
                  </a:schemeClr>
                </a:solidFill>
              </a:rPr>
              <a:t>What is Data Science?</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dirty="0">
                <a:solidFill>
                  <a:schemeClr val="tx1">
                    <a:lumMod val="75000"/>
                    <a:lumOff val="25000"/>
                  </a:schemeClr>
                </a:solidFill>
              </a:rPr>
              <a:t>What is Machine Learning?</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dirty="0">
                <a:solidFill>
                  <a:schemeClr val="tx1">
                    <a:lumMod val="75000"/>
                    <a:lumOff val="25000"/>
                  </a:schemeClr>
                </a:solidFill>
              </a:rPr>
              <a:t>What is Deep Learning?</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dirty="0">
                <a:solidFill>
                  <a:schemeClr val="tx1">
                    <a:lumMod val="75000"/>
                    <a:lumOff val="25000"/>
                  </a:schemeClr>
                </a:solidFill>
              </a:rPr>
              <a:t>What is Artificial Intelligence?</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dirty="0">
                <a:solidFill>
                  <a:schemeClr val="tx1">
                    <a:lumMod val="75000"/>
                    <a:lumOff val="25000"/>
                  </a:schemeClr>
                </a:solidFill>
              </a:rPr>
              <a:t>Comparing DS, ML, DL and AI</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dirty="0">
                <a:solidFill>
                  <a:schemeClr val="tx1">
                    <a:lumMod val="75000"/>
                    <a:lumOff val="25000"/>
                  </a:schemeClr>
                </a:solidFill>
              </a:rPr>
              <a:t>Summary</a:t>
            </a:r>
          </a:p>
        </p:txBody>
      </p:sp>
    </p:spTree>
    <p:extLst>
      <p:ext uri="{BB962C8B-B14F-4D97-AF65-F5344CB8AC3E}">
        <p14:creationId xmlns:p14="http://schemas.microsoft.com/office/powerpoint/2010/main" val="274353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B89E-7764-49A8-8F72-CFCD7D21C7B2}"/>
              </a:ext>
            </a:extLst>
          </p:cNvPr>
          <p:cNvSpPr>
            <a:spLocks noGrp="1"/>
          </p:cNvSpPr>
          <p:nvPr>
            <p:ph type="title"/>
          </p:nvPr>
        </p:nvSpPr>
        <p:spPr>
          <a:xfrm>
            <a:off x="276720" y="109728"/>
            <a:ext cx="8562480" cy="576000"/>
          </a:xfrm>
        </p:spPr>
        <p:txBody>
          <a:bodyPr/>
          <a:lstStyle/>
          <a:p>
            <a:pPr lvl="1" algn="l">
              <a:tabLst>
                <a:tab pos="403225" algn="l"/>
                <a:tab pos="464820" algn="l"/>
              </a:tabLst>
              <a:defRPr/>
            </a:pPr>
            <a:r>
              <a:rPr lang="en-IN" sz="2600" b="1" kern="1200">
                <a:solidFill>
                  <a:schemeClr val="tx1">
                    <a:lumMod val="75000"/>
                    <a:lumOff val="25000"/>
                  </a:schemeClr>
                </a:solidFill>
                <a:latin typeface="+mj-lt"/>
                <a:ea typeface="+mj-ea"/>
                <a:cs typeface="+mj-cs"/>
              </a:rPr>
              <a:t>What is Artificial Intelligence? </a:t>
            </a:r>
            <a:r>
              <a:rPr lang="en-US" sz="2600" b="1" kern="1200">
                <a:solidFill>
                  <a:schemeClr val="tx1">
                    <a:lumMod val="75000"/>
                    <a:lumOff val="25000"/>
                  </a:schemeClr>
                </a:solidFill>
                <a:latin typeface="+mj-lt"/>
                <a:ea typeface="+mj-ea"/>
                <a:cs typeface="+mj-cs"/>
              </a:rPr>
              <a:t>(1/4)</a:t>
            </a:r>
          </a:p>
        </p:txBody>
      </p:sp>
      <p:sp>
        <p:nvSpPr>
          <p:cNvPr id="3" name="TextBox 2">
            <a:extLst>
              <a:ext uri="{FF2B5EF4-FFF2-40B4-BE49-F238E27FC236}">
                <a16:creationId xmlns:a16="http://schemas.microsoft.com/office/drawing/2014/main" id="{F96AFF00-8821-4929-8B22-35993E465BFC}"/>
              </a:ext>
            </a:extLst>
          </p:cNvPr>
          <p:cNvSpPr txBox="1"/>
          <p:nvPr/>
        </p:nvSpPr>
        <p:spPr>
          <a:xfrm>
            <a:off x="274320" y="914400"/>
            <a:ext cx="8558784" cy="5247590"/>
          </a:xfrm>
          <a:prstGeom prst="rect">
            <a:avLst/>
          </a:prstGeom>
          <a:noFill/>
        </p:spPr>
        <p:txBody>
          <a:bodyPr wrap="square" rtlCol="0">
            <a:spAutoFit/>
          </a:bodyPr>
          <a:lstStyle/>
          <a:p>
            <a:pPr marL="339725" lvl="1" indent="-339725" algn="just">
              <a:spcBef>
                <a:spcPts val="600"/>
              </a:spcBef>
              <a:buFont typeface="Wingdings" panose="05000000000000000000" pitchFamily="2" charset="2"/>
              <a:buChar char="§"/>
            </a:pPr>
            <a:r>
              <a:rPr lang="en-US" sz="1400" dirty="0">
                <a:solidFill>
                  <a:schemeClr val="tx1">
                    <a:lumMod val="75000"/>
                    <a:lumOff val="25000"/>
                  </a:schemeClr>
                </a:solidFill>
                <a:latin typeface="+mn-lt"/>
                <a:cs typeface="Calibri"/>
              </a:rPr>
              <a:t>Artificial intelligence (AI) is the ability of a machine or a computer program to </a:t>
            </a:r>
            <a:r>
              <a:rPr lang="en-US" sz="1400" b="1" dirty="0">
                <a:solidFill>
                  <a:schemeClr val="tx1">
                    <a:lumMod val="75000"/>
                    <a:lumOff val="25000"/>
                  </a:schemeClr>
                </a:solidFill>
                <a:latin typeface="+mn-lt"/>
                <a:cs typeface="Calibri"/>
              </a:rPr>
              <a:t>perceive, think, learn and act like humans</a:t>
            </a:r>
            <a:endParaRPr lang="en-US" sz="1400" dirty="0">
              <a:solidFill>
                <a:schemeClr val="tx1">
                  <a:lumMod val="75000"/>
                  <a:lumOff val="25000"/>
                </a:schemeClr>
              </a:solidFill>
              <a:latin typeface="+mn-lt"/>
              <a:cs typeface="Calibri"/>
            </a:endParaRPr>
          </a:p>
          <a:p>
            <a:pPr marL="339725" lvl="1" indent="-339725" algn="just">
              <a:spcBef>
                <a:spcPts val="600"/>
              </a:spcBef>
              <a:buFont typeface="Wingdings" panose="05000000000000000000" pitchFamily="2" charset="2"/>
              <a:buChar char="§"/>
            </a:pPr>
            <a:r>
              <a:rPr lang="en-US" sz="1400" dirty="0">
                <a:solidFill>
                  <a:schemeClr val="tx1">
                    <a:lumMod val="75000"/>
                    <a:lumOff val="25000"/>
                  </a:schemeClr>
                </a:solidFill>
                <a:latin typeface="+mn-lt"/>
                <a:cs typeface="Calibri"/>
              </a:rPr>
              <a:t>Additionally, a </a:t>
            </a:r>
            <a:r>
              <a:rPr lang="en-US" sz="1400" b="1" dirty="0">
                <a:solidFill>
                  <a:schemeClr val="tx1">
                    <a:lumMod val="75000"/>
                    <a:lumOff val="25000"/>
                  </a:schemeClr>
                </a:solidFill>
                <a:latin typeface="+mn-lt"/>
                <a:cs typeface="Calibri"/>
              </a:rPr>
              <a:t>feedback loop </a:t>
            </a:r>
            <a:r>
              <a:rPr lang="en-US" sz="1400" dirty="0">
                <a:solidFill>
                  <a:schemeClr val="tx1">
                    <a:lumMod val="75000"/>
                    <a:lumOff val="25000"/>
                  </a:schemeClr>
                </a:solidFill>
                <a:latin typeface="+mn-lt"/>
                <a:cs typeface="Calibri"/>
              </a:rPr>
              <a:t>goes with learning and acting by interactively querying the information for the desired output. This is called as active learning</a:t>
            </a:r>
          </a:p>
          <a:p>
            <a:pPr marL="336550" lvl="1" indent="-336550" algn="just">
              <a:spcBef>
                <a:spcPts val="600"/>
              </a:spcBef>
              <a:spcAft>
                <a:spcPts val="0"/>
              </a:spcAft>
              <a:buSzPct val="100000"/>
              <a:buFont typeface="Wingdings" panose="05000000000000000000" pitchFamily="2" charset="2"/>
              <a:buChar char="§"/>
              <a:defRPr/>
            </a:pPr>
            <a:r>
              <a:rPr lang="en-US" sz="1400" dirty="0">
                <a:solidFill>
                  <a:schemeClr val="tx1">
                    <a:lumMod val="75000"/>
                    <a:lumOff val="25000"/>
                  </a:schemeClr>
                </a:solidFill>
                <a:latin typeface="+mn-lt"/>
              </a:rPr>
              <a:t>Further, with the help of active learning, AI can achieve better accuracy that help in making the auto-corrections to its predictions over a timeframe</a:t>
            </a:r>
          </a:p>
          <a:p>
            <a:pPr marL="336550" lvl="1" indent="-336550" algn="just">
              <a:spcBef>
                <a:spcPts val="600"/>
              </a:spcBef>
              <a:spcAft>
                <a:spcPts val="0"/>
              </a:spcAft>
              <a:buSzPct val="100000"/>
              <a:buFont typeface="Wingdings" panose="05000000000000000000" pitchFamily="2" charset="2"/>
              <a:buChar char="§"/>
              <a:defRPr/>
            </a:pPr>
            <a:r>
              <a:rPr lang="en-US" sz="1400" dirty="0">
                <a:solidFill>
                  <a:schemeClr val="tx1">
                    <a:lumMod val="75000"/>
                    <a:lumOff val="25000"/>
                  </a:schemeClr>
                </a:solidFill>
                <a:latin typeface="+mn-lt"/>
              </a:rPr>
              <a:t>AI is accomplished by studying how human brain thinks, acts and learns while trying to solve a problem, and then using the outcomes of this study, intelligent software and systems are developed</a:t>
            </a:r>
          </a:p>
          <a:p>
            <a:pPr marL="336550" lvl="1" indent="-336550" algn="just">
              <a:spcBef>
                <a:spcPts val="600"/>
              </a:spcBef>
              <a:spcAft>
                <a:spcPts val="0"/>
              </a:spcAft>
              <a:buSzPct val="100000"/>
              <a:buFont typeface="Wingdings" panose="05000000000000000000" pitchFamily="2" charset="2"/>
              <a:buChar char="§"/>
              <a:defRPr/>
            </a:pPr>
            <a:r>
              <a:rPr lang="en-US" sz="1400" dirty="0">
                <a:solidFill>
                  <a:schemeClr val="tx1">
                    <a:lumMod val="75000"/>
                    <a:lumOff val="25000"/>
                  </a:schemeClr>
                </a:solidFill>
                <a:latin typeface="+mn-lt"/>
              </a:rPr>
              <a:t>AI supersedes the other disciplines that eventually encompasses everything in making smarter machines/technologies</a:t>
            </a:r>
          </a:p>
          <a:p>
            <a:pPr marL="336550" lvl="1" indent="-336550" algn="just">
              <a:spcBef>
                <a:spcPts val="600"/>
              </a:spcBef>
              <a:spcAft>
                <a:spcPts val="0"/>
              </a:spcAft>
              <a:buSzPct val="100000"/>
              <a:buFont typeface="Wingdings" panose="05000000000000000000" pitchFamily="2" charset="2"/>
              <a:buChar char="§"/>
              <a:defRPr/>
            </a:pPr>
            <a:r>
              <a:rPr lang="en-US" sz="1400" b="1" u="sng" dirty="0">
                <a:solidFill>
                  <a:schemeClr val="tx1">
                    <a:lumMod val="75000"/>
                    <a:lumOff val="25000"/>
                  </a:schemeClr>
                </a:solidFill>
                <a:latin typeface="+mn-lt"/>
              </a:rPr>
              <a:t>Relationship Between Artificial Intelligence And Machine Learning:</a:t>
            </a:r>
            <a:r>
              <a:rPr lang="en-US" sz="1400" b="1" dirty="0">
                <a:solidFill>
                  <a:schemeClr val="tx1">
                    <a:lumMod val="75000"/>
                    <a:lumOff val="25000"/>
                  </a:schemeClr>
                </a:solidFill>
                <a:latin typeface="+mn-lt"/>
              </a:rPr>
              <a:t> </a:t>
            </a:r>
            <a:r>
              <a:rPr lang="en-US" sz="1400" dirty="0">
                <a:solidFill>
                  <a:schemeClr val="tx1">
                    <a:lumMod val="75000"/>
                    <a:lumOff val="25000"/>
                  </a:schemeClr>
                </a:solidFill>
                <a:latin typeface="+mn-lt"/>
              </a:rPr>
              <a:t>They are related inherently, but this doesn't mean that they are synonymous. AI is the parent of ML. Artificial Intelligence is the concept of creating smart intelligent machines. Machine Learning is a subset of artificial intelligence that helps you build AI-driven applications.</a:t>
            </a:r>
            <a:r>
              <a:rPr lang="en-US" sz="1400" dirty="0">
                <a:solidFill>
                  <a:srgbClr val="202124"/>
                </a:solidFill>
                <a:latin typeface="+mn-lt"/>
              </a:rPr>
              <a:t> </a:t>
            </a:r>
          </a:p>
          <a:p>
            <a:pPr marL="336550" lvl="1" indent="-336550" algn="just">
              <a:spcBef>
                <a:spcPts val="600"/>
              </a:spcBef>
              <a:spcAft>
                <a:spcPts val="0"/>
              </a:spcAft>
              <a:buSzPct val="100000"/>
              <a:buFont typeface="Wingdings" panose="05000000000000000000" pitchFamily="2" charset="2"/>
              <a:buChar char="§"/>
              <a:defRPr/>
            </a:pPr>
            <a:r>
              <a:rPr lang="en-US" sz="1400" b="1" u="sng" dirty="0">
                <a:solidFill>
                  <a:srgbClr val="202124"/>
                </a:solidFill>
                <a:latin typeface="+mn-lt"/>
              </a:rPr>
              <a:t>Use Cases Of AI:</a:t>
            </a:r>
          </a:p>
          <a:p>
            <a:pPr marL="793750" lvl="2" indent="-336550" algn="just">
              <a:spcBef>
                <a:spcPts val="600"/>
              </a:spcBef>
              <a:spcAft>
                <a:spcPts val="0"/>
              </a:spcAft>
              <a:buSzPct val="100000"/>
              <a:buFont typeface="Wingdings" panose="05000000000000000000" pitchFamily="2" charset="2"/>
              <a:buChar char="Ø"/>
              <a:defRPr/>
            </a:pPr>
            <a:r>
              <a:rPr lang="en-IN" sz="1400" dirty="0">
                <a:solidFill>
                  <a:schemeClr val="tx1">
                    <a:lumMod val="75000"/>
                    <a:lumOff val="25000"/>
                  </a:schemeClr>
                </a:solidFill>
                <a:latin typeface="+mn-lt"/>
              </a:rPr>
              <a:t>Self-driving cars</a:t>
            </a:r>
          </a:p>
          <a:p>
            <a:pPr marL="793750" lvl="2" indent="-336550" algn="just">
              <a:spcBef>
                <a:spcPts val="600"/>
              </a:spcBef>
              <a:spcAft>
                <a:spcPts val="0"/>
              </a:spcAft>
              <a:buSzPct val="100000"/>
              <a:buFont typeface="Wingdings" panose="05000000000000000000" pitchFamily="2" charset="2"/>
              <a:buChar char="Ø"/>
              <a:defRPr/>
            </a:pPr>
            <a:r>
              <a:rPr lang="en-IN" sz="1400" dirty="0">
                <a:solidFill>
                  <a:schemeClr val="tx1">
                    <a:lumMod val="75000"/>
                    <a:lumOff val="25000"/>
                  </a:schemeClr>
                </a:solidFill>
                <a:latin typeface="+mn-lt"/>
              </a:rPr>
              <a:t>Medical Imaging and Diagnostic</a:t>
            </a:r>
          </a:p>
          <a:p>
            <a:pPr marL="793750" lvl="2" indent="-336550" algn="just">
              <a:spcBef>
                <a:spcPts val="600"/>
              </a:spcBef>
              <a:spcAft>
                <a:spcPts val="0"/>
              </a:spcAft>
              <a:buSzPct val="100000"/>
              <a:buFont typeface="Wingdings" panose="05000000000000000000" pitchFamily="2" charset="2"/>
              <a:buChar char="Ø"/>
              <a:defRPr/>
            </a:pPr>
            <a:r>
              <a:rPr lang="en-IN" sz="1400" dirty="0">
                <a:solidFill>
                  <a:schemeClr val="tx1">
                    <a:lumMod val="75000"/>
                    <a:lumOff val="25000"/>
                  </a:schemeClr>
                </a:solidFill>
                <a:latin typeface="+mn-lt"/>
              </a:rPr>
              <a:t>Healthcare Management</a:t>
            </a:r>
          </a:p>
          <a:p>
            <a:pPr marL="793750" lvl="2" indent="-336550" algn="just">
              <a:spcBef>
                <a:spcPts val="600"/>
              </a:spcBef>
              <a:spcAft>
                <a:spcPts val="0"/>
              </a:spcAft>
              <a:buSzPct val="100000"/>
              <a:buFont typeface="Wingdings" panose="05000000000000000000" pitchFamily="2" charset="2"/>
              <a:buChar char="Ø"/>
              <a:defRPr/>
            </a:pPr>
            <a:r>
              <a:rPr lang="en-IN" sz="1400" dirty="0">
                <a:solidFill>
                  <a:schemeClr val="tx1">
                    <a:lumMod val="75000"/>
                    <a:lumOff val="25000"/>
                  </a:schemeClr>
                </a:solidFill>
                <a:latin typeface="+mn-lt"/>
              </a:rPr>
              <a:t>Client Sentiment Analysis</a:t>
            </a:r>
          </a:p>
          <a:p>
            <a:pPr marL="793750" lvl="2" indent="-336550" algn="just">
              <a:spcBef>
                <a:spcPts val="600"/>
              </a:spcBef>
              <a:spcAft>
                <a:spcPts val="0"/>
              </a:spcAft>
              <a:buSzPct val="100000"/>
              <a:buFont typeface="Wingdings" panose="05000000000000000000" pitchFamily="2" charset="2"/>
              <a:buChar char="Ø"/>
              <a:defRPr/>
            </a:pPr>
            <a:r>
              <a:rPr lang="en-IN" sz="1400" dirty="0">
                <a:solidFill>
                  <a:schemeClr val="tx1">
                    <a:lumMod val="75000"/>
                    <a:lumOff val="25000"/>
                  </a:schemeClr>
                </a:solidFill>
                <a:latin typeface="+mn-lt"/>
              </a:rPr>
              <a:t>Drug discovery</a:t>
            </a:r>
            <a:endParaRPr lang="en-US" sz="1400" dirty="0">
              <a:solidFill>
                <a:schemeClr val="tx1">
                  <a:lumMod val="75000"/>
                  <a:lumOff val="25000"/>
                </a:schemeClr>
              </a:solidFill>
              <a:latin typeface="+mn-lt"/>
            </a:endParaRPr>
          </a:p>
        </p:txBody>
      </p:sp>
      <p:pic>
        <p:nvPicPr>
          <p:cNvPr id="2050" name="Picture 2">
            <a:extLst>
              <a:ext uri="{FF2B5EF4-FFF2-40B4-BE49-F238E27FC236}">
                <a16:creationId xmlns:a16="http://schemas.microsoft.com/office/drawing/2014/main" id="{9F7AB0E8-3871-F92E-ED99-C1A8BD0195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6573" y="4248736"/>
            <a:ext cx="3963971" cy="21752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8CF997C-B5ED-3FDC-5357-F1108C67CB8B}"/>
              </a:ext>
            </a:extLst>
          </p:cNvPr>
          <p:cNvSpPr txBox="1"/>
          <p:nvPr/>
        </p:nvSpPr>
        <p:spPr>
          <a:xfrm>
            <a:off x="3893833" y="6423951"/>
            <a:ext cx="4449451" cy="276999"/>
          </a:xfrm>
          <a:prstGeom prst="rect">
            <a:avLst/>
          </a:prstGeom>
          <a:noFill/>
        </p:spPr>
        <p:txBody>
          <a:bodyPr wrap="square" rtlCol="0">
            <a:spAutoFit/>
          </a:bodyPr>
          <a:lstStyle/>
          <a:p>
            <a:r>
              <a:rPr lang="en-US" sz="1200" dirty="0">
                <a:hlinkClick r:id="rId3"/>
              </a:rPr>
              <a:t>https://sebastianraschka.com/images/faq/ai-and-ml/ai-and-ml-1.png</a:t>
            </a:r>
            <a:endParaRPr lang="en-US" sz="1200" dirty="0"/>
          </a:p>
        </p:txBody>
      </p:sp>
    </p:spTree>
    <p:extLst>
      <p:ext uri="{BB962C8B-B14F-4D97-AF65-F5344CB8AC3E}">
        <p14:creationId xmlns:p14="http://schemas.microsoft.com/office/powerpoint/2010/main" val="2018630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B89E-7764-49A8-8F72-CFCD7D21C7B2}"/>
              </a:ext>
            </a:extLst>
          </p:cNvPr>
          <p:cNvSpPr>
            <a:spLocks noGrp="1"/>
          </p:cNvSpPr>
          <p:nvPr>
            <p:ph type="title"/>
          </p:nvPr>
        </p:nvSpPr>
        <p:spPr>
          <a:xfrm>
            <a:off x="276720" y="109728"/>
            <a:ext cx="8562480" cy="576000"/>
          </a:xfrm>
        </p:spPr>
        <p:txBody>
          <a:bodyPr/>
          <a:lstStyle/>
          <a:p>
            <a:pPr lvl="1" algn="l">
              <a:tabLst>
                <a:tab pos="403225" algn="l"/>
                <a:tab pos="464820" algn="l"/>
              </a:tabLst>
              <a:defRPr/>
            </a:pPr>
            <a:r>
              <a:rPr lang="en-IN" sz="2600" b="1" kern="1200">
                <a:solidFill>
                  <a:schemeClr val="tx1">
                    <a:lumMod val="75000"/>
                    <a:lumOff val="25000"/>
                  </a:schemeClr>
                </a:solidFill>
                <a:latin typeface="+mj-lt"/>
                <a:ea typeface="+mj-ea"/>
                <a:cs typeface="+mj-cs"/>
              </a:rPr>
              <a:t>What is Artificial Intelligence? </a:t>
            </a:r>
            <a:r>
              <a:rPr lang="en-US" sz="2600" b="1" kern="1200">
                <a:solidFill>
                  <a:schemeClr val="tx1">
                    <a:lumMod val="75000"/>
                    <a:lumOff val="25000"/>
                  </a:schemeClr>
                </a:solidFill>
                <a:latin typeface="+mj-lt"/>
                <a:ea typeface="+mj-ea"/>
                <a:cs typeface="+mj-cs"/>
              </a:rPr>
              <a:t>(2/4)</a:t>
            </a:r>
          </a:p>
        </p:txBody>
      </p:sp>
      <p:sp>
        <p:nvSpPr>
          <p:cNvPr id="3" name="TextBox 2">
            <a:extLst>
              <a:ext uri="{FF2B5EF4-FFF2-40B4-BE49-F238E27FC236}">
                <a16:creationId xmlns:a16="http://schemas.microsoft.com/office/drawing/2014/main" id="{F96AFF00-8821-4929-8B22-35993E465BFC}"/>
              </a:ext>
            </a:extLst>
          </p:cNvPr>
          <p:cNvSpPr txBox="1"/>
          <p:nvPr/>
        </p:nvSpPr>
        <p:spPr>
          <a:xfrm>
            <a:off x="274320" y="914400"/>
            <a:ext cx="8558784" cy="3908762"/>
          </a:xfrm>
          <a:prstGeom prst="rect">
            <a:avLst/>
          </a:prstGeom>
          <a:noFill/>
        </p:spPr>
        <p:txBody>
          <a:bodyPr wrap="square" rtlCol="0">
            <a:spAutoFit/>
          </a:bodyPr>
          <a:lstStyle/>
          <a:p>
            <a:pPr marL="0" lvl="1">
              <a:spcBef>
                <a:spcPts val="600"/>
              </a:spcBef>
            </a:pPr>
            <a:r>
              <a:rPr lang="en-US" sz="1600" b="1" dirty="0">
                <a:solidFill>
                  <a:schemeClr val="accent5">
                    <a:lumMod val="75000"/>
                  </a:schemeClr>
                </a:solidFill>
                <a:latin typeface="+mn-lt"/>
                <a:cs typeface="Calibri"/>
              </a:rPr>
              <a:t>Perceive Think Learn Act</a:t>
            </a:r>
          </a:p>
          <a:p>
            <a:pPr marL="339725" lvl="1" indent="-339725">
              <a:spcBef>
                <a:spcPts val="600"/>
              </a:spcBef>
              <a:buFont typeface="Wingdings" panose="05000000000000000000" pitchFamily="2" charset="2"/>
              <a:buChar char="§"/>
            </a:pPr>
            <a:r>
              <a:rPr lang="en-US" sz="1600" dirty="0">
                <a:solidFill>
                  <a:schemeClr val="tx1">
                    <a:lumMod val="75000"/>
                    <a:lumOff val="25000"/>
                  </a:schemeClr>
                </a:solidFill>
                <a:latin typeface="+mn-lt"/>
                <a:cs typeface="Calibri"/>
              </a:rPr>
              <a:t>This is a simple minimal strategy that humans use to reason, decide, choose, acquire knowledge, gain experience, and ultimately try to automate logical approaches to a modelled system</a:t>
            </a:r>
          </a:p>
          <a:p>
            <a:pPr marL="339725" lvl="1" indent="-339725">
              <a:spcBef>
                <a:spcPts val="600"/>
              </a:spcBef>
              <a:buFont typeface="Wingdings" panose="05000000000000000000" pitchFamily="2" charset="2"/>
              <a:buChar char="§"/>
            </a:pPr>
            <a:r>
              <a:rPr lang="en-US" sz="1600" dirty="0">
                <a:solidFill>
                  <a:schemeClr val="tx1">
                    <a:lumMod val="75000"/>
                    <a:lumOff val="25000"/>
                  </a:schemeClr>
                </a:solidFill>
                <a:latin typeface="+mn-lt"/>
                <a:cs typeface="Calibri"/>
              </a:rPr>
              <a:t>With little more sophistication, AI studies and develops theories, methods, techniques and application systems for simulating, and extending human intelligence.</a:t>
            </a:r>
          </a:p>
          <a:p>
            <a:pPr marL="0" lvl="1">
              <a:spcBef>
                <a:spcPts val="600"/>
              </a:spcBef>
            </a:pPr>
            <a:r>
              <a:rPr lang="en-US" sz="1600" b="1" dirty="0">
                <a:solidFill>
                  <a:schemeClr val="accent5">
                    <a:lumMod val="75000"/>
                  </a:schemeClr>
                </a:solidFill>
                <a:latin typeface="+mn-lt"/>
                <a:cs typeface="Calibri"/>
              </a:rPr>
              <a:t>Feedback loop</a:t>
            </a:r>
          </a:p>
          <a:p>
            <a:pPr marL="339725" lvl="1" indent="-339725">
              <a:spcBef>
                <a:spcPts val="600"/>
              </a:spcBef>
              <a:buFont typeface="Wingdings" panose="05000000000000000000" pitchFamily="2" charset="2"/>
              <a:buChar char="§"/>
            </a:pPr>
            <a:r>
              <a:rPr lang="en-US" sz="1600" dirty="0">
                <a:solidFill>
                  <a:schemeClr val="tx1">
                    <a:lumMod val="75000"/>
                    <a:lumOff val="25000"/>
                  </a:schemeClr>
                </a:solidFill>
                <a:latin typeface="+mn-lt"/>
                <a:cs typeface="Calibri"/>
              </a:rPr>
              <a:t>In AI, feedback loop is essentially a reinforcement learning, which is an applied technique of machine learning</a:t>
            </a:r>
          </a:p>
          <a:p>
            <a:pPr marL="339725" lvl="1" indent="-339725">
              <a:spcBef>
                <a:spcPts val="600"/>
              </a:spcBef>
              <a:buFont typeface="Wingdings" panose="05000000000000000000" pitchFamily="2" charset="2"/>
              <a:buChar char="§"/>
            </a:pPr>
            <a:r>
              <a:rPr lang="en-US" sz="1600" dirty="0">
                <a:solidFill>
                  <a:schemeClr val="tx1">
                    <a:lumMod val="75000"/>
                    <a:lumOff val="25000"/>
                  </a:schemeClr>
                </a:solidFill>
                <a:latin typeface="+mn-lt"/>
                <a:cs typeface="Calibri"/>
              </a:rPr>
              <a:t>It helps in taking appropriate actions by auto-correcting with cumulative rewards. Some of the examples of feedback loop-reinforcement learning are</a:t>
            </a:r>
          </a:p>
          <a:p>
            <a:pPr marL="693738" lvl="1" indent="-354013">
              <a:spcBef>
                <a:spcPts val="600"/>
              </a:spcBef>
              <a:buFont typeface="Arial" panose="020B0604020202020204" pitchFamily="34" charset="0"/>
              <a:buChar char="•"/>
            </a:pPr>
            <a:r>
              <a:rPr lang="en-US" sz="1600" dirty="0">
                <a:solidFill>
                  <a:schemeClr val="tx1">
                    <a:lumMod val="75000"/>
                    <a:lumOff val="25000"/>
                  </a:schemeClr>
                </a:solidFill>
                <a:latin typeface="+mn-lt"/>
                <a:cs typeface="Calibri"/>
              </a:rPr>
              <a:t>Virtual nursing assistants</a:t>
            </a:r>
          </a:p>
          <a:p>
            <a:pPr marL="693738" lvl="1" indent="-354013">
              <a:spcBef>
                <a:spcPts val="600"/>
              </a:spcBef>
              <a:buFont typeface="Arial" panose="020B0604020202020204" pitchFamily="34" charset="0"/>
              <a:buChar char="•"/>
            </a:pPr>
            <a:r>
              <a:rPr lang="en-US" sz="1600" dirty="0">
                <a:solidFill>
                  <a:schemeClr val="tx1">
                    <a:lumMod val="75000"/>
                    <a:lumOff val="25000"/>
                  </a:schemeClr>
                </a:solidFill>
                <a:latin typeface="+mn-lt"/>
                <a:cs typeface="Calibri"/>
              </a:rPr>
              <a:t>Robotic surgeries</a:t>
            </a:r>
          </a:p>
          <a:p>
            <a:pPr marL="0" lvl="1">
              <a:spcBef>
                <a:spcPts val="600"/>
              </a:spcBef>
            </a:pPr>
            <a:r>
              <a:rPr lang="en-US" sz="1600" b="1" dirty="0">
                <a:solidFill>
                  <a:schemeClr val="accent5">
                    <a:lumMod val="75000"/>
                  </a:schemeClr>
                </a:solidFill>
                <a:latin typeface="+mn-lt"/>
                <a:cs typeface="Calibri"/>
              </a:rPr>
              <a:t>AI process</a:t>
            </a:r>
          </a:p>
        </p:txBody>
      </p:sp>
      <p:grpSp>
        <p:nvGrpSpPr>
          <p:cNvPr id="4" name="Group 3">
            <a:extLst>
              <a:ext uri="{FF2B5EF4-FFF2-40B4-BE49-F238E27FC236}">
                <a16:creationId xmlns:a16="http://schemas.microsoft.com/office/drawing/2014/main" id="{4C573D1D-7B42-4AE4-8BDD-204A5E5E7DC1}"/>
              </a:ext>
            </a:extLst>
          </p:cNvPr>
          <p:cNvGrpSpPr/>
          <p:nvPr/>
        </p:nvGrpSpPr>
        <p:grpSpPr>
          <a:xfrm>
            <a:off x="826008" y="4767072"/>
            <a:ext cx="7479792" cy="1709928"/>
            <a:chOff x="457200" y="1143000"/>
            <a:chExt cx="8229600" cy="2514600"/>
          </a:xfrm>
        </p:grpSpPr>
        <p:sp>
          <p:nvSpPr>
            <p:cNvPr id="5" name="Rectangle 4">
              <a:extLst>
                <a:ext uri="{FF2B5EF4-FFF2-40B4-BE49-F238E27FC236}">
                  <a16:creationId xmlns:a16="http://schemas.microsoft.com/office/drawing/2014/main" id="{03432714-B0C8-4A36-9ED8-9F627D6459CF}"/>
                </a:ext>
              </a:extLst>
            </p:cNvPr>
            <p:cNvSpPr/>
            <p:nvPr/>
          </p:nvSpPr>
          <p:spPr>
            <a:xfrm>
              <a:off x="457200" y="1143000"/>
              <a:ext cx="1600200" cy="685800"/>
            </a:xfrm>
            <a:prstGeom prst="rect">
              <a:avLst/>
            </a:prstGeom>
            <a:solidFill>
              <a:schemeClr val="accent5">
                <a:lumMod val="75000"/>
              </a:schemeClr>
            </a:solidFill>
            <a:ln w="635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Perceive</a:t>
              </a:r>
            </a:p>
          </p:txBody>
        </p:sp>
        <p:sp>
          <p:nvSpPr>
            <p:cNvPr id="6" name="Rectangle 5">
              <a:extLst>
                <a:ext uri="{FF2B5EF4-FFF2-40B4-BE49-F238E27FC236}">
                  <a16:creationId xmlns:a16="http://schemas.microsoft.com/office/drawing/2014/main" id="{24B79C3F-242B-465D-B41A-9889F5BA6DA9}"/>
                </a:ext>
              </a:extLst>
            </p:cNvPr>
            <p:cNvSpPr/>
            <p:nvPr/>
          </p:nvSpPr>
          <p:spPr>
            <a:xfrm>
              <a:off x="2667000" y="1143000"/>
              <a:ext cx="1600200" cy="685800"/>
            </a:xfrm>
            <a:prstGeom prst="rect">
              <a:avLst/>
            </a:prstGeom>
            <a:solidFill>
              <a:schemeClr val="accent5">
                <a:lumMod val="75000"/>
              </a:schemeClr>
            </a:solidFill>
            <a:ln w="635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Think</a:t>
              </a:r>
            </a:p>
          </p:txBody>
        </p:sp>
        <p:sp>
          <p:nvSpPr>
            <p:cNvPr id="7" name="Rectangle 6">
              <a:extLst>
                <a:ext uri="{FF2B5EF4-FFF2-40B4-BE49-F238E27FC236}">
                  <a16:creationId xmlns:a16="http://schemas.microsoft.com/office/drawing/2014/main" id="{81E88D5A-995D-4F38-AE9D-FF22B35F5588}"/>
                </a:ext>
              </a:extLst>
            </p:cNvPr>
            <p:cNvSpPr/>
            <p:nvPr/>
          </p:nvSpPr>
          <p:spPr>
            <a:xfrm>
              <a:off x="4876800" y="1154545"/>
              <a:ext cx="1600200" cy="685800"/>
            </a:xfrm>
            <a:prstGeom prst="rect">
              <a:avLst/>
            </a:prstGeom>
            <a:solidFill>
              <a:schemeClr val="accent5">
                <a:lumMod val="75000"/>
              </a:schemeClr>
            </a:solidFill>
            <a:ln w="635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Learn</a:t>
              </a:r>
            </a:p>
          </p:txBody>
        </p:sp>
        <p:sp>
          <p:nvSpPr>
            <p:cNvPr id="8" name="Rectangle 7">
              <a:extLst>
                <a:ext uri="{FF2B5EF4-FFF2-40B4-BE49-F238E27FC236}">
                  <a16:creationId xmlns:a16="http://schemas.microsoft.com/office/drawing/2014/main" id="{A14BE0A4-BEB9-49EF-84E7-40CD06BF9AA9}"/>
                </a:ext>
              </a:extLst>
            </p:cNvPr>
            <p:cNvSpPr/>
            <p:nvPr/>
          </p:nvSpPr>
          <p:spPr>
            <a:xfrm>
              <a:off x="7086600" y="1159163"/>
              <a:ext cx="1600200" cy="685800"/>
            </a:xfrm>
            <a:prstGeom prst="rect">
              <a:avLst/>
            </a:prstGeom>
            <a:solidFill>
              <a:schemeClr val="accent5">
                <a:lumMod val="75000"/>
              </a:schemeClr>
            </a:solidFill>
            <a:ln w="635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Act</a:t>
              </a:r>
            </a:p>
          </p:txBody>
        </p:sp>
        <p:sp>
          <p:nvSpPr>
            <p:cNvPr id="9" name="Rectangle 8">
              <a:extLst>
                <a:ext uri="{FF2B5EF4-FFF2-40B4-BE49-F238E27FC236}">
                  <a16:creationId xmlns:a16="http://schemas.microsoft.com/office/drawing/2014/main" id="{B058E4AC-C787-49B2-8E29-2FF412DAB931}"/>
                </a:ext>
              </a:extLst>
            </p:cNvPr>
            <p:cNvSpPr/>
            <p:nvPr/>
          </p:nvSpPr>
          <p:spPr>
            <a:xfrm>
              <a:off x="5943600" y="2971800"/>
              <a:ext cx="1600200" cy="685800"/>
            </a:xfrm>
            <a:prstGeom prst="rect">
              <a:avLst/>
            </a:prstGeom>
            <a:solidFill>
              <a:schemeClr val="accent5">
                <a:lumMod val="75000"/>
              </a:schemeClr>
            </a:solidFill>
            <a:ln w="635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Feedback</a:t>
              </a:r>
            </a:p>
          </p:txBody>
        </p:sp>
        <p:cxnSp>
          <p:nvCxnSpPr>
            <p:cNvPr id="10" name="Elbow Connector 11">
              <a:extLst>
                <a:ext uri="{FF2B5EF4-FFF2-40B4-BE49-F238E27FC236}">
                  <a16:creationId xmlns:a16="http://schemas.microsoft.com/office/drawing/2014/main" id="{A30D4429-1577-41B0-A1B7-AFEEEA137862}"/>
                </a:ext>
              </a:extLst>
            </p:cNvPr>
            <p:cNvCxnSpPr>
              <a:stCxn id="8" idx="2"/>
              <a:endCxn id="9" idx="3"/>
            </p:cNvCxnSpPr>
            <p:nvPr/>
          </p:nvCxnSpPr>
          <p:spPr>
            <a:xfrm rot="5400000">
              <a:off x="6980382" y="2408381"/>
              <a:ext cx="1469737" cy="342900"/>
            </a:xfrm>
            <a:prstGeom prst="bentConnector2">
              <a:avLst/>
            </a:prstGeom>
            <a:ln w="635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3">
              <a:extLst>
                <a:ext uri="{FF2B5EF4-FFF2-40B4-BE49-F238E27FC236}">
                  <a16:creationId xmlns:a16="http://schemas.microsoft.com/office/drawing/2014/main" id="{D93DB9FD-0E1E-4976-A9A7-2B262A527158}"/>
                </a:ext>
              </a:extLst>
            </p:cNvPr>
            <p:cNvCxnSpPr>
              <a:stCxn id="7" idx="2"/>
              <a:endCxn id="9" idx="0"/>
            </p:cNvCxnSpPr>
            <p:nvPr/>
          </p:nvCxnSpPr>
          <p:spPr>
            <a:xfrm rot="16200000" flipH="1">
              <a:off x="5644573" y="1872672"/>
              <a:ext cx="1131455" cy="1066800"/>
            </a:xfrm>
            <a:prstGeom prst="bentConnector3">
              <a:avLst/>
            </a:prstGeom>
            <a:ln w="635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D79C2BB-E142-4475-A0C6-D0DF457E1627}"/>
                </a:ext>
              </a:extLst>
            </p:cNvPr>
            <p:cNvCxnSpPr>
              <a:stCxn id="5" idx="3"/>
              <a:endCxn id="6" idx="1"/>
            </p:cNvCxnSpPr>
            <p:nvPr/>
          </p:nvCxnSpPr>
          <p:spPr>
            <a:xfrm>
              <a:off x="2057400" y="1485900"/>
              <a:ext cx="609600" cy="0"/>
            </a:xfrm>
            <a:prstGeom prst="straightConnector1">
              <a:avLst/>
            </a:prstGeom>
            <a:ln w="635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4CEB1DB-C4D3-4959-B935-BAEB6B7908A9}"/>
                </a:ext>
              </a:extLst>
            </p:cNvPr>
            <p:cNvCxnSpPr/>
            <p:nvPr/>
          </p:nvCxnSpPr>
          <p:spPr>
            <a:xfrm>
              <a:off x="4268967" y="1485900"/>
              <a:ext cx="609600" cy="0"/>
            </a:xfrm>
            <a:prstGeom prst="straightConnector1">
              <a:avLst/>
            </a:prstGeom>
            <a:ln w="635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CEC86E6-FEFD-4F57-9DFA-DC1B57820E72}"/>
                </a:ext>
              </a:extLst>
            </p:cNvPr>
            <p:cNvCxnSpPr/>
            <p:nvPr/>
          </p:nvCxnSpPr>
          <p:spPr>
            <a:xfrm>
              <a:off x="6477000" y="1497445"/>
              <a:ext cx="609600" cy="0"/>
            </a:xfrm>
            <a:prstGeom prst="straightConnector1">
              <a:avLst/>
            </a:prstGeom>
            <a:ln w="635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9">
              <a:extLst>
                <a:ext uri="{FF2B5EF4-FFF2-40B4-BE49-F238E27FC236}">
                  <a16:creationId xmlns:a16="http://schemas.microsoft.com/office/drawing/2014/main" id="{9D64BA0D-2553-4B5E-8424-55DC630CA0A0}"/>
                </a:ext>
              </a:extLst>
            </p:cNvPr>
            <p:cNvCxnSpPr>
              <a:stCxn id="9" idx="1"/>
              <a:endCxn id="5" idx="2"/>
            </p:cNvCxnSpPr>
            <p:nvPr/>
          </p:nvCxnSpPr>
          <p:spPr>
            <a:xfrm rot="10800000">
              <a:off x="1257300" y="1828800"/>
              <a:ext cx="4686300" cy="1485900"/>
            </a:xfrm>
            <a:prstGeom prst="bentConnector2">
              <a:avLst/>
            </a:prstGeom>
            <a:ln w="635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0128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B89E-7764-49A8-8F72-CFCD7D21C7B2}"/>
              </a:ext>
            </a:extLst>
          </p:cNvPr>
          <p:cNvSpPr>
            <a:spLocks noGrp="1"/>
          </p:cNvSpPr>
          <p:nvPr>
            <p:ph type="title"/>
          </p:nvPr>
        </p:nvSpPr>
        <p:spPr>
          <a:xfrm>
            <a:off x="276720" y="109728"/>
            <a:ext cx="8562480" cy="576000"/>
          </a:xfrm>
        </p:spPr>
        <p:txBody>
          <a:bodyPr/>
          <a:lstStyle/>
          <a:p>
            <a:pPr lvl="1" algn="l">
              <a:tabLst>
                <a:tab pos="403225" algn="l"/>
                <a:tab pos="464820" algn="l"/>
              </a:tabLst>
              <a:defRPr/>
            </a:pPr>
            <a:r>
              <a:rPr lang="en-IN" sz="2600" b="1" kern="1200">
                <a:solidFill>
                  <a:schemeClr val="tx1">
                    <a:lumMod val="75000"/>
                    <a:lumOff val="25000"/>
                  </a:schemeClr>
                </a:solidFill>
                <a:latin typeface="+mj-lt"/>
                <a:ea typeface="+mj-ea"/>
                <a:cs typeface="+mj-cs"/>
              </a:rPr>
              <a:t>What is Artificial Intelligence? </a:t>
            </a:r>
            <a:r>
              <a:rPr lang="en-US" sz="2600" b="1" kern="1200">
                <a:solidFill>
                  <a:schemeClr val="tx1">
                    <a:lumMod val="75000"/>
                    <a:lumOff val="25000"/>
                  </a:schemeClr>
                </a:solidFill>
                <a:latin typeface="+mj-lt"/>
                <a:ea typeface="+mj-ea"/>
                <a:cs typeface="+mj-cs"/>
              </a:rPr>
              <a:t>(3/4)</a:t>
            </a:r>
          </a:p>
        </p:txBody>
      </p:sp>
      <p:sp>
        <p:nvSpPr>
          <p:cNvPr id="3" name="TextBox 2">
            <a:extLst>
              <a:ext uri="{FF2B5EF4-FFF2-40B4-BE49-F238E27FC236}">
                <a16:creationId xmlns:a16="http://schemas.microsoft.com/office/drawing/2014/main" id="{F96AFF00-8821-4929-8B22-35993E465BFC}"/>
              </a:ext>
            </a:extLst>
          </p:cNvPr>
          <p:cNvSpPr txBox="1"/>
          <p:nvPr/>
        </p:nvSpPr>
        <p:spPr>
          <a:xfrm>
            <a:off x="274320" y="914400"/>
            <a:ext cx="8558784" cy="1477328"/>
          </a:xfrm>
          <a:prstGeom prst="rect">
            <a:avLst/>
          </a:prstGeom>
          <a:noFill/>
        </p:spPr>
        <p:txBody>
          <a:bodyPr wrap="square" rtlCol="0">
            <a:spAutoFit/>
          </a:bodyPr>
          <a:lstStyle/>
          <a:p>
            <a:pPr marL="0" lvl="1">
              <a:spcBef>
                <a:spcPts val="600"/>
              </a:spcBef>
            </a:pPr>
            <a:r>
              <a:rPr lang="en-US" sz="1600" b="1">
                <a:solidFill>
                  <a:schemeClr val="accent5">
                    <a:lumMod val="75000"/>
                  </a:schemeClr>
                </a:solidFill>
                <a:latin typeface="+mn-lt"/>
                <a:cs typeface="Calibri"/>
              </a:rPr>
              <a:t>Perceive Think Learn Act</a:t>
            </a:r>
          </a:p>
          <a:p>
            <a:pPr marL="339725" lvl="1" indent="-339725">
              <a:spcBef>
                <a:spcPts val="600"/>
              </a:spcBef>
              <a:buFont typeface="Wingdings" panose="05000000000000000000" pitchFamily="2" charset="2"/>
              <a:buChar char="§"/>
            </a:pPr>
            <a:r>
              <a:rPr lang="en-US" sz="1600">
                <a:solidFill>
                  <a:schemeClr val="tx1">
                    <a:lumMod val="75000"/>
                    <a:lumOff val="25000"/>
                  </a:schemeClr>
                </a:solidFill>
                <a:latin typeface="+mn-lt"/>
                <a:cs typeface="Calibri"/>
              </a:rPr>
              <a:t>AI technologies are classified based on their capacity to mimic human characteristics, the technology, their real-world applications, and the theory of mind</a:t>
            </a:r>
          </a:p>
          <a:p>
            <a:pPr marL="339725" lvl="1" indent="-339725">
              <a:spcBef>
                <a:spcPts val="600"/>
              </a:spcBef>
              <a:buFont typeface="Wingdings" panose="05000000000000000000" pitchFamily="2" charset="2"/>
              <a:buChar char="§"/>
            </a:pPr>
            <a:r>
              <a:rPr lang="en-US" sz="1600">
                <a:solidFill>
                  <a:schemeClr val="tx1">
                    <a:lumMod val="75000"/>
                    <a:lumOff val="25000"/>
                  </a:schemeClr>
                </a:solidFill>
                <a:latin typeface="+mn-lt"/>
                <a:cs typeface="Calibri"/>
              </a:rPr>
              <a:t>Using these characteristics as reference, all AI systems are classified either based on their capabilities or functionalities </a:t>
            </a:r>
          </a:p>
        </p:txBody>
      </p:sp>
      <p:grpSp>
        <p:nvGrpSpPr>
          <p:cNvPr id="16" name="Group 15">
            <a:extLst>
              <a:ext uri="{FF2B5EF4-FFF2-40B4-BE49-F238E27FC236}">
                <a16:creationId xmlns:a16="http://schemas.microsoft.com/office/drawing/2014/main" id="{FB4B1DB4-16D1-4D61-BD0E-8574CF58E0A4}"/>
              </a:ext>
            </a:extLst>
          </p:cNvPr>
          <p:cNvGrpSpPr/>
          <p:nvPr/>
        </p:nvGrpSpPr>
        <p:grpSpPr>
          <a:xfrm>
            <a:off x="762000" y="2286000"/>
            <a:ext cx="7928727" cy="3810000"/>
            <a:chOff x="762000" y="2286000"/>
            <a:chExt cx="7928727" cy="3810000"/>
          </a:xfrm>
        </p:grpSpPr>
        <p:sp>
          <p:nvSpPr>
            <p:cNvPr id="38" name="Rectangle 37">
              <a:extLst>
                <a:ext uri="{FF2B5EF4-FFF2-40B4-BE49-F238E27FC236}">
                  <a16:creationId xmlns:a16="http://schemas.microsoft.com/office/drawing/2014/main" id="{F5AE1F71-DA3F-448C-B0EA-D6DDEB7AC342}"/>
                </a:ext>
              </a:extLst>
            </p:cNvPr>
            <p:cNvSpPr/>
            <p:nvPr/>
          </p:nvSpPr>
          <p:spPr>
            <a:xfrm>
              <a:off x="762000" y="3232460"/>
              <a:ext cx="53622" cy="28376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Rectangle 16">
              <a:extLst>
                <a:ext uri="{FF2B5EF4-FFF2-40B4-BE49-F238E27FC236}">
                  <a16:creationId xmlns:a16="http://schemas.microsoft.com/office/drawing/2014/main" id="{4564E81C-2FD5-42A7-AEB1-922D0F7A19B0}"/>
                </a:ext>
              </a:extLst>
            </p:cNvPr>
            <p:cNvSpPr/>
            <p:nvPr/>
          </p:nvSpPr>
          <p:spPr>
            <a:xfrm>
              <a:off x="3563112" y="2286000"/>
              <a:ext cx="1981200" cy="39153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Types of AI</a:t>
              </a:r>
            </a:p>
          </p:txBody>
        </p:sp>
        <p:sp>
          <p:nvSpPr>
            <p:cNvPr id="20" name="Rectangle 19">
              <a:extLst>
                <a:ext uri="{FF2B5EF4-FFF2-40B4-BE49-F238E27FC236}">
                  <a16:creationId xmlns:a16="http://schemas.microsoft.com/office/drawing/2014/main" id="{63451847-5407-4662-BA42-7EE96E53539E}"/>
                </a:ext>
              </a:extLst>
            </p:cNvPr>
            <p:cNvSpPr/>
            <p:nvPr/>
          </p:nvSpPr>
          <p:spPr>
            <a:xfrm>
              <a:off x="6018386" y="3200399"/>
              <a:ext cx="45719" cy="286968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Rectangle 20">
              <a:extLst>
                <a:ext uri="{FF2B5EF4-FFF2-40B4-BE49-F238E27FC236}">
                  <a16:creationId xmlns:a16="http://schemas.microsoft.com/office/drawing/2014/main" id="{B7657445-9F4A-45E9-87DB-8BA8EE6663CD}"/>
                </a:ext>
              </a:extLst>
            </p:cNvPr>
            <p:cNvSpPr/>
            <p:nvPr/>
          </p:nvSpPr>
          <p:spPr>
            <a:xfrm>
              <a:off x="1295400" y="4572000"/>
              <a:ext cx="2209800" cy="533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General AI</a:t>
              </a:r>
            </a:p>
          </p:txBody>
        </p:sp>
        <p:sp>
          <p:nvSpPr>
            <p:cNvPr id="22" name="Rectangle 21">
              <a:extLst>
                <a:ext uri="{FF2B5EF4-FFF2-40B4-BE49-F238E27FC236}">
                  <a16:creationId xmlns:a16="http://schemas.microsoft.com/office/drawing/2014/main" id="{171E3175-FEB5-48DD-977F-AD61BEA2DA6F}"/>
                </a:ext>
              </a:extLst>
            </p:cNvPr>
            <p:cNvSpPr/>
            <p:nvPr/>
          </p:nvSpPr>
          <p:spPr>
            <a:xfrm>
              <a:off x="1270544" y="5562600"/>
              <a:ext cx="2209800" cy="533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Strong AI</a:t>
              </a:r>
            </a:p>
          </p:txBody>
        </p:sp>
        <p:sp>
          <p:nvSpPr>
            <p:cNvPr id="23" name="Rectangle 22">
              <a:extLst>
                <a:ext uri="{FF2B5EF4-FFF2-40B4-BE49-F238E27FC236}">
                  <a16:creationId xmlns:a16="http://schemas.microsoft.com/office/drawing/2014/main" id="{673B8CFE-6425-46E1-9B43-C030C39D2E4E}"/>
                </a:ext>
              </a:extLst>
            </p:cNvPr>
            <p:cNvSpPr/>
            <p:nvPr/>
          </p:nvSpPr>
          <p:spPr>
            <a:xfrm>
              <a:off x="6477000" y="3390901"/>
              <a:ext cx="2209800" cy="533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Reactive Machines</a:t>
              </a:r>
            </a:p>
          </p:txBody>
        </p:sp>
        <p:sp>
          <p:nvSpPr>
            <p:cNvPr id="24" name="Rectangle 23">
              <a:extLst>
                <a:ext uri="{FF2B5EF4-FFF2-40B4-BE49-F238E27FC236}">
                  <a16:creationId xmlns:a16="http://schemas.microsoft.com/office/drawing/2014/main" id="{AD0CCC73-1BBD-4858-A29D-B61E817341B4}"/>
                </a:ext>
              </a:extLst>
            </p:cNvPr>
            <p:cNvSpPr/>
            <p:nvPr/>
          </p:nvSpPr>
          <p:spPr>
            <a:xfrm>
              <a:off x="6467573" y="4106161"/>
              <a:ext cx="2209800" cy="533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Limited Memory</a:t>
              </a:r>
            </a:p>
          </p:txBody>
        </p:sp>
        <p:sp>
          <p:nvSpPr>
            <p:cNvPr id="25" name="Rectangle 24">
              <a:extLst>
                <a:ext uri="{FF2B5EF4-FFF2-40B4-BE49-F238E27FC236}">
                  <a16:creationId xmlns:a16="http://schemas.microsoft.com/office/drawing/2014/main" id="{38014B8C-44E9-42E4-8F58-A4A19F629126}"/>
                </a:ext>
              </a:extLst>
            </p:cNvPr>
            <p:cNvSpPr/>
            <p:nvPr/>
          </p:nvSpPr>
          <p:spPr>
            <a:xfrm>
              <a:off x="6480927" y="5536681"/>
              <a:ext cx="2209800" cy="533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Self Awareness</a:t>
              </a:r>
            </a:p>
          </p:txBody>
        </p:sp>
        <p:sp>
          <p:nvSpPr>
            <p:cNvPr id="26" name="Rectangle 25">
              <a:extLst>
                <a:ext uri="{FF2B5EF4-FFF2-40B4-BE49-F238E27FC236}">
                  <a16:creationId xmlns:a16="http://schemas.microsoft.com/office/drawing/2014/main" id="{1D237B90-3E57-4608-BE5A-DCDB0BEB6084}"/>
                </a:ext>
              </a:extLst>
            </p:cNvPr>
            <p:cNvSpPr/>
            <p:nvPr/>
          </p:nvSpPr>
          <p:spPr>
            <a:xfrm>
              <a:off x="6463645" y="4821421"/>
              <a:ext cx="2209800" cy="533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Theory of Mind</a:t>
              </a:r>
            </a:p>
          </p:txBody>
        </p:sp>
        <p:cxnSp>
          <p:nvCxnSpPr>
            <p:cNvPr id="27" name="Straight Connector 26">
              <a:extLst>
                <a:ext uri="{FF2B5EF4-FFF2-40B4-BE49-F238E27FC236}">
                  <a16:creationId xmlns:a16="http://schemas.microsoft.com/office/drawing/2014/main" id="{4BAFBDB3-252E-41C5-985D-B734491FA9A2}"/>
                </a:ext>
              </a:extLst>
            </p:cNvPr>
            <p:cNvCxnSpPr/>
            <p:nvPr/>
          </p:nvCxnSpPr>
          <p:spPr>
            <a:xfrm flipH="1">
              <a:off x="6065519" y="5803381"/>
              <a:ext cx="411481" cy="0"/>
            </a:xfrm>
            <a:prstGeom prst="line">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25DE071-2859-4139-8361-B43906FD7530}"/>
                </a:ext>
              </a:extLst>
            </p:cNvPr>
            <p:cNvCxnSpPr/>
            <p:nvPr/>
          </p:nvCxnSpPr>
          <p:spPr>
            <a:xfrm flipH="1">
              <a:off x="6065519" y="5088121"/>
              <a:ext cx="411481" cy="0"/>
            </a:xfrm>
            <a:prstGeom prst="line">
              <a:avLst/>
            </a:prstGeom>
            <a:solidFill>
              <a:schemeClr val="accent5"/>
            </a:solidFill>
            <a:ln w="571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176B4CD-9826-42DA-A916-7E9FFB5D0D40}"/>
                </a:ext>
              </a:extLst>
            </p:cNvPr>
            <p:cNvCxnSpPr/>
            <p:nvPr/>
          </p:nvCxnSpPr>
          <p:spPr>
            <a:xfrm flipH="1">
              <a:off x="6045094" y="4372861"/>
              <a:ext cx="411481" cy="0"/>
            </a:xfrm>
            <a:prstGeom prst="line">
              <a:avLst/>
            </a:prstGeom>
            <a:solidFill>
              <a:schemeClr val="accent5"/>
            </a:solidFill>
            <a:ln w="571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BC2B0DA-5FFF-472F-8308-43A8D554CA1E}"/>
                </a:ext>
              </a:extLst>
            </p:cNvPr>
            <p:cNvCxnSpPr/>
            <p:nvPr/>
          </p:nvCxnSpPr>
          <p:spPr>
            <a:xfrm flipH="1">
              <a:off x="6065519" y="3657601"/>
              <a:ext cx="411481" cy="0"/>
            </a:xfrm>
            <a:prstGeom prst="line">
              <a:avLst/>
            </a:prstGeom>
            <a:solidFill>
              <a:schemeClr val="accent5"/>
            </a:solidFill>
            <a:ln w="571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33977CB0-8BEB-4244-A9DC-0D88C2D6B921}"/>
                </a:ext>
              </a:extLst>
            </p:cNvPr>
            <p:cNvCxnSpPr>
              <a:cxnSpLocks/>
              <a:stCxn id="17" idx="1"/>
            </p:cNvCxnSpPr>
            <p:nvPr/>
          </p:nvCxnSpPr>
          <p:spPr>
            <a:xfrm rot="10800000" flipV="1">
              <a:off x="1943100" y="2481766"/>
              <a:ext cx="1620012" cy="337633"/>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AEE5215C-620A-4D7B-9060-A8D2107885CB}"/>
                </a:ext>
              </a:extLst>
            </p:cNvPr>
            <p:cNvCxnSpPr>
              <a:cxnSpLocks/>
              <a:stCxn id="17" idx="3"/>
            </p:cNvCxnSpPr>
            <p:nvPr/>
          </p:nvCxnSpPr>
          <p:spPr>
            <a:xfrm>
              <a:off x="5544312" y="2481767"/>
              <a:ext cx="1656588" cy="314996"/>
            </a:xfrm>
            <a:prstGeom prst="bentConnector2">
              <a:avLst/>
            </a:prstGeom>
            <a:solidFill>
              <a:schemeClr val="accent5"/>
            </a:solidFill>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7AD7FA21-FF54-45AB-85C6-6AB51A09C735}"/>
                </a:ext>
              </a:extLst>
            </p:cNvPr>
            <p:cNvSpPr/>
            <p:nvPr/>
          </p:nvSpPr>
          <p:spPr>
            <a:xfrm>
              <a:off x="762000" y="2872965"/>
              <a:ext cx="2362200" cy="40363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Based on Capability</a:t>
              </a:r>
            </a:p>
          </p:txBody>
        </p:sp>
        <p:sp>
          <p:nvSpPr>
            <p:cNvPr id="34" name="Rectangle 33">
              <a:extLst>
                <a:ext uri="{FF2B5EF4-FFF2-40B4-BE49-F238E27FC236}">
                  <a16:creationId xmlns:a16="http://schemas.microsoft.com/office/drawing/2014/main" id="{3B6B12E0-2CA0-4C9B-8159-86C431F4B1C8}"/>
                </a:ext>
              </a:extLst>
            </p:cNvPr>
            <p:cNvSpPr/>
            <p:nvPr/>
          </p:nvSpPr>
          <p:spPr>
            <a:xfrm>
              <a:off x="1295400" y="3581400"/>
              <a:ext cx="2209800" cy="533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Narrow AI</a:t>
              </a:r>
            </a:p>
          </p:txBody>
        </p:sp>
        <p:sp>
          <p:nvSpPr>
            <p:cNvPr id="35" name="Rectangle 34">
              <a:extLst>
                <a:ext uri="{FF2B5EF4-FFF2-40B4-BE49-F238E27FC236}">
                  <a16:creationId xmlns:a16="http://schemas.microsoft.com/office/drawing/2014/main" id="{32B8E01B-6CBC-4993-A3AC-393340BCE6AC}"/>
                </a:ext>
              </a:extLst>
            </p:cNvPr>
            <p:cNvSpPr/>
            <p:nvPr/>
          </p:nvSpPr>
          <p:spPr>
            <a:xfrm>
              <a:off x="6019800" y="2796763"/>
              <a:ext cx="2362200" cy="40363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Based on Functionality</a:t>
              </a:r>
            </a:p>
          </p:txBody>
        </p:sp>
        <p:cxnSp>
          <p:nvCxnSpPr>
            <p:cNvPr id="39" name="Straight Connector 38">
              <a:extLst>
                <a:ext uri="{FF2B5EF4-FFF2-40B4-BE49-F238E27FC236}">
                  <a16:creationId xmlns:a16="http://schemas.microsoft.com/office/drawing/2014/main" id="{21DA4521-E9B1-4B9A-B604-8007087DE080}"/>
                </a:ext>
              </a:extLst>
            </p:cNvPr>
            <p:cNvCxnSpPr/>
            <p:nvPr/>
          </p:nvCxnSpPr>
          <p:spPr>
            <a:xfrm flipH="1">
              <a:off x="6066352" y="5803381"/>
              <a:ext cx="411481" cy="0"/>
            </a:xfrm>
            <a:prstGeom prst="line">
              <a:avLst/>
            </a:prstGeom>
            <a:solidFill>
              <a:schemeClr val="accent5"/>
            </a:solidFill>
            <a:ln w="571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8EC15CF-5226-4FF5-A19A-EF289D657CE4}"/>
                </a:ext>
              </a:extLst>
            </p:cNvPr>
            <p:cNvCxnSpPr>
              <a:cxnSpLocks/>
            </p:cNvCxnSpPr>
            <p:nvPr/>
          </p:nvCxnSpPr>
          <p:spPr>
            <a:xfrm flipH="1">
              <a:off x="815622" y="5867400"/>
              <a:ext cx="440703" cy="0"/>
            </a:xfrm>
            <a:prstGeom prst="line">
              <a:avLst/>
            </a:prstGeom>
            <a:solidFill>
              <a:schemeClr val="accent5"/>
            </a:solidFill>
            <a:ln w="571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B679738-7C90-418E-9940-AAFC7CC8C3EF}"/>
                </a:ext>
              </a:extLst>
            </p:cNvPr>
            <p:cNvCxnSpPr>
              <a:cxnSpLocks/>
            </p:cNvCxnSpPr>
            <p:nvPr/>
          </p:nvCxnSpPr>
          <p:spPr>
            <a:xfrm flipH="1">
              <a:off x="815622" y="4838699"/>
              <a:ext cx="473418" cy="1"/>
            </a:xfrm>
            <a:prstGeom prst="line">
              <a:avLst/>
            </a:prstGeom>
            <a:solidFill>
              <a:schemeClr val="accent5"/>
            </a:solidFill>
            <a:ln w="571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7FB0E90F-6154-4FC3-99B5-447DC274BE0C}"/>
                </a:ext>
              </a:extLst>
            </p:cNvPr>
            <p:cNvCxnSpPr/>
            <p:nvPr/>
          </p:nvCxnSpPr>
          <p:spPr>
            <a:xfrm rot="10800000" flipV="1">
              <a:off x="1943933" y="2481766"/>
              <a:ext cx="1620012" cy="337633"/>
            </a:xfrm>
            <a:prstGeom prst="bentConnector2">
              <a:avLst/>
            </a:prstGeom>
            <a:solidFill>
              <a:schemeClr val="accent5"/>
            </a:solidFill>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AB37776-3B20-4BD6-97C2-AE9B72F8BD71}"/>
                </a:ext>
              </a:extLst>
            </p:cNvPr>
            <p:cNvCxnSpPr>
              <a:cxnSpLocks/>
            </p:cNvCxnSpPr>
            <p:nvPr/>
          </p:nvCxnSpPr>
          <p:spPr>
            <a:xfrm flipH="1">
              <a:off x="815622" y="3860800"/>
              <a:ext cx="473419" cy="0"/>
            </a:xfrm>
            <a:prstGeom prst="line">
              <a:avLst/>
            </a:prstGeom>
            <a:solidFill>
              <a:schemeClr val="accent5"/>
            </a:solidFill>
            <a:ln w="571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8234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B89E-7764-49A8-8F72-CFCD7D21C7B2}"/>
              </a:ext>
            </a:extLst>
          </p:cNvPr>
          <p:cNvSpPr>
            <a:spLocks noGrp="1"/>
          </p:cNvSpPr>
          <p:nvPr>
            <p:ph type="title"/>
          </p:nvPr>
        </p:nvSpPr>
        <p:spPr>
          <a:xfrm>
            <a:off x="276720" y="109728"/>
            <a:ext cx="8562480" cy="576000"/>
          </a:xfrm>
        </p:spPr>
        <p:txBody>
          <a:bodyPr/>
          <a:lstStyle/>
          <a:p>
            <a:pPr lvl="1" algn="l">
              <a:tabLst>
                <a:tab pos="403225" algn="l"/>
                <a:tab pos="464820" algn="l"/>
              </a:tabLst>
              <a:defRPr/>
            </a:pPr>
            <a:r>
              <a:rPr lang="en-IN" sz="2600" b="1" kern="1200">
                <a:solidFill>
                  <a:schemeClr val="tx1">
                    <a:lumMod val="75000"/>
                    <a:lumOff val="25000"/>
                  </a:schemeClr>
                </a:solidFill>
                <a:latin typeface="+mj-lt"/>
                <a:ea typeface="+mj-ea"/>
                <a:cs typeface="+mj-cs"/>
              </a:rPr>
              <a:t>What is Artificial Intelligence? </a:t>
            </a:r>
            <a:r>
              <a:rPr lang="en-US" sz="2600" b="1" kern="1200">
                <a:solidFill>
                  <a:schemeClr val="tx1">
                    <a:lumMod val="75000"/>
                    <a:lumOff val="25000"/>
                  </a:schemeClr>
                </a:solidFill>
                <a:latin typeface="+mj-lt"/>
                <a:ea typeface="+mj-ea"/>
                <a:cs typeface="+mj-cs"/>
              </a:rPr>
              <a:t>(4/4)</a:t>
            </a:r>
          </a:p>
        </p:txBody>
      </p:sp>
      <p:sp>
        <p:nvSpPr>
          <p:cNvPr id="3" name="TextBox 2">
            <a:extLst>
              <a:ext uri="{FF2B5EF4-FFF2-40B4-BE49-F238E27FC236}">
                <a16:creationId xmlns:a16="http://schemas.microsoft.com/office/drawing/2014/main" id="{F96AFF00-8821-4929-8B22-35993E465BFC}"/>
              </a:ext>
            </a:extLst>
          </p:cNvPr>
          <p:cNvSpPr txBox="1"/>
          <p:nvPr/>
        </p:nvSpPr>
        <p:spPr>
          <a:xfrm>
            <a:off x="274320" y="914400"/>
            <a:ext cx="8558784" cy="5632311"/>
          </a:xfrm>
          <a:prstGeom prst="rect">
            <a:avLst/>
          </a:prstGeom>
          <a:noFill/>
        </p:spPr>
        <p:txBody>
          <a:bodyPr wrap="square" rtlCol="0">
            <a:spAutoFit/>
          </a:bodyPr>
          <a:lstStyle/>
          <a:p>
            <a:pPr marL="0" lvl="1">
              <a:spcBef>
                <a:spcPts val="600"/>
              </a:spcBef>
            </a:pPr>
            <a:r>
              <a:rPr lang="en-US" sz="1600" b="1" dirty="0">
                <a:solidFill>
                  <a:schemeClr val="accent5">
                    <a:lumMod val="75000"/>
                  </a:schemeClr>
                </a:solidFill>
                <a:latin typeface="+mn-lt"/>
                <a:cs typeface="Calibri"/>
              </a:rPr>
              <a:t>AI Parts In The Robotics Surgery</a:t>
            </a:r>
          </a:p>
          <a:p>
            <a:pPr marL="339725" lvl="1" indent="-339725" algn="just">
              <a:spcBef>
                <a:spcPts val="600"/>
              </a:spcBef>
              <a:buFont typeface="Wingdings" panose="05000000000000000000" pitchFamily="2" charset="2"/>
              <a:buChar char="§"/>
            </a:pPr>
            <a:r>
              <a:rPr lang="en-US" sz="1400" dirty="0">
                <a:solidFill>
                  <a:schemeClr val="tx1">
                    <a:lumMod val="75000"/>
                    <a:lumOff val="25000"/>
                  </a:schemeClr>
                </a:solidFill>
                <a:latin typeface="+mn-lt"/>
              </a:rPr>
              <a:t>AI can determine patterns within surgical procedures to improve best practices and to improve a surgical robots’ control accuracy to submillimeter precision. </a:t>
            </a:r>
          </a:p>
          <a:p>
            <a:pPr marL="339725" lvl="1" indent="-339725" algn="just">
              <a:spcBef>
                <a:spcPts val="600"/>
              </a:spcBef>
              <a:buFont typeface="Wingdings" panose="05000000000000000000" pitchFamily="2" charset="2"/>
              <a:buChar char="§"/>
            </a:pPr>
            <a:r>
              <a:rPr lang="en-US" sz="1400" b="0" i="0" dirty="0">
                <a:solidFill>
                  <a:srgbClr val="333333"/>
                </a:solidFill>
                <a:effectLst/>
                <a:latin typeface="+mn-lt"/>
              </a:rPr>
              <a:t>Designed to assist during operations with surgical instruments' manipulation and positioning, AI-driven surgical robots are computer-manipulated devices that allow surgeons to focus on the complex aspects of a surgery.</a:t>
            </a:r>
            <a:endParaRPr lang="en-US" sz="1400" dirty="0">
              <a:solidFill>
                <a:schemeClr val="tx1">
                  <a:lumMod val="75000"/>
                  <a:lumOff val="25000"/>
                </a:schemeClr>
              </a:solidFill>
              <a:latin typeface="+mn-lt"/>
            </a:endParaRPr>
          </a:p>
          <a:p>
            <a:pPr marL="339725" lvl="1" indent="-339725" algn="just">
              <a:spcBef>
                <a:spcPts val="600"/>
              </a:spcBef>
              <a:buFont typeface="Wingdings" panose="05000000000000000000" pitchFamily="2" charset="2"/>
              <a:buChar char="§"/>
            </a:pPr>
            <a:r>
              <a:rPr lang="en-US" sz="1400" dirty="0">
                <a:solidFill>
                  <a:schemeClr val="tx1">
                    <a:lumMod val="75000"/>
                    <a:lumOff val="25000"/>
                  </a:schemeClr>
                </a:solidFill>
                <a:latin typeface="+mn-lt"/>
              </a:rPr>
              <a:t>AI is also being used with machine vision to analyze scans and detect cancerous cases. Laparoscopic video analysis of surgeries, like sleeve gastrectomy procedures, helps to identify missing or unexpected steps in real time.</a:t>
            </a:r>
          </a:p>
          <a:p>
            <a:pPr marL="0" lvl="1">
              <a:spcBef>
                <a:spcPts val="600"/>
              </a:spcBef>
            </a:pPr>
            <a:endParaRPr lang="en-US" sz="1400" b="1" dirty="0">
              <a:solidFill>
                <a:schemeClr val="accent5">
                  <a:lumMod val="75000"/>
                </a:schemeClr>
              </a:solidFill>
              <a:latin typeface="+mn-lt"/>
              <a:cs typeface="Calibri"/>
            </a:endParaRPr>
          </a:p>
          <a:p>
            <a:pPr marL="0" lvl="1">
              <a:spcBef>
                <a:spcPts val="600"/>
              </a:spcBef>
            </a:pPr>
            <a:endParaRPr lang="en-US" sz="1400" b="1" dirty="0">
              <a:solidFill>
                <a:schemeClr val="accent5">
                  <a:lumMod val="75000"/>
                </a:schemeClr>
              </a:solidFill>
              <a:latin typeface="+mn-lt"/>
              <a:cs typeface="Calibri"/>
            </a:endParaRPr>
          </a:p>
          <a:p>
            <a:pPr marL="0" lvl="1">
              <a:spcBef>
                <a:spcPts val="600"/>
              </a:spcBef>
            </a:pPr>
            <a:endParaRPr lang="en-US" sz="1400" b="1" dirty="0">
              <a:solidFill>
                <a:schemeClr val="accent5">
                  <a:lumMod val="75000"/>
                </a:schemeClr>
              </a:solidFill>
              <a:latin typeface="+mn-lt"/>
              <a:cs typeface="Calibri"/>
            </a:endParaRPr>
          </a:p>
          <a:p>
            <a:pPr marL="0" lvl="1">
              <a:spcBef>
                <a:spcPts val="600"/>
              </a:spcBef>
            </a:pPr>
            <a:endParaRPr lang="en-US" sz="1400" b="1" dirty="0">
              <a:solidFill>
                <a:schemeClr val="accent5">
                  <a:lumMod val="75000"/>
                </a:schemeClr>
              </a:solidFill>
              <a:latin typeface="+mn-lt"/>
              <a:cs typeface="Calibri"/>
            </a:endParaRPr>
          </a:p>
          <a:p>
            <a:pPr marL="0" lvl="1">
              <a:spcBef>
                <a:spcPts val="600"/>
              </a:spcBef>
            </a:pPr>
            <a:endParaRPr lang="en-US" sz="1400" b="1" dirty="0">
              <a:solidFill>
                <a:schemeClr val="accent5">
                  <a:lumMod val="75000"/>
                </a:schemeClr>
              </a:solidFill>
              <a:latin typeface="+mn-lt"/>
              <a:cs typeface="Calibri"/>
            </a:endParaRPr>
          </a:p>
          <a:p>
            <a:pPr marL="0" lvl="1">
              <a:spcBef>
                <a:spcPts val="600"/>
              </a:spcBef>
            </a:pPr>
            <a:r>
              <a:rPr lang="en-US" sz="1600" b="1" dirty="0">
                <a:solidFill>
                  <a:schemeClr val="accent5">
                    <a:lumMod val="75000"/>
                  </a:schemeClr>
                </a:solidFill>
                <a:latin typeface="+mn-lt"/>
                <a:cs typeface="Calibri"/>
              </a:rPr>
              <a:t>AI Parts In The Human Robot</a:t>
            </a:r>
          </a:p>
          <a:p>
            <a:pPr marL="339725" lvl="1" indent="-339725" algn="just">
              <a:spcBef>
                <a:spcPts val="600"/>
              </a:spcBef>
              <a:buFont typeface="Wingdings" panose="05000000000000000000" pitchFamily="2" charset="2"/>
              <a:buChar char="§"/>
            </a:pPr>
            <a:r>
              <a:rPr lang="en-US" sz="1400" b="0" i="0" dirty="0">
                <a:solidFill>
                  <a:srgbClr val="273239"/>
                </a:solidFill>
                <a:effectLst/>
                <a:latin typeface="+mn-lt"/>
              </a:rPr>
              <a:t>Artificial Intelligence gives robots a computer vision to navigate, sense and calculate their reaction accordingly. Robots learn to perform their tasks from humans through machine learning which again is a part of computer programming and AI.</a:t>
            </a:r>
          </a:p>
          <a:p>
            <a:pPr marL="339725" lvl="1" indent="-339725" algn="just">
              <a:spcBef>
                <a:spcPts val="600"/>
              </a:spcBef>
              <a:buFont typeface="Wingdings" panose="05000000000000000000" pitchFamily="2" charset="2"/>
              <a:buChar char="§"/>
            </a:pPr>
            <a:r>
              <a:rPr lang="en-US" sz="1400" b="1" i="0" dirty="0">
                <a:solidFill>
                  <a:srgbClr val="515152"/>
                </a:solidFill>
                <a:effectLst/>
                <a:latin typeface="+mn-lt"/>
              </a:rPr>
              <a:t>Sophia</a:t>
            </a:r>
            <a:r>
              <a:rPr lang="en-US" sz="1400" b="0" i="0" dirty="0">
                <a:solidFill>
                  <a:srgbClr val="515152"/>
                </a:solidFill>
                <a:effectLst/>
                <a:latin typeface="+mn-lt"/>
              </a:rPr>
              <a:t>: This is the world's first robot citizen. She was introduced to the United Nations on October 11, 2017. On October 25th, she was gr</a:t>
            </a:r>
            <a:r>
              <a:rPr lang="en-US" sz="1600" b="0" i="0" dirty="0">
                <a:solidFill>
                  <a:srgbClr val="515152"/>
                </a:solidFill>
                <a:effectLst/>
                <a:latin typeface="+mn-lt"/>
              </a:rPr>
              <a:t>anted Saudi Arabian citizenship, making her the first humanoid robot ever to have a nationality.</a:t>
            </a:r>
          </a:p>
          <a:p>
            <a:pPr marL="339725" lvl="1" indent="-339725" algn="just">
              <a:spcBef>
                <a:spcPts val="600"/>
              </a:spcBef>
              <a:buFont typeface="Wingdings" panose="05000000000000000000" pitchFamily="2" charset="2"/>
              <a:buChar char="§"/>
            </a:pPr>
            <a:endParaRPr lang="en-US" sz="1400" dirty="0">
              <a:solidFill>
                <a:schemeClr val="tx1">
                  <a:lumMod val="75000"/>
                  <a:lumOff val="25000"/>
                </a:schemeClr>
              </a:solidFill>
              <a:latin typeface="+mn-lt"/>
            </a:endParaRPr>
          </a:p>
        </p:txBody>
      </p:sp>
      <p:graphicFrame>
        <p:nvGraphicFramePr>
          <p:cNvPr id="7" name="Diagram 6">
            <a:extLst>
              <a:ext uri="{FF2B5EF4-FFF2-40B4-BE49-F238E27FC236}">
                <a16:creationId xmlns:a16="http://schemas.microsoft.com/office/drawing/2014/main" id="{4BED9FEE-E898-3FCD-756E-BAC196E0AF54}"/>
              </a:ext>
            </a:extLst>
          </p:cNvPr>
          <p:cNvGraphicFramePr/>
          <p:nvPr>
            <p:extLst>
              <p:ext uri="{D42A27DB-BD31-4B8C-83A1-F6EECF244321}">
                <p14:modId xmlns:p14="http://schemas.microsoft.com/office/powerpoint/2010/main" val="1340547251"/>
              </p:ext>
            </p:extLst>
          </p:nvPr>
        </p:nvGraphicFramePr>
        <p:xfrm>
          <a:off x="1131783" y="2837468"/>
          <a:ext cx="7352907" cy="1470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198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974CFF-7862-4B6E-AF1D-372C85BBA1FF}"/>
              </a:ext>
            </a:extLst>
          </p:cNvPr>
          <p:cNvSpPr txBox="1"/>
          <p:nvPr/>
        </p:nvSpPr>
        <p:spPr>
          <a:xfrm>
            <a:off x="228600" y="3151124"/>
            <a:ext cx="4343400" cy="506477"/>
          </a:xfrm>
          <a:prstGeom prst="rect">
            <a:avLst/>
          </a:prstGeom>
          <a:solidFill>
            <a:schemeClr val="bg1">
              <a:lumMod val="85000"/>
            </a:schemeClr>
          </a:solidFill>
        </p:spPr>
        <p:txBody>
          <a:bodyPr wrap="square" rtlCol="0">
            <a:spAutoFit/>
          </a:bodyPr>
          <a:lstStyle/>
          <a:p>
            <a:endParaRPr lang="en-US"/>
          </a:p>
        </p:txBody>
      </p:sp>
      <p:sp>
        <p:nvSpPr>
          <p:cNvPr id="2" name="Title 1">
            <a:extLst>
              <a:ext uri="{FF2B5EF4-FFF2-40B4-BE49-F238E27FC236}">
                <a16:creationId xmlns:a16="http://schemas.microsoft.com/office/drawing/2014/main" id="{E13AC03C-E7B9-4CAF-A836-CECE7E09CA22}"/>
              </a:ext>
            </a:extLst>
          </p:cNvPr>
          <p:cNvSpPr>
            <a:spLocks noGrp="1"/>
          </p:cNvSpPr>
          <p:nvPr>
            <p:ph type="title"/>
          </p:nvPr>
        </p:nvSpPr>
        <p:spPr/>
        <p:txBody>
          <a:bodyPr/>
          <a:lstStyle/>
          <a:p>
            <a:r>
              <a:rPr lang="en-US"/>
              <a:t>Agenda</a:t>
            </a:r>
          </a:p>
        </p:txBody>
      </p:sp>
      <p:sp>
        <p:nvSpPr>
          <p:cNvPr id="3" name="Text Placeholder 2">
            <a:extLst>
              <a:ext uri="{FF2B5EF4-FFF2-40B4-BE49-F238E27FC236}">
                <a16:creationId xmlns:a16="http://schemas.microsoft.com/office/drawing/2014/main" id="{FC06C699-BE1D-4DB9-A9BC-AC237A102ABF}"/>
              </a:ext>
            </a:extLst>
          </p:cNvPr>
          <p:cNvSpPr>
            <a:spLocks noGrp="1"/>
          </p:cNvSpPr>
          <p:nvPr>
            <p:ph type="body" sz="quarter" idx="10"/>
          </p:nvPr>
        </p:nvSpPr>
        <p:spPr>
          <a:xfrm>
            <a:off x="221512" y="914401"/>
            <a:ext cx="8558784" cy="5486400"/>
          </a:xfrm>
        </p:spPr>
        <p:txBody>
          <a:bodyPr>
            <a:noAutofit/>
          </a:bodyPr>
          <a:lstStyle/>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Introduction</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What is Data Science?</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What is Machine Learning?</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What is Deep Learning?</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b="1">
                <a:solidFill>
                  <a:schemeClr val="tx1">
                    <a:lumMod val="75000"/>
                    <a:lumOff val="25000"/>
                  </a:schemeClr>
                </a:solidFill>
              </a:rPr>
              <a:t>What is Artificial Intelligence?</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Comparing DS, ML, DL and AI</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Summary</a:t>
            </a:r>
          </a:p>
        </p:txBody>
      </p:sp>
    </p:spTree>
    <p:extLst>
      <p:ext uri="{BB962C8B-B14F-4D97-AF65-F5344CB8AC3E}">
        <p14:creationId xmlns:p14="http://schemas.microsoft.com/office/powerpoint/2010/main" val="1147669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B89E-7764-49A8-8F72-CFCD7D21C7B2}"/>
              </a:ext>
            </a:extLst>
          </p:cNvPr>
          <p:cNvSpPr>
            <a:spLocks noGrp="1"/>
          </p:cNvSpPr>
          <p:nvPr>
            <p:ph type="title"/>
          </p:nvPr>
        </p:nvSpPr>
        <p:spPr>
          <a:xfrm>
            <a:off x="276720" y="109728"/>
            <a:ext cx="8562480" cy="576000"/>
          </a:xfrm>
        </p:spPr>
        <p:txBody>
          <a:bodyPr/>
          <a:lstStyle/>
          <a:p>
            <a:pPr lvl="1" algn="l">
              <a:tabLst>
                <a:tab pos="403225" algn="l"/>
                <a:tab pos="464820" algn="l"/>
              </a:tabLst>
              <a:defRPr/>
            </a:pPr>
            <a:r>
              <a:rPr lang="en-IN" sz="2600" b="1" kern="1200">
                <a:solidFill>
                  <a:schemeClr val="tx1">
                    <a:lumMod val="75000"/>
                    <a:lumOff val="25000"/>
                  </a:schemeClr>
                </a:solidFill>
                <a:latin typeface="+mj-lt"/>
                <a:ea typeface="+mj-ea"/>
                <a:cs typeface="+mj-cs"/>
              </a:rPr>
              <a:t>Comparing DS, ML, DL and AI </a:t>
            </a:r>
            <a:endParaRPr lang="en-US" sz="2600" b="1" kern="1200">
              <a:solidFill>
                <a:schemeClr val="tx1">
                  <a:lumMod val="75000"/>
                  <a:lumOff val="25000"/>
                </a:schemeClr>
              </a:solidFill>
              <a:latin typeface="+mj-lt"/>
              <a:ea typeface="+mj-ea"/>
              <a:cs typeface="+mj-cs"/>
            </a:endParaRPr>
          </a:p>
        </p:txBody>
      </p:sp>
      <p:grpSp>
        <p:nvGrpSpPr>
          <p:cNvPr id="13" name="Group 12">
            <a:extLst>
              <a:ext uri="{FF2B5EF4-FFF2-40B4-BE49-F238E27FC236}">
                <a16:creationId xmlns:a16="http://schemas.microsoft.com/office/drawing/2014/main" id="{A7ACD7F2-3360-41AD-BFB0-ECF42857C2DA}"/>
              </a:ext>
            </a:extLst>
          </p:cNvPr>
          <p:cNvGrpSpPr/>
          <p:nvPr/>
        </p:nvGrpSpPr>
        <p:grpSpPr>
          <a:xfrm>
            <a:off x="304800" y="1219200"/>
            <a:ext cx="8839200" cy="4800600"/>
            <a:chOff x="76200" y="786132"/>
            <a:chExt cx="9297035" cy="5614668"/>
          </a:xfrm>
          <a:effectLst/>
        </p:grpSpPr>
        <p:sp>
          <p:nvSpPr>
            <p:cNvPr id="14" name="Flowchart: Summing Junction 13">
              <a:extLst>
                <a:ext uri="{FF2B5EF4-FFF2-40B4-BE49-F238E27FC236}">
                  <a16:creationId xmlns:a16="http://schemas.microsoft.com/office/drawing/2014/main" id="{97B4AFEE-94C9-4D6D-880C-CAE3CA8561C0}"/>
                </a:ext>
              </a:extLst>
            </p:cNvPr>
            <p:cNvSpPr/>
            <p:nvPr/>
          </p:nvSpPr>
          <p:spPr>
            <a:xfrm>
              <a:off x="1585247" y="994136"/>
              <a:ext cx="4663154" cy="4416064"/>
            </a:xfrm>
            <a:prstGeom prst="flowChartSummingJunction">
              <a:avLst/>
            </a:prstGeom>
            <a:gradFill flip="none" rotWithShape="1">
              <a:gsLst>
                <a:gs pos="0">
                  <a:schemeClr val="accent5">
                    <a:lumMod val="95000"/>
                    <a:lumOff val="5000"/>
                  </a:schemeClr>
                </a:gs>
                <a:gs pos="100000">
                  <a:schemeClr val="accent5">
                    <a:lumMod val="60000"/>
                  </a:schemeClr>
                </a:gs>
              </a:gsLst>
              <a:path path="shape">
                <a:fillToRect l="50000" t="50000" r="50000" b="50000"/>
              </a:path>
              <a:tileRect/>
            </a:gradFill>
            <a:ln w="50800">
              <a:solidFill>
                <a:schemeClr val="accent5"/>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TextBox 14">
              <a:extLst>
                <a:ext uri="{FF2B5EF4-FFF2-40B4-BE49-F238E27FC236}">
                  <a16:creationId xmlns:a16="http://schemas.microsoft.com/office/drawing/2014/main" id="{503DA4D9-F6F8-4669-8471-71E7FAE10329}"/>
                </a:ext>
              </a:extLst>
            </p:cNvPr>
            <p:cNvSpPr txBox="1"/>
            <p:nvPr/>
          </p:nvSpPr>
          <p:spPr>
            <a:xfrm>
              <a:off x="1752600" y="2406537"/>
              <a:ext cx="1998172" cy="1500236"/>
            </a:xfrm>
            <a:prstGeom prst="rect">
              <a:avLst/>
            </a:prstGeom>
            <a:noFill/>
            <a:ln>
              <a:noFill/>
            </a:ln>
          </p:spPr>
          <p:txBody>
            <a:bodyPr wrap="square" rtlCol="0">
              <a:spAutoFit/>
            </a:bodyPr>
            <a:lstStyle/>
            <a:p>
              <a:r>
                <a:rPr lang="en-US" sz="1600" b="1" u="sng">
                  <a:solidFill>
                    <a:schemeClr val="bg1"/>
                  </a:solidFill>
                  <a:latin typeface="+mn-lt"/>
                </a:rPr>
                <a:t>DS</a:t>
              </a:r>
            </a:p>
            <a:p>
              <a:pPr marL="342900" indent="-342900">
                <a:buFont typeface="Arial" panose="020B0604020202020204" pitchFamily="34" charset="0"/>
                <a:buChar char="•"/>
              </a:pPr>
              <a:r>
                <a:rPr lang="en-US" sz="1600">
                  <a:solidFill>
                    <a:schemeClr val="bg1"/>
                  </a:solidFill>
                  <a:latin typeface="+mn-lt"/>
                </a:rPr>
                <a:t>Storing</a:t>
              </a:r>
            </a:p>
            <a:p>
              <a:pPr marL="342900" indent="-342900">
                <a:buFont typeface="Arial" panose="020B0604020202020204" pitchFamily="34" charset="0"/>
                <a:buChar char="•"/>
              </a:pPr>
              <a:r>
                <a:rPr lang="en-US" sz="1600">
                  <a:solidFill>
                    <a:schemeClr val="bg1"/>
                  </a:solidFill>
                  <a:latin typeface="+mn-lt"/>
                </a:rPr>
                <a:t>Cleaning and munging</a:t>
              </a:r>
            </a:p>
            <a:p>
              <a:pPr marL="342900" indent="-342900">
                <a:buFont typeface="Arial" panose="020B0604020202020204" pitchFamily="34" charset="0"/>
                <a:buChar char="•"/>
              </a:pPr>
              <a:r>
                <a:rPr lang="en-US" sz="1600">
                  <a:solidFill>
                    <a:schemeClr val="bg1"/>
                  </a:solidFill>
                  <a:latin typeface="+mn-lt"/>
                </a:rPr>
                <a:t>Describing</a:t>
              </a:r>
            </a:p>
          </p:txBody>
        </p:sp>
        <p:sp>
          <p:nvSpPr>
            <p:cNvPr id="16" name="TextBox 15">
              <a:extLst>
                <a:ext uri="{FF2B5EF4-FFF2-40B4-BE49-F238E27FC236}">
                  <a16:creationId xmlns:a16="http://schemas.microsoft.com/office/drawing/2014/main" id="{35B804DD-439B-4A4A-8F6F-5F31F687D81F}"/>
                </a:ext>
              </a:extLst>
            </p:cNvPr>
            <p:cNvSpPr txBox="1"/>
            <p:nvPr/>
          </p:nvSpPr>
          <p:spPr>
            <a:xfrm>
              <a:off x="3124200" y="1080634"/>
              <a:ext cx="2133600" cy="1500236"/>
            </a:xfrm>
            <a:prstGeom prst="rect">
              <a:avLst/>
            </a:prstGeom>
            <a:noFill/>
            <a:ln>
              <a:noFill/>
            </a:ln>
          </p:spPr>
          <p:txBody>
            <a:bodyPr wrap="square" rtlCol="0">
              <a:spAutoFit/>
            </a:bodyPr>
            <a:lstStyle/>
            <a:p>
              <a:r>
                <a:rPr lang="en-US" sz="1600" b="1" u="sng">
                  <a:solidFill>
                    <a:schemeClr val="bg1"/>
                  </a:solidFill>
                  <a:latin typeface="+mn-lt"/>
                </a:rPr>
                <a:t>ML</a:t>
              </a:r>
            </a:p>
            <a:p>
              <a:pPr marL="342900" indent="-342900">
                <a:buFont typeface="Arial" panose="020B0604020202020204" pitchFamily="34" charset="0"/>
                <a:buChar char="•"/>
              </a:pPr>
              <a:r>
                <a:rPr lang="en-US" sz="1600">
                  <a:solidFill>
                    <a:schemeClr val="bg1"/>
                  </a:solidFill>
                  <a:latin typeface="+mn-lt"/>
                </a:rPr>
                <a:t>Cleansing </a:t>
              </a:r>
            </a:p>
            <a:p>
              <a:pPr marL="342900" indent="-342900">
                <a:buFont typeface="Arial" panose="020B0604020202020204" pitchFamily="34" charset="0"/>
                <a:buChar char="•"/>
              </a:pPr>
              <a:r>
                <a:rPr lang="en-US" sz="1600">
                  <a:solidFill>
                    <a:schemeClr val="bg1"/>
                  </a:solidFill>
                  <a:latin typeface="+mn-lt"/>
                </a:rPr>
                <a:t>Preparing</a:t>
              </a:r>
            </a:p>
            <a:p>
              <a:pPr marL="342900" indent="-342900">
                <a:buFont typeface="Arial" panose="020B0604020202020204" pitchFamily="34" charset="0"/>
                <a:buChar char="•"/>
              </a:pPr>
              <a:r>
                <a:rPr lang="en-US" sz="1600">
                  <a:solidFill>
                    <a:schemeClr val="bg1"/>
                  </a:solidFill>
                  <a:latin typeface="+mn-lt"/>
                </a:rPr>
                <a:t>Model building</a:t>
              </a:r>
            </a:p>
            <a:p>
              <a:pPr marL="342900" indent="-342900">
                <a:buFont typeface="Arial" panose="020B0604020202020204" pitchFamily="34" charset="0"/>
                <a:buChar char="•"/>
              </a:pPr>
              <a:r>
                <a:rPr lang="en-US" sz="1600">
                  <a:solidFill>
                    <a:schemeClr val="bg1"/>
                  </a:solidFill>
                  <a:latin typeface="+mn-lt"/>
                </a:rPr>
                <a:t>Evaluation</a:t>
              </a:r>
            </a:p>
          </p:txBody>
        </p:sp>
        <p:sp>
          <p:nvSpPr>
            <p:cNvPr id="17" name="TextBox 16">
              <a:extLst>
                <a:ext uri="{FF2B5EF4-FFF2-40B4-BE49-F238E27FC236}">
                  <a16:creationId xmlns:a16="http://schemas.microsoft.com/office/drawing/2014/main" id="{27D14C16-D23A-433D-993E-511BF4B6D386}"/>
                </a:ext>
              </a:extLst>
            </p:cNvPr>
            <p:cNvSpPr txBox="1"/>
            <p:nvPr/>
          </p:nvSpPr>
          <p:spPr>
            <a:xfrm>
              <a:off x="4648200" y="2360474"/>
              <a:ext cx="1843606" cy="1779350"/>
            </a:xfrm>
            <a:prstGeom prst="rect">
              <a:avLst/>
            </a:prstGeom>
            <a:noFill/>
            <a:ln>
              <a:noFill/>
            </a:ln>
          </p:spPr>
          <p:txBody>
            <a:bodyPr wrap="square" rtlCol="0">
              <a:spAutoFit/>
            </a:bodyPr>
            <a:lstStyle/>
            <a:p>
              <a:r>
                <a:rPr lang="en-US" sz="1600" b="1" u="sng">
                  <a:solidFill>
                    <a:schemeClr val="bg1"/>
                  </a:solidFill>
                  <a:latin typeface="+mn-lt"/>
                </a:rPr>
                <a:t>DL</a:t>
              </a:r>
            </a:p>
            <a:p>
              <a:pPr marL="342900" indent="-342900">
                <a:buFont typeface="Arial" panose="020B0604020202020204" pitchFamily="34" charset="0"/>
                <a:buChar char="•"/>
              </a:pPr>
              <a:r>
                <a:rPr lang="en-US" sz="1600">
                  <a:solidFill>
                    <a:schemeClr val="bg1"/>
                  </a:solidFill>
                  <a:latin typeface="+mn-lt"/>
                </a:rPr>
                <a:t>Feature extraction</a:t>
              </a:r>
            </a:p>
            <a:p>
              <a:pPr marL="342900" indent="-342900">
                <a:buFont typeface="Arial" panose="020B0604020202020204" pitchFamily="34" charset="0"/>
                <a:buChar char="•"/>
              </a:pPr>
              <a:r>
                <a:rPr lang="en-US" sz="1600">
                  <a:solidFill>
                    <a:schemeClr val="bg1"/>
                  </a:solidFill>
                  <a:latin typeface="+mn-lt"/>
                </a:rPr>
                <a:t>Grouping</a:t>
              </a:r>
            </a:p>
            <a:p>
              <a:pPr marL="342900" indent="-342900">
                <a:buFont typeface="Arial" panose="020B0604020202020204" pitchFamily="34" charset="0"/>
                <a:buChar char="•"/>
              </a:pPr>
              <a:r>
                <a:rPr lang="en-US" sz="1600">
                  <a:solidFill>
                    <a:schemeClr val="bg1"/>
                  </a:solidFill>
                  <a:latin typeface="+mn-lt"/>
                </a:rPr>
                <a:t>Evaluating</a:t>
              </a:r>
            </a:p>
            <a:p>
              <a:pPr marL="342900" indent="-342900">
                <a:buFont typeface="Arial" panose="020B0604020202020204" pitchFamily="34" charset="0"/>
                <a:buChar char="•"/>
              </a:pPr>
              <a:r>
                <a:rPr lang="en-US" sz="1600">
                  <a:solidFill>
                    <a:schemeClr val="bg1"/>
                  </a:solidFill>
                  <a:latin typeface="+mn-lt"/>
                </a:rPr>
                <a:t>Improving</a:t>
              </a:r>
            </a:p>
          </p:txBody>
        </p:sp>
        <p:sp>
          <p:nvSpPr>
            <p:cNvPr id="18" name="TextBox 17">
              <a:extLst>
                <a:ext uri="{FF2B5EF4-FFF2-40B4-BE49-F238E27FC236}">
                  <a16:creationId xmlns:a16="http://schemas.microsoft.com/office/drawing/2014/main" id="{CA075F91-3400-4386-97E2-04DD56391AE9}"/>
                </a:ext>
              </a:extLst>
            </p:cNvPr>
            <p:cNvSpPr txBox="1"/>
            <p:nvPr/>
          </p:nvSpPr>
          <p:spPr>
            <a:xfrm>
              <a:off x="3137350" y="3886200"/>
              <a:ext cx="1968050" cy="1500236"/>
            </a:xfrm>
            <a:prstGeom prst="rect">
              <a:avLst/>
            </a:prstGeom>
            <a:noFill/>
            <a:ln>
              <a:noFill/>
            </a:ln>
          </p:spPr>
          <p:txBody>
            <a:bodyPr wrap="square" rtlCol="0">
              <a:spAutoFit/>
            </a:bodyPr>
            <a:lstStyle/>
            <a:p>
              <a:r>
                <a:rPr lang="en-US" sz="1600" b="1" u="sng">
                  <a:solidFill>
                    <a:schemeClr val="bg1"/>
                  </a:solidFill>
                  <a:latin typeface="+mn-lt"/>
                </a:rPr>
                <a:t>AI</a:t>
              </a:r>
            </a:p>
            <a:p>
              <a:pPr marL="342900" indent="-342900">
                <a:buFont typeface="Arial" panose="020B0604020202020204" pitchFamily="34" charset="0"/>
                <a:buChar char="•"/>
              </a:pPr>
              <a:r>
                <a:rPr lang="en-US" sz="1600">
                  <a:solidFill>
                    <a:schemeClr val="bg1"/>
                  </a:solidFill>
                  <a:latin typeface="+mn-lt"/>
                </a:rPr>
                <a:t>Learning</a:t>
              </a:r>
            </a:p>
            <a:p>
              <a:pPr marL="342900" indent="-342900">
                <a:buFont typeface="Arial" panose="020B0604020202020204" pitchFamily="34" charset="0"/>
                <a:buChar char="•"/>
              </a:pPr>
              <a:r>
                <a:rPr lang="en-US" sz="1600">
                  <a:solidFill>
                    <a:schemeClr val="bg1"/>
                  </a:solidFill>
                  <a:latin typeface="+mn-lt"/>
                </a:rPr>
                <a:t>Knowledge</a:t>
              </a:r>
            </a:p>
            <a:p>
              <a:pPr marL="342900" indent="-342900">
                <a:buFont typeface="Arial" panose="020B0604020202020204" pitchFamily="34" charset="0"/>
                <a:buChar char="•"/>
              </a:pPr>
              <a:r>
                <a:rPr lang="en-US" sz="1600">
                  <a:solidFill>
                    <a:schemeClr val="bg1"/>
                  </a:solidFill>
                  <a:latin typeface="+mn-lt"/>
                </a:rPr>
                <a:t>Interference</a:t>
              </a:r>
            </a:p>
            <a:p>
              <a:pPr marL="342900" indent="-342900">
                <a:buFont typeface="Arial" panose="020B0604020202020204" pitchFamily="34" charset="0"/>
                <a:buChar char="•"/>
              </a:pPr>
              <a:r>
                <a:rPr lang="en-US" sz="1600">
                  <a:solidFill>
                    <a:schemeClr val="bg1"/>
                  </a:solidFill>
                  <a:latin typeface="+mn-lt"/>
                </a:rPr>
                <a:t>Decision</a:t>
              </a:r>
            </a:p>
          </p:txBody>
        </p:sp>
        <p:sp>
          <p:nvSpPr>
            <p:cNvPr id="19" name="Flowchart: Collate 18">
              <a:extLst>
                <a:ext uri="{FF2B5EF4-FFF2-40B4-BE49-F238E27FC236}">
                  <a16:creationId xmlns:a16="http://schemas.microsoft.com/office/drawing/2014/main" id="{5545402D-F902-4AB6-96C4-5CDA76355AB1}"/>
                </a:ext>
              </a:extLst>
            </p:cNvPr>
            <p:cNvSpPr/>
            <p:nvPr/>
          </p:nvSpPr>
          <p:spPr>
            <a:xfrm>
              <a:off x="76200" y="2005333"/>
              <a:ext cx="1341300" cy="2590800"/>
            </a:xfrm>
            <a:prstGeom prst="flowChartCollate">
              <a:avLst/>
            </a:prstGeom>
            <a:gradFill flip="none" rotWithShape="1">
              <a:gsLst>
                <a:gs pos="0">
                  <a:schemeClr val="accent5">
                    <a:lumMod val="95000"/>
                    <a:lumOff val="5000"/>
                  </a:schemeClr>
                </a:gs>
                <a:gs pos="100000">
                  <a:schemeClr val="accent5">
                    <a:lumMod val="60000"/>
                  </a:schemeClr>
                </a:gs>
              </a:gsLst>
              <a:path path="shape">
                <a:fillToRect l="50000" t="50000" r="50000" b="50000"/>
              </a:path>
              <a:tileRect/>
            </a:gradFill>
            <a:ln w="508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20" name="TextBox 19">
              <a:extLst>
                <a:ext uri="{FF2B5EF4-FFF2-40B4-BE49-F238E27FC236}">
                  <a16:creationId xmlns:a16="http://schemas.microsoft.com/office/drawing/2014/main" id="{4801F30D-A1BE-4909-8646-3ADDAD007FF0}"/>
                </a:ext>
              </a:extLst>
            </p:cNvPr>
            <p:cNvSpPr txBox="1"/>
            <p:nvPr/>
          </p:nvSpPr>
          <p:spPr>
            <a:xfrm>
              <a:off x="409860" y="2233932"/>
              <a:ext cx="932935" cy="383781"/>
            </a:xfrm>
            <a:prstGeom prst="rect">
              <a:avLst/>
            </a:prstGeom>
            <a:noFill/>
            <a:ln>
              <a:noFill/>
            </a:ln>
          </p:spPr>
          <p:txBody>
            <a:bodyPr wrap="square" rtlCol="0">
              <a:spAutoFit/>
            </a:bodyPr>
            <a:lstStyle/>
            <a:p>
              <a:r>
                <a:rPr lang="en-US" sz="1600">
                  <a:solidFill>
                    <a:schemeClr val="bg1"/>
                  </a:solidFill>
                  <a:latin typeface="+mn-lt"/>
                </a:rPr>
                <a:t>Data</a:t>
              </a:r>
            </a:p>
          </p:txBody>
        </p:sp>
        <p:sp>
          <p:nvSpPr>
            <p:cNvPr id="21" name="TextBox 20">
              <a:extLst>
                <a:ext uri="{FF2B5EF4-FFF2-40B4-BE49-F238E27FC236}">
                  <a16:creationId xmlns:a16="http://schemas.microsoft.com/office/drawing/2014/main" id="{B5A5F562-8947-4E5B-AA22-CD7CAE97EEB1}"/>
                </a:ext>
              </a:extLst>
            </p:cNvPr>
            <p:cNvSpPr txBox="1"/>
            <p:nvPr/>
          </p:nvSpPr>
          <p:spPr>
            <a:xfrm>
              <a:off x="326139" y="4088300"/>
              <a:ext cx="1091293" cy="383781"/>
            </a:xfrm>
            <a:prstGeom prst="rect">
              <a:avLst/>
            </a:prstGeom>
            <a:noFill/>
            <a:ln>
              <a:noFill/>
            </a:ln>
          </p:spPr>
          <p:txBody>
            <a:bodyPr wrap="square" rtlCol="0">
              <a:spAutoFit/>
            </a:bodyPr>
            <a:lstStyle/>
            <a:p>
              <a:r>
                <a:rPr lang="en-US" sz="1600">
                  <a:solidFill>
                    <a:schemeClr val="bg1"/>
                  </a:solidFill>
                  <a:latin typeface="+mn-lt"/>
                </a:rPr>
                <a:t>Big data</a:t>
              </a:r>
            </a:p>
          </p:txBody>
        </p:sp>
        <p:sp>
          <p:nvSpPr>
            <p:cNvPr id="22" name="Rectangle 21">
              <a:extLst>
                <a:ext uri="{FF2B5EF4-FFF2-40B4-BE49-F238E27FC236}">
                  <a16:creationId xmlns:a16="http://schemas.microsoft.com/office/drawing/2014/main" id="{45BD2E68-CEE2-49F3-B04C-308DDE344764}"/>
                </a:ext>
              </a:extLst>
            </p:cNvPr>
            <p:cNvSpPr/>
            <p:nvPr/>
          </p:nvSpPr>
          <p:spPr>
            <a:xfrm>
              <a:off x="6400800" y="1929132"/>
              <a:ext cx="2743200" cy="2680991"/>
            </a:xfrm>
            <a:prstGeom prst="rect">
              <a:avLst/>
            </a:prstGeom>
            <a:gradFill flip="none" rotWithShape="1">
              <a:gsLst>
                <a:gs pos="0">
                  <a:schemeClr val="accent5">
                    <a:lumMod val="95000"/>
                    <a:lumOff val="5000"/>
                  </a:schemeClr>
                </a:gs>
                <a:gs pos="100000">
                  <a:schemeClr val="accent5">
                    <a:lumMod val="60000"/>
                  </a:schemeClr>
                </a:gs>
              </a:gsLst>
              <a:path path="shape">
                <a:fillToRect l="50000" t="50000" r="50000" b="50000"/>
              </a:path>
              <a:tileRect/>
            </a:gradFill>
            <a:ln w="50800">
              <a:solidFill>
                <a:schemeClr val="accent5"/>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3" name="TextBox 22">
              <a:extLst>
                <a:ext uri="{FF2B5EF4-FFF2-40B4-BE49-F238E27FC236}">
                  <a16:creationId xmlns:a16="http://schemas.microsoft.com/office/drawing/2014/main" id="{BA7C0F08-515B-45A9-8121-9A1E46CA1B09}"/>
                </a:ext>
              </a:extLst>
            </p:cNvPr>
            <p:cNvSpPr txBox="1"/>
            <p:nvPr/>
          </p:nvSpPr>
          <p:spPr>
            <a:xfrm>
              <a:off x="6400800" y="2806801"/>
              <a:ext cx="1312440" cy="942009"/>
            </a:xfrm>
            <a:prstGeom prst="rect">
              <a:avLst/>
            </a:prstGeom>
            <a:noFill/>
            <a:ln>
              <a:noFill/>
            </a:ln>
          </p:spPr>
          <p:txBody>
            <a:bodyPr wrap="square" rtlCol="0">
              <a:spAutoFit/>
            </a:bodyPr>
            <a:lstStyle/>
            <a:p>
              <a:r>
                <a:rPr lang="en-US" sz="1600" b="1" u="sng">
                  <a:solidFill>
                    <a:schemeClr val="bg1"/>
                  </a:solidFill>
                  <a:latin typeface="+mn-lt"/>
                </a:rPr>
                <a:t>DS</a:t>
              </a:r>
            </a:p>
            <a:p>
              <a:r>
                <a:rPr lang="en-US" sz="1600">
                  <a:solidFill>
                    <a:schemeClr val="bg1"/>
                  </a:solidFill>
                </a:rPr>
                <a:t>Providing </a:t>
              </a:r>
            </a:p>
            <a:p>
              <a:r>
                <a:rPr lang="en-US" sz="1600">
                  <a:solidFill>
                    <a:schemeClr val="bg1"/>
                  </a:solidFill>
                </a:rPr>
                <a:t>Insights</a:t>
              </a:r>
            </a:p>
          </p:txBody>
        </p:sp>
        <p:sp>
          <p:nvSpPr>
            <p:cNvPr id="24" name="TextBox 23">
              <a:extLst>
                <a:ext uri="{FF2B5EF4-FFF2-40B4-BE49-F238E27FC236}">
                  <a16:creationId xmlns:a16="http://schemas.microsoft.com/office/drawing/2014/main" id="{34385688-A04E-46F4-8A62-F39958B8D6E2}"/>
                </a:ext>
              </a:extLst>
            </p:cNvPr>
            <p:cNvSpPr txBox="1"/>
            <p:nvPr/>
          </p:nvSpPr>
          <p:spPr>
            <a:xfrm>
              <a:off x="7315201" y="1920202"/>
              <a:ext cx="1828800" cy="662895"/>
            </a:xfrm>
            <a:prstGeom prst="rect">
              <a:avLst/>
            </a:prstGeom>
            <a:noFill/>
            <a:ln>
              <a:noFill/>
            </a:ln>
          </p:spPr>
          <p:txBody>
            <a:bodyPr wrap="square" rtlCol="0">
              <a:spAutoFit/>
            </a:bodyPr>
            <a:lstStyle/>
            <a:p>
              <a:r>
                <a:rPr lang="en-US" sz="1600" b="1" u="sng">
                  <a:solidFill>
                    <a:schemeClr val="bg1"/>
                  </a:solidFill>
                  <a:latin typeface="+mn-lt"/>
                </a:rPr>
                <a:t>ML</a:t>
              </a:r>
            </a:p>
            <a:p>
              <a:r>
                <a:rPr lang="en-US" sz="1600">
                  <a:solidFill>
                    <a:schemeClr val="bg1"/>
                  </a:solidFill>
                  <a:latin typeface="+mn-lt"/>
                </a:rPr>
                <a:t>Prediction</a:t>
              </a:r>
            </a:p>
          </p:txBody>
        </p:sp>
        <p:sp>
          <p:nvSpPr>
            <p:cNvPr id="25" name="TextBox 24">
              <a:extLst>
                <a:ext uri="{FF2B5EF4-FFF2-40B4-BE49-F238E27FC236}">
                  <a16:creationId xmlns:a16="http://schemas.microsoft.com/office/drawing/2014/main" id="{3B457FEF-26B2-43FC-AEF1-043BE282E493}"/>
                </a:ext>
              </a:extLst>
            </p:cNvPr>
            <p:cNvSpPr txBox="1"/>
            <p:nvPr/>
          </p:nvSpPr>
          <p:spPr>
            <a:xfrm>
              <a:off x="8032527" y="3008691"/>
              <a:ext cx="1340708" cy="662895"/>
            </a:xfrm>
            <a:prstGeom prst="rect">
              <a:avLst/>
            </a:prstGeom>
            <a:noFill/>
            <a:ln>
              <a:noFill/>
            </a:ln>
          </p:spPr>
          <p:txBody>
            <a:bodyPr wrap="square" rtlCol="0">
              <a:spAutoFit/>
            </a:bodyPr>
            <a:lstStyle/>
            <a:p>
              <a:r>
                <a:rPr lang="en-US" sz="1600" b="1" u="sng">
                  <a:solidFill>
                    <a:schemeClr val="bg1"/>
                  </a:solidFill>
                  <a:latin typeface="+mn-lt"/>
                </a:rPr>
                <a:t>DL</a:t>
              </a:r>
            </a:p>
            <a:p>
              <a:r>
                <a:rPr lang="en-US" sz="1600">
                  <a:solidFill>
                    <a:schemeClr val="bg1"/>
                  </a:solidFill>
                  <a:latin typeface="+mn-lt"/>
                </a:rPr>
                <a:t>Predication</a:t>
              </a:r>
            </a:p>
          </p:txBody>
        </p:sp>
        <p:sp>
          <p:nvSpPr>
            <p:cNvPr id="26" name="TextBox 25">
              <a:extLst>
                <a:ext uri="{FF2B5EF4-FFF2-40B4-BE49-F238E27FC236}">
                  <a16:creationId xmlns:a16="http://schemas.microsoft.com/office/drawing/2014/main" id="{6E42AB77-BB0B-403F-8CC2-9325F7AD16BE}"/>
                </a:ext>
              </a:extLst>
            </p:cNvPr>
            <p:cNvSpPr txBox="1"/>
            <p:nvPr/>
          </p:nvSpPr>
          <p:spPr>
            <a:xfrm>
              <a:off x="7315201" y="3910333"/>
              <a:ext cx="1495168" cy="662895"/>
            </a:xfrm>
            <a:prstGeom prst="rect">
              <a:avLst/>
            </a:prstGeom>
            <a:noFill/>
            <a:ln>
              <a:noFill/>
            </a:ln>
          </p:spPr>
          <p:txBody>
            <a:bodyPr wrap="square" rtlCol="0">
              <a:spAutoFit/>
            </a:bodyPr>
            <a:lstStyle/>
            <a:p>
              <a:r>
                <a:rPr lang="en-US" sz="1600" b="1" u="sng">
                  <a:solidFill>
                    <a:schemeClr val="bg1"/>
                  </a:solidFill>
                  <a:latin typeface="+mn-lt"/>
                </a:rPr>
                <a:t>AI</a:t>
              </a:r>
            </a:p>
            <a:p>
              <a:r>
                <a:rPr lang="en-US" sz="1600">
                  <a:solidFill>
                    <a:schemeClr val="bg1"/>
                  </a:solidFill>
                  <a:latin typeface="+mn-lt"/>
                </a:rPr>
                <a:t>Interaction</a:t>
              </a:r>
            </a:p>
          </p:txBody>
        </p:sp>
        <p:cxnSp>
          <p:nvCxnSpPr>
            <p:cNvPr id="27" name="Straight Connector 26">
              <a:extLst>
                <a:ext uri="{FF2B5EF4-FFF2-40B4-BE49-F238E27FC236}">
                  <a16:creationId xmlns:a16="http://schemas.microsoft.com/office/drawing/2014/main" id="{7B48A5C2-A9A8-4891-A162-FA1157B3F698}"/>
                </a:ext>
              </a:extLst>
            </p:cNvPr>
            <p:cNvCxnSpPr/>
            <p:nvPr/>
          </p:nvCxnSpPr>
          <p:spPr>
            <a:xfrm flipH="1">
              <a:off x="6398767" y="1929132"/>
              <a:ext cx="2745233" cy="2680991"/>
            </a:xfrm>
            <a:prstGeom prst="line">
              <a:avLst/>
            </a:prstGeom>
            <a:ln w="25400">
              <a:solidFill>
                <a:schemeClr val="accent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272E47B-DA8C-4F6C-9217-75B5B0C0E799}"/>
                </a:ext>
              </a:extLst>
            </p:cNvPr>
            <p:cNvCxnSpPr/>
            <p:nvPr/>
          </p:nvCxnSpPr>
          <p:spPr>
            <a:xfrm>
              <a:off x="6398767" y="1929132"/>
              <a:ext cx="2745233" cy="2667000"/>
            </a:xfrm>
            <a:prstGeom prst="line">
              <a:avLst/>
            </a:prstGeom>
            <a:ln w="25400">
              <a:solidFill>
                <a:schemeClr val="accent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 name="Elbow Connector 3">
              <a:extLst>
                <a:ext uri="{FF2B5EF4-FFF2-40B4-BE49-F238E27FC236}">
                  <a16:creationId xmlns:a16="http://schemas.microsoft.com/office/drawing/2014/main" id="{E1A8BE48-581E-4736-B17B-95A5CA088C81}"/>
                </a:ext>
              </a:extLst>
            </p:cNvPr>
            <p:cNvCxnSpPr>
              <a:stCxn id="19" idx="0"/>
              <a:endCxn id="14" idx="0"/>
            </p:cNvCxnSpPr>
            <p:nvPr/>
          </p:nvCxnSpPr>
          <p:spPr>
            <a:xfrm rot="5400000" flipH="1" flipV="1">
              <a:off x="1826239" y="-85252"/>
              <a:ext cx="1011197" cy="3169974"/>
            </a:xfrm>
            <a:prstGeom prst="bentConnector3">
              <a:avLst>
                <a:gd name="adj1" fmla="val 122607"/>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3844C72-4BFF-43CB-9849-D153D1192407}"/>
                </a:ext>
              </a:extLst>
            </p:cNvPr>
            <p:cNvCxnSpPr/>
            <p:nvPr/>
          </p:nvCxnSpPr>
          <p:spPr>
            <a:xfrm flipH="1">
              <a:off x="1705190" y="786132"/>
              <a:ext cx="70" cy="1632466"/>
            </a:xfrm>
            <a:prstGeom prst="straightConnector1">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11">
              <a:extLst>
                <a:ext uri="{FF2B5EF4-FFF2-40B4-BE49-F238E27FC236}">
                  <a16:creationId xmlns:a16="http://schemas.microsoft.com/office/drawing/2014/main" id="{D955FD72-6562-41DA-9EBC-356EA4584BD5}"/>
                </a:ext>
              </a:extLst>
            </p:cNvPr>
            <p:cNvCxnSpPr>
              <a:stCxn id="19" idx="2"/>
              <a:endCxn id="14" idx="4"/>
            </p:cNvCxnSpPr>
            <p:nvPr/>
          </p:nvCxnSpPr>
          <p:spPr>
            <a:xfrm rot="16200000" flipH="1">
              <a:off x="1924804" y="3418179"/>
              <a:ext cx="814067" cy="3169974"/>
            </a:xfrm>
            <a:prstGeom prst="bentConnector3">
              <a:avLst>
                <a:gd name="adj1" fmla="val 147369"/>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13">
              <a:extLst>
                <a:ext uri="{FF2B5EF4-FFF2-40B4-BE49-F238E27FC236}">
                  <a16:creationId xmlns:a16="http://schemas.microsoft.com/office/drawing/2014/main" id="{E77D6EB6-A2AE-4AB8-BC2A-A63EE76AC79F}"/>
                </a:ext>
              </a:extLst>
            </p:cNvPr>
            <p:cNvCxnSpPr/>
            <p:nvPr/>
          </p:nvCxnSpPr>
          <p:spPr>
            <a:xfrm flipV="1">
              <a:off x="3930752" y="4336043"/>
              <a:ext cx="1998042" cy="1453503"/>
            </a:xfrm>
            <a:prstGeom prst="bentConnector3">
              <a:avLst>
                <a:gd name="adj1" fmla="val 115642"/>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7E07A5CE-B6C4-4869-B6AB-27E695C1B2DE}"/>
                </a:ext>
              </a:extLst>
            </p:cNvPr>
            <p:cNvSpPr/>
            <p:nvPr/>
          </p:nvSpPr>
          <p:spPr>
            <a:xfrm>
              <a:off x="76200" y="6019800"/>
              <a:ext cx="1341232" cy="381000"/>
            </a:xfrm>
            <a:prstGeom prst="rect">
              <a:avLst/>
            </a:prstGeom>
            <a:gradFill>
              <a:gsLst>
                <a:gs pos="0">
                  <a:schemeClr val="accent5">
                    <a:lumMod val="95000"/>
                    <a:lumOff val="5000"/>
                  </a:schemeClr>
                </a:gs>
                <a:gs pos="100000">
                  <a:schemeClr val="accent5">
                    <a:lumMod val="60000"/>
                  </a:schemeClr>
                </a:gs>
              </a:gsLst>
              <a:path path="shape">
                <a:fillToRect l="50000" t="50000" r="50000" b="50000"/>
              </a:path>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Input</a:t>
              </a:r>
            </a:p>
          </p:txBody>
        </p:sp>
        <p:sp>
          <p:nvSpPr>
            <p:cNvPr id="34" name="Rectangle 33">
              <a:extLst>
                <a:ext uri="{FF2B5EF4-FFF2-40B4-BE49-F238E27FC236}">
                  <a16:creationId xmlns:a16="http://schemas.microsoft.com/office/drawing/2014/main" id="{BBF03DA2-6B8B-4990-B58A-3CE1514B0828}"/>
                </a:ext>
              </a:extLst>
            </p:cNvPr>
            <p:cNvSpPr/>
            <p:nvPr/>
          </p:nvSpPr>
          <p:spPr>
            <a:xfrm>
              <a:off x="1608721" y="6019800"/>
              <a:ext cx="4547593" cy="381000"/>
            </a:xfrm>
            <a:prstGeom prst="rect">
              <a:avLst/>
            </a:prstGeom>
            <a:gradFill>
              <a:gsLst>
                <a:gs pos="0">
                  <a:schemeClr val="accent5">
                    <a:lumMod val="95000"/>
                    <a:lumOff val="5000"/>
                  </a:schemeClr>
                </a:gs>
                <a:gs pos="100000">
                  <a:schemeClr val="accent5">
                    <a:lumMod val="60000"/>
                  </a:schemeClr>
                </a:gs>
              </a:gsLst>
              <a:path path="shape">
                <a:fillToRect l="50000" t="50000" r="50000" b="50000"/>
              </a:path>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Process</a:t>
              </a:r>
            </a:p>
          </p:txBody>
        </p:sp>
        <p:sp>
          <p:nvSpPr>
            <p:cNvPr id="35" name="Rectangle 34">
              <a:extLst>
                <a:ext uri="{FF2B5EF4-FFF2-40B4-BE49-F238E27FC236}">
                  <a16:creationId xmlns:a16="http://schemas.microsoft.com/office/drawing/2014/main" id="{610FFDB4-1765-49F7-A92C-6F02D835FC90}"/>
                </a:ext>
              </a:extLst>
            </p:cNvPr>
            <p:cNvSpPr/>
            <p:nvPr/>
          </p:nvSpPr>
          <p:spPr>
            <a:xfrm>
              <a:off x="6398767" y="6019800"/>
              <a:ext cx="2669033" cy="381000"/>
            </a:xfrm>
            <a:prstGeom prst="rect">
              <a:avLst/>
            </a:prstGeom>
            <a:gradFill>
              <a:gsLst>
                <a:gs pos="0">
                  <a:schemeClr val="accent5">
                    <a:lumMod val="95000"/>
                    <a:lumOff val="5000"/>
                  </a:schemeClr>
                </a:gs>
                <a:gs pos="100000">
                  <a:schemeClr val="accent5">
                    <a:lumMod val="60000"/>
                  </a:schemeClr>
                </a:gs>
              </a:gsLst>
              <a:path path="shape">
                <a:fillToRect l="50000" t="50000" r="50000" b="50000"/>
              </a:path>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Output</a:t>
              </a:r>
            </a:p>
          </p:txBody>
        </p:sp>
      </p:grpSp>
      <p:sp>
        <p:nvSpPr>
          <p:cNvPr id="36" name="TextBox 35">
            <a:extLst>
              <a:ext uri="{FF2B5EF4-FFF2-40B4-BE49-F238E27FC236}">
                <a16:creationId xmlns:a16="http://schemas.microsoft.com/office/drawing/2014/main" id="{F86D6EF6-1172-43C0-A1BD-58BE6440463E}"/>
              </a:ext>
            </a:extLst>
          </p:cNvPr>
          <p:cNvSpPr txBox="1"/>
          <p:nvPr/>
        </p:nvSpPr>
        <p:spPr>
          <a:xfrm>
            <a:off x="274320" y="914400"/>
            <a:ext cx="8558784" cy="338554"/>
          </a:xfrm>
          <a:prstGeom prst="rect">
            <a:avLst/>
          </a:prstGeom>
          <a:noFill/>
        </p:spPr>
        <p:txBody>
          <a:bodyPr wrap="square" rtlCol="0">
            <a:spAutoFit/>
          </a:bodyPr>
          <a:lstStyle/>
          <a:p>
            <a:pPr marL="0" lvl="1" algn="ctr">
              <a:spcBef>
                <a:spcPts val="600"/>
              </a:spcBef>
            </a:pPr>
            <a:r>
              <a:rPr lang="en-US" sz="1600" b="1">
                <a:solidFill>
                  <a:schemeClr val="accent5">
                    <a:lumMod val="75000"/>
                  </a:schemeClr>
                </a:solidFill>
                <a:latin typeface="+mn-lt"/>
                <a:cs typeface="Calibri"/>
              </a:rPr>
              <a:t>AI vs ML vs DL vs DS Comparison Model</a:t>
            </a:r>
          </a:p>
        </p:txBody>
      </p:sp>
      <p:sp>
        <p:nvSpPr>
          <p:cNvPr id="37" name="TextBox 36">
            <a:extLst>
              <a:ext uri="{FF2B5EF4-FFF2-40B4-BE49-F238E27FC236}">
                <a16:creationId xmlns:a16="http://schemas.microsoft.com/office/drawing/2014/main" id="{DD437204-88F4-4ECE-805F-014E203ADD16}"/>
              </a:ext>
            </a:extLst>
          </p:cNvPr>
          <p:cNvSpPr txBox="1"/>
          <p:nvPr/>
        </p:nvSpPr>
        <p:spPr>
          <a:xfrm>
            <a:off x="274320" y="6019800"/>
            <a:ext cx="8701511" cy="523220"/>
          </a:xfrm>
          <a:prstGeom prst="rect">
            <a:avLst/>
          </a:prstGeom>
          <a:solidFill>
            <a:schemeClr val="bg1">
              <a:lumMod val="85000"/>
            </a:schemeClr>
          </a:solidFill>
        </p:spPr>
        <p:txBody>
          <a:bodyPr wrap="square" rtlCol="0">
            <a:spAutoFit/>
          </a:bodyPr>
          <a:lstStyle/>
          <a:p>
            <a:r>
              <a:rPr lang="en-US" sz="1400">
                <a:solidFill>
                  <a:schemeClr val="tx1">
                    <a:lumMod val="75000"/>
                    <a:lumOff val="25000"/>
                  </a:schemeClr>
                </a:solidFill>
                <a:latin typeface="+mn-lt"/>
              </a:rPr>
              <a:t>Note: Although, this picture has separate sections in the processes involved in each discipline, each of them overlap as described in the first slide of the comparison section</a:t>
            </a:r>
          </a:p>
        </p:txBody>
      </p:sp>
    </p:spTree>
    <p:extLst>
      <p:ext uri="{BB962C8B-B14F-4D97-AF65-F5344CB8AC3E}">
        <p14:creationId xmlns:p14="http://schemas.microsoft.com/office/powerpoint/2010/main" val="1495996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974CFF-7862-4B6E-AF1D-372C85BBA1FF}"/>
              </a:ext>
            </a:extLst>
          </p:cNvPr>
          <p:cNvSpPr txBox="1"/>
          <p:nvPr/>
        </p:nvSpPr>
        <p:spPr>
          <a:xfrm>
            <a:off x="228600" y="3657601"/>
            <a:ext cx="4343400" cy="506477"/>
          </a:xfrm>
          <a:prstGeom prst="rect">
            <a:avLst/>
          </a:prstGeom>
          <a:solidFill>
            <a:schemeClr val="bg1">
              <a:lumMod val="85000"/>
            </a:schemeClr>
          </a:solidFill>
        </p:spPr>
        <p:txBody>
          <a:bodyPr wrap="square" rtlCol="0">
            <a:spAutoFit/>
          </a:bodyPr>
          <a:lstStyle/>
          <a:p>
            <a:endParaRPr lang="en-US"/>
          </a:p>
        </p:txBody>
      </p:sp>
      <p:sp>
        <p:nvSpPr>
          <p:cNvPr id="2" name="Title 1">
            <a:extLst>
              <a:ext uri="{FF2B5EF4-FFF2-40B4-BE49-F238E27FC236}">
                <a16:creationId xmlns:a16="http://schemas.microsoft.com/office/drawing/2014/main" id="{E13AC03C-E7B9-4CAF-A836-CECE7E09CA22}"/>
              </a:ext>
            </a:extLst>
          </p:cNvPr>
          <p:cNvSpPr>
            <a:spLocks noGrp="1"/>
          </p:cNvSpPr>
          <p:nvPr>
            <p:ph type="title"/>
          </p:nvPr>
        </p:nvSpPr>
        <p:spPr/>
        <p:txBody>
          <a:bodyPr/>
          <a:lstStyle/>
          <a:p>
            <a:r>
              <a:rPr lang="en-US"/>
              <a:t>Agenda</a:t>
            </a:r>
          </a:p>
        </p:txBody>
      </p:sp>
      <p:sp>
        <p:nvSpPr>
          <p:cNvPr id="3" name="Text Placeholder 2">
            <a:extLst>
              <a:ext uri="{FF2B5EF4-FFF2-40B4-BE49-F238E27FC236}">
                <a16:creationId xmlns:a16="http://schemas.microsoft.com/office/drawing/2014/main" id="{FC06C699-BE1D-4DB9-A9BC-AC237A102ABF}"/>
              </a:ext>
            </a:extLst>
          </p:cNvPr>
          <p:cNvSpPr>
            <a:spLocks noGrp="1"/>
          </p:cNvSpPr>
          <p:nvPr>
            <p:ph type="body" sz="quarter" idx="10"/>
          </p:nvPr>
        </p:nvSpPr>
        <p:spPr>
          <a:xfrm>
            <a:off x="152400" y="914401"/>
            <a:ext cx="8558784" cy="5486400"/>
          </a:xfrm>
        </p:spPr>
        <p:txBody>
          <a:bodyPr>
            <a:noAutofit/>
          </a:bodyPr>
          <a:lstStyle/>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Introduction</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What is Data Science?</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What is Machine Learning?</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What is Deep Learning?</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b="1">
                <a:solidFill>
                  <a:schemeClr val="tx1">
                    <a:lumMod val="75000"/>
                    <a:lumOff val="25000"/>
                  </a:schemeClr>
                </a:solidFill>
              </a:rPr>
              <a:t>What is Artificial Intelligence?</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Comparing DS, ML, DL and AI</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Summary</a:t>
            </a:r>
          </a:p>
        </p:txBody>
      </p:sp>
    </p:spTree>
    <p:extLst>
      <p:ext uri="{BB962C8B-B14F-4D97-AF65-F5344CB8AC3E}">
        <p14:creationId xmlns:p14="http://schemas.microsoft.com/office/powerpoint/2010/main" val="2435953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B89E-7764-49A8-8F72-CFCD7D21C7B2}"/>
              </a:ext>
            </a:extLst>
          </p:cNvPr>
          <p:cNvSpPr>
            <a:spLocks noGrp="1"/>
          </p:cNvSpPr>
          <p:nvPr>
            <p:ph type="title"/>
          </p:nvPr>
        </p:nvSpPr>
        <p:spPr>
          <a:xfrm>
            <a:off x="276720" y="109728"/>
            <a:ext cx="8562480" cy="576000"/>
          </a:xfrm>
        </p:spPr>
        <p:txBody>
          <a:bodyPr/>
          <a:lstStyle/>
          <a:p>
            <a:pPr lvl="1" algn="l">
              <a:tabLst>
                <a:tab pos="403225" algn="l"/>
                <a:tab pos="464820" algn="l"/>
              </a:tabLst>
              <a:defRPr/>
            </a:pPr>
            <a:r>
              <a:rPr lang="en-IN" sz="2600" b="1" kern="1200">
                <a:solidFill>
                  <a:schemeClr val="tx1">
                    <a:lumMod val="75000"/>
                    <a:lumOff val="25000"/>
                  </a:schemeClr>
                </a:solidFill>
                <a:latin typeface="+mj-lt"/>
                <a:ea typeface="+mj-ea"/>
                <a:cs typeface="+mj-cs"/>
              </a:rPr>
              <a:t>Summary</a:t>
            </a:r>
            <a:endParaRPr lang="en-US" sz="2600" b="1" kern="1200">
              <a:solidFill>
                <a:schemeClr val="tx1">
                  <a:lumMod val="75000"/>
                  <a:lumOff val="25000"/>
                </a:schemeClr>
              </a:solidFill>
              <a:latin typeface="+mj-lt"/>
              <a:ea typeface="+mj-ea"/>
              <a:cs typeface="+mj-cs"/>
            </a:endParaRPr>
          </a:p>
        </p:txBody>
      </p:sp>
      <p:sp>
        <p:nvSpPr>
          <p:cNvPr id="3" name="TextBox 2">
            <a:extLst>
              <a:ext uri="{FF2B5EF4-FFF2-40B4-BE49-F238E27FC236}">
                <a16:creationId xmlns:a16="http://schemas.microsoft.com/office/drawing/2014/main" id="{F96AFF00-8821-4929-8B22-35993E465BFC}"/>
              </a:ext>
            </a:extLst>
          </p:cNvPr>
          <p:cNvSpPr txBox="1"/>
          <p:nvPr/>
        </p:nvSpPr>
        <p:spPr>
          <a:xfrm>
            <a:off x="274320" y="914400"/>
            <a:ext cx="8558784" cy="3847207"/>
          </a:xfrm>
          <a:prstGeom prst="rect">
            <a:avLst/>
          </a:prstGeom>
          <a:noFill/>
        </p:spPr>
        <p:txBody>
          <a:bodyPr wrap="square" rtlCol="0">
            <a:spAutoFit/>
          </a:bodyPr>
          <a:lstStyle/>
          <a:p>
            <a:pPr marL="336550" lvl="1" indent="-336550">
              <a:spcBef>
                <a:spcPts val="600"/>
              </a:spcBef>
              <a:spcAft>
                <a:spcPts val="0"/>
              </a:spcAft>
              <a:buSzPct val="100000"/>
              <a:buFont typeface="Wingdings" panose="05000000000000000000" pitchFamily="2" charset="2"/>
              <a:buChar char="§"/>
              <a:defRPr/>
            </a:pPr>
            <a:r>
              <a:rPr lang="en-US" sz="1600">
                <a:solidFill>
                  <a:schemeClr val="tx1">
                    <a:lumMod val="75000"/>
                    <a:lumOff val="25000"/>
                  </a:schemeClr>
                </a:solidFill>
                <a:latin typeface="+mn-lt"/>
              </a:rPr>
              <a:t>The information presented in this CPD attempts to provide basic introductory understanding of data science, machine learning, deep learning and artificial intelligence. It illustrates the application of these techniques in the recent COVID crisis</a:t>
            </a:r>
          </a:p>
          <a:p>
            <a:pPr marL="336550" lvl="1" indent="-336550">
              <a:spcBef>
                <a:spcPts val="600"/>
              </a:spcBef>
              <a:spcAft>
                <a:spcPts val="0"/>
              </a:spcAft>
              <a:buSzPct val="100000"/>
              <a:buFont typeface="Wingdings" panose="05000000000000000000" pitchFamily="2" charset="2"/>
              <a:buChar char="§"/>
              <a:defRPr/>
            </a:pPr>
            <a:r>
              <a:rPr lang="en-US" sz="1600">
                <a:solidFill>
                  <a:schemeClr val="tx1">
                    <a:lumMod val="75000"/>
                    <a:lumOff val="25000"/>
                  </a:schemeClr>
                </a:solidFill>
                <a:latin typeface="+mn-lt"/>
              </a:rPr>
              <a:t>Then, it exemplifies each of the disciplines by providing their general definitions along with explanation of the underlying characteristics and concepts of the respective fields and it also illustrates the case study scenarios within the healthcare domain</a:t>
            </a:r>
          </a:p>
          <a:p>
            <a:pPr marL="336550" lvl="1" indent="-336550">
              <a:spcBef>
                <a:spcPts val="600"/>
              </a:spcBef>
              <a:spcAft>
                <a:spcPts val="0"/>
              </a:spcAft>
              <a:buSzPct val="100000"/>
              <a:buFont typeface="Wingdings" panose="05000000000000000000" pitchFamily="2" charset="2"/>
              <a:buChar char="§"/>
              <a:defRPr/>
            </a:pPr>
            <a:r>
              <a:rPr lang="en-US" sz="1600">
                <a:solidFill>
                  <a:schemeClr val="tx1">
                    <a:lumMod val="75000"/>
                    <a:lumOff val="25000"/>
                  </a:schemeClr>
                </a:solidFill>
                <a:latin typeface="+mn-lt"/>
              </a:rPr>
              <a:t>Continuing the progress, the CPD tries to compare these 4 pillars on grounds of the Input, underlying processes and their corresponding Outputs. Comparison uses each of these techniques as reference to suggest the commonalities between them</a:t>
            </a:r>
          </a:p>
          <a:p>
            <a:pPr marL="336550" lvl="1" indent="-336550">
              <a:spcBef>
                <a:spcPts val="600"/>
              </a:spcBef>
              <a:spcAft>
                <a:spcPts val="0"/>
              </a:spcAft>
              <a:buSzPct val="100000"/>
              <a:buFont typeface="Wingdings" panose="05000000000000000000" pitchFamily="2" charset="2"/>
              <a:buChar char="§"/>
              <a:defRPr/>
            </a:pPr>
            <a:r>
              <a:rPr lang="en-US" sz="1600">
                <a:solidFill>
                  <a:schemeClr val="tx1">
                    <a:lumMod val="75000"/>
                    <a:lumOff val="25000"/>
                  </a:schemeClr>
                </a:solidFill>
                <a:latin typeface="+mn-lt"/>
              </a:rPr>
              <a:t>Gradually, it can be observed that ML, DL and AI develop the functional solution using their own methodologies, and DS techniques are respectively applied to each disciplines depending on the problem statement. Thus, DS covers the entire spectrum of data processing and analysis</a:t>
            </a:r>
          </a:p>
          <a:p>
            <a:pPr marL="336550" lvl="1" indent="-336550">
              <a:spcBef>
                <a:spcPts val="600"/>
              </a:spcBef>
              <a:spcAft>
                <a:spcPts val="0"/>
              </a:spcAft>
              <a:buSzPct val="100000"/>
              <a:buFont typeface="Wingdings" panose="05000000000000000000" pitchFamily="2" charset="2"/>
              <a:buChar char="§"/>
              <a:defRPr/>
            </a:pPr>
            <a:r>
              <a:rPr lang="en-US" sz="1600">
                <a:solidFill>
                  <a:schemeClr val="tx1">
                    <a:lumMod val="75000"/>
                    <a:lumOff val="25000"/>
                  </a:schemeClr>
                </a:solidFill>
                <a:latin typeface="+mn-lt"/>
              </a:rPr>
              <a:t>And, on the other end, AI is the future. AI provides an ability to undertake appropriate actions based on the knowledge gained from learning models which is the goal of an application</a:t>
            </a:r>
          </a:p>
        </p:txBody>
      </p:sp>
    </p:spTree>
    <p:extLst>
      <p:ext uri="{BB962C8B-B14F-4D97-AF65-F5344CB8AC3E}">
        <p14:creationId xmlns:p14="http://schemas.microsoft.com/office/powerpoint/2010/main" val="4023707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3145631"/>
            <a:ext cx="3962400" cy="566738"/>
          </a:xfrm>
        </p:spPr>
        <p:txBody>
          <a:bodyPr anchor="ctr">
            <a:noAutofit/>
          </a:bodyPr>
          <a:lstStyle/>
          <a:p>
            <a:pPr algn="ctr"/>
            <a:r>
              <a:rPr lang="en-IN" sz="4400"/>
              <a:t>Thank You</a:t>
            </a:r>
          </a:p>
        </p:txBody>
      </p:sp>
      <p:sp>
        <p:nvSpPr>
          <p:cNvPr id="5" name="Rectangle 4">
            <a:extLst>
              <a:ext uri="{FF2B5EF4-FFF2-40B4-BE49-F238E27FC236}">
                <a16:creationId xmlns:a16="http://schemas.microsoft.com/office/drawing/2014/main" id="{49DC2531-1EE4-49B3-9389-3B17A298FF8C}"/>
              </a:ext>
            </a:extLst>
          </p:cNvPr>
          <p:cNvSpPr/>
          <p:nvPr/>
        </p:nvSpPr>
        <p:spPr>
          <a:xfrm>
            <a:off x="6746748" y="3733800"/>
            <a:ext cx="2397252" cy="2500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lumMod val="75000"/>
                    <a:lumOff val="25000"/>
                  </a:schemeClr>
                </a:solidFill>
                <a:hlinkClick r:id="rId2"/>
              </a:rPr>
              <a:t>ct-univerct@citiustech.com</a:t>
            </a:r>
            <a:r>
              <a:rPr lang="en-US" sz="1400">
                <a:solidFill>
                  <a:schemeClr val="tx1">
                    <a:lumMod val="75000"/>
                    <a:lumOff val="25000"/>
                  </a:schemeClr>
                </a:solidFill>
              </a:rPr>
              <a:t> </a:t>
            </a:r>
          </a:p>
        </p:txBody>
      </p:sp>
    </p:spTree>
    <p:extLst>
      <p:ext uri="{BB962C8B-B14F-4D97-AF65-F5344CB8AC3E}">
        <p14:creationId xmlns:p14="http://schemas.microsoft.com/office/powerpoint/2010/main" val="3928926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B89E-7764-49A8-8F72-CFCD7D21C7B2}"/>
              </a:ext>
            </a:extLst>
          </p:cNvPr>
          <p:cNvSpPr>
            <a:spLocks noGrp="1"/>
          </p:cNvSpPr>
          <p:nvPr>
            <p:ph type="title"/>
          </p:nvPr>
        </p:nvSpPr>
        <p:spPr>
          <a:xfrm>
            <a:off x="276720" y="109728"/>
            <a:ext cx="8562480" cy="576000"/>
          </a:xfrm>
        </p:spPr>
        <p:txBody>
          <a:bodyPr/>
          <a:lstStyle/>
          <a:p>
            <a:pPr lvl="1" algn="l">
              <a:tabLst>
                <a:tab pos="403225" algn="l"/>
                <a:tab pos="464820" algn="l"/>
              </a:tabLst>
              <a:defRPr/>
            </a:pPr>
            <a:r>
              <a:rPr lang="en-IN" sz="2600" b="1" kern="1200">
                <a:solidFill>
                  <a:schemeClr val="tx1">
                    <a:lumMod val="75000"/>
                    <a:lumOff val="25000"/>
                  </a:schemeClr>
                </a:solidFill>
                <a:latin typeface="+mj-lt"/>
              </a:rPr>
              <a:t>Introduction (1/2)</a:t>
            </a:r>
            <a:endParaRPr lang="en-US" sz="2600" b="1" kern="1200">
              <a:solidFill>
                <a:schemeClr val="tx1">
                  <a:lumMod val="75000"/>
                  <a:lumOff val="25000"/>
                </a:schemeClr>
              </a:solidFill>
              <a:latin typeface="+mj-lt"/>
            </a:endParaRPr>
          </a:p>
        </p:txBody>
      </p:sp>
      <p:sp>
        <p:nvSpPr>
          <p:cNvPr id="3" name="TextBox 2">
            <a:extLst>
              <a:ext uri="{FF2B5EF4-FFF2-40B4-BE49-F238E27FC236}">
                <a16:creationId xmlns:a16="http://schemas.microsoft.com/office/drawing/2014/main" id="{F96AFF00-8821-4929-8B22-35993E465BFC}"/>
              </a:ext>
            </a:extLst>
          </p:cNvPr>
          <p:cNvSpPr txBox="1"/>
          <p:nvPr/>
        </p:nvSpPr>
        <p:spPr>
          <a:xfrm>
            <a:off x="274320" y="914400"/>
            <a:ext cx="8558784" cy="2462213"/>
          </a:xfrm>
          <a:prstGeom prst="rect">
            <a:avLst/>
          </a:prstGeom>
          <a:noFill/>
        </p:spPr>
        <p:txBody>
          <a:bodyPr wrap="square" rtlCol="0">
            <a:spAutoFit/>
          </a:bodyPr>
          <a:lstStyle/>
          <a:p>
            <a:pPr marL="350838" lvl="1" indent="-350838" algn="just">
              <a:spcBef>
                <a:spcPts val="600"/>
              </a:spcBef>
              <a:spcAft>
                <a:spcPts val="0"/>
              </a:spcAft>
              <a:buSzPct val="100000"/>
              <a:buFont typeface="Wingdings" panose="05000000000000000000" pitchFamily="2" charset="2"/>
              <a:buChar char="§"/>
              <a:defRPr/>
            </a:pPr>
            <a:r>
              <a:rPr lang="en-US" sz="1600" dirty="0">
                <a:solidFill>
                  <a:schemeClr val="tx1">
                    <a:lumMod val="75000"/>
                    <a:lumOff val="25000"/>
                  </a:schemeClr>
                </a:solidFill>
                <a:latin typeface="+mn-lt"/>
              </a:rPr>
              <a:t>As a part of digital innovation strategy, healthcare companies and developers across the world are embracing Data Science (DS), Machine learning (ML), Deep Learning (DL) and Artificial Intelligence (AI)</a:t>
            </a:r>
          </a:p>
          <a:p>
            <a:pPr marL="350838" lvl="1" indent="-350838" algn="just">
              <a:spcBef>
                <a:spcPts val="600"/>
              </a:spcBef>
              <a:spcAft>
                <a:spcPts val="0"/>
              </a:spcAft>
              <a:buSzPct val="100000"/>
              <a:buFont typeface="Wingdings" panose="05000000000000000000" pitchFamily="2" charset="2"/>
              <a:buChar char="§"/>
              <a:defRPr/>
            </a:pPr>
            <a:r>
              <a:rPr lang="en-US" sz="1600" dirty="0">
                <a:solidFill>
                  <a:schemeClr val="tx1">
                    <a:lumMod val="75000"/>
                    <a:lumOff val="25000"/>
                  </a:schemeClr>
                </a:solidFill>
                <a:latin typeface="+mn-lt"/>
              </a:rPr>
              <a:t>All these acronyms/names are often used loosely in the field of technology and healthcare business to gain meaningful insights out of data. These insights are then used for effective decision making and process optimization</a:t>
            </a:r>
          </a:p>
          <a:p>
            <a:pPr marL="350838" lvl="1" indent="-350838" algn="just">
              <a:spcBef>
                <a:spcPts val="600"/>
              </a:spcBef>
              <a:spcAft>
                <a:spcPts val="0"/>
              </a:spcAft>
              <a:buSzPct val="100000"/>
              <a:buFont typeface="Wingdings" panose="05000000000000000000" pitchFamily="2" charset="2"/>
              <a:buChar char="§"/>
              <a:defRPr/>
            </a:pPr>
            <a:r>
              <a:rPr lang="en-US" sz="1600" dirty="0">
                <a:solidFill>
                  <a:schemeClr val="tx1">
                    <a:lumMod val="75000"/>
                    <a:lumOff val="25000"/>
                  </a:schemeClr>
                </a:solidFill>
                <a:latin typeface="+mn-lt"/>
              </a:rPr>
              <a:t>Though each of these four disciplines can utilize the same healthcare data, they differ in terms of the data processing, underlying processes to gain the insights and the process of decision making or recommendations</a:t>
            </a:r>
          </a:p>
        </p:txBody>
      </p:sp>
      <p:sp>
        <p:nvSpPr>
          <p:cNvPr id="5" name="TextBox 4">
            <a:extLst>
              <a:ext uri="{FF2B5EF4-FFF2-40B4-BE49-F238E27FC236}">
                <a16:creationId xmlns:a16="http://schemas.microsoft.com/office/drawing/2014/main" id="{9935CA95-885E-6936-B5EF-CB04241B88DD}"/>
              </a:ext>
            </a:extLst>
          </p:cNvPr>
          <p:cNvSpPr txBox="1"/>
          <p:nvPr/>
        </p:nvSpPr>
        <p:spPr>
          <a:xfrm>
            <a:off x="6655324" y="4096855"/>
            <a:ext cx="2300924" cy="830997"/>
          </a:xfrm>
          <a:prstGeom prst="rect">
            <a:avLst/>
          </a:prstGeom>
          <a:noFill/>
        </p:spPr>
        <p:txBody>
          <a:bodyPr wrap="square" rtlCol="0">
            <a:spAutoFit/>
          </a:bodyPr>
          <a:lstStyle/>
          <a:p>
            <a:r>
              <a:rPr lang="en-US" sz="1200" dirty="0">
                <a:hlinkClick r:id="rId2"/>
              </a:rPr>
              <a:t>https://user-images.githubusercontent.com/7995307/64065525-153d9580-cbfe-11e9-9236-d9ffc3f34a43.png</a:t>
            </a:r>
            <a:endParaRPr lang="en-US" sz="3600" dirty="0"/>
          </a:p>
        </p:txBody>
      </p:sp>
      <p:grpSp>
        <p:nvGrpSpPr>
          <p:cNvPr id="8" name="Group 7">
            <a:extLst>
              <a:ext uri="{FF2B5EF4-FFF2-40B4-BE49-F238E27FC236}">
                <a16:creationId xmlns:a16="http://schemas.microsoft.com/office/drawing/2014/main" id="{79CF51B0-6A19-C203-7FE6-759F79659351}"/>
              </a:ext>
            </a:extLst>
          </p:cNvPr>
          <p:cNvGrpSpPr/>
          <p:nvPr/>
        </p:nvGrpSpPr>
        <p:grpSpPr>
          <a:xfrm>
            <a:off x="1849871" y="3277003"/>
            <a:ext cx="5407683" cy="3001249"/>
            <a:chOff x="2268482" y="3277003"/>
            <a:chExt cx="5535223" cy="3229368"/>
          </a:xfrm>
        </p:grpSpPr>
        <p:pic>
          <p:nvPicPr>
            <p:cNvPr id="4" name="Picture 3">
              <a:extLst>
                <a:ext uri="{FF2B5EF4-FFF2-40B4-BE49-F238E27FC236}">
                  <a16:creationId xmlns:a16="http://schemas.microsoft.com/office/drawing/2014/main" id="{C23673E3-F5EA-2696-F1B3-FED0572A27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3025" y="3277003"/>
              <a:ext cx="3846136" cy="2871150"/>
            </a:xfrm>
            <a:prstGeom prst="rect">
              <a:avLst/>
            </a:prstGeom>
            <a:ln>
              <a:solidFill>
                <a:schemeClr val="bg1">
                  <a:lumMod val="85000"/>
                </a:schemeClr>
              </a:solidFill>
            </a:ln>
          </p:spPr>
        </p:pic>
        <p:sp>
          <p:nvSpPr>
            <p:cNvPr id="6" name="TextBox 5">
              <a:extLst>
                <a:ext uri="{FF2B5EF4-FFF2-40B4-BE49-F238E27FC236}">
                  <a16:creationId xmlns:a16="http://schemas.microsoft.com/office/drawing/2014/main" id="{55F13BFE-ADFF-E1CB-8C6E-E598A320D604}"/>
                </a:ext>
              </a:extLst>
            </p:cNvPr>
            <p:cNvSpPr txBox="1"/>
            <p:nvPr/>
          </p:nvSpPr>
          <p:spPr>
            <a:xfrm>
              <a:off x="2268482" y="6167817"/>
              <a:ext cx="5535223" cy="338554"/>
            </a:xfrm>
            <a:prstGeom prst="rect">
              <a:avLst/>
            </a:prstGeom>
            <a:noFill/>
          </p:spPr>
          <p:txBody>
            <a:bodyPr wrap="square" rtlCol="0">
              <a:spAutoFit/>
            </a:bodyPr>
            <a:lstStyle/>
            <a:p>
              <a:pPr marL="0" lvl="1">
                <a:spcBef>
                  <a:spcPts val="600"/>
                </a:spcBef>
                <a:buSzPct val="100000"/>
                <a:defRPr/>
              </a:pPr>
              <a:r>
                <a:rPr lang="en-US" sz="1600" b="1" dirty="0">
                  <a:solidFill>
                    <a:schemeClr val="accent5">
                      <a:lumMod val="75000"/>
                    </a:schemeClr>
                  </a:solidFill>
                  <a:latin typeface="+mn-lt"/>
                </a:rPr>
                <a:t>Venn Diagram illustrating coverage of Data Science, AI, ML, DL</a:t>
              </a:r>
            </a:p>
          </p:txBody>
        </p:sp>
      </p:grpSp>
    </p:spTree>
    <p:extLst>
      <p:ext uri="{BB962C8B-B14F-4D97-AF65-F5344CB8AC3E}">
        <p14:creationId xmlns:p14="http://schemas.microsoft.com/office/powerpoint/2010/main" val="2361951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B89E-7764-49A8-8F72-CFCD7D21C7B2}"/>
              </a:ext>
            </a:extLst>
          </p:cNvPr>
          <p:cNvSpPr>
            <a:spLocks noGrp="1"/>
          </p:cNvSpPr>
          <p:nvPr>
            <p:ph type="title"/>
          </p:nvPr>
        </p:nvSpPr>
        <p:spPr>
          <a:xfrm>
            <a:off x="276720" y="109728"/>
            <a:ext cx="8562480" cy="576000"/>
          </a:xfrm>
        </p:spPr>
        <p:txBody>
          <a:bodyPr/>
          <a:lstStyle/>
          <a:p>
            <a:pPr lvl="1" algn="l">
              <a:tabLst>
                <a:tab pos="403225" algn="l"/>
                <a:tab pos="464820" algn="l"/>
              </a:tabLst>
              <a:defRPr/>
            </a:pPr>
            <a:r>
              <a:rPr lang="en-IN" sz="2600" b="1" kern="1200">
                <a:solidFill>
                  <a:schemeClr val="tx1">
                    <a:lumMod val="75000"/>
                    <a:lumOff val="25000"/>
                  </a:schemeClr>
                </a:solidFill>
                <a:latin typeface="+mj-lt"/>
              </a:rPr>
              <a:t>Introduction (2/2)</a:t>
            </a:r>
            <a:endParaRPr lang="en-US" sz="2600" b="1" kern="1200">
              <a:solidFill>
                <a:schemeClr val="tx1">
                  <a:lumMod val="75000"/>
                  <a:lumOff val="25000"/>
                </a:schemeClr>
              </a:solidFill>
              <a:latin typeface="+mj-lt"/>
            </a:endParaRPr>
          </a:p>
        </p:txBody>
      </p:sp>
      <p:sp>
        <p:nvSpPr>
          <p:cNvPr id="9" name="TextBox 8">
            <a:extLst>
              <a:ext uri="{FF2B5EF4-FFF2-40B4-BE49-F238E27FC236}">
                <a16:creationId xmlns:a16="http://schemas.microsoft.com/office/drawing/2014/main" id="{4C5178EB-FE4F-AF0C-C628-288E24D1D61E}"/>
              </a:ext>
            </a:extLst>
          </p:cNvPr>
          <p:cNvSpPr txBox="1"/>
          <p:nvPr/>
        </p:nvSpPr>
        <p:spPr>
          <a:xfrm>
            <a:off x="292608" y="886119"/>
            <a:ext cx="8558784" cy="5693866"/>
          </a:xfrm>
          <a:prstGeom prst="rect">
            <a:avLst/>
          </a:prstGeom>
          <a:noFill/>
        </p:spPr>
        <p:txBody>
          <a:bodyPr wrap="square" rtlCol="0">
            <a:spAutoFit/>
          </a:bodyPr>
          <a:lstStyle/>
          <a:p>
            <a:pPr marL="0" lvl="1" algn="just">
              <a:spcBef>
                <a:spcPts val="600"/>
              </a:spcBef>
              <a:spcAft>
                <a:spcPts val="0"/>
              </a:spcAft>
              <a:buSzPct val="100000"/>
              <a:defRPr/>
            </a:pPr>
            <a:r>
              <a:rPr lang="en-US" sz="1600" b="1" dirty="0">
                <a:solidFill>
                  <a:schemeClr val="accent5">
                    <a:lumMod val="75000"/>
                  </a:schemeClr>
                </a:solidFill>
                <a:latin typeface="+mn-lt"/>
                <a:cs typeface="Calibri"/>
              </a:rPr>
              <a:t>Data Science:</a:t>
            </a:r>
          </a:p>
          <a:p>
            <a:pPr marL="350838" lvl="1" indent="-350838" algn="just">
              <a:spcBef>
                <a:spcPts val="600"/>
              </a:spcBef>
              <a:spcAft>
                <a:spcPts val="0"/>
              </a:spcAft>
              <a:buSzPct val="100000"/>
              <a:buFont typeface="Wingdings" panose="05000000000000000000" pitchFamily="2" charset="2"/>
              <a:buChar char="§"/>
              <a:defRPr/>
            </a:pPr>
            <a:r>
              <a:rPr lang="en-US" sz="1600" dirty="0">
                <a:solidFill>
                  <a:schemeClr val="tx1">
                    <a:lumMod val="75000"/>
                    <a:lumOff val="25000"/>
                  </a:schemeClr>
                </a:solidFill>
                <a:latin typeface="+mn-lt"/>
              </a:rPr>
              <a:t>Data science is the field of applying advanced analytics techniques and scientific principles to extract valuable information from data for business decision-making, strategic planning and other uses.</a:t>
            </a:r>
          </a:p>
          <a:p>
            <a:pPr marL="350838" lvl="1" indent="-350838" algn="just">
              <a:spcBef>
                <a:spcPts val="600"/>
              </a:spcBef>
              <a:spcAft>
                <a:spcPts val="0"/>
              </a:spcAft>
              <a:buSzPct val="100000"/>
              <a:buFont typeface="Wingdings" panose="05000000000000000000" pitchFamily="2" charset="2"/>
              <a:buChar char="§"/>
              <a:defRPr/>
            </a:pPr>
            <a:r>
              <a:rPr lang="en-US" sz="1600" dirty="0">
                <a:solidFill>
                  <a:schemeClr val="tx1">
                    <a:lumMod val="75000"/>
                    <a:lumOff val="25000"/>
                  </a:schemeClr>
                </a:solidFill>
                <a:latin typeface="+mn-lt"/>
              </a:rPr>
              <a:t>Example: </a:t>
            </a:r>
            <a:r>
              <a:rPr lang="en-US" sz="1600" b="0" i="0" dirty="0">
                <a:solidFill>
                  <a:srgbClr val="202124"/>
                </a:solidFill>
                <a:effectLst/>
                <a:latin typeface="arial" panose="020B0604020202020204" pitchFamily="34" charset="0"/>
              </a:rPr>
              <a:t> </a:t>
            </a:r>
            <a:r>
              <a:rPr lang="en-US" sz="1600" dirty="0">
                <a:solidFill>
                  <a:schemeClr val="tx1">
                    <a:lumMod val="75000"/>
                    <a:lumOff val="25000"/>
                  </a:schemeClr>
                </a:solidFill>
                <a:latin typeface="+mn-lt"/>
              </a:rPr>
              <a:t>Identification and prediction of disease, healthcare recommendations</a:t>
            </a:r>
            <a:r>
              <a:rPr lang="en-IN" sz="1600" dirty="0">
                <a:solidFill>
                  <a:schemeClr val="tx1">
                    <a:lumMod val="75000"/>
                    <a:lumOff val="25000"/>
                  </a:schemeClr>
                </a:solidFill>
                <a:latin typeface="+mn-lt"/>
              </a:rPr>
              <a:t>.</a:t>
            </a:r>
            <a:endParaRPr lang="en-US" sz="1600" dirty="0">
              <a:solidFill>
                <a:schemeClr val="tx1">
                  <a:lumMod val="75000"/>
                  <a:lumOff val="25000"/>
                </a:schemeClr>
              </a:solidFill>
              <a:latin typeface="+mn-lt"/>
            </a:endParaRPr>
          </a:p>
          <a:p>
            <a:pPr marL="0" lvl="1" algn="just">
              <a:spcBef>
                <a:spcPts val="600"/>
              </a:spcBef>
              <a:spcAft>
                <a:spcPts val="0"/>
              </a:spcAft>
              <a:buSzPct val="100000"/>
              <a:defRPr/>
            </a:pPr>
            <a:r>
              <a:rPr lang="en-US" sz="1600" b="1" dirty="0">
                <a:solidFill>
                  <a:schemeClr val="accent5">
                    <a:lumMod val="75000"/>
                  </a:schemeClr>
                </a:solidFill>
                <a:latin typeface="+mn-lt"/>
                <a:cs typeface="Calibri"/>
              </a:rPr>
              <a:t>Machine Learning:</a:t>
            </a:r>
          </a:p>
          <a:p>
            <a:pPr marL="350838" lvl="1" indent="-350838" algn="just">
              <a:spcBef>
                <a:spcPts val="600"/>
              </a:spcBef>
              <a:spcAft>
                <a:spcPts val="0"/>
              </a:spcAft>
              <a:buSzPct val="100000"/>
              <a:buFont typeface="Wingdings" panose="05000000000000000000" pitchFamily="2" charset="2"/>
              <a:buChar char="§"/>
              <a:defRPr/>
            </a:pPr>
            <a:r>
              <a:rPr lang="en-US" sz="1600" dirty="0">
                <a:solidFill>
                  <a:schemeClr val="tx1">
                    <a:lumMod val="75000"/>
                    <a:lumOff val="25000"/>
                  </a:schemeClr>
                </a:solidFill>
                <a:latin typeface="+mn-lt"/>
              </a:rPr>
              <a:t>Machine learning is set of techniques to make computer better at doing things that humans can do better then machine. ML is a type of AI that enables machines to learn from data and deliver predictive models.</a:t>
            </a:r>
          </a:p>
          <a:p>
            <a:pPr marL="350838" lvl="1" indent="-350838" algn="just">
              <a:spcBef>
                <a:spcPts val="600"/>
              </a:spcBef>
              <a:spcAft>
                <a:spcPts val="0"/>
              </a:spcAft>
              <a:buSzPct val="100000"/>
              <a:buFont typeface="Wingdings" panose="05000000000000000000" pitchFamily="2" charset="2"/>
              <a:buChar char="§"/>
              <a:defRPr/>
            </a:pPr>
            <a:r>
              <a:rPr lang="en-US" sz="1600" dirty="0">
                <a:solidFill>
                  <a:schemeClr val="tx1">
                    <a:lumMod val="75000"/>
                    <a:lumOff val="25000"/>
                  </a:schemeClr>
                </a:solidFill>
                <a:latin typeface="+mn-lt"/>
              </a:rPr>
              <a:t>Example:  Traffic Prediction, Image and Speech Recognition, </a:t>
            </a:r>
            <a:r>
              <a:rPr lang="en-IN" sz="1600" dirty="0">
                <a:solidFill>
                  <a:schemeClr val="tx1">
                    <a:lumMod val="75000"/>
                    <a:lumOff val="25000"/>
                  </a:schemeClr>
                </a:solidFill>
                <a:latin typeface="+mn-lt"/>
              </a:rPr>
              <a:t>Chatbot (Online Customer Support)</a:t>
            </a:r>
            <a:endParaRPr lang="en-US" sz="1600" dirty="0">
              <a:solidFill>
                <a:schemeClr val="tx1">
                  <a:lumMod val="75000"/>
                  <a:lumOff val="25000"/>
                </a:schemeClr>
              </a:solidFill>
              <a:latin typeface="+mn-lt"/>
            </a:endParaRPr>
          </a:p>
          <a:p>
            <a:pPr marL="0" lvl="1" algn="just">
              <a:spcBef>
                <a:spcPts val="600"/>
              </a:spcBef>
              <a:spcAft>
                <a:spcPts val="0"/>
              </a:spcAft>
              <a:buSzPct val="100000"/>
              <a:defRPr/>
            </a:pPr>
            <a:r>
              <a:rPr lang="en-US" sz="1600" b="1" dirty="0">
                <a:solidFill>
                  <a:schemeClr val="accent5">
                    <a:lumMod val="75000"/>
                  </a:schemeClr>
                </a:solidFill>
                <a:latin typeface="+mn-lt"/>
                <a:cs typeface="Calibri"/>
              </a:rPr>
              <a:t>Deep Learning:</a:t>
            </a:r>
          </a:p>
          <a:p>
            <a:pPr marL="350838" lvl="1" indent="-350838" algn="just">
              <a:spcBef>
                <a:spcPts val="600"/>
              </a:spcBef>
              <a:spcAft>
                <a:spcPts val="0"/>
              </a:spcAft>
              <a:buSzPct val="100000"/>
              <a:buFont typeface="Wingdings" panose="05000000000000000000" pitchFamily="2" charset="2"/>
              <a:buChar char="§"/>
              <a:defRPr/>
            </a:pPr>
            <a:r>
              <a:rPr lang="en-US" sz="1600" dirty="0">
                <a:solidFill>
                  <a:schemeClr val="tx1">
                    <a:lumMod val="75000"/>
                    <a:lumOff val="25000"/>
                  </a:schemeClr>
                </a:solidFill>
                <a:latin typeface="+mn-lt"/>
              </a:rPr>
              <a:t>Deep learning is a class of machine learning algorithms that uses multiple layers to progressively extract higher-level features from the raw input.</a:t>
            </a:r>
          </a:p>
          <a:p>
            <a:pPr marL="350838" lvl="1" indent="-350838" algn="just">
              <a:spcBef>
                <a:spcPts val="600"/>
              </a:spcBef>
              <a:spcAft>
                <a:spcPts val="0"/>
              </a:spcAft>
              <a:buSzPct val="100000"/>
              <a:buFont typeface="Wingdings" panose="05000000000000000000" pitchFamily="2" charset="2"/>
              <a:buChar char="§"/>
              <a:defRPr/>
            </a:pPr>
            <a:r>
              <a:rPr lang="en-US" sz="1600" dirty="0">
                <a:solidFill>
                  <a:schemeClr val="tx1">
                    <a:lumMod val="75000"/>
                    <a:lumOff val="25000"/>
                  </a:schemeClr>
                </a:solidFill>
                <a:latin typeface="+mn-lt"/>
              </a:rPr>
              <a:t>Example: </a:t>
            </a:r>
            <a:r>
              <a:rPr lang="en-IN" sz="1600" dirty="0">
                <a:solidFill>
                  <a:schemeClr val="tx1">
                    <a:lumMod val="75000"/>
                    <a:lumOff val="25000"/>
                  </a:schemeClr>
                </a:solidFill>
                <a:latin typeface="+mn-lt"/>
              </a:rPr>
              <a:t>Face Recognition, Virtual assistants (</a:t>
            </a:r>
            <a:r>
              <a:rPr lang="en-US" sz="1600" dirty="0">
                <a:solidFill>
                  <a:schemeClr val="tx1">
                    <a:lumMod val="75000"/>
                    <a:lumOff val="25000"/>
                  </a:schemeClr>
                </a:solidFill>
                <a:latin typeface="+mn-lt"/>
              </a:rPr>
              <a:t>Alexa or Siri)</a:t>
            </a:r>
          </a:p>
          <a:p>
            <a:pPr marL="0" lvl="1" algn="just">
              <a:spcBef>
                <a:spcPts val="600"/>
              </a:spcBef>
              <a:spcAft>
                <a:spcPts val="0"/>
              </a:spcAft>
              <a:buSzPct val="100000"/>
              <a:defRPr/>
            </a:pPr>
            <a:r>
              <a:rPr lang="en-US" sz="1600" b="1" dirty="0">
                <a:solidFill>
                  <a:schemeClr val="accent5">
                    <a:lumMod val="75000"/>
                  </a:schemeClr>
                </a:solidFill>
                <a:latin typeface="+mn-lt"/>
                <a:cs typeface="Calibri"/>
              </a:rPr>
              <a:t>Artificial Intelligence :</a:t>
            </a:r>
          </a:p>
          <a:p>
            <a:pPr marL="350838" lvl="1" indent="-350838" algn="just">
              <a:spcBef>
                <a:spcPts val="600"/>
              </a:spcBef>
              <a:spcAft>
                <a:spcPts val="0"/>
              </a:spcAft>
              <a:buSzPct val="100000"/>
              <a:buFont typeface="Wingdings" panose="05000000000000000000" pitchFamily="2" charset="2"/>
              <a:buChar char="§"/>
              <a:defRPr/>
            </a:pPr>
            <a:r>
              <a:rPr lang="en-US" sz="1600" dirty="0">
                <a:solidFill>
                  <a:schemeClr val="tx1">
                    <a:lumMod val="75000"/>
                    <a:lumOff val="25000"/>
                  </a:schemeClr>
                </a:solidFill>
                <a:latin typeface="+mn-lt"/>
              </a:rPr>
              <a:t>Artificial Intelligence (AI), the ability of a digital computer or computer-controlled robot to perform tasks commonly associated with intelligent beings. </a:t>
            </a:r>
          </a:p>
          <a:p>
            <a:pPr marL="350838" lvl="1" indent="-350838" algn="just">
              <a:spcBef>
                <a:spcPts val="600"/>
              </a:spcBef>
              <a:spcAft>
                <a:spcPts val="0"/>
              </a:spcAft>
              <a:buSzPct val="100000"/>
              <a:buFont typeface="Wingdings" panose="05000000000000000000" pitchFamily="2" charset="2"/>
              <a:buChar char="§"/>
              <a:defRPr/>
            </a:pPr>
            <a:r>
              <a:rPr lang="en-US" sz="1600" dirty="0">
                <a:solidFill>
                  <a:schemeClr val="tx1">
                    <a:lumMod val="75000"/>
                    <a:lumOff val="25000"/>
                  </a:schemeClr>
                </a:solidFill>
                <a:latin typeface="+mn-lt"/>
              </a:rPr>
              <a:t>Example: </a:t>
            </a:r>
            <a:r>
              <a:rPr lang="en-IN" sz="1600" dirty="0">
                <a:solidFill>
                  <a:schemeClr val="tx1">
                    <a:lumMod val="75000"/>
                    <a:lumOff val="25000"/>
                  </a:schemeClr>
                </a:solidFill>
                <a:latin typeface="+mn-lt"/>
              </a:rPr>
              <a:t>Self-driving cars</a:t>
            </a:r>
          </a:p>
          <a:p>
            <a:pPr marL="350838" lvl="1" indent="-350838" algn="just">
              <a:spcBef>
                <a:spcPts val="600"/>
              </a:spcBef>
              <a:spcAft>
                <a:spcPts val="0"/>
              </a:spcAft>
              <a:buSzPct val="100000"/>
              <a:buFont typeface="Wingdings" panose="05000000000000000000" pitchFamily="2" charset="2"/>
              <a:buChar char="§"/>
              <a:defRPr/>
            </a:pPr>
            <a:endParaRPr lang="en-US" sz="1600" dirty="0">
              <a:solidFill>
                <a:schemeClr val="tx1">
                  <a:lumMod val="75000"/>
                  <a:lumOff val="25000"/>
                </a:schemeClr>
              </a:solidFill>
              <a:latin typeface="+mn-lt"/>
            </a:endParaRPr>
          </a:p>
        </p:txBody>
      </p:sp>
    </p:spTree>
    <p:extLst>
      <p:ext uri="{BB962C8B-B14F-4D97-AF65-F5344CB8AC3E}">
        <p14:creationId xmlns:p14="http://schemas.microsoft.com/office/powerpoint/2010/main" val="3983020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974CFF-7862-4B6E-AF1D-372C85BBA1FF}"/>
              </a:ext>
            </a:extLst>
          </p:cNvPr>
          <p:cNvSpPr txBox="1"/>
          <p:nvPr/>
        </p:nvSpPr>
        <p:spPr>
          <a:xfrm>
            <a:off x="228600" y="1322323"/>
            <a:ext cx="4343400" cy="506477"/>
          </a:xfrm>
          <a:prstGeom prst="rect">
            <a:avLst/>
          </a:prstGeom>
          <a:solidFill>
            <a:schemeClr val="bg1">
              <a:lumMod val="85000"/>
            </a:schemeClr>
          </a:solidFill>
        </p:spPr>
        <p:txBody>
          <a:bodyPr wrap="square" rtlCol="0">
            <a:spAutoFit/>
          </a:bodyPr>
          <a:lstStyle/>
          <a:p>
            <a:endParaRPr lang="en-US"/>
          </a:p>
        </p:txBody>
      </p:sp>
      <p:sp>
        <p:nvSpPr>
          <p:cNvPr id="2" name="Title 1">
            <a:extLst>
              <a:ext uri="{FF2B5EF4-FFF2-40B4-BE49-F238E27FC236}">
                <a16:creationId xmlns:a16="http://schemas.microsoft.com/office/drawing/2014/main" id="{E13AC03C-E7B9-4CAF-A836-CECE7E09CA22}"/>
              </a:ext>
            </a:extLst>
          </p:cNvPr>
          <p:cNvSpPr>
            <a:spLocks noGrp="1"/>
          </p:cNvSpPr>
          <p:nvPr>
            <p:ph type="title"/>
          </p:nvPr>
        </p:nvSpPr>
        <p:spPr/>
        <p:txBody>
          <a:bodyPr/>
          <a:lstStyle/>
          <a:p>
            <a:r>
              <a:rPr lang="en-US"/>
              <a:t>Agenda</a:t>
            </a:r>
          </a:p>
        </p:txBody>
      </p:sp>
      <p:sp>
        <p:nvSpPr>
          <p:cNvPr id="3" name="Text Placeholder 2">
            <a:extLst>
              <a:ext uri="{FF2B5EF4-FFF2-40B4-BE49-F238E27FC236}">
                <a16:creationId xmlns:a16="http://schemas.microsoft.com/office/drawing/2014/main" id="{FC06C699-BE1D-4DB9-A9BC-AC237A102ABF}"/>
              </a:ext>
            </a:extLst>
          </p:cNvPr>
          <p:cNvSpPr>
            <a:spLocks noGrp="1"/>
          </p:cNvSpPr>
          <p:nvPr>
            <p:ph type="body" sz="quarter" idx="10"/>
          </p:nvPr>
        </p:nvSpPr>
        <p:spPr/>
        <p:txBody>
          <a:bodyPr>
            <a:noAutofit/>
          </a:bodyPr>
          <a:lstStyle/>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Introduction</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b="1">
                <a:solidFill>
                  <a:schemeClr val="tx1">
                    <a:lumMod val="75000"/>
                    <a:lumOff val="25000"/>
                  </a:schemeClr>
                </a:solidFill>
              </a:rPr>
              <a:t>What is Data Science?</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What is Machine Learning?</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What is Deep Learning?</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What is Artificial Intelligence?</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Comparing DS, ML, DL and AI</a:t>
            </a:r>
          </a:p>
          <a:p>
            <a:pPr marL="342900" lvl="1" indent="-342900">
              <a:spcBef>
                <a:spcPts val="600"/>
              </a:spcBef>
              <a:spcAft>
                <a:spcPts val="600"/>
              </a:spcAft>
              <a:buFont typeface="Wingdings" panose="05000000000000000000" pitchFamily="2" charset="2"/>
              <a:buChar char="§"/>
              <a:tabLst>
                <a:tab pos="403225" algn="l"/>
                <a:tab pos="464820" algn="l"/>
              </a:tabLst>
              <a:defRPr/>
            </a:pPr>
            <a:r>
              <a:rPr lang="en-US" sz="2000">
                <a:solidFill>
                  <a:schemeClr val="tx1">
                    <a:lumMod val="75000"/>
                    <a:lumOff val="25000"/>
                  </a:schemeClr>
                </a:solidFill>
              </a:rPr>
              <a:t>Summary</a:t>
            </a:r>
          </a:p>
        </p:txBody>
      </p:sp>
    </p:spTree>
    <p:extLst>
      <p:ext uri="{BB962C8B-B14F-4D97-AF65-F5344CB8AC3E}">
        <p14:creationId xmlns:p14="http://schemas.microsoft.com/office/powerpoint/2010/main" val="809770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B89E-7764-49A8-8F72-CFCD7D21C7B2}"/>
              </a:ext>
            </a:extLst>
          </p:cNvPr>
          <p:cNvSpPr>
            <a:spLocks noGrp="1"/>
          </p:cNvSpPr>
          <p:nvPr>
            <p:ph type="title"/>
          </p:nvPr>
        </p:nvSpPr>
        <p:spPr>
          <a:xfrm>
            <a:off x="276720" y="109728"/>
            <a:ext cx="8562480" cy="576000"/>
          </a:xfrm>
        </p:spPr>
        <p:txBody>
          <a:bodyPr/>
          <a:lstStyle/>
          <a:p>
            <a:pPr lvl="1" algn="l">
              <a:tabLst>
                <a:tab pos="403225" algn="l"/>
                <a:tab pos="464820" algn="l"/>
              </a:tabLst>
              <a:defRPr/>
            </a:pPr>
            <a:r>
              <a:rPr lang="en-IN" sz="2600" b="1" kern="1200" dirty="0">
                <a:solidFill>
                  <a:schemeClr val="tx1">
                    <a:lumMod val="75000"/>
                    <a:lumOff val="25000"/>
                  </a:schemeClr>
                </a:solidFill>
                <a:latin typeface="+mj-lt"/>
                <a:ea typeface="+mj-ea"/>
                <a:cs typeface="+mj-cs"/>
              </a:rPr>
              <a:t>What is Data Science? (1/4)</a:t>
            </a:r>
            <a:endParaRPr lang="en-US" sz="2600" b="1" kern="1200" dirty="0">
              <a:solidFill>
                <a:schemeClr val="tx1">
                  <a:lumMod val="75000"/>
                  <a:lumOff val="25000"/>
                </a:schemeClr>
              </a:solidFill>
              <a:latin typeface="+mj-lt"/>
              <a:ea typeface="+mj-ea"/>
              <a:cs typeface="+mj-cs"/>
            </a:endParaRPr>
          </a:p>
        </p:txBody>
      </p:sp>
      <p:sp>
        <p:nvSpPr>
          <p:cNvPr id="3" name="TextBox 2">
            <a:extLst>
              <a:ext uri="{FF2B5EF4-FFF2-40B4-BE49-F238E27FC236}">
                <a16:creationId xmlns:a16="http://schemas.microsoft.com/office/drawing/2014/main" id="{F96AFF00-8821-4929-8B22-35993E465BFC}"/>
              </a:ext>
            </a:extLst>
          </p:cNvPr>
          <p:cNvSpPr txBox="1"/>
          <p:nvPr/>
        </p:nvSpPr>
        <p:spPr>
          <a:xfrm>
            <a:off x="463296" y="984888"/>
            <a:ext cx="8375904" cy="5616922"/>
          </a:xfrm>
          <a:prstGeom prst="rect">
            <a:avLst/>
          </a:prstGeom>
          <a:noFill/>
        </p:spPr>
        <p:txBody>
          <a:bodyPr wrap="square" rtlCol="0">
            <a:spAutoFit/>
          </a:bodyPr>
          <a:lstStyle/>
          <a:p>
            <a:pPr marL="0" lvl="1" algn="just">
              <a:spcBef>
                <a:spcPts val="600"/>
              </a:spcBef>
            </a:pPr>
            <a:r>
              <a:rPr lang="en-US" sz="1600" b="1" dirty="0">
                <a:solidFill>
                  <a:schemeClr val="accent5">
                    <a:lumMod val="75000"/>
                  </a:schemeClr>
                </a:solidFill>
                <a:latin typeface="+mn-lt"/>
                <a:cs typeface="Calibri"/>
              </a:rPr>
              <a:t>Data Science:</a:t>
            </a:r>
          </a:p>
          <a:p>
            <a:pPr marL="342900" indent="-342900" algn="just">
              <a:spcBef>
                <a:spcPts val="600"/>
              </a:spcBef>
              <a:buFont typeface="Wingdings" panose="05000000000000000000" pitchFamily="2" charset="2"/>
              <a:buChar char="§"/>
            </a:pPr>
            <a:r>
              <a:rPr lang="en-US" sz="1600" dirty="0">
                <a:solidFill>
                  <a:schemeClr val="tx1">
                    <a:lumMod val="75000"/>
                    <a:lumOff val="25000"/>
                  </a:schemeClr>
                </a:solidFill>
                <a:latin typeface="+mn-lt"/>
                <a:cs typeface="Arial"/>
              </a:rPr>
              <a:t>Data science is a deep study of the massive amount of data, which involves extracting meaningful insights from raw, structured, and unstructured data that is processed using the scientific method, different technologies, and algorithms.</a:t>
            </a:r>
          </a:p>
          <a:p>
            <a:pPr marL="342900" indent="-342900" algn="just">
              <a:spcBef>
                <a:spcPts val="600"/>
              </a:spcBef>
              <a:buFont typeface="Wingdings" panose="05000000000000000000" pitchFamily="2" charset="2"/>
              <a:buChar char="§"/>
            </a:pPr>
            <a:r>
              <a:rPr lang="en-US" sz="1600" b="0" i="0" dirty="0">
                <a:solidFill>
                  <a:srgbClr val="333333"/>
                </a:solidFill>
                <a:effectLst/>
                <a:latin typeface="+mn-lt"/>
              </a:rPr>
              <a:t>Data science uses the most powerful hardware, programming systems, and most efficient algorithms to solve the data related problems. It is the future of artificial intelligence.</a:t>
            </a:r>
          </a:p>
          <a:p>
            <a:pPr marL="342900" indent="-342900" algn="just">
              <a:spcBef>
                <a:spcPts val="600"/>
              </a:spcBef>
              <a:buFont typeface="Wingdings" panose="05000000000000000000" pitchFamily="2" charset="2"/>
              <a:buChar char="§"/>
            </a:pPr>
            <a:endParaRPr lang="en-US" sz="800" dirty="0">
              <a:solidFill>
                <a:schemeClr val="tx1">
                  <a:lumMod val="75000"/>
                  <a:lumOff val="25000"/>
                </a:schemeClr>
              </a:solidFill>
              <a:latin typeface="+mn-lt"/>
              <a:cs typeface="Arial"/>
            </a:endParaRPr>
          </a:p>
          <a:p>
            <a:pPr algn="just">
              <a:spcBef>
                <a:spcPts val="600"/>
              </a:spcBef>
            </a:pPr>
            <a:r>
              <a:rPr lang="en-US" sz="1600" b="1" dirty="0">
                <a:solidFill>
                  <a:schemeClr val="accent5">
                    <a:lumMod val="75000"/>
                  </a:schemeClr>
                </a:solidFill>
                <a:latin typeface="+mn-lt"/>
                <a:cs typeface="Calibri"/>
              </a:rPr>
              <a:t>Data Science Is All About:</a:t>
            </a:r>
          </a:p>
          <a:p>
            <a:pPr algn="just">
              <a:spcBef>
                <a:spcPts val="600"/>
              </a:spcBef>
            </a:pPr>
            <a:endParaRPr lang="en-US" sz="1600" b="1" dirty="0">
              <a:solidFill>
                <a:schemeClr val="accent5">
                  <a:lumMod val="75000"/>
                </a:schemeClr>
              </a:solidFill>
              <a:latin typeface="+mn-lt"/>
              <a:cs typeface="Calibri"/>
            </a:endParaRPr>
          </a:p>
          <a:p>
            <a:pPr marL="342900" indent="-342900" algn="just">
              <a:spcBef>
                <a:spcPts val="600"/>
              </a:spcBef>
              <a:buFont typeface="Wingdings" panose="05000000000000000000" pitchFamily="2" charset="2"/>
              <a:buChar char="§"/>
            </a:pPr>
            <a:endParaRPr lang="en-US" sz="1600" dirty="0">
              <a:solidFill>
                <a:schemeClr val="tx1">
                  <a:lumMod val="75000"/>
                  <a:lumOff val="25000"/>
                </a:schemeClr>
              </a:solidFill>
              <a:latin typeface="+mn-lt"/>
              <a:cs typeface="Arial"/>
            </a:endParaRPr>
          </a:p>
          <a:p>
            <a:pPr marL="342900" indent="-342900" algn="just">
              <a:spcBef>
                <a:spcPts val="600"/>
              </a:spcBef>
              <a:buFont typeface="Wingdings" panose="05000000000000000000" pitchFamily="2" charset="2"/>
              <a:buChar char="§"/>
            </a:pPr>
            <a:endParaRPr lang="en-US" sz="1600" dirty="0">
              <a:solidFill>
                <a:schemeClr val="tx1">
                  <a:lumMod val="75000"/>
                  <a:lumOff val="25000"/>
                </a:schemeClr>
              </a:solidFill>
              <a:latin typeface="+mn-lt"/>
              <a:cs typeface="Arial"/>
            </a:endParaRPr>
          </a:p>
          <a:p>
            <a:pPr marL="342900" indent="-342900" algn="just">
              <a:spcBef>
                <a:spcPts val="600"/>
              </a:spcBef>
              <a:buFont typeface="Wingdings" panose="05000000000000000000" pitchFamily="2" charset="2"/>
              <a:buChar char="§"/>
            </a:pPr>
            <a:endParaRPr lang="en-US" sz="1600" dirty="0">
              <a:solidFill>
                <a:schemeClr val="tx1">
                  <a:lumMod val="75000"/>
                  <a:lumOff val="25000"/>
                </a:schemeClr>
              </a:solidFill>
              <a:latin typeface="+mn-lt"/>
              <a:cs typeface="Arial"/>
            </a:endParaRPr>
          </a:p>
          <a:p>
            <a:pPr marL="342900" indent="-342900" algn="just">
              <a:spcBef>
                <a:spcPts val="600"/>
              </a:spcBef>
              <a:buFont typeface="Wingdings" panose="05000000000000000000" pitchFamily="2" charset="2"/>
              <a:buChar char="§"/>
            </a:pPr>
            <a:endParaRPr lang="en-US" sz="1600" dirty="0">
              <a:solidFill>
                <a:schemeClr val="tx1">
                  <a:lumMod val="75000"/>
                  <a:lumOff val="25000"/>
                </a:schemeClr>
              </a:solidFill>
              <a:latin typeface="+mn-lt"/>
              <a:cs typeface="Arial"/>
            </a:endParaRPr>
          </a:p>
          <a:p>
            <a:pPr marL="0" lvl="1" algn="just">
              <a:spcBef>
                <a:spcPts val="600"/>
              </a:spcBef>
            </a:pPr>
            <a:r>
              <a:rPr lang="en-US" sz="1600" b="1" dirty="0">
                <a:solidFill>
                  <a:schemeClr val="accent5">
                    <a:lumMod val="75000"/>
                  </a:schemeClr>
                </a:solidFill>
                <a:latin typeface="+mn-lt"/>
                <a:cs typeface="Calibri"/>
              </a:rPr>
              <a:t>Example:</a:t>
            </a:r>
          </a:p>
          <a:p>
            <a:pPr marL="342900" indent="-342900" algn="just">
              <a:spcBef>
                <a:spcPts val="600"/>
              </a:spcBef>
              <a:buFont typeface="Wingdings" panose="05000000000000000000" pitchFamily="2" charset="2"/>
              <a:buChar char="§"/>
            </a:pPr>
            <a:r>
              <a:rPr lang="en-US" sz="1600" dirty="0">
                <a:solidFill>
                  <a:schemeClr val="tx1">
                    <a:lumMod val="75000"/>
                    <a:lumOff val="25000"/>
                  </a:schemeClr>
                </a:solidFill>
                <a:latin typeface="+mn-lt"/>
                <a:cs typeface="Arial"/>
              </a:rPr>
              <a:t>Let suppose we want to travel from station A to station B by car. Now, we need to take some decisions such as which route will be the best route to reach faster at the location, in which route there will be no traffic jam, and which will be cost-effective. All these decision factors will act as input data, and we will get an appropriate answer from these decisions, so this analysis of data is called the data analysis, which is a part of data science. </a:t>
            </a:r>
          </a:p>
        </p:txBody>
      </p:sp>
      <p:graphicFrame>
        <p:nvGraphicFramePr>
          <p:cNvPr id="9" name="Diagram 8">
            <a:extLst>
              <a:ext uri="{FF2B5EF4-FFF2-40B4-BE49-F238E27FC236}">
                <a16:creationId xmlns:a16="http://schemas.microsoft.com/office/drawing/2014/main" id="{51586C46-65BC-381A-6AFF-A797A55AFA12}"/>
              </a:ext>
            </a:extLst>
          </p:cNvPr>
          <p:cNvGraphicFramePr/>
          <p:nvPr>
            <p:extLst>
              <p:ext uri="{D42A27DB-BD31-4B8C-83A1-F6EECF244321}">
                <p14:modId xmlns:p14="http://schemas.microsoft.com/office/powerpoint/2010/main" val="3213256394"/>
              </p:ext>
            </p:extLst>
          </p:nvPr>
        </p:nvGraphicFramePr>
        <p:xfrm>
          <a:off x="584463" y="2771481"/>
          <a:ext cx="8173038" cy="2205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0288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7A56DF4-656E-64B6-62D4-BA10137E9229}"/>
              </a:ext>
            </a:extLst>
          </p:cNvPr>
          <p:cNvSpPr txBox="1">
            <a:spLocks/>
          </p:cNvSpPr>
          <p:nvPr/>
        </p:nvSpPr>
        <p:spPr bwMode="auto">
          <a:xfrm>
            <a:off x="276720" y="109728"/>
            <a:ext cx="8562480" cy="57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1" fontAlgn="base" hangingPunct="1">
              <a:spcBef>
                <a:spcPct val="0"/>
              </a:spcBef>
              <a:spcAft>
                <a:spcPct val="0"/>
              </a:spcAft>
              <a:defRPr sz="2600" b="1" kern="1200">
                <a:solidFill>
                  <a:schemeClr val="tx1">
                    <a:lumMod val="75000"/>
                    <a:lumOff val="25000"/>
                  </a:schemeClr>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a:lstStyle>
          <a:p>
            <a:pPr marL="0" lvl="1" algn="l">
              <a:tabLst>
                <a:tab pos="403225" algn="l"/>
                <a:tab pos="464820" algn="l"/>
              </a:tabLst>
              <a:defRPr/>
            </a:pPr>
            <a:r>
              <a:rPr lang="en-IN" sz="2600" b="1" kern="1200" dirty="0">
                <a:solidFill>
                  <a:schemeClr val="tx1">
                    <a:lumMod val="75000"/>
                    <a:lumOff val="25000"/>
                  </a:schemeClr>
                </a:solidFill>
                <a:latin typeface="+mj-lt"/>
                <a:ea typeface="+mj-ea"/>
                <a:cs typeface="+mj-cs"/>
              </a:rPr>
              <a:t>What is Data Science? (2/4)</a:t>
            </a:r>
            <a:endParaRPr lang="en-US" sz="2600" b="1" kern="1200" dirty="0">
              <a:solidFill>
                <a:schemeClr val="tx1">
                  <a:lumMod val="75000"/>
                  <a:lumOff val="25000"/>
                </a:schemeClr>
              </a:solidFill>
              <a:latin typeface="+mj-lt"/>
              <a:ea typeface="+mj-ea"/>
              <a:cs typeface="+mj-cs"/>
            </a:endParaRPr>
          </a:p>
        </p:txBody>
      </p:sp>
      <p:sp>
        <p:nvSpPr>
          <p:cNvPr id="9" name="TextBox 8">
            <a:extLst>
              <a:ext uri="{FF2B5EF4-FFF2-40B4-BE49-F238E27FC236}">
                <a16:creationId xmlns:a16="http://schemas.microsoft.com/office/drawing/2014/main" id="{EA63F1F0-223E-2831-682C-89F007523BB3}"/>
              </a:ext>
            </a:extLst>
          </p:cNvPr>
          <p:cNvSpPr txBox="1"/>
          <p:nvPr/>
        </p:nvSpPr>
        <p:spPr>
          <a:xfrm>
            <a:off x="463296" y="984888"/>
            <a:ext cx="8375904" cy="5386090"/>
          </a:xfrm>
          <a:prstGeom prst="rect">
            <a:avLst/>
          </a:prstGeom>
          <a:noFill/>
        </p:spPr>
        <p:txBody>
          <a:bodyPr wrap="square" rtlCol="0">
            <a:spAutoFit/>
          </a:bodyPr>
          <a:lstStyle/>
          <a:p>
            <a:pPr marL="0" lvl="1" algn="l">
              <a:tabLst>
                <a:tab pos="403225" algn="l"/>
                <a:tab pos="464820" algn="l"/>
              </a:tabLst>
              <a:defRPr/>
            </a:pPr>
            <a:r>
              <a:rPr lang="en-US" sz="2000" b="1" dirty="0">
                <a:solidFill>
                  <a:schemeClr val="accent5">
                    <a:lumMod val="75000"/>
                  </a:schemeClr>
                </a:solidFill>
                <a:latin typeface="+mn-lt"/>
                <a:cs typeface="Calibri"/>
              </a:rPr>
              <a:t>Data Science in Healthcare</a:t>
            </a:r>
          </a:p>
          <a:p>
            <a:pPr marL="0" lvl="1" algn="l">
              <a:tabLst>
                <a:tab pos="403225" algn="l"/>
                <a:tab pos="464820" algn="l"/>
              </a:tabLst>
              <a:defRPr/>
            </a:pPr>
            <a:endParaRPr lang="en-US" sz="800" b="1" dirty="0">
              <a:solidFill>
                <a:schemeClr val="accent5">
                  <a:lumMod val="75000"/>
                </a:schemeClr>
              </a:solidFill>
              <a:latin typeface="+mn-lt"/>
              <a:cs typeface="Calibri"/>
            </a:endParaRPr>
          </a:p>
          <a:p>
            <a:pPr marL="342900" lvl="1" indent="-342900">
              <a:buFont typeface="Wingdings" panose="05000000000000000000" pitchFamily="2" charset="2"/>
              <a:buChar char="Ø"/>
              <a:tabLst>
                <a:tab pos="403225" algn="l"/>
                <a:tab pos="464820" algn="l"/>
              </a:tabLst>
              <a:defRPr/>
            </a:pPr>
            <a:r>
              <a:rPr lang="en-IN" sz="1600" b="1" dirty="0">
                <a:solidFill>
                  <a:schemeClr val="accent5">
                    <a:lumMod val="75000"/>
                  </a:schemeClr>
                </a:solidFill>
                <a:latin typeface="+mn-lt"/>
                <a:cs typeface="Calibri"/>
              </a:rPr>
              <a:t>Decision Support Systems:</a:t>
            </a:r>
          </a:p>
          <a:p>
            <a:pPr marL="800100" lvl="1" indent="-342900" algn="just">
              <a:spcBef>
                <a:spcPts val="600"/>
              </a:spcBef>
              <a:buFont typeface="Wingdings" panose="05000000000000000000" pitchFamily="2" charset="2"/>
              <a:buChar char="§"/>
            </a:pPr>
            <a:r>
              <a:rPr lang="en-US" sz="1600" dirty="0">
                <a:solidFill>
                  <a:srgbClr val="333333"/>
                </a:solidFill>
                <a:latin typeface="+mn-lt"/>
              </a:rPr>
              <a:t>Decision support systems are computers that take a patient’s entire medical history, current symptoms, and other data, then analyze it using a series of complex algorithms. Based on this analysis, decision support systems are then able to make a diagnosis that physicians can use to back up their own diagnosis.</a:t>
            </a:r>
          </a:p>
          <a:p>
            <a:pPr algn="just">
              <a:spcBef>
                <a:spcPts val="600"/>
              </a:spcBef>
            </a:pPr>
            <a:endParaRPr lang="en-US" sz="800" dirty="0">
              <a:solidFill>
                <a:srgbClr val="333333"/>
              </a:solidFill>
              <a:latin typeface="inter-regular"/>
            </a:endParaRPr>
          </a:p>
          <a:p>
            <a:pPr marL="342900" lvl="1" indent="-342900">
              <a:buFont typeface="Wingdings" panose="05000000000000000000" pitchFamily="2" charset="2"/>
              <a:buChar char="Ø"/>
              <a:tabLst>
                <a:tab pos="403225" algn="l"/>
                <a:tab pos="464820" algn="l"/>
              </a:tabLst>
              <a:defRPr/>
            </a:pPr>
            <a:r>
              <a:rPr lang="en-US" sz="1600" b="1" dirty="0">
                <a:solidFill>
                  <a:schemeClr val="accent5">
                    <a:lumMod val="75000"/>
                  </a:schemeClr>
                </a:solidFill>
                <a:latin typeface="+mn-lt"/>
                <a:cs typeface="Calibri"/>
              </a:rPr>
              <a:t>Augmentation Of Workflows</a:t>
            </a:r>
            <a:r>
              <a:rPr lang="en-IN" sz="1600" b="1" dirty="0">
                <a:solidFill>
                  <a:schemeClr val="accent5">
                    <a:lumMod val="75000"/>
                  </a:schemeClr>
                </a:solidFill>
                <a:latin typeface="+mn-lt"/>
                <a:cs typeface="Calibri"/>
              </a:rPr>
              <a:t>:</a:t>
            </a:r>
          </a:p>
          <a:p>
            <a:pPr marL="800100" lvl="1" indent="-342900" algn="just">
              <a:spcBef>
                <a:spcPts val="600"/>
              </a:spcBef>
              <a:buFont typeface="Wingdings" panose="05000000000000000000" pitchFamily="2" charset="2"/>
              <a:buChar char="§"/>
            </a:pPr>
            <a:r>
              <a:rPr lang="en-US" sz="1600" dirty="0">
                <a:solidFill>
                  <a:srgbClr val="333333"/>
                </a:solidFill>
                <a:latin typeface="+mn-lt"/>
              </a:rPr>
              <a:t>Data Science helps in advancing healthcare facilities and processes. It helps boost productivity in diagnosis and treatment and enhances the workflow of healthcare systems. The ultimate goals of the healthcare system are as follows:</a:t>
            </a:r>
          </a:p>
          <a:p>
            <a:pPr marL="1257300" lvl="2" indent="-342900" algn="just">
              <a:spcBef>
                <a:spcPts val="300"/>
              </a:spcBef>
              <a:buFont typeface="Wingdings" panose="05000000000000000000" pitchFamily="2" charset="2"/>
              <a:buChar char="v"/>
            </a:pPr>
            <a:r>
              <a:rPr lang="en-US" sz="1600" dirty="0">
                <a:solidFill>
                  <a:srgbClr val="333333"/>
                </a:solidFill>
                <a:latin typeface="+mn-lt"/>
              </a:rPr>
              <a:t>To ease the workflow of the healthcare system</a:t>
            </a:r>
          </a:p>
          <a:p>
            <a:pPr marL="1257300" lvl="2" indent="-342900" algn="just">
              <a:spcBef>
                <a:spcPts val="300"/>
              </a:spcBef>
              <a:buFont typeface="Wingdings" panose="05000000000000000000" pitchFamily="2" charset="2"/>
              <a:buChar char="v"/>
            </a:pPr>
            <a:r>
              <a:rPr lang="en-US" sz="1600" dirty="0">
                <a:solidFill>
                  <a:srgbClr val="333333"/>
                </a:solidFill>
                <a:latin typeface="+mn-lt"/>
              </a:rPr>
              <a:t>To reduce the risk of treatment failure</a:t>
            </a:r>
          </a:p>
          <a:p>
            <a:pPr marL="1257300" lvl="2" indent="-342900" algn="just">
              <a:spcBef>
                <a:spcPts val="300"/>
              </a:spcBef>
              <a:buFont typeface="Wingdings" panose="05000000000000000000" pitchFamily="2" charset="2"/>
              <a:buChar char="v"/>
            </a:pPr>
            <a:r>
              <a:rPr lang="en-US" sz="1600" dirty="0">
                <a:solidFill>
                  <a:srgbClr val="333333"/>
                </a:solidFill>
                <a:latin typeface="+mn-lt"/>
              </a:rPr>
              <a:t>To provide proper treatment on time</a:t>
            </a:r>
          </a:p>
          <a:p>
            <a:pPr marL="1257300" lvl="2" indent="-342900" algn="just">
              <a:spcBef>
                <a:spcPts val="300"/>
              </a:spcBef>
              <a:buFont typeface="Wingdings" panose="05000000000000000000" pitchFamily="2" charset="2"/>
              <a:buChar char="v"/>
            </a:pPr>
            <a:r>
              <a:rPr lang="en-US" sz="1600" dirty="0">
                <a:solidFill>
                  <a:srgbClr val="333333"/>
                </a:solidFill>
                <a:latin typeface="+mn-lt"/>
              </a:rPr>
              <a:t>To reduce the waiting time of patients</a:t>
            </a:r>
          </a:p>
          <a:p>
            <a:pPr marL="800100" lvl="1" indent="-342900" algn="just">
              <a:spcBef>
                <a:spcPts val="600"/>
              </a:spcBef>
              <a:buFont typeface="Wingdings" panose="05000000000000000000" pitchFamily="2" charset="2"/>
              <a:buChar char="§"/>
            </a:pPr>
            <a:endParaRPr lang="en-US" sz="800" dirty="0">
              <a:solidFill>
                <a:srgbClr val="333333"/>
              </a:solidFill>
              <a:latin typeface="+mn-lt"/>
            </a:endParaRPr>
          </a:p>
          <a:p>
            <a:pPr marL="342900" lvl="1" indent="-342900">
              <a:buFont typeface="Wingdings" panose="05000000000000000000" pitchFamily="2" charset="2"/>
              <a:buChar char="Ø"/>
              <a:tabLst>
                <a:tab pos="403225" algn="l"/>
                <a:tab pos="464820" algn="l"/>
              </a:tabLst>
              <a:defRPr/>
            </a:pPr>
            <a:r>
              <a:rPr lang="en-US" sz="1600" b="1" dirty="0">
                <a:solidFill>
                  <a:schemeClr val="accent5">
                    <a:lumMod val="75000"/>
                  </a:schemeClr>
                </a:solidFill>
                <a:latin typeface="+mn-lt"/>
                <a:cs typeface="Calibri"/>
              </a:rPr>
              <a:t>Use Cases Of Data Science In Healthcare</a:t>
            </a:r>
            <a:r>
              <a:rPr lang="en-IN" sz="1600" b="1" dirty="0">
                <a:solidFill>
                  <a:schemeClr val="accent5">
                    <a:lumMod val="75000"/>
                  </a:schemeClr>
                </a:solidFill>
                <a:latin typeface="+mn-lt"/>
                <a:cs typeface="Calibri"/>
              </a:rPr>
              <a:t>:</a:t>
            </a:r>
          </a:p>
          <a:p>
            <a:pPr marL="800100" lvl="2" indent="-342900">
              <a:buFont typeface="Wingdings" panose="05000000000000000000" pitchFamily="2" charset="2"/>
              <a:buChar char="Ø"/>
              <a:tabLst>
                <a:tab pos="403225" algn="l"/>
                <a:tab pos="464820" algn="l"/>
              </a:tabLst>
              <a:defRPr/>
            </a:pPr>
            <a:endParaRPr lang="en-IN" sz="1600" b="1" dirty="0">
              <a:solidFill>
                <a:srgbClr val="0D375E"/>
              </a:solidFill>
              <a:latin typeface="+mn-lt"/>
            </a:endParaRPr>
          </a:p>
          <a:p>
            <a:pPr marL="1257300" lvl="3" indent="-342900">
              <a:buFont typeface="Wingdings" panose="05000000000000000000" pitchFamily="2" charset="2"/>
              <a:buChar char="Ø"/>
              <a:tabLst>
                <a:tab pos="403225" algn="l"/>
                <a:tab pos="464820" algn="l"/>
              </a:tabLst>
              <a:defRPr/>
            </a:pPr>
            <a:endParaRPr lang="en-IN" sz="1600" b="1" dirty="0">
              <a:solidFill>
                <a:srgbClr val="0D375E"/>
              </a:solidFill>
              <a:latin typeface="+mn-lt"/>
            </a:endParaRPr>
          </a:p>
          <a:p>
            <a:pPr algn="l"/>
            <a:r>
              <a:rPr lang="en-IN" sz="1600" b="1" i="0" dirty="0">
                <a:solidFill>
                  <a:srgbClr val="17161A"/>
                </a:solidFill>
                <a:effectLst/>
                <a:latin typeface="Catamaran"/>
              </a:rPr>
              <a:t>	</a:t>
            </a:r>
          </a:p>
        </p:txBody>
      </p:sp>
      <p:sp>
        <p:nvSpPr>
          <p:cNvPr id="13" name="TextBox 12">
            <a:extLst>
              <a:ext uri="{FF2B5EF4-FFF2-40B4-BE49-F238E27FC236}">
                <a16:creationId xmlns:a16="http://schemas.microsoft.com/office/drawing/2014/main" id="{5F838FAF-E202-EBDE-5C18-D0CA3DDBDDF1}"/>
              </a:ext>
            </a:extLst>
          </p:cNvPr>
          <p:cNvSpPr txBox="1"/>
          <p:nvPr/>
        </p:nvSpPr>
        <p:spPr>
          <a:xfrm>
            <a:off x="453869" y="5549031"/>
            <a:ext cx="8375904" cy="1077218"/>
          </a:xfrm>
          <a:prstGeom prst="rect">
            <a:avLst/>
          </a:prstGeom>
          <a:noFill/>
        </p:spPr>
        <p:txBody>
          <a:bodyPr wrap="square" numCol="2" rtlCol="0">
            <a:spAutoFit/>
          </a:bodyPr>
          <a:lstStyle/>
          <a:p>
            <a:pPr marL="800100" lvl="2" indent="-342900">
              <a:buFont typeface="Wingdings" panose="05000000000000000000" pitchFamily="2" charset="2"/>
              <a:buChar char="§"/>
              <a:tabLst>
                <a:tab pos="403225" algn="l"/>
                <a:tab pos="464820" algn="l"/>
              </a:tabLst>
              <a:defRPr/>
            </a:pPr>
            <a:r>
              <a:rPr lang="en-IN" sz="1600" dirty="0">
                <a:solidFill>
                  <a:srgbClr val="17161A"/>
                </a:solidFill>
                <a:latin typeface="+mn-lt"/>
              </a:rPr>
              <a:t>Drug Discovery                                           </a:t>
            </a:r>
          </a:p>
          <a:p>
            <a:pPr marL="800100" lvl="2" indent="-342900">
              <a:buFont typeface="Wingdings" panose="05000000000000000000" pitchFamily="2" charset="2"/>
              <a:buChar char="§"/>
              <a:tabLst>
                <a:tab pos="403225" algn="l"/>
                <a:tab pos="464820" algn="l"/>
              </a:tabLst>
              <a:defRPr/>
            </a:pPr>
            <a:r>
              <a:rPr lang="en-IN" sz="1600" dirty="0">
                <a:solidFill>
                  <a:srgbClr val="17161A"/>
                </a:solidFill>
                <a:latin typeface="+mn-lt"/>
              </a:rPr>
              <a:t>Diagnostics</a:t>
            </a:r>
          </a:p>
          <a:p>
            <a:pPr marL="800100" lvl="2" indent="-342900">
              <a:buFont typeface="Wingdings" panose="05000000000000000000" pitchFamily="2" charset="2"/>
              <a:buChar char="§"/>
              <a:tabLst>
                <a:tab pos="403225" algn="l"/>
                <a:tab pos="464820" algn="l"/>
              </a:tabLst>
              <a:defRPr/>
            </a:pPr>
            <a:r>
              <a:rPr lang="en-IN" sz="1600" dirty="0">
                <a:solidFill>
                  <a:srgbClr val="17161A"/>
                </a:solidFill>
                <a:latin typeface="+mn-lt"/>
              </a:rPr>
              <a:t>Reduced Healthcare </a:t>
            </a:r>
            <a:r>
              <a:rPr lang="en-IN" sz="1600" dirty="0">
                <a:solidFill>
                  <a:srgbClr val="333333"/>
                </a:solidFill>
                <a:latin typeface="+mn-lt"/>
              </a:rPr>
              <a:t>Costs</a:t>
            </a:r>
          </a:p>
          <a:p>
            <a:pPr marL="800100" lvl="2" indent="-342900">
              <a:buFont typeface="Wingdings" panose="05000000000000000000" pitchFamily="2" charset="2"/>
              <a:buChar char="§"/>
              <a:tabLst>
                <a:tab pos="403225" algn="l"/>
                <a:tab pos="464820" algn="l"/>
              </a:tabLst>
              <a:defRPr/>
            </a:pPr>
            <a:endParaRPr lang="en-IN" sz="1600" dirty="0">
              <a:solidFill>
                <a:srgbClr val="17161A"/>
              </a:solidFill>
              <a:latin typeface="+mn-lt"/>
            </a:endParaRPr>
          </a:p>
          <a:p>
            <a:pPr marL="800100" lvl="2" indent="-342900">
              <a:buFont typeface="Wingdings" panose="05000000000000000000" pitchFamily="2" charset="2"/>
              <a:buChar char="§"/>
              <a:tabLst>
                <a:tab pos="403225" algn="l"/>
                <a:tab pos="464820" algn="l"/>
              </a:tabLst>
              <a:defRPr/>
            </a:pPr>
            <a:r>
              <a:rPr lang="en-IN" sz="1600" dirty="0">
                <a:solidFill>
                  <a:srgbClr val="17161A"/>
                </a:solidFill>
                <a:latin typeface="+mn-lt"/>
              </a:rPr>
              <a:t>Predictive Analytics</a:t>
            </a:r>
          </a:p>
          <a:p>
            <a:pPr marL="800100" lvl="2" indent="-342900">
              <a:buFont typeface="Wingdings" panose="05000000000000000000" pitchFamily="2" charset="2"/>
              <a:buChar char="§"/>
              <a:tabLst>
                <a:tab pos="403225" algn="l"/>
                <a:tab pos="464820" algn="l"/>
              </a:tabLst>
              <a:defRPr/>
            </a:pPr>
            <a:r>
              <a:rPr lang="en-IN" sz="1600" dirty="0">
                <a:solidFill>
                  <a:srgbClr val="17161A"/>
                </a:solidFill>
                <a:latin typeface="+mn-lt"/>
              </a:rPr>
              <a:t>Monitoring Patient Health</a:t>
            </a:r>
          </a:p>
          <a:p>
            <a:pPr marL="800100" lvl="2" indent="-342900">
              <a:buFont typeface="Wingdings" panose="05000000000000000000" pitchFamily="2" charset="2"/>
              <a:buChar char="§"/>
              <a:tabLst>
                <a:tab pos="403225" algn="l"/>
                <a:tab pos="464820" algn="l"/>
              </a:tabLst>
              <a:defRPr/>
            </a:pPr>
            <a:r>
              <a:rPr lang="en-IN" sz="1600" dirty="0">
                <a:solidFill>
                  <a:srgbClr val="17161A"/>
                </a:solidFill>
                <a:latin typeface="+mn-lt"/>
              </a:rPr>
              <a:t>Medical Image Analysis</a:t>
            </a:r>
          </a:p>
          <a:p>
            <a:pPr marL="800100" lvl="2" indent="-342900">
              <a:buFont typeface="Wingdings" panose="05000000000000000000" pitchFamily="2" charset="2"/>
              <a:buChar char="§"/>
              <a:tabLst>
                <a:tab pos="403225" algn="l"/>
                <a:tab pos="464820" algn="l"/>
              </a:tabLst>
              <a:defRPr/>
            </a:pPr>
            <a:endParaRPr lang="en-IN" sz="1600" dirty="0">
              <a:solidFill>
                <a:srgbClr val="17161A"/>
              </a:solidFill>
              <a:latin typeface="+mn-lt"/>
            </a:endParaRPr>
          </a:p>
        </p:txBody>
      </p:sp>
    </p:spTree>
    <p:extLst>
      <p:ext uri="{BB962C8B-B14F-4D97-AF65-F5344CB8AC3E}">
        <p14:creationId xmlns:p14="http://schemas.microsoft.com/office/powerpoint/2010/main" val="4241798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B89E-7764-49A8-8F72-CFCD7D21C7B2}"/>
              </a:ext>
            </a:extLst>
          </p:cNvPr>
          <p:cNvSpPr>
            <a:spLocks noGrp="1"/>
          </p:cNvSpPr>
          <p:nvPr>
            <p:ph type="title"/>
          </p:nvPr>
        </p:nvSpPr>
        <p:spPr>
          <a:xfrm>
            <a:off x="276720" y="109728"/>
            <a:ext cx="8562480" cy="576000"/>
          </a:xfrm>
        </p:spPr>
        <p:txBody>
          <a:bodyPr/>
          <a:lstStyle/>
          <a:p>
            <a:pPr lvl="1" algn="l">
              <a:tabLst>
                <a:tab pos="403225" algn="l"/>
                <a:tab pos="464820" algn="l"/>
              </a:tabLst>
              <a:defRPr/>
            </a:pPr>
            <a:r>
              <a:rPr lang="en-IN" sz="2600" b="1" kern="1200" dirty="0">
                <a:solidFill>
                  <a:schemeClr val="tx1">
                    <a:lumMod val="75000"/>
                    <a:lumOff val="25000"/>
                  </a:schemeClr>
                </a:solidFill>
              </a:rPr>
              <a:t>What is Data Science? (3/4)</a:t>
            </a:r>
            <a:endParaRPr lang="en-US" sz="2600" b="1" kern="1200" dirty="0">
              <a:solidFill>
                <a:schemeClr val="tx1">
                  <a:lumMod val="75000"/>
                  <a:lumOff val="25000"/>
                </a:schemeClr>
              </a:solidFill>
              <a:latin typeface="+mj-lt"/>
              <a:ea typeface="+mj-ea"/>
              <a:cs typeface="+mj-cs"/>
            </a:endParaRPr>
          </a:p>
        </p:txBody>
      </p:sp>
      <p:sp>
        <p:nvSpPr>
          <p:cNvPr id="3" name="TextBox 2">
            <a:extLst>
              <a:ext uri="{FF2B5EF4-FFF2-40B4-BE49-F238E27FC236}">
                <a16:creationId xmlns:a16="http://schemas.microsoft.com/office/drawing/2014/main" id="{F96AFF00-8821-4929-8B22-35993E465BFC}"/>
              </a:ext>
            </a:extLst>
          </p:cNvPr>
          <p:cNvSpPr txBox="1"/>
          <p:nvPr/>
        </p:nvSpPr>
        <p:spPr>
          <a:xfrm>
            <a:off x="274320" y="914400"/>
            <a:ext cx="8558784" cy="2862322"/>
          </a:xfrm>
          <a:prstGeom prst="rect">
            <a:avLst/>
          </a:prstGeom>
          <a:noFill/>
        </p:spPr>
        <p:txBody>
          <a:bodyPr wrap="square" rtlCol="0">
            <a:spAutoFit/>
          </a:bodyPr>
          <a:lstStyle/>
          <a:p>
            <a:pPr>
              <a:spcBef>
                <a:spcPts val="600"/>
              </a:spcBef>
            </a:pPr>
            <a:r>
              <a:rPr lang="en-US" sz="1600" b="1">
                <a:solidFill>
                  <a:schemeClr val="accent5">
                    <a:lumMod val="75000"/>
                  </a:schemeClr>
                </a:solidFill>
                <a:latin typeface="+mn-lt"/>
                <a:cs typeface="Calibri"/>
              </a:rPr>
              <a:t>Data Science Use Case: Wearables</a:t>
            </a:r>
          </a:p>
          <a:p>
            <a:pPr marL="350838" lvl="1" indent="-350838">
              <a:spcBef>
                <a:spcPts val="600"/>
              </a:spcBef>
              <a:spcAft>
                <a:spcPts val="0"/>
              </a:spcAft>
              <a:buSzPct val="100000"/>
              <a:buFont typeface="Wingdings" panose="05000000000000000000" pitchFamily="2" charset="2"/>
              <a:buChar char="§"/>
              <a:defRPr/>
            </a:pPr>
            <a:r>
              <a:rPr lang="en-US" sz="1600">
                <a:solidFill>
                  <a:schemeClr val="tx1">
                    <a:lumMod val="75000"/>
                    <a:lumOff val="25000"/>
                  </a:schemeClr>
                </a:solidFill>
                <a:latin typeface="+mn-lt"/>
              </a:rPr>
              <a:t>Wearables have recently become quite popular and ubiquitous among masses, which include smart-watches, fitness trackers, smart clothing, implantable and others. These are worn on the body to gain vital readings of individual’s health like heart rate, blood pressure, temperature and others</a:t>
            </a:r>
          </a:p>
          <a:p>
            <a:pPr marL="0" lvl="1">
              <a:spcBef>
                <a:spcPts val="600"/>
              </a:spcBef>
              <a:spcAft>
                <a:spcPts val="0"/>
              </a:spcAft>
              <a:buSzPct val="100000"/>
              <a:defRPr/>
            </a:pPr>
            <a:r>
              <a:rPr lang="en-US" sz="1600" b="1">
                <a:solidFill>
                  <a:schemeClr val="accent5">
                    <a:lumMod val="75000"/>
                  </a:schemeClr>
                </a:solidFill>
                <a:latin typeface="+mn-lt"/>
              </a:rPr>
              <a:t>Objective</a:t>
            </a:r>
          </a:p>
          <a:p>
            <a:pPr marL="350838" lvl="1" indent="-350838">
              <a:spcBef>
                <a:spcPts val="600"/>
              </a:spcBef>
              <a:spcAft>
                <a:spcPts val="0"/>
              </a:spcAft>
              <a:buSzPct val="100000"/>
              <a:buFont typeface="Wingdings" panose="05000000000000000000" pitchFamily="2" charset="2"/>
              <a:buChar char="§"/>
              <a:defRPr/>
            </a:pPr>
            <a:r>
              <a:rPr lang="en-US" sz="1600">
                <a:solidFill>
                  <a:schemeClr val="tx1">
                    <a:lumMod val="75000"/>
                    <a:lumOff val="25000"/>
                  </a:schemeClr>
                </a:solidFill>
                <a:latin typeface="+mn-lt"/>
              </a:rPr>
              <a:t>To record the important information related to patient health that is stored in the cloud for analytics</a:t>
            </a:r>
          </a:p>
          <a:p>
            <a:pPr marL="350838" lvl="1" indent="-350838">
              <a:spcBef>
                <a:spcPts val="600"/>
              </a:spcBef>
              <a:spcAft>
                <a:spcPts val="0"/>
              </a:spcAft>
              <a:buSzPct val="100000"/>
              <a:buFont typeface="Wingdings" panose="05000000000000000000" pitchFamily="2" charset="2"/>
              <a:buChar char="§"/>
              <a:defRPr/>
            </a:pPr>
            <a:r>
              <a:rPr lang="en-US" sz="1600">
                <a:solidFill>
                  <a:schemeClr val="tx1">
                    <a:lumMod val="75000"/>
                    <a:lumOff val="25000"/>
                  </a:schemeClr>
                </a:solidFill>
                <a:latin typeface="+mn-lt"/>
              </a:rPr>
              <a:t>The captured data is utilized to create predictive models for prediction of adverse health events, prevention of diseases and for efficient health management</a:t>
            </a:r>
          </a:p>
        </p:txBody>
      </p:sp>
    </p:spTree>
    <p:extLst>
      <p:ext uri="{BB962C8B-B14F-4D97-AF65-F5344CB8AC3E}">
        <p14:creationId xmlns:p14="http://schemas.microsoft.com/office/powerpoint/2010/main" val="1485797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B89E-7764-49A8-8F72-CFCD7D21C7B2}"/>
              </a:ext>
            </a:extLst>
          </p:cNvPr>
          <p:cNvSpPr>
            <a:spLocks noGrp="1"/>
          </p:cNvSpPr>
          <p:nvPr>
            <p:ph type="title"/>
          </p:nvPr>
        </p:nvSpPr>
        <p:spPr>
          <a:xfrm>
            <a:off x="276720" y="109728"/>
            <a:ext cx="8562480" cy="576000"/>
          </a:xfrm>
        </p:spPr>
        <p:txBody>
          <a:bodyPr/>
          <a:lstStyle/>
          <a:p>
            <a:pPr lvl="1" algn="l">
              <a:tabLst>
                <a:tab pos="403225" algn="l"/>
                <a:tab pos="464820" algn="l"/>
              </a:tabLst>
              <a:defRPr/>
            </a:pPr>
            <a:r>
              <a:rPr lang="en-IN" sz="2600" b="1" kern="1200" dirty="0">
                <a:solidFill>
                  <a:schemeClr val="tx1">
                    <a:lumMod val="75000"/>
                    <a:lumOff val="25000"/>
                  </a:schemeClr>
                </a:solidFill>
              </a:rPr>
              <a:t>Data Science example use case – RPM  (4/4)</a:t>
            </a:r>
            <a:endParaRPr lang="en-US" sz="2600" b="1" kern="1200" dirty="0">
              <a:solidFill>
                <a:schemeClr val="tx1">
                  <a:lumMod val="75000"/>
                  <a:lumOff val="25000"/>
                </a:schemeClr>
              </a:solidFill>
              <a:latin typeface="+mj-lt"/>
              <a:ea typeface="+mj-ea"/>
              <a:cs typeface="+mj-cs"/>
            </a:endParaRPr>
          </a:p>
        </p:txBody>
      </p:sp>
      <p:sp>
        <p:nvSpPr>
          <p:cNvPr id="3" name="TextBox 2">
            <a:extLst>
              <a:ext uri="{FF2B5EF4-FFF2-40B4-BE49-F238E27FC236}">
                <a16:creationId xmlns:a16="http://schemas.microsoft.com/office/drawing/2014/main" id="{F96AFF00-8821-4929-8B22-35993E465BFC}"/>
              </a:ext>
            </a:extLst>
          </p:cNvPr>
          <p:cNvSpPr txBox="1"/>
          <p:nvPr/>
        </p:nvSpPr>
        <p:spPr>
          <a:xfrm>
            <a:off x="274320" y="914400"/>
            <a:ext cx="8558784" cy="1877437"/>
          </a:xfrm>
          <a:prstGeom prst="rect">
            <a:avLst/>
          </a:prstGeom>
          <a:noFill/>
        </p:spPr>
        <p:txBody>
          <a:bodyPr wrap="square" rtlCol="0">
            <a:spAutoFit/>
          </a:bodyPr>
          <a:lstStyle/>
          <a:p>
            <a:pPr marL="0" lvl="1">
              <a:spcBef>
                <a:spcPts val="600"/>
              </a:spcBef>
              <a:spcAft>
                <a:spcPts val="0"/>
              </a:spcAft>
              <a:buSzPct val="100000"/>
              <a:defRPr/>
            </a:pPr>
            <a:r>
              <a:rPr lang="en-US" sz="1600" b="1" dirty="0">
                <a:solidFill>
                  <a:schemeClr val="accent5">
                    <a:lumMod val="75000"/>
                  </a:schemeClr>
                </a:solidFill>
                <a:latin typeface="+mn-lt"/>
                <a:cs typeface="Calibri"/>
              </a:rPr>
              <a:t>Applications</a:t>
            </a:r>
          </a:p>
          <a:p>
            <a:pPr marL="350838" lvl="1" indent="-350838">
              <a:spcBef>
                <a:spcPts val="600"/>
              </a:spcBef>
              <a:spcAft>
                <a:spcPts val="0"/>
              </a:spcAft>
              <a:buSzPct val="100000"/>
              <a:buFont typeface="Wingdings" panose="05000000000000000000" pitchFamily="2" charset="2"/>
              <a:buChar char="§"/>
              <a:defRPr/>
            </a:pPr>
            <a:r>
              <a:rPr lang="en-US" sz="1600" dirty="0">
                <a:solidFill>
                  <a:schemeClr val="tx1">
                    <a:lumMod val="75000"/>
                    <a:lumOff val="25000"/>
                  </a:schemeClr>
                </a:solidFill>
                <a:latin typeface="+mn-lt"/>
              </a:rPr>
              <a:t>With remote patient monitoring, wearables record vital health readings that are used to formulate a data science model</a:t>
            </a:r>
          </a:p>
          <a:p>
            <a:pPr marL="350838" lvl="1" indent="-350838">
              <a:spcBef>
                <a:spcPts val="600"/>
              </a:spcBef>
              <a:spcAft>
                <a:spcPts val="0"/>
              </a:spcAft>
              <a:buSzPct val="100000"/>
              <a:buFont typeface="Wingdings" panose="05000000000000000000" pitchFamily="2" charset="2"/>
              <a:buChar char="§"/>
              <a:defRPr/>
            </a:pPr>
            <a:r>
              <a:rPr lang="en-US" sz="1600" dirty="0">
                <a:solidFill>
                  <a:schemeClr val="tx1">
                    <a:lumMod val="75000"/>
                    <a:lumOff val="25000"/>
                  </a:schemeClr>
                </a:solidFill>
                <a:latin typeface="+mn-lt"/>
              </a:rPr>
              <a:t>It enables personalization and provide incentives to individual’s health </a:t>
            </a:r>
          </a:p>
          <a:p>
            <a:pPr marL="350838" lvl="1" indent="-350838">
              <a:spcBef>
                <a:spcPts val="600"/>
              </a:spcBef>
              <a:spcAft>
                <a:spcPts val="0"/>
              </a:spcAft>
              <a:buSzPct val="100000"/>
              <a:buFont typeface="Wingdings" panose="05000000000000000000" pitchFamily="2" charset="2"/>
              <a:buChar char="§"/>
              <a:defRPr/>
            </a:pPr>
            <a:r>
              <a:rPr lang="en-US" sz="1600" dirty="0">
                <a:solidFill>
                  <a:schemeClr val="tx1">
                    <a:lumMod val="75000"/>
                    <a:lumOff val="25000"/>
                  </a:schemeClr>
                </a:solidFill>
                <a:latin typeface="+mn-lt"/>
              </a:rPr>
              <a:t>It keeps track of individual health status and regulate risks associated with it</a:t>
            </a:r>
          </a:p>
          <a:p>
            <a:pPr marL="350838" lvl="1" indent="-350838">
              <a:spcBef>
                <a:spcPts val="600"/>
              </a:spcBef>
              <a:spcAft>
                <a:spcPts val="0"/>
              </a:spcAft>
              <a:buSzPct val="100000"/>
              <a:buFont typeface="Wingdings" panose="05000000000000000000" pitchFamily="2" charset="2"/>
              <a:buChar char="§"/>
              <a:defRPr/>
            </a:pPr>
            <a:r>
              <a:rPr lang="en-US" sz="1600" dirty="0">
                <a:solidFill>
                  <a:schemeClr val="tx1">
                    <a:lumMod val="75000"/>
                    <a:lumOff val="25000"/>
                  </a:schemeClr>
                </a:solidFill>
                <a:latin typeface="+mn-lt"/>
              </a:rPr>
              <a:t>It allows analyst to </a:t>
            </a:r>
            <a:r>
              <a:rPr lang="en-US" sz="1600" b="1" dirty="0">
                <a:solidFill>
                  <a:schemeClr val="tx1">
                    <a:lumMod val="75000"/>
                    <a:lumOff val="25000"/>
                  </a:schemeClr>
                </a:solidFill>
                <a:latin typeface="+mn-lt"/>
              </a:rPr>
              <a:t>determine patterns to predict potential health issues </a:t>
            </a:r>
            <a:r>
              <a:rPr lang="en-US" sz="1600" dirty="0">
                <a:solidFill>
                  <a:schemeClr val="tx1">
                    <a:lumMod val="75000"/>
                    <a:lumOff val="25000"/>
                  </a:schemeClr>
                </a:solidFill>
                <a:latin typeface="+mn-lt"/>
              </a:rPr>
              <a:t>for early diagnosis</a:t>
            </a:r>
          </a:p>
        </p:txBody>
      </p:sp>
      <p:pic>
        <p:nvPicPr>
          <p:cNvPr id="4" name="Picture 3">
            <a:extLst>
              <a:ext uri="{FF2B5EF4-FFF2-40B4-BE49-F238E27FC236}">
                <a16:creationId xmlns:a16="http://schemas.microsoft.com/office/drawing/2014/main" id="{BD8EE6F1-74CC-4687-B781-9308B879165E}"/>
              </a:ext>
            </a:extLst>
          </p:cNvPr>
          <p:cNvPicPr>
            <a:picLocks noChangeAspect="1"/>
          </p:cNvPicPr>
          <p:nvPr/>
        </p:nvPicPr>
        <p:blipFill>
          <a:blip r:embed="rId2"/>
          <a:stretch>
            <a:fillRect/>
          </a:stretch>
        </p:blipFill>
        <p:spPr>
          <a:xfrm>
            <a:off x="2286000" y="2791837"/>
            <a:ext cx="4038600" cy="3165112"/>
          </a:xfrm>
          <a:prstGeom prst="rect">
            <a:avLst/>
          </a:prstGeom>
        </p:spPr>
      </p:pic>
      <p:sp>
        <p:nvSpPr>
          <p:cNvPr id="5" name="TextBox 4">
            <a:extLst>
              <a:ext uri="{FF2B5EF4-FFF2-40B4-BE49-F238E27FC236}">
                <a16:creationId xmlns:a16="http://schemas.microsoft.com/office/drawing/2014/main" id="{FA8B4D45-90E2-47CD-BFDF-3B3B601793A7}"/>
              </a:ext>
            </a:extLst>
          </p:cNvPr>
          <p:cNvSpPr txBox="1"/>
          <p:nvPr/>
        </p:nvSpPr>
        <p:spPr>
          <a:xfrm>
            <a:off x="838200" y="6019800"/>
            <a:ext cx="7924800" cy="461665"/>
          </a:xfrm>
          <a:prstGeom prst="rect">
            <a:avLst/>
          </a:prstGeom>
          <a:noFill/>
        </p:spPr>
        <p:txBody>
          <a:bodyPr wrap="square" rtlCol="0">
            <a:spAutoFit/>
          </a:bodyPr>
          <a:lstStyle/>
          <a:p>
            <a:r>
              <a:rPr lang="en-US" sz="1200">
                <a:hlinkClick r:id="rId3"/>
              </a:rPr>
              <a:t>https://www.researchgate.net/publication/329728601_Non-Invasive_Flexible_and_Stretchable_Wearable_Sensors_With_Nano-Based_Enhancement_for_Chronic_Disease_Care</a:t>
            </a:r>
            <a:endParaRPr lang="en-US" sz="1200"/>
          </a:p>
        </p:txBody>
      </p:sp>
    </p:spTree>
    <p:extLst>
      <p:ext uri="{BB962C8B-B14F-4D97-AF65-F5344CB8AC3E}">
        <p14:creationId xmlns:p14="http://schemas.microsoft.com/office/powerpoint/2010/main" val="3612754904"/>
      </p:ext>
    </p:extLst>
  </p:cSld>
  <p:clrMapOvr>
    <a:masterClrMapping/>
  </p:clrMapOvr>
</p:sld>
</file>

<file path=ppt/theme/theme1.xml><?xml version="1.0" encoding="utf-8"?>
<a:theme xmlns:a="http://schemas.openxmlformats.org/drawingml/2006/main" name="CitiusTech Corporate PPT Template and Guidelines_201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itiusTech Corporate PPT Guidelines_2016.pptx" id="{04347C8F-B6B7-47FC-B49A-69E8133F353C}" vid="{F12302D8-B552-4A09-8F49-3EAAA18155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5A247BFFD5CC43815433FDFFCF2D33" ma:contentTypeVersion="11" ma:contentTypeDescription="Create a new document." ma:contentTypeScope="" ma:versionID="06200fdf745c598e5f1af2e425c9c2ef">
  <xsd:schema xmlns:xsd="http://www.w3.org/2001/XMLSchema" xmlns:xs="http://www.w3.org/2001/XMLSchema" xmlns:p="http://schemas.microsoft.com/office/2006/metadata/properties" xmlns:ns3="7e3a0889-c6d1-4cff-aef6-2c32f8df03b9" xmlns:ns4="1d4953f3-ea01-4ff7-b56c-2f1bbfd3ff2c" targetNamespace="http://schemas.microsoft.com/office/2006/metadata/properties" ma:root="true" ma:fieldsID="9248205b7c3d7ddcd62c36fcb64408ce" ns3:_="" ns4:_="">
    <xsd:import namespace="7e3a0889-c6d1-4cff-aef6-2c32f8df03b9"/>
    <xsd:import namespace="1d4953f3-ea01-4ff7-b56c-2f1bbfd3ff2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3a0889-c6d1-4cff-aef6-2c32f8df03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d4953f3-ea01-4ff7-b56c-2f1bbfd3ff2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5336ED-8A3F-4D62-A20A-85B2428E3570}">
  <ds:schemaRefs>
    <ds:schemaRef ds:uri="1d4953f3-ea01-4ff7-b56c-2f1bbfd3ff2c"/>
    <ds:schemaRef ds:uri="7e3a0889-c6d1-4cff-aef6-2c32f8df03b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A21F8E1-603D-4283-8136-CCD189042C42}">
  <ds:schemaRefs>
    <ds:schemaRef ds:uri="http://schemas.microsoft.com/sharepoint/v3/contenttype/forms"/>
  </ds:schemaRefs>
</ds:datastoreItem>
</file>

<file path=customXml/itemProps3.xml><?xml version="1.0" encoding="utf-8"?>
<ds:datastoreItem xmlns:ds="http://schemas.openxmlformats.org/officeDocument/2006/customXml" ds:itemID="{262E9FAF-C66F-4072-B6CE-FAF258FF542B}">
  <ds:schemaRefs>
    <ds:schemaRef ds:uri="http://www.w3.org/XML/1998/namespace"/>
    <ds:schemaRef ds:uri="http://purl.org/dc/terms/"/>
    <ds:schemaRef ds:uri="http://purl.org/dc/elements/1.1/"/>
    <ds:schemaRef ds:uri="7e3a0889-c6d1-4cff-aef6-2c32f8df03b9"/>
    <ds:schemaRef ds:uri="http://schemas.microsoft.com/office/2006/documentManagement/types"/>
    <ds:schemaRef ds:uri="http://schemas.microsoft.com/office/infopath/2007/PartnerControls"/>
    <ds:schemaRef ds:uri="http://schemas.openxmlformats.org/package/2006/metadata/core-properties"/>
    <ds:schemaRef ds:uri="1d4953f3-ea01-4ff7-b56c-2f1bbfd3ff2c"/>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1274</TotalTime>
  <Words>3260</Words>
  <Application>Microsoft Office PowerPoint</Application>
  <PresentationFormat>On-screen Show (4:3)</PresentationFormat>
  <Paragraphs>337</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Arial</vt:lpstr>
      <vt:lpstr>Calibri</vt:lpstr>
      <vt:lpstr>Catamaran</vt:lpstr>
      <vt:lpstr>inter-regular</vt:lpstr>
      <vt:lpstr>Segoe UI</vt:lpstr>
      <vt:lpstr>Tahoma</vt:lpstr>
      <vt:lpstr>Times New Roman</vt:lpstr>
      <vt:lpstr>Wingdings</vt:lpstr>
      <vt:lpstr>CitiusTech Corporate PPT Template and Guidelines_2016</vt:lpstr>
      <vt:lpstr>PowerPoint Presentation</vt:lpstr>
      <vt:lpstr>Agenda</vt:lpstr>
      <vt:lpstr>Introduction (1/2)</vt:lpstr>
      <vt:lpstr>Introduction (2/2)</vt:lpstr>
      <vt:lpstr>Agenda</vt:lpstr>
      <vt:lpstr>What is Data Science? (1/4)</vt:lpstr>
      <vt:lpstr>PowerPoint Presentation</vt:lpstr>
      <vt:lpstr>What is Data Science? (3/4)</vt:lpstr>
      <vt:lpstr>Data Science example use case – RPM  (4/4)</vt:lpstr>
      <vt:lpstr>Agenda</vt:lpstr>
      <vt:lpstr>What is Machine Learning? (1/4) </vt:lpstr>
      <vt:lpstr>What is Machine Learning? (2/4) </vt:lpstr>
      <vt:lpstr>What is Machine Learning? (3/4) </vt:lpstr>
      <vt:lpstr>What is Machine Learning? (4/4)</vt:lpstr>
      <vt:lpstr>Agenda</vt:lpstr>
      <vt:lpstr>What is Deep Learning? (1/3)</vt:lpstr>
      <vt:lpstr>What is Deep Learning? (2/3)</vt:lpstr>
      <vt:lpstr>What is Deep Learning? (3/3)</vt:lpstr>
      <vt:lpstr>Agenda</vt:lpstr>
      <vt:lpstr>What is Artificial Intelligence? (1/4)</vt:lpstr>
      <vt:lpstr>What is Artificial Intelligence? (2/4)</vt:lpstr>
      <vt:lpstr>What is Artificial Intelligence? (3/4)</vt:lpstr>
      <vt:lpstr>What is Artificial Intelligence? (4/4)</vt:lpstr>
      <vt:lpstr>Agenda</vt:lpstr>
      <vt:lpstr>Comparing DS, ML, DL and AI </vt:lpstr>
      <vt:lpstr>Agenda</vt:lpstr>
      <vt:lpstr>Summary</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DS, ML, DL and AI</dc:title>
  <dc:creator>Silvia Peter</dc:creator>
  <cp:lastModifiedBy>Shubham Mhaske</cp:lastModifiedBy>
  <cp:revision>20</cp:revision>
  <dcterms:created xsi:type="dcterms:W3CDTF">2017-04-17T06:26:02Z</dcterms:created>
  <dcterms:modified xsi:type="dcterms:W3CDTF">2022-08-08T14:01:14Z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0x010100645A247BFFD5CC43815433FDFFCF2D33</vt:lpwstr>
  </property>
</Properties>
</file>