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60" r:id="rId3"/>
    <p:sldId id="261" r:id="rId4"/>
    <p:sldId id="257" r:id="rId5"/>
    <p:sldId id="263" r:id="rId6"/>
    <p:sldId id="264" r:id="rId7"/>
    <p:sldId id="258" r:id="rId8"/>
    <p:sldId id="259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48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90f7b5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90f7b5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690f7b5b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690f7b5b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690f7b5b8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690f7b5b8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1899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84227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045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26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75091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112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7964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29910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9020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669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04410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111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11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Global CO</a:t>
            </a:r>
            <a:r>
              <a:rPr lang="en" sz="4300" dirty="0"/>
              <a:t>2 </a:t>
            </a:r>
            <a:r>
              <a:rPr lang="en" dirty="0"/>
              <a:t>Production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457950" y="3972864"/>
            <a:ext cx="2400300" cy="109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Presented by: Shubham Mittal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Last Updated: 27-May-2021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A757-B6D6-47A0-B8B4-DBE3CBB2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3512-9D89-49A5-AE21-0E0F8730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Data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Key Insights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Recommendations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092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5778-8D6E-45BA-9C51-49FABFFC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E621-05DE-4493-8B18-A7F13806C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Earth is </a:t>
            </a:r>
            <a:r>
              <a:rPr lang="en-US" sz="2400" i="1" dirty="0"/>
              <a:t>hotter </a:t>
            </a:r>
            <a:r>
              <a:rPr lang="en-US" sz="2400" dirty="0"/>
              <a:t>now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Seal-level </a:t>
            </a:r>
            <a:r>
              <a:rPr lang="en-US" sz="2400" i="1" dirty="0"/>
              <a:t>increasing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i="1" dirty="0"/>
              <a:t>Uncertainty</a:t>
            </a:r>
            <a:r>
              <a:rPr lang="en-US" sz="2400" dirty="0"/>
              <a:t> in weather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Ozone layer </a:t>
            </a:r>
            <a:r>
              <a:rPr lang="en-US" sz="2400" i="1" dirty="0"/>
              <a:t>depleting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       It’s GLOBAL WARMING</a:t>
            </a:r>
            <a:endParaRPr lang="en-IN" sz="2400" i="1" dirty="0"/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1ED9040D-AD10-41EA-ABCE-F6D6BA5C7BD7}"/>
              </a:ext>
            </a:extLst>
          </p:cNvPr>
          <p:cNvSpPr/>
          <p:nvPr/>
        </p:nvSpPr>
        <p:spPr>
          <a:xfrm>
            <a:off x="836805" y="3964258"/>
            <a:ext cx="498088" cy="53864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The sun's radiation is being trapped inside the atmosphere due to the greenhouse gas molecules.  This is causing the temperature of earth to rise.">
            <a:extLst>
              <a:ext uri="{FF2B5EF4-FFF2-40B4-BE49-F238E27FC236}">
                <a16:creationId xmlns:a16="http://schemas.microsoft.com/office/drawing/2014/main" id="{2997D973-8BB4-4A12-825B-00C9FE14D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14" y="701726"/>
            <a:ext cx="3084385" cy="187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EC2FD9-8059-4BCF-A3EA-B058DFCC4E9B}"/>
              </a:ext>
            </a:extLst>
          </p:cNvPr>
          <p:cNvSpPr txBox="1"/>
          <p:nvPr/>
        </p:nvSpPr>
        <p:spPr>
          <a:xfrm>
            <a:off x="6028628" y="363859"/>
            <a:ext cx="202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Greenhouse Effect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321147-A137-419D-A3BB-BAA8F3EF3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123" y="2641276"/>
            <a:ext cx="2745781" cy="230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DECB85B-ABED-42CB-9DB6-B2B42CE1109A}"/>
              </a:ext>
            </a:extLst>
          </p:cNvPr>
          <p:cNvSpPr/>
          <p:nvPr/>
        </p:nvSpPr>
        <p:spPr>
          <a:xfrm>
            <a:off x="5486401" y="2909617"/>
            <a:ext cx="2571750" cy="140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38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68875" y="6532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Carbon-Dioxide emission per person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40275" y="1471571"/>
            <a:ext cx="214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/>
              <a:t>247 countries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/>
              <a:t>Averaged over 1960-2011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"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/>
              <a:t>International variability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920E2-0BA6-4F5D-A0D4-107E5841D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99" y="1357313"/>
            <a:ext cx="6289026" cy="3349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D845-531C-4CA5-A304-9E09CB7D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40" y="69530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Most emitting country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B715AD-0BBD-4E61-A120-E621C2417B4E}"/>
              </a:ext>
            </a:extLst>
          </p:cNvPr>
          <p:cNvGrpSpPr/>
          <p:nvPr/>
        </p:nvGrpSpPr>
        <p:grpSpPr>
          <a:xfrm>
            <a:off x="1548602" y="1160538"/>
            <a:ext cx="6377299" cy="3587225"/>
            <a:chOff x="2426426" y="1300746"/>
            <a:chExt cx="6377299" cy="3587225"/>
          </a:xfrm>
        </p:grpSpPr>
        <p:pic>
          <p:nvPicPr>
            <p:cNvPr id="4" name="Google Shape;62;p14">
              <a:extLst>
                <a:ext uri="{FF2B5EF4-FFF2-40B4-BE49-F238E27FC236}">
                  <a16:creationId xmlns:a16="http://schemas.microsoft.com/office/drawing/2014/main" id="{69B6F8FC-191C-4B7B-912E-EA484B36C22C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426426" y="1300746"/>
              <a:ext cx="6377299" cy="3587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060C3A6-9F7D-4982-A264-938A4E795E1A}"/>
                </a:ext>
              </a:extLst>
            </p:cNvPr>
            <p:cNvCxnSpPr/>
            <p:nvPr/>
          </p:nvCxnSpPr>
          <p:spPr>
            <a:xfrm flipH="1" flipV="1">
              <a:off x="5303520" y="3127248"/>
              <a:ext cx="877824" cy="158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047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CE42-84CE-4111-A6B0-26FEC833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56" y="73353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Least emitting country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F6EDD6-7EF1-449B-9D1C-975BF9B86615}"/>
              </a:ext>
            </a:extLst>
          </p:cNvPr>
          <p:cNvGrpSpPr/>
          <p:nvPr/>
        </p:nvGrpSpPr>
        <p:grpSpPr>
          <a:xfrm>
            <a:off x="1389952" y="1192859"/>
            <a:ext cx="6585883" cy="3704559"/>
            <a:chOff x="2109280" y="1217243"/>
            <a:chExt cx="6585883" cy="37045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85047B-006A-4E8B-AA17-C6735E96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9280" y="1217243"/>
              <a:ext cx="6585883" cy="3704559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E2FC2F-8637-44BB-BBF4-3907A2B0DA5E}"/>
                </a:ext>
              </a:extLst>
            </p:cNvPr>
            <p:cNvCxnSpPr/>
            <p:nvPr/>
          </p:nvCxnSpPr>
          <p:spPr>
            <a:xfrm flipH="1" flipV="1">
              <a:off x="4145280" y="2909502"/>
              <a:ext cx="975360" cy="122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501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579924" y="70105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Yearly trend of CO2 production</a:t>
            </a: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028" y="1219200"/>
            <a:ext cx="6747468" cy="36239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DB496F-9B81-4282-B9EE-3B1450F61088}"/>
              </a:ext>
            </a:extLst>
          </p:cNvPr>
          <p:cNvSpPr txBox="1"/>
          <p:nvPr/>
        </p:nvSpPr>
        <p:spPr>
          <a:xfrm>
            <a:off x="5023104" y="1603248"/>
            <a:ext cx="96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Biggest Contributor</a:t>
            </a:r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6FB39-6C7D-4CF9-B99D-14371C390D9E}"/>
              </a:ext>
            </a:extLst>
          </p:cNvPr>
          <p:cNvSpPr txBox="1"/>
          <p:nvPr/>
        </p:nvSpPr>
        <p:spPr>
          <a:xfrm>
            <a:off x="5154008" y="3834384"/>
            <a:ext cx="96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Smallest Contributor</a:t>
            </a:r>
            <a:endParaRPr lang="en-IN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D7B947-C5C5-49F5-9A14-6D6F4B34E25D}"/>
              </a:ext>
            </a:extLst>
          </p:cNvPr>
          <p:cNvCxnSpPr/>
          <p:nvPr/>
        </p:nvCxnSpPr>
        <p:spPr>
          <a:xfrm>
            <a:off x="5769654" y="1883664"/>
            <a:ext cx="69820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38D5EC-C018-4D3D-81E6-98E36752E719}"/>
              </a:ext>
            </a:extLst>
          </p:cNvPr>
          <p:cNvCxnSpPr/>
          <p:nvPr/>
        </p:nvCxnSpPr>
        <p:spPr>
          <a:xfrm>
            <a:off x="5902137" y="4065216"/>
            <a:ext cx="352259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623400" y="70105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insights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393649"/>
            <a:ext cx="8520600" cy="1511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dirty="0"/>
              <a:t>Vast international heterogeneity </a:t>
            </a:r>
            <a:r>
              <a:rPr lang="en-US" sz="2000" dirty="0"/>
              <a:t>in emissions</a:t>
            </a:r>
            <a:endParaRPr sz="20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dirty="0"/>
              <a:t>Biggest contributors = East Asia &amp; Pacific  + Europe &amp; Central Asia</a:t>
            </a:r>
            <a:endParaRPr sz="20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dirty="0"/>
              <a:t>East Asia &amp; Pacific has exponential rise since 2002</a:t>
            </a:r>
            <a:endParaRPr sz="20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dirty="0"/>
              <a:t>North America has gradual reduce after 2005</a:t>
            </a:r>
            <a:endParaRPr sz="2000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idx="4294967295"/>
          </p:nvPr>
        </p:nvSpPr>
        <p:spPr>
          <a:xfrm>
            <a:off x="677164" y="2738472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4294967295"/>
          </p:nvPr>
        </p:nvSpPr>
        <p:spPr>
          <a:xfrm>
            <a:off x="377656" y="3368421"/>
            <a:ext cx="8521700" cy="1177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Nations in East Asia &amp; Pacific should adopt to cleaner energy alternatives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E2681-EFFE-4D3B-8D00-1C84132DED1F}"/>
              </a:ext>
            </a:extLst>
          </p:cNvPr>
          <p:cNvSpPr txBox="1"/>
          <p:nvPr/>
        </p:nvSpPr>
        <p:spPr>
          <a:xfrm>
            <a:off x="6010656" y="4145280"/>
            <a:ext cx="282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Note: The analysis is based only upon the global data recorded till 2011. The updated trends may vary</a:t>
            </a:r>
            <a:endParaRPr lang="en-IN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E150-F3C8-4234-98B6-EE58463F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4D0E6-B2D0-46AF-894B-4823FFA93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1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Thanks</a:t>
            </a:r>
            <a:endParaRPr lang="en-IN" sz="1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091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109</TotalTime>
  <Words>146</Words>
  <Application>Microsoft Office PowerPoint</Application>
  <PresentationFormat>On-screen Show (16:9)</PresentationFormat>
  <Paragraphs>37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Tw Cen MT</vt:lpstr>
      <vt:lpstr>Tw Cen MT Condensed</vt:lpstr>
      <vt:lpstr>Wingdings</vt:lpstr>
      <vt:lpstr>Wingdings 3</vt:lpstr>
      <vt:lpstr>Integral</vt:lpstr>
      <vt:lpstr>Analysis of Global CO2 Production</vt:lpstr>
      <vt:lpstr>Table of contents</vt:lpstr>
      <vt:lpstr>Problem</vt:lpstr>
      <vt:lpstr>Average Carbon-Dioxide emission per person </vt:lpstr>
      <vt:lpstr>Most emitting country</vt:lpstr>
      <vt:lpstr>Least emitting country</vt:lpstr>
      <vt:lpstr>Yearly trend of CO2 production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Global CO2 Production</dc:title>
  <cp:lastModifiedBy>Shubham Mittal</cp:lastModifiedBy>
  <cp:revision>9</cp:revision>
  <dcterms:modified xsi:type="dcterms:W3CDTF">2021-05-27T05:46:45Z</dcterms:modified>
</cp:coreProperties>
</file>