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71" r:id="rId7"/>
    <p:sldId id="272" r:id="rId8"/>
    <p:sldId id="266" r:id="rId9"/>
    <p:sldId id="274" r:id="rId10"/>
    <p:sldId id="277" r:id="rId11"/>
    <p:sldId id="278" r:id="rId12"/>
    <p:sldId id="279" r:id="rId13"/>
    <p:sldId id="281"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di, Shubham (LNG-DEL)" userId="50f6c44b-f595-45d5-abdf-fde8de54e3f2" providerId="ADAL" clId="{11C965F0-031E-47DD-AB47-4ADBA13B5BE7}"/>
    <pc:docChg chg="custSel modSld">
      <pc:chgData name="Modi, Shubham (LNG-DEL)" userId="50f6c44b-f595-45d5-abdf-fde8de54e3f2" providerId="ADAL" clId="{11C965F0-031E-47DD-AB47-4ADBA13B5BE7}" dt="2022-10-21T08:23:01.837" v="27" actId="6549"/>
      <pc:docMkLst>
        <pc:docMk/>
      </pc:docMkLst>
      <pc:sldChg chg="delSp modSp mod">
        <pc:chgData name="Modi, Shubham (LNG-DEL)" userId="50f6c44b-f595-45d5-abdf-fde8de54e3f2" providerId="ADAL" clId="{11C965F0-031E-47DD-AB47-4ADBA13B5BE7}" dt="2022-10-21T08:23:01.837" v="27" actId="6549"/>
        <pc:sldMkLst>
          <pc:docMk/>
          <pc:sldMk cId="3898575438" sldId="256"/>
        </pc:sldMkLst>
        <pc:spChg chg="mod">
          <ac:chgData name="Modi, Shubham (LNG-DEL)" userId="50f6c44b-f595-45d5-abdf-fde8de54e3f2" providerId="ADAL" clId="{11C965F0-031E-47DD-AB47-4ADBA13B5BE7}" dt="2022-10-21T08:23:01.837" v="27" actId="6549"/>
          <ac:spMkLst>
            <pc:docMk/>
            <pc:sldMk cId="3898575438" sldId="256"/>
            <ac:spMk id="3" creationId="{C62D3472-203B-4C9D-9170-41C63095354B}"/>
          </ac:spMkLst>
        </pc:spChg>
        <pc:picChg chg="del">
          <ac:chgData name="Modi, Shubham (LNG-DEL)" userId="50f6c44b-f595-45d5-abdf-fde8de54e3f2" providerId="ADAL" clId="{11C965F0-031E-47DD-AB47-4ADBA13B5BE7}" dt="2022-10-21T08:22:25.155" v="0" actId="478"/>
          <ac:picMkLst>
            <pc:docMk/>
            <pc:sldMk cId="3898575438" sldId="256"/>
            <ac:picMk id="5" creationId="{CD218CD2-1D2F-4CF8-9141-5D308602C0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AF0-8DC2-48DE-8E24-C66FDDC07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099833-E862-4304-8030-EF661693EF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268221-B25D-4DBE-94AF-69D715CB8CFB}"/>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5" name="Footer Placeholder 4">
            <a:extLst>
              <a:ext uri="{FF2B5EF4-FFF2-40B4-BE49-F238E27FC236}">
                <a16:creationId xmlns:a16="http://schemas.microsoft.com/office/drawing/2014/main" id="{927EE3C1-8B9B-4792-9D51-0F25D4346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140C9-0BD8-4740-828C-6694B959866E}"/>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377545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FBAF-D5CC-4019-BEB4-2BF4904C19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82A3AB-9907-4909-B5D4-9C1B15442F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00E24-1C2F-4693-BC34-089B1AD9BCC9}"/>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5" name="Footer Placeholder 4">
            <a:extLst>
              <a:ext uri="{FF2B5EF4-FFF2-40B4-BE49-F238E27FC236}">
                <a16:creationId xmlns:a16="http://schemas.microsoft.com/office/drawing/2014/main" id="{7D7D34F1-59F9-475A-A41C-152DAA0F6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D19FD-B3D1-4EE4-93CC-F94A8B385BB9}"/>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34094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2F8D4C-4D3C-43C6-BE52-575C05DAF3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009A12-DDD3-4FA3-B9AA-2BD697563B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8C34E-CE20-42D0-BA29-35E6FA2CD5FA}"/>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5" name="Footer Placeholder 4">
            <a:extLst>
              <a:ext uri="{FF2B5EF4-FFF2-40B4-BE49-F238E27FC236}">
                <a16:creationId xmlns:a16="http://schemas.microsoft.com/office/drawing/2014/main" id="{CA1DC575-4A2E-4097-A236-E259E5E32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EF1FA-40AB-43F5-AFC9-94090410ACF2}"/>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180083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64EC-1F3F-41F8-9858-DFA5C0813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CFC51-02C2-495C-9CA4-9B7F6C22FF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91F27-8430-47B4-BC1F-5D081CF1235B}"/>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5" name="Footer Placeholder 4">
            <a:extLst>
              <a:ext uri="{FF2B5EF4-FFF2-40B4-BE49-F238E27FC236}">
                <a16:creationId xmlns:a16="http://schemas.microsoft.com/office/drawing/2014/main" id="{FC1B74CC-230B-4BAF-8C52-B6CA876B2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6BFCE-51FD-4FCA-8FE0-2A2DC34B3DE2}"/>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122365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09DE-E5FA-4920-9666-5CFDAE2BA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BE41CA-767F-41D4-A348-DBA008BC07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34DCE-F99C-4972-BDBB-80527CC05926}"/>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5" name="Footer Placeholder 4">
            <a:extLst>
              <a:ext uri="{FF2B5EF4-FFF2-40B4-BE49-F238E27FC236}">
                <a16:creationId xmlns:a16="http://schemas.microsoft.com/office/drawing/2014/main" id="{EAD3CC01-36DC-4FA7-B314-DA2135BC0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3A7F7-CD58-4DDD-B492-E6C008E67E76}"/>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228573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4319-F8F5-4232-85A5-5AF210C6A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ABA97-202F-4D43-B59B-09F7B1754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F79C33-FCAB-4EC2-B9CC-ECBEDAC083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E40757-D51B-4E71-A19D-C8DA32BFC875}"/>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6" name="Footer Placeholder 5">
            <a:extLst>
              <a:ext uri="{FF2B5EF4-FFF2-40B4-BE49-F238E27FC236}">
                <a16:creationId xmlns:a16="http://schemas.microsoft.com/office/drawing/2014/main" id="{BC08F150-E3CA-4E00-80CA-7E23043FA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A954B-4DB8-4A8C-9EA2-D7BA498FEFFB}"/>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40388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8CC0-C6A0-4183-B7AB-5494784164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AA16E9-B975-494E-ADD4-F7BF82CE2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DC9C9-5B9F-49BF-9D40-F5ECC1F2E8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B6ED3-97E9-471D-A7F7-CF8948A30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72E20C-F818-48FF-B1B2-9FA5E2397F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77737B-8F03-4BE2-9800-D94E7B1D2304}"/>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8" name="Footer Placeholder 7">
            <a:extLst>
              <a:ext uri="{FF2B5EF4-FFF2-40B4-BE49-F238E27FC236}">
                <a16:creationId xmlns:a16="http://schemas.microsoft.com/office/drawing/2014/main" id="{75049842-A7BC-4EAA-81BA-6C43EB9CA6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F18C72-8555-40DD-BB30-940C847559D8}"/>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231989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5010-7E7C-426A-9AD1-73D9B26603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A3434-BE90-4BC6-A17C-60702B4A8556}"/>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4" name="Footer Placeholder 3">
            <a:extLst>
              <a:ext uri="{FF2B5EF4-FFF2-40B4-BE49-F238E27FC236}">
                <a16:creationId xmlns:a16="http://schemas.microsoft.com/office/drawing/2014/main" id="{F75D7D1C-55F6-4E38-A2D7-0293680C06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6224C-3D59-47D1-993B-D6D34EC448FE}"/>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177362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4F4AA-822D-4E10-B4F1-7D29675A658E}"/>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3" name="Footer Placeholder 2">
            <a:extLst>
              <a:ext uri="{FF2B5EF4-FFF2-40B4-BE49-F238E27FC236}">
                <a16:creationId xmlns:a16="http://schemas.microsoft.com/office/drawing/2014/main" id="{51C194A9-F6F2-4B38-85E3-C8D3A81E24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F9416B-23A6-4388-87B3-94FD8EB176FC}"/>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145886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E704-9E30-423B-8A05-39D676922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D719A5-0FDF-4B91-883A-E3D1B5A43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0E7EC6-EA23-4380-807F-C7EEABDB4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4916C-5F76-4928-98F9-EB145136F311}"/>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6" name="Footer Placeholder 5">
            <a:extLst>
              <a:ext uri="{FF2B5EF4-FFF2-40B4-BE49-F238E27FC236}">
                <a16:creationId xmlns:a16="http://schemas.microsoft.com/office/drawing/2014/main" id="{78CAB2E4-D51C-4212-9D19-C0A0B78983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BE326-0B3E-4DE9-94C8-D0678B8E7498}"/>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2902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71A6-949C-41A9-A9CE-DEA04180E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A6C338-B707-4680-A862-7ADE6E5DD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36C37F-A631-4FAD-8003-BD8B41E29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C0B9E-BDE6-4C26-9A77-7DE7C541B3CF}"/>
              </a:ext>
            </a:extLst>
          </p:cNvPr>
          <p:cNvSpPr>
            <a:spLocks noGrp="1"/>
          </p:cNvSpPr>
          <p:nvPr>
            <p:ph type="dt" sz="half" idx="10"/>
          </p:nvPr>
        </p:nvSpPr>
        <p:spPr/>
        <p:txBody>
          <a:bodyPr/>
          <a:lstStyle/>
          <a:p>
            <a:fld id="{48B1C727-DF9C-4A87-B087-4F3FFEF8D9C1}" type="datetimeFigureOut">
              <a:rPr lang="en-US" smtClean="0"/>
              <a:t>10/21/2022</a:t>
            </a:fld>
            <a:endParaRPr lang="en-US"/>
          </a:p>
        </p:txBody>
      </p:sp>
      <p:sp>
        <p:nvSpPr>
          <p:cNvPr id="6" name="Footer Placeholder 5">
            <a:extLst>
              <a:ext uri="{FF2B5EF4-FFF2-40B4-BE49-F238E27FC236}">
                <a16:creationId xmlns:a16="http://schemas.microsoft.com/office/drawing/2014/main" id="{7C72BFEA-5ABF-49CF-9835-92FB40D3D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7EEDE-CAB4-41B2-A42C-CF827AA32630}"/>
              </a:ext>
            </a:extLst>
          </p:cNvPr>
          <p:cNvSpPr>
            <a:spLocks noGrp="1"/>
          </p:cNvSpPr>
          <p:nvPr>
            <p:ph type="sldNum" sz="quarter" idx="12"/>
          </p:nvPr>
        </p:nvSpPr>
        <p:spPr/>
        <p:txBody>
          <a:bodyPr/>
          <a:lstStyle/>
          <a:p>
            <a:fld id="{4CBC5EF7-DB38-4F94-BC83-BF601A325C67}" type="slidenum">
              <a:rPr lang="en-US" smtClean="0"/>
              <a:t>‹#›</a:t>
            </a:fld>
            <a:endParaRPr lang="en-US"/>
          </a:p>
        </p:txBody>
      </p:sp>
    </p:spTree>
    <p:extLst>
      <p:ext uri="{BB962C8B-B14F-4D97-AF65-F5344CB8AC3E}">
        <p14:creationId xmlns:p14="http://schemas.microsoft.com/office/powerpoint/2010/main" val="9101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F792E-22EE-45E7-95DE-A19715E07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EF7E5-E2AD-4CAA-BCBD-8D7B9BD2C8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8BACB-3A11-48BB-ABD5-C585112C6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1C727-DF9C-4A87-B087-4F3FFEF8D9C1}" type="datetimeFigureOut">
              <a:rPr lang="en-US" smtClean="0"/>
              <a:t>10/21/2022</a:t>
            </a:fld>
            <a:endParaRPr lang="en-US"/>
          </a:p>
        </p:txBody>
      </p:sp>
      <p:sp>
        <p:nvSpPr>
          <p:cNvPr id="5" name="Footer Placeholder 4">
            <a:extLst>
              <a:ext uri="{FF2B5EF4-FFF2-40B4-BE49-F238E27FC236}">
                <a16:creationId xmlns:a16="http://schemas.microsoft.com/office/drawing/2014/main" id="{779C4CB9-D68E-4A9E-A5C9-C0E6BB7F2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F88637-D6E3-4CC4-92C7-0F6289DC1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C5EF7-DB38-4F94-BC83-BF601A325C67}" type="slidenum">
              <a:rPr lang="en-US" smtClean="0"/>
              <a:t>‹#›</a:t>
            </a:fld>
            <a:endParaRPr lang="en-US"/>
          </a:p>
        </p:txBody>
      </p:sp>
    </p:spTree>
    <p:extLst>
      <p:ext uri="{BB962C8B-B14F-4D97-AF65-F5344CB8AC3E}">
        <p14:creationId xmlns:p14="http://schemas.microsoft.com/office/powerpoint/2010/main" val="2518980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B2AB-F3E3-4BF6-93A1-E59A628BB9B4}"/>
              </a:ext>
            </a:extLst>
          </p:cNvPr>
          <p:cNvSpPr>
            <a:spLocks noGrp="1"/>
          </p:cNvSpPr>
          <p:nvPr>
            <p:ph type="ctrTitle"/>
          </p:nvPr>
        </p:nvSpPr>
        <p:spPr/>
        <p:txBody>
          <a:bodyPr/>
          <a:lstStyle/>
          <a:p>
            <a:r>
              <a:rPr lang="en-US" dirty="0"/>
              <a:t>Data Science Project</a:t>
            </a:r>
          </a:p>
        </p:txBody>
      </p:sp>
      <p:sp>
        <p:nvSpPr>
          <p:cNvPr id="3" name="Subtitle 2">
            <a:extLst>
              <a:ext uri="{FF2B5EF4-FFF2-40B4-BE49-F238E27FC236}">
                <a16:creationId xmlns:a16="http://schemas.microsoft.com/office/drawing/2014/main" id="{C62D3472-203B-4C9D-9170-41C63095354B}"/>
              </a:ext>
            </a:extLst>
          </p:cNvPr>
          <p:cNvSpPr>
            <a:spLocks noGrp="1"/>
          </p:cNvSpPr>
          <p:nvPr>
            <p:ph type="subTitle" idx="1"/>
          </p:nvPr>
        </p:nvSpPr>
        <p:spPr/>
        <p:txBody>
          <a:bodyPr/>
          <a:lstStyle/>
          <a:p>
            <a:pPr>
              <a:defRPr/>
            </a:pPr>
            <a:r>
              <a:rPr lang="en-US" sz="1800" dirty="0">
                <a:solidFill>
                  <a:schemeClr val="tx1"/>
                </a:solidFill>
                <a:latin typeface="+mj-lt"/>
              </a:rPr>
              <a:t>Analyzed By:  Shubham Modi</a:t>
            </a:r>
          </a:p>
          <a:p>
            <a:pPr>
              <a:defRPr/>
            </a:pPr>
            <a:r>
              <a:rPr lang="en-US" sz="2400" dirty="0">
                <a:solidFill>
                  <a:schemeClr val="tx1"/>
                </a:solidFill>
                <a:latin typeface="+mj-lt"/>
              </a:rPr>
              <a:t>Project Owner: </a:t>
            </a:r>
            <a:r>
              <a:rPr lang="en-US" dirty="0">
                <a:latin typeface="+mj-lt"/>
              </a:rPr>
              <a:t>Shubham</a:t>
            </a:r>
            <a:r>
              <a:rPr lang="en-US" sz="2400" dirty="0">
                <a:solidFill>
                  <a:schemeClr val="tx1"/>
                </a:solidFill>
                <a:latin typeface="+mj-lt"/>
              </a:rPr>
              <a:t> Modi</a:t>
            </a:r>
          </a:p>
          <a:p>
            <a:pPr>
              <a:defRPr/>
            </a:pPr>
            <a:endParaRPr lang="en-US" dirty="0"/>
          </a:p>
        </p:txBody>
      </p:sp>
    </p:spTree>
    <p:extLst>
      <p:ext uri="{BB962C8B-B14F-4D97-AF65-F5344CB8AC3E}">
        <p14:creationId xmlns:p14="http://schemas.microsoft.com/office/powerpoint/2010/main" val="3898575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8526-2A27-41DB-886C-1152C3F84D59}"/>
              </a:ext>
            </a:extLst>
          </p:cNvPr>
          <p:cNvSpPr>
            <a:spLocks noGrp="1"/>
          </p:cNvSpPr>
          <p:nvPr>
            <p:ph type="title"/>
          </p:nvPr>
        </p:nvSpPr>
        <p:spPr>
          <a:xfrm>
            <a:off x="838200" y="365126"/>
            <a:ext cx="10479157" cy="1211884"/>
          </a:xfrm>
        </p:spPr>
        <p:txBody>
          <a:bodyPr>
            <a:normAutofit/>
          </a:bodyPr>
          <a:lstStyle/>
          <a:p>
            <a:r>
              <a:rPr lang="en-US" sz="4000" b="1" dirty="0">
                <a:solidFill>
                  <a:srgbClr val="FF0000"/>
                </a:solidFill>
              </a:rPr>
              <a:t>Observations:</a:t>
            </a:r>
            <a:r>
              <a:rPr lang="en-US" b="1" dirty="0">
                <a:solidFill>
                  <a:srgbClr val="FF0000"/>
                </a:solidFill>
              </a:rPr>
              <a:t> </a:t>
            </a:r>
            <a:r>
              <a:rPr lang="en-US" sz="3200" b="1" dirty="0">
                <a:solidFill>
                  <a:schemeClr val="accent1"/>
                </a:solidFill>
              </a:rPr>
              <a:t>score vs delinquency</a:t>
            </a:r>
            <a:endParaRPr lang="en-US" sz="3200" dirty="0"/>
          </a:p>
        </p:txBody>
      </p:sp>
      <p:pic>
        <p:nvPicPr>
          <p:cNvPr id="6" name="Content Placeholder 5" descr="Chart, scatter chart&#10;&#10;Description automatically generated">
            <a:extLst>
              <a:ext uri="{FF2B5EF4-FFF2-40B4-BE49-F238E27FC236}">
                <a16:creationId xmlns:a16="http://schemas.microsoft.com/office/drawing/2014/main" id="{5B1E88EB-2910-4557-85C5-CF1FE7170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151" y="1825625"/>
            <a:ext cx="7001698" cy="4351338"/>
          </a:xfrm>
        </p:spPr>
      </p:pic>
    </p:spTree>
    <p:extLst>
      <p:ext uri="{BB962C8B-B14F-4D97-AF65-F5344CB8AC3E}">
        <p14:creationId xmlns:p14="http://schemas.microsoft.com/office/powerpoint/2010/main" val="238802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1A14-A5F4-435F-83E7-9D9EB7A17733}"/>
              </a:ext>
            </a:extLst>
          </p:cNvPr>
          <p:cNvSpPr>
            <a:spLocks noGrp="1"/>
          </p:cNvSpPr>
          <p:nvPr>
            <p:ph type="title"/>
          </p:nvPr>
        </p:nvSpPr>
        <p:spPr>
          <a:xfrm>
            <a:off x="838200" y="365126"/>
            <a:ext cx="10571922" cy="1251640"/>
          </a:xfrm>
        </p:spPr>
        <p:txBody>
          <a:bodyPr>
            <a:normAutofit/>
          </a:bodyPr>
          <a:lstStyle/>
          <a:p>
            <a:r>
              <a:rPr lang="en-US" sz="4000" b="1" dirty="0">
                <a:solidFill>
                  <a:srgbClr val="FF0000"/>
                </a:solidFill>
              </a:rPr>
              <a:t>Observations: </a:t>
            </a:r>
            <a:r>
              <a:rPr lang="en-US" sz="3200" b="1" dirty="0">
                <a:solidFill>
                  <a:schemeClr val="accent1"/>
                </a:solidFill>
              </a:rPr>
              <a:t>score vs delinquency</a:t>
            </a:r>
            <a:endParaRPr lang="en-US" sz="3200" dirty="0"/>
          </a:p>
        </p:txBody>
      </p:sp>
      <p:sp>
        <p:nvSpPr>
          <p:cNvPr id="7" name="TextBox 6">
            <a:extLst>
              <a:ext uri="{FF2B5EF4-FFF2-40B4-BE49-F238E27FC236}">
                <a16:creationId xmlns:a16="http://schemas.microsoft.com/office/drawing/2014/main" id="{83C61A66-814D-417C-B510-9488CFAC2C67}"/>
              </a:ext>
            </a:extLst>
          </p:cNvPr>
          <p:cNvSpPr txBox="1"/>
          <p:nvPr/>
        </p:nvSpPr>
        <p:spPr>
          <a:xfrm>
            <a:off x="838200" y="2903215"/>
            <a:ext cx="9273209" cy="1057790"/>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000" dirty="0">
                <a:solidFill>
                  <a:srgbClr val="000000"/>
                </a:solidFill>
              </a:rPr>
              <a:t>From the aforementioned visualizations, It seems “delinquency" and “score" has a negative correlation.</a:t>
            </a:r>
          </a:p>
          <a:p>
            <a:pPr marL="228600" indent="-228600">
              <a:lnSpc>
                <a:spcPct val="90000"/>
              </a:lnSpc>
              <a:spcBef>
                <a:spcPts val="1000"/>
              </a:spcBef>
              <a:buFont typeface="Arial" panose="020B0604020202020204" pitchFamily="34" charset="0"/>
              <a:buChar char="•"/>
            </a:pPr>
            <a:r>
              <a:rPr lang="en-US" sz="2000" dirty="0">
                <a:solidFill>
                  <a:srgbClr val="000000"/>
                </a:solidFill>
              </a:rPr>
              <a:t>Pearson Correlation value is, </a:t>
            </a:r>
            <a:r>
              <a:rPr lang="en-US" sz="2000" b="1" dirty="0">
                <a:solidFill>
                  <a:srgbClr val="FF0000"/>
                </a:solidFill>
                <a:latin typeface="Minion Pro Cond" panose="02040706060306020203" pitchFamily="18" charset="0"/>
              </a:rPr>
              <a:t>-0.022</a:t>
            </a:r>
          </a:p>
        </p:txBody>
      </p:sp>
    </p:spTree>
    <p:extLst>
      <p:ext uri="{BB962C8B-B14F-4D97-AF65-F5344CB8AC3E}">
        <p14:creationId xmlns:p14="http://schemas.microsoft.com/office/powerpoint/2010/main" val="1589916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1A14-A5F4-435F-83E7-9D9EB7A17733}"/>
              </a:ext>
            </a:extLst>
          </p:cNvPr>
          <p:cNvSpPr>
            <a:spLocks noGrp="1"/>
          </p:cNvSpPr>
          <p:nvPr>
            <p:ph type="title"/>
          </p:nvPr>
        </p:nvSpPr>
        <p:spPr>
          <a:xfrm>
            <a:off x="838200" y="365126"/>
            <a:ext cx="10571922" cy="1251640"/>
          </a:xfrm>
        </p:spPr>
        <p:txBody>
          <a:bodyPr>
            <a:normAutofit/>
          </a:bodyPr>
          <a:lstStyle/>
          <a:p>
            <a:r>
              <a:rPr lang="en-US" sz="4000" b="1" dirty="0">
                <a:solidFill>
                  <a:srgbClr val="FF0000"/>
                </a:solidFill>
              </a:rPr>
              <a:t>Observations: </a:t>
            </a:r>
            <a:r>
              <a:rPr lang="en-US" sz="3200" b="1" dirty="0">
                <a:solidFill>
                  <a:schemeClr val="accent1"/>
                </a:solidFill>
              </a:rPr>
              <a:t>other insights </a:t>
            </a:r>
            <a:endParaRPr lang="en-US" sz="3200" dirty="0"/>
          </a:p>
        </p:txBody>
      </p:sp>
      <p:sp>
        <p:nvSpPr>
          <p:cNvPr id="7" name="TextBox 6">
            <a:extLst>
              <a:ext uri="{FF2B5EF4-FFF2-40B4-BE49-F238E27FC236}">
                <a16:creationId xmlns:a16="http://schemas.microsoft.com/office/drawing/2014/main" id="{83C61A66-814D-417C-B510-9488CFAC2C67}"/>
              </a:ext>
            </a:extLst>
          </p:cNvPr>
          <p:cNvSpPr txBox="1"/>
          <p:nvPr/>
        </p:nvSpPr>
        <p:spPr>
          <a:xfrm>
            <a:off x="838200" y="2903215"/>
            <a:ext cx="9273209" cy="1051570"/>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000" b="0" i="0" dirty="0">
                <a:solidFill>
                  <a:srgbClr val="000000"/>
                </a:solidFill>
                <a:effectLst/>
              </a:rPr>
              <a:t>Most contracts are using 'Product 1(large SHS)’</a:t>
            </a:r>
          </a:p>
          <a:p>
            <a:pPr marL="228600" indent="-228600">
              <a:lnSpc>
                <a:spcPct val="90000"/>
              </a:lnSpc>
              <a:spcBef>
                <a:spcPts val="1000"/>
              </a:spcBef>
              <a:buFont typeface="Arial" panose="020B0604020202020204" pitchFamily="34" charset="0"/>
              <a:buChar char="•"/>
            </a:pPr>
            <a:r>
              <a:rPr lang="en-US" sz="2000" dirty="0">
                <a:solidFill>
                  <a:srgbClr val="000000"/>
                </a:solidFill>
              </a:rPr>
              <a:t>There is a class of customers for which </a:t>
            </a:r>
            <a:r>
              <a:rPr lang="en-US" sz="2000" i="1" dirty="0">
                <a:solidFill>
                  <a:srgbClr val="FF0000"/>
                </a:solidFill>
              </a:rPr>
              <a:t>scores</a:t>
            </a:r>
            <a:r>
              <a:rPr lang="en-US" sz="2000" dirty="0">
                <a:solidFill>
                  <a:srgbClr val="000000"/>
                </a:solidFill>
              </a:rPr>
              <a:t> is varying plus they are using </a:t>
            </a:r>
            <a:r>
              <a:rPr lang="en-US" sz="2000" b="0" i="1" dirty="0">
                <a:solidFill>
                  <a:srgbClr val="FF0000"/>
                </a:solidFill>
                <a:effectLst/>
              </a:rPr>
              <a:t>Product 1(large SHS)</a:t>
            </a:r>
            <a:r>
              <a:rPr lang="en-US" sz="2000" dirty="0">
                <a:solidFill>
                  <a:srgbClr val="000000"/>
                </a:solidFill>
              </a:rPr>
              <a:t>. So, in my opinion, targeting this class would be apt for Sales purposes.</a:t>
            </a:r>
          </a:p>
        </p:txBody>
      </p:sp>
    </p:spTree>
    <p:extLst>
      <p:ext uri="{BB962C8B-B14F-4D97-AF65-F5344CB8AC3E}">
        <p14:creationId xmlns:p14="http://schemas.microsoft.com/office/powerpoint/2010/main" val="1902833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1A14-A5F4-435F-83E7-9D9EB7A17733}"/>
              </a:ext>
            </a:extLst>
          </p:cNvPr>
          <p:cNvSpPr>
            <a:spLocks noGrp="1"/>
          </p:cNvSpPr>
          <p:nvPr>
            <p:ph type="title"/>
          </p:nvPr>
        </p:nvSpPr>
        <p:spPr>
          <a:xfrm>
            <a:off x="838200" y="365126"/>
            <a:ext cx="10571922" cy="1251640"/>
          </a:xfrm>
        </p:spPr>
        <p:txBody>
          <a:bodyPr>
            <a:normAutofit/>
          </a:bodyPr>
          <a:lstStyle/>
          <a:p>
            <a:r>
              <a:rPr lang="en-US" sz="4000" b="1">
                <a:solidFill>
                  <a:srgbClr val="FF0000"/>
                </a:solidFill>
              </a:rPr>
              <a:t>Observations: </a:t>
            </a:r>
            <a:r>
              <a:rPr lang="en-US" sz="3200" b="1">
                <a:solidFill>
                  <a:schemeClr val="accent1"/>
                </a:solidFill>
              </a:rPr>
              <a:t>other insights </a:t>
            </a:r>
            <a:endParaRPr lang="en-US" sz="3200" dirty="0"/>
          </a:p>
        </p:txBody>
      </p:sp>
      <p:sp>
        <p:nvSpPr>
          <p:cNvPr id="7" name="TextBox 6">
            <a:extLst>
              <a:ext uri="{FF2B5EF4-FFF2-40B4-BE49-F238E27FC236}">
                <a16:creationId xmlns:a16="http://schemas.microsoft.com/office/drawing/2014/main" id="{83C61A66-814D-417C-B510-9488CFAC2C67}"/>
              </a:ext>
            </a:extLst>
          </p:cNvPr>
          <p:cNvSpPr txBox="1"/>
          <p:nvPr/>
        </p:nvSpPr>
        <p:spPr>
          <a:xfrm>
            <a:off x="444720" y="2487716"/>
            <a:ext cx="5717345" cy="2471446"/>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000" dirty="0">
                <a:solidFill>
                  <a:srgbClr val="000000"/>
                </a:solidFill>
              </a:rPr>
              <a:t>Most of the contract id (whether the UPSELL is True or False) lies between the 1st std deviation of the distribution. That means Businesses need to focus on the contract ids' whose score lies between 43 to 76.</a:t>
            </a:r>
          </a:p>
          <a:p>
            <a:pPr marL="228600" indent="-228600">
              <a:lnSpc>
                <a:spcPct val="90000"/>
              </a:lnSpc>
              <a:spcBef>
                <a:spcPts val="1000"/>
              </a:spcBef>
              <a:buFont typeface="Arial" panose="020B0604020202020204" pitchFamily="34" charset="0"/>
              <a:buChar char="•"/>
            </a:pPr>
            <a:endParaRPr lang="en-US" sz="2000" dirty="0">
              <a:solidFill>
                <a:srgbClr val="000000"/>
              </a:solidFill>
            </a:endParaRPr>
          </a:p>
          <a:p>
            <a:pPr lvl="1">
              <a:lnSpc>
                <a:spcPct val="90000"/>
              </a:lnSpc>
              <a:spcBef>
                <a:spcPts val="1000"/>
              </a:spcBef>
            </a:pPr>
            <a:r>
              <a:rPr lang="en-US" sz="1200" dirty="0">
                <a:solidFill>
                  <a:srgbClr val="000000"/>
                </a:solidFill>
              </a:rPr>
              <a:t>grey bars have Upsell Value – True </a:t>
            </a:r>
          </a:p>
          <a:p>
            <a:pPr lvl="1">
              <a:lnSpc>
                <a:spcPct val="90000"/>
              </a:lnSpc>
              <a:spcBef>
                <a:spcPts val="1000"/>
              </a:spcBef>
            </a:pPr>
            <a:r>
              <a:rPr lang="en-US" sz="1200" dirty="0">
                <a:solidFill>
                  <a:srgbClr val="000000"/>
                </a:solidFill>
              </a:rPr>
              <a:t>Colored bars have Upsell Value – False</a:t>
            </a:r>
          </a:p>
        </p:txBody>
      </p:sp>
      <p:pic>
        <p:nvPicPr>
          <p:cNvPr id="4" name="Content Placeholder 5" descr="Chart, bar chart&#10;&#10;Description automatically generated">
            <a:extLst>
              <a:ext uri="{FF2B5EF4-FFF2-40B4-BE49-F238E27FC236}">
                <a16:creationId xmlns:a16="http://schemas.microsoft.com/office/drawing/2014/main" id="{5DF4FC25-183C-42E5-952A-810A34B47C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2818" y="2320151"/>
            <a:ext cx="4804462" cy="2898963"/>
          </a:xfrm>
        </p:spPr>
      </p:pic>
    </p:spTree>
    <p:extLst>
      <p:ext uri="{BB962C8B-B14F-4D97-AF65-F5344CB8AC3E}">
        <p14:creationId xmlns:p14="http://schemas.microsoft.com/office/powerpoint/2010/main" val="385101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1A14-A5F4-435F-83E7-9D9EB7A17733}"/>
              </a:ext>
            </a:extLst>
          </p:cNvPr>
          <p:cNvSpPr>
            <a:spLocks noGrp="1"/>
          </p:cNvSpPr>
          <p:nvPr>
            <p:ph type="title"/>
          </p:nvPr>
        </p:nvSpPr>
        <p:spPr>
          <a:xfrm>
            <a:off x="838200" y="365126"/>
            <a:ext cx="10571922" cy="1251640"/>
          </a:xfrm>
        </p:spPr>
        <p:txBody>
          <a:bodyPr>
            <a:normAutofit/>
          </a:bodyPr>
          <a:lstStyle/>
          <a:p>
            <a:r>
              <a:rPr lang="en-US" sz="4000" b="1" dirty="0">
                <a:solidFill>
                  <a:srgbClr val="FF0000"/>
                </a:solidFill>
              </a:rPr>
              <a:t>Future Work</a:t>
            </a:r>
            <a:endParaRPr lang="en-US" sz="3200" dirty="0"/>
          </a:p>
        </p:txBody>
      </p:sp>
      <p:sp>
        <p:nvSpPr>
          <p:cNvPr id="7" name="TextBox 6">
            <a:extLst>
              <a:ext uri="{FF2B5EF4-FFF2-40B4-BE49-F238E27FC236}">
                <a16:creationId xmlns:a16="http://schemas.microsoft.com/office/drawing/2014/main" id="{83C61A66-814D-417C-B510-9488CFAC2C67}"/>
              </a:ext>
            </a:extLst>
          </p:cNvPr>
          <p:cNvSpPr txBox="1"/>
          <p:nvPr/>
        </p:nvSpPr>
        <p:spPr>
          <a:xfrm>
            <a:off x="838201" y="2903216"/>
            <a:ext cx="9087678" cy="2287806"/>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000" b="0" i="0" dirty="0">
                <a:solidFill>
                  <a:srgbClr val="000000"/>
                </a:solidFill>
                <a:effectLst/>
              </a:rPr>
              <a:t>We can also per</a:t>
            </a:r>
            <a:r>
              <a:rPr lang="en-US" sz="2000" dirty="0">
                <a:solidFill>
                  <a:srgbClr val="000000"/>
                </a:solidFill>
              </a:rPr>
              <a:t>form regression modeling on ‘score’ using given features.</a:t>
            </a:r>
          </a:p>
          <a:p>
            <a:pPr marL="228600" indent="-228600">
              <a:lnSpc>
                <a:spcPct val="90000"/>
              </a:lnSpc>
              <a:spcBef>
                <a:spcPts val="1000"/>
              </a:spcBef>
              <a:buFont typeface="Arial" panose="020B0604020202020204" pitchFamily="34" charset="0"/>
              <a:buChar char="•"/>
            </a:pPr>
            <a:r>
              <a:rPr lang="en-US" sz="2000" b="0" i="0" dirty="0">
                <a:solidFill>
                  <a:srgbClr val="000000"/>
                </a:solidFill>
                <a:effectLst/>
              </a:rPr>
              <a:t>For example, I did the same experiment using two features </a:t>
            </a:r>
            <a:r>
              <a:rPr lang="en-US" sz="2000" i="1" dirty="0">
                <a:solidFill>
                  <a:srgbClr val="FF0000"/>
                </a:solidFill>
              </a:rPr>
              <a:t>‘repayment performance’, </a:t>
            </a:r>
            <a:r>
              <a:rPr lang="en-US" sz="2000" dirty="0">
                <a:solidFill>
                  <a:schemeClr val="tx1">
                    <a:lumMod val="95000"/>
                    <a:lumOff val="5000"/>
                  </a:schemeClr>
                </a:solidFill>
              </a:rPr>
              <a:t>and</a:t>
            </a:r>
            <a:r>
              <a:rPr lang="en-US" sz="2000" i="1" dirty="0">
                <a:solidFill>
                  <a:srgbClr val="FF0000"/>
                </a:solidFill>
              </a:rPr>
              <a:t> ‘delinquency’</a:t>
            </a:r>
            <a:r>
              <a:rPr lang="en-US" sz="2000" dirty="0">
                <a:solidFill>
                  <a:srgbClr val="000000"/>
                </a:solidFill>
              </a:rPr>
              <a:t> </a:t>
            </a:r>
            <a:r>
              <a:rPr lang="en-US" sz="2000" b="0" i="0" dirty="0">
                <a:solidFill>
                  <a:srgbClr val="000000"/>
                </a:solidFill>
                <a:effectLst/>
              </a:rPr>
              <a:t>(without removing outliers) to predict the </a:t>
            </a:r>
            <a:r>
              <a:rPr lang="en-US" sz="2000" b="0" i="1" dirty="0">
                <a:solidFill>
                  <a:srgbClr val="FF0000"/>
                </a:solidFill>
                <a:effectLst/>
              </a:rPr>
              <a:t>scores</a:t>
            </a:r>
            <a:r>
              <a:rPr lang="en-US" sz="2000" b="0" i="0" dirty="0">
                <a:solidFill>
                  <a:srgbClr val="000000"/>
                </a:solidFill>
                <a:effectLst/>
              </a:rPr>
              <a:t>. For which I got the MAE score of </a:t>
            </a:r>
            <a:r>
              <a:rPr lang="en-US" sz="2000" b="1" dirty="0">
                <a:solidFill>
                  <a:srgbClr val="FF0000"/>
                </a:solidFill>
                <a:latin typeface="Minion Pro Cond" panose="02040706060306020203" pitchFamily="18" charset="0"/>
              </a:rPr>
              <a:t>9.822</a:t>
            </a:r>
          </a:p>
          <a:p>
            <a:pPr marL="228600" indent="-228600">
              <a:lnSpc>
                <a:spcPct val="90000"/>
              </a:lnSpc>
              <a:spcBef>
                <a:spcPts val="1000"/>
              </a:spcBef>
              <a:buFont typeface="Arial" panose="020B0604020202020204" pitchFamily="34" charset="0"/>
              <a:buChar char="•"/>
            </a:pPr>
            <a:r>
              <a:rPr lang="en-US" sz="2000" dirty="0">
                <a:solidFill>
                  <a:srgbClr val="000000"/>
                </a:solidFill>
              </a:rPr>
              <a:t>This can be further improved if provided with enough samples in the future. Outliers can be removed after the discussion with the SMEs. We have seen outliers in the </a:t>
            </a:r>
            <a:r>
              <a:rPr lang="en-US" sz="2000" dirty="0" err="1">
                <a:solidFill>
                  <a:srgbClr val="000000"/>
                </a:solidFill>
              </a:rPr>
              <a:t>regplots</a:t>
            </a:r>
            <a:r>
              <a:rPr lang="en-US" sz="2000" dirty="0">
                <a:solidFill>
                  <a:srgbClr val="000000"/>
                </a:solidFill>
              </a:rPr>
              <a:t> for different features in the previous slides.</a:t>
            </a:r>
          </a:p>
        </p:txBody>
      </p:sp>
      <p:pic>
        <p:nvPicPr>
          <p:cNvPr id="4" name="Content Placeholder 5" descr="A picture containing graphical user interface&#10;&#10;Description automatically generated">
            <a:extLst>
              <a:ext uri="{FF2B5EF4-FFF2-40B4-BE49-F238E27FC236}">
                <a16:creationId xmlns:a16="http://schemas.microsoft.com/office/drawing/2014/main" id="{10236F9A-5909-42D8-BAF6-5CE6A43200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849" y="5627475"/>
            <a:ext cx="5867400" cy="514350"/>
          </a:xfrm>
        </p:spPr>
      </p:pic>
    </p:spTree>
    <p:extLst>
      <p:ext uri="{BB962C8B-B14F-4D97-AF65-F5344CB8AC3E}">
        <p14:creationId xmlns:p14="http://schemas.microsoft.com/office/powerpoint/2010/main" val="121744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677A-DDB7-465B-B8CF-3DDC42E64021}"/>
              </a:ext>
            </a:extLst>
          </p:cNvPr>
          <p:cNvSpPr>
            <a:spLocks noGrp="1"/>
          </p:cNvSpPr>
          <p:nvPr>
            <p:ph type="title"/>
          </p:nvPr>
        </p:nvSpPr>
        <p:spPr/>
        <p:txBody>
          <a:bodyPr>
            <a:normAutofit/>
          </a:bodyPr>
          <a:lstStyle/>
          <a:p>
            <a:r>
              <a:rPr lang="en-US" sz="4000" b="1" dirty="0">
                <a:solidFill>
                  <a:srgbClr val="FF0000"/>
                </a:solidFill>
              </a:rPr>
              <a:t>Introduction</a:t>
            </a:r>
          </a:p>
        </p:txBody>
      </p:sp>
      <p:sp>
        <p:nvSpPr>
          <p:cNvPr id="3" name="Content Placeholder 2">
            <a:extLst>
              <a:ext uri="{FF2B5EF4-FFF2-40B4-BE49-F238E27FC236}">
                <a16:creationId xmlns:a16="http://schemas.microsoft.com/office/drawing/2014/main" id="{6F87C71B-4993-4260-B362-011F4E05452D}"/>
              </a:ext>
            </a:extLst>
          </p:cNvPr>
          <p:cNvSpPr>
            <a:spLocks noGrp="1"/>
          </p:cNvSpPr>
          <p:nvPr>
            <p:ph idx="1"/>
          </p:nvPr>
        </p:nvSpPr>
        <p:spPr>
          <a:xfrm>
            <a:off x="838199" y="1825625"/>
            <a:ext cx="10373139" cy="1603375"/>
          </a:xfrm>
        </p:spPr>
        <p:txBody>
          <a:bodyPr>
            <a:normAutofit/>
          </a:bodyPr>
          <a:lstStyle/>
          <a:p>
            <a:pPr marL="0" indent="0" algn="just" eaLnBrk="1" hangingPunct="1">
              <a:buNone/>
            </a:pPr>
            <a:r>
              <a:rPr lang="en-US" altLang="en-US" sz="2000" b="0" dirty="0"/>
              <a:t>In this experiment, I performed an Exploratory Data Analysis of the </a:t>
            </a:r>
            <a:r>
              <a:rPr lang="en-US" sz="2000" dirty="0"/>
              <a:t>dataset for a selected group of customers in the initial days of post-sale. </a:t>
            </a:r>
          </a:p>
          <a:p>
            <a:pPr marL="0" indent="0" algn="just" eaLnBrk="1" hangingPunct="1">
              <a:buNone/>
            </a:pPr>
            <a:endParaRPr lang="en-US" altLang="en-US" dirty="0"/>
          </a:p>
          <a:p>
            <a:pPr marL="0" indent="0">
              <a:buNone/>
            </a:pPr>
            <a:endParaRPr lang="en-US" dirty="0"/>
          </a:p>
        </p:txBody>
      </p:sp>
    </p:spTree>
    <p:extLst>
      <p:ext uri="{BB962C8B-B14F-4D97-AF65-F5344CB8AC3E}">
        <p14:creationId xmlns:p14="http://schemas.microsoft.com/office/powerpoint/2010/main" val="170150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4A48-AE8F-4D59-BCAE-01CCA77F75EA}"/>
              </a:ext>
            </a:extLst>
          </p:cNvPr>
          <p:cNvSpPr>
            <a:spLocks noGrp="1"/>
          </p:cNvSpPr>
          <p:nvPr>
            <p:ph type="title"/>
          </p:nvPr>
        </p:nvSpPr>
        <p:spPr/>
        <p:txBody>
          <a:bodyPr>
            <a:normAutofit/>
          </a:bodyPr>
          <a:lstStyle/>
          <a:p>
            <a:r>
              <a:rPr lang="en-US" sz="4000" b="1" dirty="0">
                <a:solidFill>
                  <a:srgbClr val="FF0000"/>
                </a:solidFill>
              </a:rPr>
              <a:t>Objectives</a:t>
            </a:r>
          </a:p>
        </p:txBody>
      </p:sp>
      <p:sp>
        <p:nvSpPr>
          <p:cNvPr id="3" name="Content Placeholder 2">
            <a:extLst>
              <a:ext uri="{FF2B5EF4-FFF2-40B4-BE49-F238E27FC236}">
                <a16:creationId xmlns:a16="http://schemas.microsoft.com/office/drawing/2014/main" id="{62C658AD-3B29-481E-909D-27A25857DA24}"/>
              </a:ext>
            </a:extLst>
          </p:cNvPr>
          <p:cNvSpPr>
            <a:spLocks noGrp="1"/>
          </p:cNvSpPr>
          <p:nvPr>
            <p:ph idx="1"/>
          </p:nvPr>
        </p:nvSpPr>
        <p:spPr>
          <a:xfrm>
            <a:off x="838200" y="1825625"/>
            <a:ext cx="10240617" cy="2441575"/>
          </a:xfrm>
        </p:spPr>
        <p:txBody>
          <a:bodyPr/>
          <a:lstStyle/>
          <a:p>
            <a:pPr marL="0" marR="0" indent="0" algn="just">
              <a:lnSpc>
                <a:spcPct val="115000"/>
              </a:lnSpc>
              <a:spcBef>
                <a:spcPts val="1360"/>
              </a:spcBef>
              <a:spcAft>
                <a:spcPts val="0"/>
              </a:spcAft>
              <a:buNone/>
            </a:pPr>
            <a:r>
              <a:rPr lang="en-US" sz="2800" dirty="0"/>
              <a:t>Here are the questions I would like to answer: </a:t>
            </a:r>
          </a:p>
          <a:p>
            <a:pPr marL="0" marR="0" indent="0" algn="just">
              <a:lnSpc>
                <a:spcPct val="115000"/>
              </a:lnSpc>
              <a:spcBef>
                <a:spcPts val="1360"/>
              </a:spcBef>
              <a:spcAft>
                <a:spcPts val="0"/>
              </a:spcAft>
              <a:buNone/>
            </a:pPr>
            <a:endParaRPr lang="en-US" sz="2800" dirty="0"/>
          </a:p>
          <a:p>
            <a:pPr marR="33655" algn="just">
              <a:lnSpc>
                <a:spcPct val="101000"/>
              </a:lnSpc>
              <a:spcBef>
                <a:spcPts val="55"/>
              </a:spcBef>
            </a:pPr>
            <a:r>
              <a:rPr lang="en-US" sz="2000" dirty="0"/>
              <a:t>Is there a correlation between the Score and repayment performance?</a:t>
            </a:r>
          </a:p>
          <a:p>
            <a:pPr marR="33655" algn="just">
              <a:lnSpc>
                <a:spcPct val="101000"/>
              </a:lnSpc>
              <a:spcBef>
                <a:spcPts val="0"/>
              </a:spcBef>
            </a:pPr>
            <a:r>
              <a:rPr lang="en-US" sz="2000" dirty="0"/>
              <a:t>Is there a correlation between the Score and delinquency status?</a:t>
            </a:r>
          </a:p>
          <a:p>
            <a:pPr marR="33655" algn="just">
              <a:lnSpc>
                <a:spcPct val="101000"/>
              </a:lnSpc>
              <a:spcBef>
                <a:spcPts val="0"/>
              </a:spcBef>
            </a:pPr>
            <a:r>
              <a:rPr lang="en-US" sz="2000" dirty="0"/>
              <a:t>Are there other interesting insights you can glean from the dataset provided?</a:t>
            </a:r>
            <a:endParaRPr lang="en-US" altLang="en-US" sz="2000" dirty="0"/>
          </a:p>
          <a:p>
            <a:endParaRPr lang="en-US" dirty="0"/>
          </a:p>
        </p:txBody>
      </p:sp>
    </p:spTree>
    <p:extLst>
      <p:ext uri="{BB962C8B-B14F-4D97-AF65-F5344CB8AC3E}">
        <p14:creationId xmlns:p14="http://schemas.microsoft.com/office/powerpoint/2010/main" val="417605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1A14-A5F4-435F-83E7-9D9EB7A17733}"/>
              </a:ext>
            </a:extLst>
          </p:cNvPr>
          <p:cNvSpPr>
            <a:spLocks noGrp="1"/>
          </p:cNvSpPr>
          <p:nvPr>
            <p:ph type="title"/>
          </p:nvPr>
        </p:nvSpPr>
        <p:spPr/>
        <p:txBody>
          <a:bodyPr>
            <a:normAutofit/>
          </a:bodyPr>
          <a:lstStyle/>
          <a:p>
            <a:r>
              <a:rPr lang="en-US" sz="4000" b="1" dirty="0">
                <a:solidFill>
                  <a:srgbClr val="FF0000"/>
                </a:solidFill>
              </a:rPr>
              <a:t>Technologies</a:t>
            </a:r>
            <a:endParaRPr lang="en-US" sz="4000" dirty="0"/>
          </a:p>
        </p:txBody>
      </p:sp>
      <p:sp>
        <p:nvSpPr>
          <p:cNvPr id="3" name="Content Placeholder 2">
            <a:extLst>
              <a:ext uri="{FF2B5EF4-FFF2-40B4-BE49-F238E27FC236}">
                <a16:creationId xmlns:a16="http://schemas.microsoft.com/office/drawing/2014/main" id="{7E8786B6-28CD-449C-AC1C-28D5FDE814CE}"/>
              </a:ext>
            </a:extLst>
          </p:cNvPr>
          <p:cNvSpPr>
            <a:spLocks noGrp="1"/>
          </p:cNvSpPr>
          <p:nvPr>
            <p:ph idx="1"/>
          </p:nvPr>
        </p:nvSpPr>
        <p:spPr>
          <a:xfrm>
            <a:off x="838200" y="1825625"/>
            <a:ext cx="10515600" cy="3090932"/>
          </a:xfrm>
        </p:spPr>
        <p:txBody>
          <a:bodyPr>
            <a:normAutofit/>
          </a:bodyPr>
          <a:lstStyle/>
          <a:p>
            <a:r>
              <a:rPr lang="en-US" sz="2000" dirty="0"/>
              <a:t>Language - Python</a:t>
            </a:r>
          </a:p>
          <a:p>
            <a:r>
              <a:rPr lang="en-US" sz="2000" dirty="0"/>
              <a:t>Framework - </a:t>
            </a:r>
            <a:r>
              <a:rPr lang="en-US" sz="2000" dirty="0" err="1"/>
              <a:t>Jupyter</a:t>
            </a:r>
            <a:r>
              <a:rPr lang="en-US" sz="2000" dirty="0"/>
              <a:t> Notebook</a:t>
            </a:r>
          </a:p>
          <a:p>
            <a:r>
              <a:rPr lang="en-US" sz="2000" dirty="0"/>
              <a:t>Python Libs – </a:t>
            </a:r>
          </a:p>
          <a:p>
            <a:pPr lvl="1"/>
            <a:r>
              <a:rPr lang="en-US" sz="2000" dirty="0"/>
              <a:t>pandas</a:t>
            </a:r>
          </a:p>
          <a:p>
            <a:pPr lvl="1"/>
            <a:r>
              <a:rPr lang="en-US" sz="2000" dirty="0" err="1"/>
              <a:t>numpy</a:t>
            </a:r>
            <a:endParaRPr lang="en-US" sz="2000" dirty="0"/>
          </a:p>
          <a:p>
            <a:pPr lvl="1"/>
            <a:r>
              <a:rPr lang="en-US" sz="2000" dirty="0"/>
              <a:t>scikit-learn </a:t>
            </a:r>
          </a:p>
          <a:p>
            <a:pPr lvl="1"/>
            <a:r>
              <a:rPr lang="en-US" sz="2000" dirty="0"/>
              <a:t>seaborn</a:t>
            </a:r>
          </a:p>
          <a:p>
            <a:pPr lvl="1"/>
            <a:r>
              <a:rPr lang="en-US" sz="2000" dirty="0"/>
              <a:t>matplotlib</a:t>
            </a:r>
          </a:p>
        </p:txBody>
      </p:sp>
    </p:spTree>
    <p:extLst>
      <p:ext uri="{BB962C8B-B14F-4D97-AF65-F5344CB8AC3E}">
        <p14:creationId xmlns:p14="http://schemas.microsoft.com/office/powerpoint/2010/main" val="105586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2019-A64D-4B73-94B4-FB6D6CCD200A}"/>
              </a:ext>
            </a:extLst>
          </p:cNvPr>
          <p:cNvSpPr>
            <a:spLocks noGrp="1"/>
          </p:cNvSpPr>
          <p:nvPr>
            <p:ph type="title"/>
          </p:nvPr>
        </p:nvSpPr>
        <p:spPr/>
        <p:txBody>
          <a:bodyPr>
            <a:normAutofit/>
          </a:bodyPr>
          <a:lstStyle/>
          <a:p>
            <a:r>
              <a:rPr lang="en-US" sz="4000" b="1" dirty="0">
                <a:solidFill>
                  <a:srgbClr val="FF0000"/>
                </a:solidFill>
              </a:rPr>
              <a:t>Analysis Steps</a:t>
            </a:r>
            <a:endParaRPr lang="en-US" sz="4000" dirty="0"/>
          </a:p>
        </p:txBody>
      </p:sp>
      <p:sp>
        <p:nvSpPr>
          <p:cNvPr id="3" name="Content Placeholder 2">
            <a:extLst>
              <a:ext uri="{FF2B5EF4-FFF2-40B4-BE49-F238E27FC236}">
                <a16:creationId xmlns:a16="http://schemas.microsoft.com/office/drawing/2014/main" id="{2E728B05-60C0-4655-BCE5-4318FE588C57}"/>
              </a:ext>
            </a:extLst>
          </p:cNvPr>
          <p:cNvSpPr>
            <a:spLocks noGrp="1"/>
          </p:cNvSpPr>
          <p:nvPr>
            <p:ph idx="1"/>
          </p:nvPr>
        </p:nvSpPr>
        <p:spPr>
          <a:xfrm>
            <a:off x="838200" y="1825625"/>
            <a:ext cx="10108096" cy="2878897"/>
          </a:xfrm>
        </p:spPr>
        <p:txBody>
          <a:bodyPr/>
          <a:lstStyle/>
          <a:p>
            <a:r>
              <a:rPr lang="en-US" sz="2000" dirty="0"/>
              <a:t>Finding missing values</a:t>
            </a:r>
          </a:p>
          <a:p>
            <a:r>
              <a:rPr lang="en-US" sz="2000" dirty="0"/>
              <a:t>Explore numerical and categorical variables</a:t>
            </a:r>
          </a:p>
          <a:p>
            <a:r>
              <a:rPr lang="en-US" sz="2000" dirty="0"/>
              <a:t>Standardization of Variables</a:t>
            </a:r>
          </a:p>
          <a:p>
            <a:r>
              <a:rPr lang="en-US" sz="2000" dirty="0"/>
              <a:t>Finding and removing outliers (if needed)</a:t>
            </a:r>
          </a:p>
          <a:p>
            <a:r>
              <a:rPr lang="en-US" sz="2000" dirty="0"/>
              <a:t>Finding relationships between different variables</a:t>
            </a:r>
          </a:p>
          <a:p>
            <a:r>
              <a:rPr lang="en-US" sz="2000" dirty="0"/>
              <a:t>Experiments with model training</a:t>
            </a:r>
          </a:p>
          <a:p>
            <a:endParaRPr lang="en-US" dirty="0"/>
          </a:p>
        </p:txBody>
      </p:sp>
    </p:spTree>
    <p:extLst>
      <p:ext uri="{BB962C8B-B14F-4D97-AF65-F5344CB8AC3E}">
        <p14:creationId xmlns:p14="http://schemas.microsoft.com/office/powerpoint/2010/main" val="280557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1A14-A5F4-435F-83E7-9D9EB7A17733}"/>
              </a:ext>
            </a:extLst>
          </p:cNvPr>
          <p:cNvSpPr>
            <a:spLocks noGrp="1"/>
          </p:cNvSpPr>
          <p:nvPr>
            <p:ph type="title"/>
          </p:nvPr>
        </p:nvSpPr>
        <p:spPr/>
        <p:txBody>
          <a:bodyPr/>
          <a:lstStyle/>
          <a:p>
            <a:r>
              <a:rPr lang="en-US" sz="4000" b="1" dirty="0">
                <a:solidFill>
                  <a:srgbClr val="FF0000"/>
                </a:solidFill>
              </a:rPr>
              <a:t>Observations</a:t>
            </a:r>
            <a:endParaRPr lang="en-US" sz="3200" dirty="0">
              <a:solidFill>
                <a:schemeClr val="accent1"/>
              </a:solidFill>
            </a:endParaRPr>
          </a:p>
        </p:txBody>
      </p:sp>
      <p:pic>
        <p:nvPicPr>
          <p:cNvPr id="5" name="Content Placeholder 4" descr="A picture containing text, checker&#10;&#10;Description automatically generated">
            <a:extLst>
              <a:ext uri="{FF2B5EF4-FFF2-40B4-BE49-F238E27FC236}">
                <a16:creationId xmlns:a16="http://schemas.microsoft.com/office/drawing/2014/main" id="{7648072D-2385-47FB-97F5-E2DD5459A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6283" y="2349736"/>
            <a:ext cx="5518117" cy="4143139"/>
          </a:xfrm>
        </p:spPr>
      </p:pic>
      <p:sp>
        <p:nvSpPr>
          <p:cNvPr id="6" name="TextBox 5">
            <a:extLst>
              <a:ext uri="{FF2B5EF4-FFF2-40B4-BE49-F238E27FC236}">
                <a16:creationId xmlns:a16="http://schemas.microsoft.com/office/drawing/2014/main" id="{A239CAC3-875D-42EB-B6E1-0785C0A07742}"/>
              </a:ext>
            </a:extLst>
          </p:cNvPr>
          <p:cNvSpPr txBox="1"/>
          <p:nvPr/>
        </p:nvSpPr>
        <p:spPr>
          <a:xfrm>
            <a:off x="838200" y="1836242"/>
            <a:ext cx="9087678" cy="369332"/>
          </a:xfrm>
          <a:prstGeom prst="rect">
            <a:avLst/>
          </a:prstGeom>
          <a:noFill/>
        </p:spPr>
        <p:txBody>
          <a:bodyPr wrap="square">
            <a:spAutoFit/>
          </a:bodyPr>
          <a:lstStyle/>
          <a:p>
            <a:pPr>
              <a:lnSpc>
                <a:spcPct val="90000"/>
              </a:lnSpc>
              <a:spcBef>
                <a:spcPts val="1000"/>
              </a:spcBef>
            </a:pPr>
            <a:r>
              <a:rPr lang="en-US" sz="2000" dirty="0">
                <a:solidFill>
                  <a:srgbClr val="000000"/>
                </a:solidFill>
              </a:rPr>
              <a:t>Correlation values of </a:t>
            </a:r>
            <a:r>
              <a:rPr lang="en-US" sz="2000" i="1" dirty="0">
                <a:solidFill>
                  <a:srgbClr val="FF0000"/>
                </a:solidFill>
              </a:rPr>
              <a:t>‘Score’</a:t>
            </a:r>
            <a:r>
              <a:rPr lang="en-US" sz="2000" dirty="0">
                <a:solidFill>
                  <a:srgbClr val="000000"/>
                </a:solidFill>
              </a:rPr>
              <a:t> with the </a:t>
            </a:r>
            <a:r>
              <a:rPr lang="en-US" sz="2000" i="1" dirty="0">
                <a:solidFill>
                  <a:srgbClr val="FF0000"/>
                </a:solidFill>
              </a:rPr>
              <a:t>other features</a:t>
            </a:r>
          </a:p>
        </p:txBody>
      </p:sp>
    </p:spTree>
    <p:extLst>
      <p:ext uri="{BB962C8B-B14F-4D97-AF65-F5344CB8AC3E}">
        <p14:creationId xmlns:p14="http://schemas.microsoft.com/office/powerpoint/2010/main" val="101274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1A14-A5F4-435F-83E7-9D9EB7A17733}"/>
              </a:ext>
            </a:extLst>
          </p:cNvPr>
          <p:cNvSpPr>
            <a:spLocks noGrp="1"/>
          </p:cNvSpPr>
          <p:nvPr>
            <p:ph type="title"/>
          </p:nvPr>
        </p:nvSpPr>
        <p:spPr>
          <a:xfrm>
            <a:off x="838200" y="365126"/>
            <a:ext cx="10571922" cy="1251640"/>
          </a:xfrm>
        </p:spPr>
        <p:txBody>
          <a:bodyPr>
            <a:normAutofit/>
          </a:bodyPr>
          <a:lstStyle/>
          <a:p>
            <a:r>
              <a:rPr lang="en-US" sz="4000" b="1" dirty="0">
                <a:solidFill>
                  <a:srgbClr val="FF0000"/>
                </a:solidFill>
              </a:rPr>
              <a:t>Observations</a:t>
            </a:r>
            <a:endParaRPr lang="en-US" sz="3200" dirty="0"/>
          </a:p>
        </p:txBody>
      </p:sp>
      <p:pic>
        <p:nvPicPr>
          <p:cNvPr id="5" name="Picture 4" descr="Text&#10;&#10;Description automatically generated">
            <a:extLst>
              <a:ext uri="{FF2B5EF4-FFF2-40B4-BE49-F238E27FC236}">
                <a16:creationId xmlns:a16="http://schemas.microsoft.com/office/drawing/2014/main" id="{EE22B74D-D902-4F29-B02D-197626350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782" y="2893871"/>
            <a:ext cx="6172201" cy="2451652"/>
          </a:xfrm>
          <a:prstGeom prst="rect">
            <a:avLst/>
          </a:prstGeom>
        </p:spPr>
      </p:pic>
      <p:sp>
        <p:nvSpPr>
          <p:cNvPr id="8" name="TextBox 7">
            <a:extLst>
              <a:ext uri="{FF2B5EF4-FFF2-40B4-BE49-F238E27FC236}">
                <a16:creationId xmlns:a16="http://schemas.microsoft.com/office/drawing/2014/main" id="{620F86E8-B073-4F90-BF13-F0AC3AFA442B}"/>
              </a:ext>
            </a:extLst>
          </p:cNvPr>
          <p:cNvSpPr txBox="1"/>
          <p:nvPr/>
        </p:nvSpPr>
        <p:spPr>
          <a:xfrm>
            <a:off x="838200" y="1836242"/>
            <a:ext cx="9087678" cy="369332"/>
          </a:xfrm>
          <a:prstGeom prst="rect">
            <a:avLst/>
          </a:prstGeom>
          <a:noFill/>
        </p:spPr>
        <p:txBody>
          <a:bodyPr wrap="square">
            <a:spAutoFit/>
          </a:bodyPr>
          <a:lstStyle/>
          <a:p>
            <a:pPr>
              <a:lnSpc>
                <a:spcPct val="90000"/>
              </a:lnSpc>
              <a:spcBef>
                <a:spcPts val="1000"/>
              </a:spcBef>
            </a:pPr>
            <a:r>
              <a:rPr lang="en-US" sz="2000" dirty="0">
                <a:solidFill>
                  <a:srgbClr val="000000"/>
                </a:solidFill>
              </a:rPr>
              <a:t>Correlation values of </a:t>
            </a:r>
            <a:r>
              <a:rPr lang="en-US" sz="2000" i="1" dirty="0">
                <a:solidFill>
                  <a:srgbClr val="FF0000"/>
                </a:solidFill>
              </a:rPr>
              <a:t>‘Score’</a:t>
            </a:r>
            <a:r>
              <a:rPr lang="en-US" sz="2000" dirty="0">
                <a:solidFill>
                  <a:srgbClr val="000000"/>
                </a:solidFill>
              </a:rPr>
              <a:t> with the </a:t>
            </a:r>
            <a:r>
              <a:rPr lang="en-US" sz="2000" i="1" dirty="0">
                <a:solidFill>
                  <a:srgbClr val="FF0000"/>
                </a:solidFill>
              </a:rPr>
              <a:t>other features</a:t>
            </a:r>
          </a:p>
        </p:txBody>
      </p:sp>
    </p:spTree>
    <p:extLst>
      <p:ext uri="{BB962C8B-B14F-4D97-AF65-F5344CB8AC3E}">
        <p14:creationId xmlns:p14="http://schemas.microsoft.com/office/powerpoint/2010/main" val="375992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8526-2A27-41DB-886C-1152C3F84D59}"/>
              </a:ext>
            </a:extLst>
          </p:cNvPr>
          <p:cNvSpPr>
            <a:spLocks noGrp="1"/>
          </p:cNvSpPr>
          <p:nvPr>
            <p:ph type="title"/>
          </p:nvPr>
        </p:nvSpPr>
        <p:spPr>
          <a:xfrm>
            <a:off x="838200" y="365126"/>
            <a:ext cx="10479157" cy="1211884"/>
          </a:xfrm>
        </p:spPr>
        <p:txBody>
          <a:bodyPr>
            <a:normAutofit/>
          </a:bodyPr>
          <a:lstStyle/>
          <a:p>
            <a:r>
              <a:rPr lang="en-US" sz="4000" b="1" dirty="0">
                <a:solidFill>
                  <a:srgbClr val="FF0000"/>
                </a:solidFill>
              </a:rPr>
              <a:t>Observations:</a:t>
            </a:r>
            <a:r>
              <a:rPr lang="en-US" b="1" dirty="0">
                <a:solidFill>
                  <a:srgbClr val="FF0000"/>
                </a:solidFill>
              </a:rPr>
              <a:t> </a:t>
            </a:r>
            <a:r>
              <a:rPr lang="en-US" sz="3200" b="1" dirty="0">
                <a:solidFill>
                  <a:schemeClr val="accent1"/>
                </a:solidFill>
              </a:rPr>
              <a:t>score vs repayment performance</a:t>
            </a:r>
            <a:endParaRPr lang="en-US" sz="3200" dirty="0"/>
          </a:p>
        </p:txBody>
      </p:sp>
      <p:pic>
        <p:nvPicPr>
          <p:cNvPr id="10" name="Content Placeholder 9" descr="Chart&#10;&#10;Description automatically generated with low confidence">
            <a:extLst>
              <a:ext uri="{FF2B5EF4-FFF2-40B4-BE49-F238E27FC236}">
                <a16:creationId xmlns:a16="http://schemas.microsoft.com/office/drawing/2014/main" id="{661D1D5F-81BF-4404-B5A5-1699962BA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194" y="2141536"/>
            <a:ext cx="7049167" cy="4351338"/>
          </a:xfrm>
          <a:prstGeom prst="rect">
            <a:avLst/>
          </a:prstGeom>
        </p:spPr>
      </p:pic>
    </p:spTree>
    <p:extLst>
      <p:ext uri="{BB962C8B-B14F-4D97-AF65-F5344CB8AC3E}">
        <p14:creationId xmlns:p14="http://schemas.microsoft.com/office/powerpoint/2010/main" val="357711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1A14-A5F4-435F-83E7-9D9EB7A17733}"/>
              </a:ext>
            </a:extLst>
          </p:cNvPr>
          <p:cNvSpPr>
            <a:spLocks noGrp="1"/>
          </p:cNvSpPr>
          <p:nvPr>
            <p:ph type="title"/>
          </p:nvPr>
        </p:nvSpPr>
        <p:spPr>
          <a:xfrm>
            <a:off x="838200" y="365126"/>
            <a:ext cx="10571922" cy="1251640"/>
          </a:xfrm>
        </p:spPr>
        <p:txBody>
          <a:bodyPr>
            <a:normAutofit/>
          </a:bodyPr>
          <a:lstStyle/>
          <a:p>
            <a:r>
              <a:rPr lang="en-US" sz="4000" b="1" dirty="0">
                <a:solidFill>
                  <a:srgbClr val="FF0000"/>
                </a:solidFill>
              </a:rPr>
              <a:t>Observations: </a:t>
            </a:r>
            <a:r>
              <a:rPr lang="en-US" sz="3200" b="1" dirty="0">
                <a:solidFill>
                  <a:schemeClr val="accent1"/>
                </a:solidFill>
              </a:rPr>
              <a:t>score vs repayment performance</a:t>
            </a:r>
            <a:endParaRPr lang="en-US" sz="3200" dirty="0"/>
          </a:p>
        </p:txBody>
      </p:sp>
      <p:sp>
        <p:nvSpPr>
          <p:cNvPr id="7" name="TextBox 6">
            <a:extLst>
              <a:ext uri="{FF2B5EF4-FFF2-40B4-BE49-F238E27FC236}">
                <a16:creationId xmlns:a16="http://schemas.microsoft.com/office/drawing/2014/main" id="{83C61A66-814D-417C-B510-9488CFAC2C67}"/>
              </a:ext>
            </a:extLst>
          </p:cNvPr>
          <p:cNvSpPr txBox="1"/>
          <p:nvPr/>
        </p:nvSpPr>
        <p:spPr>
          <a:xfrm>
            <a:off x="838200" y="2903215"/>
            <a:ext cx="9273209" cy="1051570"/>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000" dirty="0">
                <a:solidFill>
                  <a:srgbClr val="000000"/>
                </a:solidFill>
              </a:rPr>
              <a:t>From the aforementioned visualizations, It seems “repayment performance" and “score" has a positive correlation.</a:t>
            </a:r>
          </a:p>
          <a:p>
            <a:pPr marL="228600" indent="-228600">
              <a:lnSpc>
                <a:spcPct val="90000"/>
              </a:lnSpc>
              <a:spcBef>
                <a:spcPts val="1000"/>
              </a:spcBef>
              <a:buFont typeface="Arial" panose="020B0604020202020204" pitchFamily="34" charset="0"/>
              <a:buChar char="•"/>
            </a:pPr>
            <a:r>
              <a:rPr lang="en-US" sz="2000" dirty="0">
                <a:solidFill>
                  <a:srgbClr val="000000"/>
                </a:solidFill>
              </a:rPr>
              <a:t> Although the correlation value is very small, </a:t>
            </a:r>
            <a:r>
              <a:rPr lang="en-US" sz="2000" b="1" dirty="0">
                <a:solidFill>
                  <a:srgbClr val="FF0000"/>
                </a:solidFill>
                <a:latin typeface="Minion Pro Cond" panose="02040706060306020203" pitchFamily="18" charset="0"/>
              </a:rPr>
              <a:t>0.074</a:t>
            </a:r>
          </a:p>
        </p:txBody>
      </p:sp>
    </p:spTree>
    <p:extLst>
      <p:ext uri="{BB962C8B-B14F-4D97-AF65-F5344CB8AC3E}">
        <p14:creationId xmlns:p14="http://schemas.microsoft.com/office/powerpoint/2010/main" val="3879142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438</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Minion Pro Cond</vt:lpstr>
      <vt:lpstr>Office Theme</vt:lpstr>
      <vt:lpstr>Data Science Project</vt:lpstr>
      <vt:lpstr>Introduction</vt:lpstr>
      <vt:lpstr>Objectives</vt:lpstr>
      <vt:lpstr>Technologies</vt:lpstr>
      <vt:lpstr>Analysis Steps</vt:lpstr>
      <vt:lpstr>Observations</vt:lpstr>
      <vt:lpstr>Observations</vt:lpstr>
      <vt:lpstr>Observations: score vs repayment performance</vt:lpstr>
      <vt:lpstr>Observations: score vs repayment performance</vt:lpstr>
      <vt:lpstr>Observations: score vs delinquency</vt:lpstr>
      <vt:lpstr>Observations: score vs delinquency</vt:lpstr>
      <vt:lpstr>Observations: other insights </vt:lpstr>
      <vt:lpstr>Observations: other insights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d.light Datascience Project</dc:title>
  <dc:creator>Modi, Shubham (LNG-DEL)</dc:creator>
  <cp:lastModifiedBy>Modi, Shubham (LNG-DEL)</cp:lastModifiedBy>
  <cp:revision>49</cp:revision>
  <dcterms:created xsi:type="dcterms:W3CDTF">2022-07-09T10:20:26Z</dcterms:created>
  <dcterms:modified xsi:type="dcterms:W3CDTF">2022-10-21T08:23:08Z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2022-07-09T10:20:26Z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0e7b700d-63bb-4dd3-a8a3-04caf2cea942</vt:lpwstr>
  </property>
  <property fmtid="{D5CDD505-2E9C-101B-9397-08002B2CF9AE}" pid="8" name="MSIP_Label_549ac42a-3eb4-4074-b885-aea26bd6241e_ContentBits">
    <vt:lpwstr>0</vt:lpwstr>
  </property>
</Properties>
</file>