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9" r:id="rId4"/>
    <p:sldId id="260" r:id="rId5"/>
    <p:sldId id="258" r:id="rId6"/>
    <p:sldId id="261" r:id="rId7"/>
    <p:sldId id="262" r:id="rId8"/>
    <p:sldId id="263" r:id="rId9"/>
    <p:sldId id="264" r:id="rId10"/>
    <p:sldId id="269" r:id="rId11"/>
    <p:sldId id="268" r:id="rId12"/>
    <p:sldId id="266" r:id="rId13"/>
    <p:sldId id="267"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510" autoAdjust="0"/>
    <p:restoredTop sz="94660"/>
  </p:normalViewPr>
  <p:slideViewPr>
    <p:cSldViewPr>
      <p:cViewPr varScale="1">
        <p:scale>
          <a:sx n="81" d="100"/>
          <a:sy n="81" d="100"/>
        </p:scale>
        <p:origin x="1459" y="4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7B787A4-38BE-4EFF-9397-4E3B47706FD7}" type="datetimeFigureOut">
              <a:rPr lang="en-US" smtClean="0"/>
              <a:t>10/14/2022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AA5840-D7A7-4DB2-8DD4-643ED11DE810}" type="slidenum">
              <a:rPr lang="en-US" smtClean="0"/>
              <a:t>‹#›</a:t>
            </a:fld>
            <a:endParaRPr lang="en-US"/>
          </a:p>
        </p:txBody>
      </p:sp>
    </p:spTree>
    <p:extLst>
      <p:ext uri="{BB962C8B-B14F-4D97-AF65-F5344CB8AC3E}">
        <p14:creationId xmlns:p14="http://schemas.microsoft.com/office/powerpoint/2010/main" val="4538976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B787A4-38BE-4EFF-9397-4E3B47706FD7}" type="datetimeFigureOut">
              <a:rPr lang="en-US" smtClean="0"/>
              <a:t>10/14/2022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AA5840-D7A7-4DB2-8DD4-643ED11DE810}" type="slidenum">
              <a:rPr lang="en-US" smtClean="0"/>
              <a:t>‹#›</a:t>
            </a:fld>
            <a:endParaRPr lang="en-US"/>
          </a:p>
        </p:txBody>
      </p:sp>
    </p:spTree>
    <p:extLst>
      <p:ext uri="{BB962C8B-B14F-4D97-AF65-F5344CB8AC3E}">
        <p14:creationId xmlns:p14="http://schemas.microsoft.com/office/powerpoint/2010/main" val="23381851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B787A4-38BE-4EFF-9397-4E3B47706FD7}" type="datetimeFigureOut">
              <a:rPr lang="en-US" smtClean="0"/>
              <a:t>10/14/2022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AA5840-D7A7-4DB2-8DD4-643ED11DE810}"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603369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B787A4-38BE-4EFF-9397-4E3B47706FD7}" type="datetimeFigureOut">
              <a:rPr lang="en-US" smtClean="0"/>
              <a:t>10/14/2022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AA5840-D7A7-4DB2-8DD4-643ED11DE810}" type="slidenum">
              <a:rPr lang="en-US" smtClean="0"/>
              <a:t>‹#›</a:t>
            </a:fld>
            <a:endParaRPr lang="en-US"/>
          </a:p>
        </p:txBody>
      </p:sp>
    </p:spTree>
    <p:extLst>
      <p:ext uri="{BB962C8B-B14F-4D97-AF65-F5344CB8AC3E}">
        <p14:creationId xmlns:p14="http://schemas.microsoft.com/office/powerpoint/2010/main" val="21296489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B787A4-38BE-4EFF-9397-4E3B47706FD7}" type="datetimeFigureOut">
              <a:rPr lang="en-US" smtClean="0"/>
              <a:t>10/14/2022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AA5840-D7A7-4DB2-8DD4-643ED11DE810}"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9150455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B787A4-38BE-4EFF-9397-4E3B47706FD7}" type="datetimeFigureOut">
              <a:rPr lang="en-US" smtClean="0"/>
              <a:t>10/14/2022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AA5840-D7A7-4DB2-8DD4-643ED11DE810}" type="slidenum">
              <a:rPr lang="en-US" smtClean="0"/>
              <a:t>‹#›</a:t>
            </a:fld>
            <a:endParaRPr lang="en-US"/>
          </a:p>
        </p:txBody>
      </p:sp>
    </p:spTree>
    <p:extLst>
      <p:ext uri="{BB962C8B-B14F-4D97-AF65-F5344CB8AC3E}">
        <p14:creationId xmlns:p14="http://schemas.microsoft.com/office/powerpoint/2010/main" val="23909387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B787A4-38BE-4EFF-9397-4E3B47706FD7}" type="datetimeFigureOut">
              <a:rPr lang="en-US" smtClean="0"/>
              <a:t>10/14/2022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AA5840-D7A7-4DB2-8DD4-643ED11DE810}" type="slidenum">
              <a:rPr lang="en-US" smtClean="0"/>
              <a:t>‹#›</a:t>
            </a:fld>
            <a:endParaRPr lang="en-US"/>
          </a:p>
        </p:txBody>
      </p:sp>
    </p:spTree>
    <p:extLst>
      <p:ext uri="{BB962C8B-B14F-4D97-AF65-F5344CB8AC3E}">
        <p14:creationId xmlns:p14="http://schemas.microsoft.com/office/powerpoint/2010/main" val="24593216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B787A4-38BE-4EFF-9397-4E3B47706FD7}" type="datetimeFigureOut">
              <a:rPr lang="en-US" smtClean="0"/>
              <a:t>10/14/2022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AA5840-D7A7-4DB2-8DD4-643ED11DE810}" type="slidenum">
              <a:rPr lang="en-US" smtClean="0"/>
              <a:t>‹#›</a:t>
            </a:fld>
            <a:endParaRPr lang="en-US"/>
          </a:p>
        </p:txBody>
      </p:sp>
    </p:spTree>
    <p:extLst>
      <p:ext uri="{BB962C8B-B14F-4D97-AF65-F5344CB8AC3E}">
        <p14:creationId xmlns:p14="http://schemas.microsoft.com/office/powerpoint/2010/main" val="672025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B787A4-38BE-4EFF-9397-4E3B47706FD7}" type="datetimeFigureOut">
              <a:rPr lang="en-US" smtClean="0"/>
              <a:t>10/14/2022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AA5840-D7A7-4DB2-8DD4-643ED11DE810}" type="slidenum">
              <a:rPr lang="en-US" smtClean="0"/>
              <a:t>‹#›</a:t>
            </a:fld>
            <a:endParaRPr lang="en-US"/>
          </a:p>
        </p:txBody>
      </p:sp>
    </p:spTree>
    <p:extLst>
      <p:ext uri="{BB962C8B-B14F-4D97-AF65-F5344CB8AC3E}">
        <p14:creationId xmlns:p14="http://schemas.microsoft.com/office/powerpoint/2010/main" val="38308020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B787A4-38BE-4EFF-9397-4E3B47706FD7}" type="datetimeFigureOut">
              <a:rPr lang="en-US" smtClean="0"/>
              <a:t>10/14/2022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AA5840-D7A7-4DB2-8DD4-643ED11DE810}" type="slidenum">
              <a:rPr lang="en-US" smtClean="0"/>
              <a:t>‹#›</a:t>
            </a:fld>
            <a:endParaRPr lang="en-US"/>
          </a:p>
        </p:txBody>
      </p:sp>
    </p:spTree>
    <p:extLst>
      <p:ext uri="{BB962C8B-B14F-4D97-AF65-F5344CB8AC3E}">
        <p14:creationId xmlns:p14="http://schemas.microsoft.com/office/powerpoint/2010/main" val="15790540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B787A4-38BE-4EFF-9397-4E3B47706FD7}" type="datetimeFigureOut">
              <a:rPr lang="en-US" smtClean="0"/>
              <a:t>10/14/2022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AA5840-D7A7-4DB2-8DD4-643ED11DE810}" type="slidenum">
              <a:rPr lang="en-US" smtClean="0"/>
              <a:t>‹#›</a:t>
            </a:fld>
            <a:endParaRPr lang="en-US"/>
          </a:p>
        </p:txBody>
      </p:sp>
    </p:spTree>
    <p:extLst>
      <p:ext uri="{BB962C8B-B14F-4D97-AF65-F5344CB8AC3E}">
        <p14:creationId xmlns:p14="http://schemas.microsoft.com/office/powerpoint/2010/main" val="24122774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7B787A4-38BE-4EFF-9397-4E3B47706FD7}" type="datetimeFigureOut">
              <a:rPr lang="en-US" smtClean="0"/>
              <a:t>10/14/2022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4AA5840-D7A7-4DB2-8DD4-643ED11DE810}" type="slidenum">
              <a:rPr lang="en-US" smtClean="0"/>
              <a:t>‹#›</a:t>
            </a:fld>
            <a:endParaRPr lang="en-US"/>
          </a:p>
        </p:txBody>
      </p:sp>
    </p:spTree>
    <p:extLst>
      <p:ext uri="{BB962C8B-B14F-4D97-AF65-F5344CB8AC3E}">
        <p14:creationId xmlns:p14="http://schemas.microsoft.com/office/powerpoint/2010/main" val="874671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7B787A4-38BE-4EFF-9397-4E3B47706FD7}" type="datetimeFigureOut">
              <a:rPr lang="en-US" smtClean="0"/>
              <a:t>10/14/2022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4AA5840-D7A7-4DB2-8DD4-643ED11DE810}" type="slidenum">
              <a:rPr lang="en-US" smtClean="0"/>
              <a:t>‹#›</a:t>
            </a:fld>
            <a:endParaRPr lang="en-US"/>
          </a:p>
        </p:txBody>
      </p:sp>
    </p:spTree>
    <p:extLst>
      <p:ext uri="{BB962C8B-B14F-4D97-AF65-F5344CB8AC3E}">
        <p14:creationId xmlns:p14="http://schemas.microsoft.com/office/powerpoint/2010/main" val="11096456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B787A4-38BE-4EFF-9397-4E3B47706FD7}" type="datetimeFigureOut">
              <a:rPr lang="en-US" smtClean="0"/>
              <a:t>10/14/2022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4AA5840-D7A7-4DB2-8DD4-643ED11DE810}" type="slidenum">
              <a:rPr lang="en-US" smtClean="0"/>
              <a:t>‹#›</a:t>
            </a:fld>
            <a:endParaRPr lang="en-US"/>
          </a:p>
        </p:txBody>
      </p:sp>
    </p:spTree>
    <p:extLst>
      <p:ext uri="{BB962C8B-B14F-4D97-AF65-F5344CB8AC3E}">
        <p14:creationId xmlns:p14="http://schemas.microsoft.com/office/powerpoint/2010/main" val="3236746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57B787A4-38BE-4EFF-9397-4E3B47706FD7}" type="datetimeFigureOut">
              <a:rPr lang="en-US" smtClean="0"/>
              <a:t>10/14/2022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AA5840-D7A7-4DB2-8DD4-643ED11DE810}" type="slidenum">
              <a:rPr lang="en-US" smtClean="0"/>
              <a:t>‹#›</a:t>
            </a:fld>
            <a:endParaRPr lang="en-US"/>
          </a:p>
        </p:txBody>
      </p:sp>
    </p:spTree>
    <p:extLst>
      <p:ext uri="{BB962C8B-B14F-4D97-AF65-F5344CB8AC3E}">
        <p14:creationId xmlns:p14="http://schemas.microsoft.com/office/powerpoint/2010/main" val="2999692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7B787A4-38BE-4EFF-9397-4E3B47706FD7}" type="datetimeFigureOut">
              <a:rPr lang="en-US" smtClean="0"/>
              <a:t>10/14/2022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AA5840-D7A7-4DB2-8DD4-643ED11DE810}" type="slidenum">
              <a:rPr lang="en-US" smtClean="0"/>
              <a:t>‹#›</a:t>
            </a:fld>
            <a:endParaRPr lang="en-US"/>
          </a:p>
        </p:txBody>
      </p:sp>
    </p:spTree>
    <p:extLst>
      <p:ext uri="{BB962C8B-B14F-4D97-AF65-F5344CB8AC3E}">
        <p14:creationId xmlns:p14="http://schemas.microsoft.com/office/powerpoint/2010/main" val="18587532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7B787A4-38BE-4EFF-9397-4E3B47706FD7}" type="datetimeFigureOut">
              <a:rPr lang="en-US" smtClean="0"/>
              <a:t>10/14/2022</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94AA5840-D7A7-4DB2-8DD4-643ED11DE810}" type="slidenum">
              <a:rPr lang="en-US" smtClean="0"/>
              <a:t>‹#›</a:t>
            </a:fld>
            <a:endParaRPr lang="en-US"/>
          </a:p>
        </p:txBody>
      </p:sp>
    </p:spTree>
    <p:extLst>
      <p:ext uri="{BB962C8B-B14F-4D97-AF65-F5344CB8AC3E}">
        <p14:creationId xmlns:p14="http://schemas.microsoft.com/office/powerpoint/2010/main" val="1576155973"/>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400" y="2667000"/>
            <a:ext cx="3657600" cy="2743200"/>
          </a:xfrm>
          <a:prstGeom prst="rect">
            <a:avLst/>
          </a:prstGeom>
        </p:spPr>
      </p:pic>
      <p:sp>
        <p:nvSpPr>
          <p:cNvPr id="4" name="Title 3"/>
          <p:cNvSpPr>
            <a:spLocks noGrp="1"/>
          </p:cNvSpPr>
          <p:nvPr>
            <p:ph type="title"/>
          </p:nvPr>
        </p:nvSpPr>
        <p:spPr>
          <a:xfrm>
            <a:off x="1828800" y="1219200"/>
            <a:ext cx="8229600" cy="1143000"/>
          </a:xfrm>
        </p:spPr>
        <p:txBody>
          <a:bodyPr>
            <a:normAutofit fontScale="90000"/>
          </a:bodyPr>
          <a:lstStyle/>
          <a:p>
            <a:r>
              <a:rPr lang="en-US" dirty="0"/>
              <a:t>MOTION DETECTION AND </a:t>
            </a:r>
            <a:br>
              <a:rPr lang="en-US" dirty="0"/>
            </a:br>
            <a:r>
              <a:rPr lang="en-US" dirty="0"/>
              <a:t>SURVEILLANCE SYSTEM</a:t>
            </a:r>
          </a:p>
        </p:txBody>
      </p:sp>
    </p:spTree>
    <p:extLst>
      <p:ext uri="{BB962C8B-B14F-4D97-AF65-F5344CB8AC3E}">
        <p14:creationId xmlns:p14="http://schemas.microsoft.com/office/powerpoint/2010/main" val="2894215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DBD92-2A07-9606-4F1A-38B4064F9A16}"/>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74956362-C6B4-A7DE-0957-B1F1387F7D68}"/>
              </a:ext>
            </a:extLst>
          </p:cNvPr>
          <p:cNvSpPr>
            <a:spLocks noGrp="1"/>
          </p:cNvSpPr>
          <p:nvPr>
            <p:ph type="subTitle" idx="1"/>
          </p:nvPr>
        </p:nvSpPr>
        <p:spPr/>
        <p:txBody>
          <a:bodyPr/>
          <a:lstStyle/>
          <a:p>
            <a:endParaRPr lang="en-US"/>
          </a:p>
        </p:txBody>
      </p:sp>
      <p:pic>
        <p:nvPicPr>
          <p:cNvPr id="5" name="Picture 4">
            <a:extLst>
              <a:ext uri="{FF2B5EF4-FFF2-40B4-BE49-F238E27FC236}">
                <a16:creationId xmlns:a16="http://schemas.microsoft.com/office/drawing/2014/main" id="{7AC2020B-418A-62C5-F50D-6BED1C082C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8954" y="1447800"/>
            <a:ext cx="6350000" cy="4762500"/>
          </a:xfrm>
          <a:prstGeom prst="rect">
            <a:avLst/>
          </a:prstGeom>
        </p:spPr>
      </p:pic>
      <p:sp>
        <p:nvSpPr>
          <p:cNvPr id="6" name="Title 1">
            <a:extLst>
              <a:ext uri="{FF2B5EF4-FFF2-40B4-BE49-F238E27FC236}">
                <a16:creationId xmlns:a16="http://schemas.microsoft.com/office/drawing/2014/main" id="{68276432-9BEE-D034-A2FB-B7782BD3C1AD}"/>
              </a:ext>
            </a:extLst>
          </p:cNvPr>
          <p:cNvSpPr txBox="1">
            <a:spLocks/>
          </p:cNvSpPr>
          <p:nvPr/>
        </p:nvSpPr>
        <p:spPr>
          <a:xfrm>
            <a:off x="304800" y="349351"/>
            <a:ext cx="2842515" cy="565049"/>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800" dirty="0"/>
              <a:t>Progress</a:t>
            </a:r>
          </a:p>
        </p:txBody>
      </p:sp>
    </p:spTree>
    <p:extLst>
      <p:ext uri="{BB962C8B-B14F-4D97-AF65-F5344CB8AC3E}">
        <p14:creationId xmlns:p14="http://schemas.microsoft.com/office/powerpoint/2010/main" val="34166839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24257-045B-99F2-AA50-E2A24DE2FD5F}"/>
              </a:ext>
            </a:extLst>
          </p:cNvPr>
          <p:cNvSpPr>
            <a:spLocks noGrp="1"/>
          </p:cNvSpPr>
          <p:nvPr>
            <p:ph type="title"/>
          </p:nvPr>
        </p:nvSpPr>
        <p:spPr>
          <a:xfrm>
            <a:off x="152400" y="273151"/>
            <a:ext cx="6347715" cy="565049"/>
          </a:xfrm>
        </p:spPr>
        <p:txBody>
          <a:bodyPr>
            <a:noAutofit/>
          </a:bodyPr>
          <a:lstStyle/>
          <a:p>
            <a:r>
              <a:rPr lang="en-US" sz="4800" dirty="0"/>
              <a:t>Progress(error)</a:t>
            </a:r>
          </a:p>
        </p:txBody>
      </p:sp>
      <p:sp>
        <p:nvSpPr>
          <p:cNvPr id="3" name="Text Placeholder 2">
            <a:extLst>
              <a:ext uri="{FF2B5EF4-FFF2-40B4-BE49-F238E27FC236}">
                <a16:creationId xmlns:a16="http://schemas.microsoft.com/office/drawing/2014/main" id="{73D7D3BA-A157-9AA1-DD78-2CA30D2C0893}"/>
              </a:ext>
            </a:extLst>
          </p:cNvPr>
          <p:cNvSpPr>
            <a:spLocks noGrp="1"/>
          </p:cNvSpPr>
          <p:nvPr>
            <p:ph type="body" idx="1"/>
          </p:nvPr>
        </p:nvSpPr>
        <p:spPr/>
        <p:txBody>
          <a:bodyPr/>
          <a:lstStyle/>
          <a:p>
            <a:endParaRPr lang="en-US"/>
          </a:p>
        </p:txBody>
      </p:sp>
      <p:pic>
        <p:nvPicPr>
          <p:cNvPr id="5" name="Picture 4">
            <a:extLst>
              <a:ext uri="{FF2B5EF4-FFF2-40B4-BE49-F238E27FC236}">
                <a16:creationId xmlns:a16="http://schemas.microsoft.com/office/drawing/2014/main" id="{8B7249EC-2749-9922-D534-FF2BFEBA8B2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4800" y="1409307"/>
            <a:ext cx="7924800" cy="4210050"/>
          </a:xfrm>
          <a:prstGeom prst="rect">
            <a:avLst/>
          </a:prstGeom>
        </p:spPr>
      </p:pic>
    </p:spTree>
    <p:extLst>
      <p:ext uri="{BB962C8B-B14F-4D97-AF65-F5344CB8AC3E}">
        <p14:creationId xmlns:p14="http://schemas.microsoft.com/office/powerpoint/2010/main" val="10226153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a:t>  </a:t>
            </a:r>
            <a:r>
              <a:rPr lang="en-US" b="1" dirty="0"/>
              <a:t>References</a:t>
            </a:r>
            <a:br>
              <a:rPr lang="en-US" b="1" dirty="0"/>
            </a:br>
            <a:br>
              <a:rPr lang="en-US" b="1" dirty="0"/>
            </a:br>
            <a:br>
              <a:rPr lang="en-US" dirty="0"/>
            </a:br>
            <a:br>
              <a:rPr lang="en-US" dirty="0"/>
            </a:br>
            <a:br>
              <a:rPr lang="en-US" dirty="0"/>
            </a:br>
            <a:br>
              <a:rPr lang="en-US" dirty="0"/>
            </a:br>
            <a:br>
              <a:rPr lang="en-US" dirty="0"/>
            </a:br>
            <a:br>
              <a:rPr lang="en-US" dirty="0"/>
            </a:br>
            <a:br>
              <a:rPr lang="en-US" dirty="0"/>
            </a:br>
            <a:endParaRPr lang="en-US" dirty="0"/>
          </a:p>
        </p:txBody>
      </p:sp>
      <p:sp>
        <p:nvSpPr>
          <p:cNvPr id="3" name="Content Placeholder 2">
            <a:extLst>
              <a:ext uri="{FF2B5EF4-FFF2-40B4-BE49-F238E27FC236}">
                <a16:creationId xmlns:a16="http://schemas.microsoft.com/office/drawing/2014/main" id="{A37E61BE-35DF-464C-D76A-6DB1ED890039}"/>
              </a:ext>
            </a:extLst>
          </p:cNvPr>
          <p:cNvSpPr>
            <a:spLocks noGrp="1"/>
          </p:cNvSpPr>
          <p:nvPr>
            <p:ph idx="1"/>
          </p:nvPr>
        </p:nvSpPr>
        <p:spPr>
          <a:xfrm>
            <a:off x="533400" y="1263715"/>
            <a:ext cx="6347714" cy="5213285"/>
          </a:xfrm>
        </p:spPr>
        <p:txBody>
          <a:bodyPr>
            <a:normAutofit lnSpcReduction="10000"/>
          </a:bodyPr>
          <a:lstStyle/>
          <a:p>
            <a:r>
              <a:rPr lang="en-US" dirty="0"/>
              <a:t>A motion detection system in python and </a:t>
            </a:r>
            <a:r>
              <a:rPr lang="en-US" dirty="0" err="1"/>
              <a:t>Opencv</a:t>
            </a:r>
            <a:r>
              <a:rPr lang="en-US" dirty="0"/>
              <a:t> IEEE Paper (Suraiya Parveen &amp;Javeria Shah) Jamia Hamdard University, New Delhi.</a:t>
            </a:r>
          </a:p>
          <a:p>
            <a:r>
              <a:rPr lang="en-US" dirty="0"/>
              <a:t>Emotion Detection using image processing in python( </a:t>
            </a:r>
            <a:r>
              <a:rPr lang="en-US" dirty="0" err="1"/>
              <a:t>raghav</a:t>
            </a:r>
            <a:r>
              <a:rPr lang="en-US" dirty="0"/>
              <a:t> </a:t>
            </a:r>
            <a:r>
              <a:rPr lang="en-US" dirty="0" err="1"/>
              <a:t>Puri,archit</a:t>
            </a:r>
            <a:r>
              <a:rPr lang="en-US" dirty="0"/>
              <a:t> Gupta, manas </a:t>
            </a:r>
            <a:r>
              <a:rPr lang="en-US" dirty="0" err="1"/>
              <a:t>sikri</a:t>
            </a:r>
            <a:r>
              <a:rPr lang="en-US" dirty="0"/>
              <a:t>, Mohit Tiwari, Nitish Pathak, Shivendra </a:t>
            </a:r>
            <a:r>
              <a:rPr lang="en-US" dirty="0" err="1"/>
              <a:t>goeal</a:t>
            </a:r>
            <a:r>
              <a:rPr lang="en-US" dirty="0"/>
              <a:t>) Bharti Vidyapeeth’s College of Engineering , New Delhi , India.</a:t>
            </a:r>
          </a:p>
          <a:p>
            <a:r>
              <a:rPr lang="en-US" dirty="0"/>
              <a:t>MATEC web of Conference 2017.</a:t>
            </a:r>
          </a:p>
          <a:p>
            <a:r>
              <a:rPr lang="en-US" dirty="0" err="1"/>
              <a:t>Phillipp</a:t>
            </a:r>
            <a:r>
              <a:rPr lang="en-US" dirty="0"/>
              <a:t> Wagner July 2012(Face recognition with Python.</a:t>
            </a:r>
          </a:p>
          <a:p>
            <a:r>
              <a:rPr lang="en-US" dirty="0"/>
              <a:t>An Intelligent motion detection using </a:t>
            </a:r>
            <a:r>
              <a:rPr lang="en-US" dirty="0" err="1"/>
              <a:t>Opencv</a:t>
            </a:r>
            <a:r>
              <a:rPr lang="en-US" dirty="0"/>
              <a:t> , International journal of scientific research in science , engineering and technology.</a:t>
            </a:r>
          </a:p>
          <a:p>
            <a:r>
              <a:rPr lang="en-US" dirty="0"/>
              <a:t>A survey on object detection and tracking algorithm by Rupesh Kumar Rout , CSE Department </a:t>
            </a:r>
            <a:r>
              <a:rPr lang="en-US" dirty="0" err="1"/>
              <a:t>NITRourkela</a:t>
            </a:r>
            <a:r>
              <a:rPr lang="en-US" dirty="0"/>
              <a:t>.</a:t>
            </a:r>
          </a:p>
          <a:p>
            <a:r>
              <a:rPr lang="en-US" dirty="0"/>
              <a:t>Real time abnormal function detection in surveillance video by Massachusetts </a:t>
            </a:r>
            <a:r>
              <a:rPr lang="en-US" dirty="0" err="1"/>
              <a:t>Institiute</a:t>
            </a:r>
            <a:r>
              <a:rPr lang="en-US" dirty="0"/>
              <a:t> of technology Cambridge University.</a:t>
            </a:r>
          </a:p>
          <a:p>
            <a:endParaRPr lang="en-US" dirty="0"/>
          </a:p>
        </p:txBody>
      </p:sp>
    </p:spTree>
    <p:extLst>
      <p:ext uri="{BB962C8B-B14F-4D97-AF65-F5344CB8AC3E}">
        <p14:creationId xmlns:p14="http://schemas.microsoft.com/office/powerpoint/2010/main" val="18015286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189038"/>
            <a:ext cx="7391400" cy="5668962"/>
          </a:xfrm>
        </p:spPr>
        <p:txBody>
          <a:bodyPr>
            <a:normAutofit/>
          </a:bodyPr>
          <a:lstStyle/>
          <a:p>
            <a:pPr algn="ctr"/>
            <a:r>
              <a:rPr lang="en-US" b="1" dirty="0"/>
              <a:t>Thank you</a:t>
            </a:r>
            <a:br>
              <a:rPr lang="en-US" b="1" dirty="0"/>
            </a:br>
            <a:br>
              <a:rPr lang="en-US" b="1" dirty="0"/>
            </a:br>
            <a:br>
              <a:rPr lang="en-US" b="1" dirty="0"/>
            </a:br>
            <a:r>
              <a:rPr lang="en-US" sz="2400" b="1" u="sng" dirty="0"/>
              <a:t>Group Members</a:t>
            </a:r>
            <a:br>
              <a:rPr lang="en-US" b="1" dirty="0"/>
            </a:br>
            <a:r>
              <a:rPr lang="en-US" b="1" dirty="0"/>
              <a:t> </a:t>
            </a:r>
            <a:r>
              <a:rPr lang="en-US" sz="2400" dirty="0"/>
              <a:t>Anurag </a:t>
            </a:r>
            <a:r>
              <a:rPr lang="en-US" sz="2400" dirty="0" err="1"/>
              <a:t>Selote</a:t>
            </a:r>
            <a:br>
              <a:rPr lang="en-US" sz="2400" dirty="0"/>
            </a:br>
            <a:r>
              <a:rPr lang="en-US" sz="2400" dirty="0" err="1"/>
              <a:t>Pranita</a:t>
            </a:r>
            <a:r>
              <a:rPr lang="en-US" sz="2400" dirty="0"/>
              <a:t> </a:t>
            </a:r>
            <a:r>
              <a:rPr lang="en-US" sz="2400" dirty="0" err="1"/>
              <a:t>Ambulkar</a:t>
            </a:r>
            <a:br>
              <a:rPr lang="en-US" sz="2400" dirty="0"/>
            </a:br>
            <a:r>
              <a:rPr lang="en-US" sz="2400" dirty="0"/>
              <a:t>Sakshi </a:t>
            </a:r>
            <a:r>
              <a:rPr lang="en-US" sz="2400" dirty="0" err="1"/>
              <a:t>Dhage</a:t>
            </a:r>
            <a:br>
              <a:rPr lang="en-US" sz="2400" dirty="0"/>
            </a:br>
            <a:r>
              <a:rPr lang="en-US" sz="2400" dirty="0" err="1"/>
              <a:t>Shreyash</a:t>
            </a:r>
            <a:r>
              <a:rPr lang="en-US" sz="2400" dirty="0"/>
              <a:t> </a:t>
            </a:r>
            <a:r>
              <a:rPr lang="en-US" sz="2400" dirty="0" err="1"/>
              <a:t>Bagde</a:t>
            </a:r>
            <a:br>
              <a:rPr lang="en-US" sz="2400" dirty="0"/>
            </a:br>
            <a:r>
              <a:rPr lang="en-US" sz="2400" dirty="0"/>
              <a:t>Shubham Mowade</a:t>
            </a:r>
            <a:br>
              <a:rPr lang="en-US" sz="2400" dirty="0"/>
            </a:br>
            <a:r>
              <a:rPr lang="en-US" sz="2400" dirty="0"/>
              <a:t>Tushar Nandurkar</a:t>
            </a:r>
            <a:endParaRPr lang="en-US" b="1" dirty="0"/>
          </a:p>
        </p:txBody>
      </p:sp>
    </p:spTree>
    <p:extLst>
      <p:ext uri="{BB962C8B-B14F-4D97-AF65-F5344CB8AC3E}">
        <p14:creationId xmlns:p14="http://schemas.microsoft.com/office/powerpoint/2010/main" val="30511067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049962"/>
          </a:xfrm>
        </p:spPr>
        <p:txBody>
          <a:bodyPr>
            <a:normAutofit/>
          </a:bodyPr>
          <a:lstStyle/>
          <a:p>
            <a:pPr algn="l" fontAlgn="base"/>
            <a:r>
              <a:rPr lang="en-US" sz="2800" b="1" dirty="0"/>
              <a:t>CONTENT</a:t>
            </a:r>
            <a:br>
              <a:rPr lang="en-US" sz="2800" b="1" dirty="0"/>
            </a:br>
            <a:r>
              <a:rPr lang="en-US" sz="2800" b="1" dirty="0"/>
              <a:t>  </a:t>
            </a:r>
            <a:br>
              <a:rPr lang="en-US" sz="2800" b="1" dirty="0"/>
            </a:br>
            <a:r>
              <a:rPr lang="en-US" sz="2800" b="1" dirty="0"/>
              <a:t>  </a:t>
            </a:r>
            <a:r>
              <a:rPr lang="en-US" sz="2800" dirty="0"/>
              <a:t>Abstract</a:t>
            </a:r>
            <a:br>
              <a:rPr lang="en-US" sz="2800" b="1" dirty="0"/>
            </a:br>
            <a:r>
              <a:rPr lang="en-US" sz="2800" b="1" dirty="0"/>
              <a:t>  </a:t>
            </a:r>
            <a:r>
              <a:rPr lang="en-US" sz="2800" dirty="0"/>
              <a:t>Introduction</a:t>
            </a:r>
            <a:br>
              <a:rPr lang="en-US" sz="2800" dirty="0"/>
            </a:br>
            <a:r>
              <a:rPr lang="en-US" sz="2800" dirty="0"/>
              <a:t>  Problem Statement</a:t>
            </a:r>
            <a:br>
              <a:rPr lang="en-US" sz="2800" dirty="0"/>
            </a:br>
            <a:r>
              <a:rPr lang="en-US" sz="2800" dirty="0"/>
              <a:t>  Methodology</a:t>
            </a:r>
            <a:br>
              <a:rPr lang="en-US" sz="2800" dirty="0"/>
            </a:br>
            <a:r>
              <a:rPr lang="en-US" sz="2800" dirty="0"/>
              <a:t>  Use Case Diagram</a:t>
            </a:r>
            <a:br>
              <a:rPr lang="en-US" sz="2800" dirty="0"/>
            </a:br>
            <a:r>
              <a:rPr lang="en-US" sz="2800" dirty="0"/>
              <a:t>  Progress</a:t>
            </a:r>
            <a:br>
              <a:rPr lang="en-US" sz="2800" dirty="0"/>
            </a:br>
            <a:r>
              <a:rPr lang="en-US" sz="2800" dirty="0"/>
              <a:t>  References</a:t>
            </a:r>
            <a:br>
              <a:rPr lang="en-US" sz="2800" dirty="0"/>
            </a:br>
            <a:br>
              <a:rPr lang="en-US" sz="2800" dirty="0"/>
            </a:br>
            <a:endParaRPr lang="en-US" sz="2800" b="1" dirty="0"/>
          </a:p>
        </p:txBody>
      </p:sp>
    </p:spTree>
    <p:extLst>
      <p:ext uri="{BB962C8B-B14F-4D97-AF65-F5344CB8AC3E}">
        <p14:creationId xmlns:p14="http://schemas.microsoft.com/office/powerpoint/2010/main" val="8807150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5973762"/>
          </a:xfrm>
        </p:spPr>
        <p:txBody>
          <a:bodyPr>
            <a:normAutofit fontScale="90000"/>
          </a:bodyPr>
          <a:lstStyle/>
          <a:p>
            <a:pPr algn="l"/>
            <a:r>
              <a:rPr lang="en-US" sz="3600" b="1" dirty="0"/>
              <a:t>ABSTRACT</a:t>
            </a:r>
            <a:br>
              <a:rPr lang="en-US" sz="3600" b="1" dirty="0"/>
            </a:br>
            <a:br>
              <a:rPr lang="en-US" sz="2800" b="1" dirty="0"/>
            </a:br>
            <a:r>
              <a:rPr lang="en-US" sz="2400" dirty="0"/>
              <a:t>In today's competitive environment, the security concerns have grown tremendously. In the modern world, possession is known to be 9/10'ths of the law. Hence, it is imperative for one to be able to safeguard one's property from worldly harms such as thefts, destruction of property, people with malicious intent etc. Due to the advent of technology in the modern world, the methodologies used by thieves and robbers for stealing has been improving exponentially. Therefore, it is necessary for the s the improvement in mass media and various forms of communication, it is now possible to monitor and control the environment to the advantage of the owners of the property. surveillance techniques to also improve with the changing world.</a:t>
            </a:r>
            <a:endParaRPr lang="en-US" sz="2400" b="1" dirty="0"/>
          </a:p>
        </p:txBody>
      </p:sp>
    </p:spTree>
    <p:extLst>
      <p:ext uri="{BB962C8B-B14F-4D97-AF65-F5344CB8AC3E}">
        <p14:creationId xmlns:p14="http://schemas.microsoft.com/office/powerpoint/2010/main" val="14037383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973762"/>
          </a:xfrm>
        </p:spPr>
        <p:txBody>
          <a:bodyPr>
            <a:normAutofit/>
          </a:bodyPr>
          <a:lstStyle/>
          <a:p>
            <a:pPr algn="l"/>
            <a:r>
              <a:rPr lang="en-US" sz="2400" dirty="0"/>
              <a:t>the improvement in mass media and various forms of communication, it is now possible to monitor and control the environment to the advantage of the owners of the property. The latest technologies used in the fight against thefts and destruction are the video surveillance and monitoring. By using the technologies, it is possible to monitor and capture every inch and second of the area in interest. However, so far the technologies used are passive in nature in the monitoring systems only help in detecting the crime participate in stopping or curbing the crime while it takes place. Therefore, we have developed a methodology to detect the motion in a video stream environment and this is an idea to ensure that the monitoring systems not only actively participate in stopping the crime. </a:t>
            </a:r>
          </a:p>
        </p:txBody>
      </p:sp>
    </p:spTree>
    <p:extLst>
      <p:ext uri="{BB962C8B-B14F-4D97-AF65-F5344CB8AC3E}">
        <p14:creationId xmlns:p14="http://schemas.microsoft.com/office/powerpoint/2010/main" val="42481395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543800" cy="5592762"/>
          </a:xfrm>
        </p:spPr>
        <p:txBody>
          <a:bodyPr>
            <a:normAutofit/>
          </a:bodyPr>
          <a:lstStyle/>
          <a:p>
            <a:pPr algn="l"/>
            <a:r>
              <a:rPr lang="en-US" sz="4000" b="1" dirty="0"/>
              <a:t>Introduction</a:t>
            </a:r>
            <a:br>
              <a:rPr lang="en-US" sz="4000" b="1" dirty="0"/>
            </a:br>
            <a:br>
              <a:rPr lang="en-US" sz="2800" dirty="0"/>
            </a:br>
            <a:r>
              <a:rPr lang="en-US" sz="2400" dirty="0"/>
              <a:t>In recent years, motion detection has attracted a great interest from computer vision researchers due to its promising applications in many areas, such as video surveillance, traffic monitoring or sign language recognition. However, it is still in its early developmental stage and needs to improve its robustness when applied in a complex environment: Several techniques for moving object detection have been proposed among them the three representative approaches are temporal differencing, background subtraction and optical flow.</a:t>
            </a:r>
            <a:br>
              <a:rPr lang="en-US" sz="2400" dirty="0"/>
            </a:br>
            <a:endParaRPr lang="en-US" sz="2400" dirty="0"/>
          </a:p>
        </p:txBody>
      </p:sp>
    </p:spTree>
    <p:extLst>
      <p:ext uri="{BB962C8B-B14F-4D97-AF65-F5344CB8AC3E}">
        <p14:creationId xmlns:p14="http://schemas.microsoft.com/office/powerpoint/2010/main" val="10326825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086600" cy="5821362"/>
          </a:xfrm>
        </p:spPr>
        <p:txBody>
          <a:bodyPr>
            <a:normAutofit/>
          </a:bodyPr>
          <a:lstStyle/>
          <a:p>
            <a:pPr algn="l"/>
            <a:r>
              <a:rPr lang="en-US" sz="2400" dirty="0"/>
              <a:t>Temporal differencing based on frame difference, attempts to detect moving regions by making use of the difference of consecutive frames (two or three) in a video sequence. This method is highly adaptive to dynamic environments, but generally does a poor job of extracting the complete shapes of certain types of moving objects. Background subtraction is the most commonly used approach in presence of still cameras. The principle of this method is to use a model of the background and compare the current image with a reference. In this way the foreground objects present in the scene are detected.</a:t>
            </a:r>
          </a:p>
        </p:txBody>
      </p:sp>
    </p:spTree>
    <p:extLst>
      <p:ext uri="{BB962C8B-B14F-4D97-AF65-F5344CB8AC3E}">
        <p14:creationId xmlns:p14="http://schemas.microsoft.com/office/powerpoint/2010/main" val="24246129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973762"/>
          </a:xfrm>
        </p:spPr>
        <p:txBody>
          <a:bodyPr>
            <a:normAutofit/>
          </a:bodyPr>
          <a:lstStyle/>
          <a:p>
            <a:pPr algn="l"/>
            <a:r>
              <a:rPr lang="en-US" dirty="0"/>
              <a:t>   </a:t>
            </a:r>
            <a:r>
              <a:rPr lang="en-US" b="1" dirty="0"/>
              <a:t>Problem Statement</a:t>
            </a:r>
            <a:br>
              <a:rPr lang="en-US" dirty="0"/>
            </a:br>
            <a:br>
              <a:rPr lang="en-US" dirty="0"/>
            </a:br>
            <a:br>
              <a:rPr lang="en-US" dirty="0"/>
            </a:br>
            <a:br>
              <a:rPr lang="en-US" dirty="0"/>
            </a:br>
            <a:r>
              <a:rPr lang="en-US" sz="2400" dirty="0"/>
              <a:t>Developing a solution for the    </a:t>
            </a:r>
            <a:br>
              <a:rPr lang="en-US" sz="2400" dirty="0"/>
            </a:br>
            <a:r>
              <a:rPr lang="en-US" sz="2400" dirty="0"/>
              <a:t>identification and rendering of </a:t>
            </a:r>
            <a:br>
              <a:rPr lang="en-US" sz="2400" dirty="0"/>
            </a:br>
            <a:r>
              <a:rPr lang="en-US" sz="2400" dirty="0"/>
              <a:t>human faces in videos on real </a:t>
            </a:r>
            <a:br>
              <a:rPr lang="en-US" sz="2400" dirty="0"/>
            </a:br>
            <a:r>
              <a:rPr lang="en-US" sz="2400" dirty="0"/>
              <a:t>time basis By using this technique</a:t>
            </a:r>
            <a:br>
              <a:rPr lang="en-US" sz="2400" dirty="0"/>
            </a:br>
            <a:r>
              <a:rPr lang="en-US" sz="2400" dirty="0"/>
              <a:t>we can identify the miscellaneous</a:t>
            </a:r>
            <a:br>
              <a:rPr lang="en-US" sz="2400" dirty="0"/>
            </a:br>
            <a:r>
              <a:rPr lang="en-US" sz="2400" dirty="0"/>
              <a:t>activity in such areas where we can </a:t>
            </a:r>
            <a:br>
              <a:rPr lang="en-US" sz="2400" dirty="0"/>
            </a:br>
            <a:r>
              <a:rPr lang="en-US" sz="2400" dirty="0"/>
              <a:t>personally go. In this we use real </a:t>
            </a:r>
            <a:br>
              <a:rPr lang="en-US" sz="2400" dirty="0"/>
            </a:br>
            <a:r>
              <a:rPr lang="en-US" sz="2400" dirty="0"/>
              <a:t>time videos that help to recognize</a:t>
            </a:r>
            <a:br>
              <a:rPr lang="en-US" sz="2400" dirty="0"/>
            </a:br>
            <a:r>
              <a:rPr lang="en-US" sz="2400" dirty="0"/>
              <a:t>threats and miscellaneous activity.</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9200" y="609600"/>
            <a:ext cx="3963466" cy="2361565"/>
          </a:xfrm>
          <a:prstGeom prst="rect">
            <a:avLst/>
          </a:prstGeom>
        </p:spPr>
      </p:pic>
    </p:spTree>
    <p:extLst>
      <p:ext uri="{BB962C8B-B14F-4D97-AF65-F5344CB8AC3E}">
        <p14:creationId xmlns:p14="http://schemas.microsoft.com/office/powerpoint/2010/main" val="32829035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391400" cy="5897562"/>
          </a:xfrm>
        </p:spPr>
        <p:txBody>
          <a:bodyPr>
            <a:normAutofit fontScale="90000"/>
          </a:bodyPr>
          <a:lstStyle/>
          <a:p>
            <a:pPr algn="l"/>
            <a:r>
              <a:rPr lang="en-US" sz="2400" dirty="0"/>
              <a:t>  </a:t>
            </a:r>
            <a:r>
              <a:rPr lang="en-US" sz="4000" b="1" dirty="0"/>
              <a:t>Methodology</a:t>
            </a:r>
            <a:br>
              <a:rPr lang="en-US" sz="2400" b="1" dirty="0"/>
            </a:br>
            <a:br>
              <a:rPr lang="en-US" sz="2400" dirty="0"/>
            </a:br>
            <a:br>
              <a:rPr lang="en-US" sz="2400" dirty="0"/>
            </a:br>
            <a:r>
              <a:rPr lang="en-US" sz="2400" dirty="0"/>
              <a:t>The objective of this experiment is to compare the performance of 2 emotion-recognition implementations. </a:t>
            </a:r>
            <a:br>
              <a:rPr lang="en-US" sz="2400" dirty="0"/>
            </a:br>
            <a:r>
              <a:rPr lang="en-US" sz="2400" dirty="0"/>
              <a:t>The first one (Experiment A) is a Python-based application which makes use of the OpenCV machine learning algorithms for facial and emotion detection. The second one (Experiment B) is a C# software application which makes requests to a Cognitive Services API for emotion detection. In both cases, the Extended </a:t>
            </a:r>
            <a:r>
              <a:rPr lang="en-US" sz="2400" dirty="0" err="1"/>
              <a:t>CohnKanade</a:t>
            </a:r>
            <a:r>
              <a:rPr lang="en-US" sz="2400" dirty="0"/>
              <a:t> dataset of images was used as input for the analysis. Both applications were developed by the authors for this experiment. </a:t>
            </a:r>
            <a:br>
              <a:rPr lang="en-US" sz="2400" dirty="0"/>
            </a:br>
            <a:br>
              <a:rPr lang="en-US" sz="2400" dirty="0"/>
            </a:br>
            <a:br>
              <a:rPr lang="en-US" sz="2400" dirty="0"/>
            </a:br>
            <a:br>
              <a:rPr lang="en-US" sz="2400" dirty="0"/>
            </a:br>
            <a:endParaRPr lang="en-US" sz="2400" dirty="0"/>
          </a:p>
        </p:txBody>
      </p:sp>
    </p:spTree>
    <p:extLst>
      <p:ext uri="{BB962C8B-B14F-4D97-AF65-F5344CB8AC3E}">
        <p14:creationId xmlns:p14="http://schemas.microsoft.com/office/powerpoint/2010/main" val="18051185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126162"/>
          </a:xfrm>
        </p:spPr>
        <p:txBody>
          <a:bodyPr>
            <a:normAutofit/>
          </a:bodyPr>
          <a:lstStyle/>
          <a:p>
            <a:pPr algn="l"/>
            <a:r>
              <a:rPr lang="en-US" dirty="0"/>
              <a:t>  </a:t>
            </a:r>
            <a:r>
              <a:rPr lang="en-US" b="1" dirty="0"/>
              <a:t>Use Case Diagram</a:t>
            </a:r>
            <a:br>
              <a:rPr lang="en-US" dirty="0"/>
            </a:br>
            <a:br>
              <a:rPr lang="en-US" dirty="0"/>
            </a:br>
            <a:br>
              <a:rPr lang="en-US" dirty="0"/>
            </a:br>
            <a:br>
              <a:rPr lang="en-US" dirty="0"/>
            </a:br>
            <a:br>
              <a:rPr lang="en-US" dirty="0"/>
            </a:br>
            <a:br>
              <a:rPr lang="en-US" dirty="0"/>
            </a:br>
            <a:br>
              <a:rPr lang="en-US" dirty="0"/>
            </a:br>
            <a:br>
              <a:rPr lang="en-US" dirty="0"/>
            </a:b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7400" y="1295400"/>
            <a:ext cx="4953000" cy="5151538"/>
          </a:xfrm>
          <a:prstGeom prst="rect">
            <a:avLst/>
          </a:prstGeom>
        </p:spPr>
      </p:pic>
    </p:spTree>
    <p:extLst>
      <p:ext uri="{BB962C8B-B14F-4D97-AF65-F5344CB8AC3E}">
        <p14:creationId xmlns:p14="http://schemas.microsoft.com/office/powerpoint/2010/main" val="132555786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1703</TotalTime>
  <Words>860</Words>
  <Application>Microsoft Office PowerPoint</Application>
  <PresentationFormat>On-screen Show (4:3)</PresentationFormat>
  <Paragraphs>20</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Trebuchet MS</vt:lpstr>
      <vt:lpstr>Wingdings 3</vt:lpstr>
      <vt:lpstr>Facet</vt:lpstr>
      <vt:lpstr>MOTION DETECTION AND  SURVEILLANCE SYSTEM</vt:lpstr>
      <vt:lpstr>CONTENT      Abstract   Introduction   Problem Statement   Methodology   Use Case Diagram   Progress   References  </vt:lpstr>
      <vt:lpstr>ABSTRACT  In today's competitive environment, the security concerns have grown tremendously. In the modern world, possession is known to be 9/10'ths of the law. Hence, it is imperative for one to be able to safeguard one's property from worldly harms such as thefts, destruction of property, people with malicious intent etc. Due to the advent of technology in the modern world, the methodologies used by thieves and robbers for stealing has been improving exponentially. Therefore, it is necessary for the s the improvement in mass media and various forms of communication, it is now possible to monitor and control the environment to the advantage of the owners of the property. surveillance techniques to also improve with the changing world.</vt:lpstr>
      <vt:lpstr>the improvement in mass media and various forms of communication, it is now possible to monitor and control the environment to the advantage of the owners of the property. The latest technologies used in the fight against thefts and destruction are the video surveillance and monitoring. By using the technologies, it is possible to monitor and capture every inch and second of the area in interest. However, so far the technologies used are passive in nature in the monitoring systems only help in detecting the crime participate in stopping or curbing the crime while it takes place. Therefore, we have developed a methodology to detect the motion in a video stream environment and this is an idea to ensure that the monitoring systems not only actively participate in stopping the crime. </vt:lpstr>
      <vt:lpstr>Introduction  In recent years, motion detection has attracted a great interest from computer vision researchers due to its promising applications in many areas, such as video surveillance, traffic monitoring or sign language recognition. However, it is still in its early developmental stage and needs to improve its robustness when applied in a complex environment: Several techniques for moving object detection have been proposed among them the three representative approaches are temporal differencing, background subtraction and optical flow. </vt:lpstr>
      <vt:lpstr>Temporal differencing based on frame difference, attempts to detect moving regions by making use of the difference of consecutive frames (two or three) in a video sequence. This method is highly adaptive to dynamic environments, but generally does a poor job of extracting the complete shapes of certain types of moving objects. Background subtraction is the most commonly used approach in presence of still cameras. The principle of this method is to use a model of the background and compare the current image with a reference. In this way the foreground objects present in the scene are detected.</vt:lpstr>
      <vt:lpstr>   Problem Statement    Developing a solution for the     identification and rendering of  human faces in videos on real  time basis By using this technique we can identify the miscellaneous activity in such areas where we can  personally go. In this we use real  time videos that help to recognize threats and miscellaneous activity.</vt:lpstr>
      <vt:lpstr>  Methodology   The objective of this experiment is to compare the performance of 2 emotion-recognition implementations.  The first one (Experiment A) is a Python-based application which makes use of the OpenCV machine learning algorithms for facial and emotion detection. The second one (Experiment B) is a C# software application which makes requests to a Cognitive Services API for emotion detection. In both cases, the Extended CohnKanade dataset of images was used as input for the analysis. Both applications were developed by the authors for this experiment.     </vt:lpstr>
      <vt:lpstr>  Use Case Diagram        </vt:lpstr>
      <vt:lpstr>PowerPoint Presentation</vt:lpstr>
      <vt:lpstr>Progress(error)</vt:lpstr>
      <vt:lpstr>  References         </vt:lpstr>
      <vt:lpstr>Thank you   Group Members  Anurag Selote Pranita Ambulkar Sakshi Dhage Shreyash Bagde Shubham Mowade Tushar Nandurkar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Shubham</cp:lastModifiedBy>
  <cp:revision>17</cp:revision>
  <dcterms:created xsi:type="dcterms:W3CDTF">2022-09-13T19:22:29Z</dcterms:created>
  <dcterms:modified xsi:type="dcterms:W3CDTF">2022-10-14T09:39:41Z</dcterms:modified>
</cp:coreProperties>
</file>