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72" r:id="rId3"/>
    <p:sldId id="273" r:id="rId4"/>
    <p:sldId id="274" r:id="rId5"/>
    <p:sldId id="275" r:id="rId6"/>
    <p:sldId id="276" r:id="rId7"/>
    <p:sldId id="277" r:id="rId8"/>
    <p:sldId id="278" r:id="rId9"/>
    <p:sldId id="279" r:id="rId10"/>
    <p:sldId id="280" r:id="rId11"/>
    <p:sldId id="281" r:id="rId12"/>
    <p:sldId id="282" r:id="rId13"/>
    <p:sldId id="283" r:id="rId14"/>
    <p:sldId id="284" r:id="rId15"/>
    <p:sldId id="285" r:id="rId16"/>
    <p:sldId id="286" r:id="rId17"/>
    <p:sldId id="287" r:id="rId18"/>
    <p:sldId id="288" r:id="rId19"/>
    <p:sldId id="289" r:id="rId20"/>
    <p:sldId id="290" r:id="rId21"/>
    <p:sldId id="291" r:id="rId22"/>
    <p:sldId id="258" r:id="rId23"/>
    <p:sldId id="259" r:id="rId24"/>
    <p:sldId id="260" r:id="rId25"/>
    <p:sldId id="292" r:id="rId26"/>
    <p:sldId id="262" r:id="rId27"/>
    <p:sldId id="263" r:id="rId28"/>
    <p:sldId id="264" r:id="rId29"/>
    <p:sldId id="265" r:id="rId30"/>
    <p:sldId id="266" r:id="rId31"/>
    <p:sldId id="267" r:id="rId32"/>
    <p:sldId id="268" r:id="rId33"/>
    <p:sldId id="269" r:id="rId34"/>
    <p:sldId id="270" r:id="rId35"/>
    <p:sldId id="271" r:id="rId3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CCE25B50-AF2A-4474-B2D3-7399CAB0F70B}" type="datetimeFigureOut">
              <a:rPr lang="en-IN" smtClean="0"/>
              <a:t>26-12-2022</a:t>
            </a:fld>
            <a:endParaRPr lang="en-IN"/>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IN"/>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B2787560-AABB-4837-865E-7F421242699B}" type="slidenum">
              <a:rPr lang="en-IN" smtClean="0"/>
              <a:t>‹#›</a:t>
            </a:fld>
            <a:endParaRPr lang="en-IN"/>
          </a:p>
        </p:txBody>
      </p:sp>
    </p:spTree>
    <p:extLst>
      <p:ext uri="{BB962C8B-B14F-4D97-AF65-F5344CB8AC3E}">
        <p14:creationId xmlns:p14="http://schemas.microsoft.com/office/powerpoint/2010/main" val="33594539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CE25B50-AF2A-4474-B2D3-7399CAB0F70B}" type="datetimeFigureOut">
              <a:rPr lang="en-IN" smtClean="0"/>
              <a:t>26-12-2022</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B2787560-AABB-4837-865E-7F421242699B}" type="slidenum">
              <a:rPr lang="en-IN" smtClean="0"/>
              <a:t>‹#›</a:t>
            </a:fld>
            <a:endParaRPr lang="en-IN"/>
          </a:p>
        </p:txBody>
      </p:sp>
    </p:spTree>
    <p:extLst>
      <p:ext uri="{BB962C8B-B14F-4D97-AF65-F5344CB8AC3E}">
        <p14:creationId xmlns:p14="http://schemas.microsoft.com/office/powerpoint/2010/main" val="11895644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CCE25B50-AF2A-4474-B2D3-7399CAB0F70B}" type="datetimeFigureOut">
              <a:rPr lang="en-IN" smtClean="0"/>
              <a:t>26-12-2022</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2787560-AABB-4837-865E-7F421242699B}" type="slidenum">
              <a:rPr lang="en-IN" smtClean="0"/>
              <a:t>‹#›</a:t>
            </a:fld>
            <a:endParaRPr lang="en-IN"/>
          </a:p>
        </p:txBody>
      </p:sp>
    </p:spTree>
    <p:extLst>
      <p:ext uri="{BB962C8B-B14F-4D97-AF65-F5344CB8AC3E}">
        <p14:creationId xmlns:p14="http://schemas.microsoft.com/office/powerpoint/2010/main" val="19580179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CCE25B50-AF2A-4474-B2D3-7399CAB0F70B}" type="datetimeFigureOut">
              <a:rPr lang="en-IN" smtClean="0"/>
              <a:t>26-12-2022</a:t>
            </a:fld>
            <a:endParaRPr lang="en-IN"/>
          </a:p>
        </p:txBody>
      </p:sp>
      <p:sp>
        <p:nvSpPr>
          <p:cNvPr id="5" name="Footer Placeholder 4"/>
          <p:cNvSpPr>
            <a:spLocks noGrp="1"/>
          </p:cNvSpPr>
          <p:nvPr>
            <p:ph type="ftr" sz="quarter" idx="11"/>
          </p:nvPr>
        </p:nvSpPr>
        <p:spPr/>
        <p:txBody>
          <a:bodyPr/>
          <a:lstStyle/>
          <a:p>
            <a:endParaRPr lang="en-IN"/>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2787560-AABB-4837-865E-7F421242699B}" type="slidenum">
              <a:rPr lang="en-IN" smtClean="0"/>
              <a:t>‹#›</a:t>
            </a:fld>
            <a:endParaRPr lang="en-IN"/>
          </a:p>
        </p:txBody>
      </p:sp>
    </p:spTree>
    <p:extLst>
      <p:ext uri="{BB962C8B-B14F-4D97-AF65-F5344CB8AC3E}">
        <p14:creationId xmlns:p14="http://schemas.microsoft.com/office/powerpoint/2010/main" val="39012138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CE25B50-AF2A-4474-B2D3-7399CAB0F70B}" type="datetimeFigureOut">
              <a:rPr lang="en-IN" smtClean="0"/>
              <a:t>26-12-2022</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2787560-AABB-4837-865E-7F421242699B}" type="slidenum">
              <a:rPr lang="en-IN" smtClean="0"/>
              <a:t>‹#›</a:t>
            </a:fld>
            <a:endParaRPr lang="en-IN"/>
          </a:p>
        </p:txBody>
      </p:sp>
    </p:spTree>
    <p:extLst>
      <p:ext uri="{BB962C8B-B14F-4D97-AF65-F5344CB8AC3E}">
        <p14:creationId xmlns:p14="http://schemas.microsoft.com/office/powerpoint/2010/main" val="20748039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CCE25B50-AF2A-4474-B2D3-7399CAB0F70B}" type="datetimeFigureOut">
              <a:rPr lang="en-IN" smtClean="0"/>
              <a:t>26-12-2022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2787560-AABB-4837-865E-7F421242699B}" type="slidenum">
              <a:rPr lang="en-IN" smtClean="0"/>
              <a:t>‹#›</a:t>
            </a:fld>
            <a:endParaRPr lang="en-IN"/>
          </a:p>
        </p:txBody>
      </p:sp>
    </p:spTree>
    <p:extLst>
      <p:ext uri="{BB962C8B-B14F-4D97-AF65-F5344CB8AC3E}">
        <p14:creationId xmlns:p14="http://schemas.microsoft.com/office/powerpoint/2010/main" val="67117845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CCE25B50-AF2A-4474-B2D3-7399CAB0F70B}" type="datetimeFigureOut">
              <a:rPr lang="en-IN" smtClean="0"/>
              <a:t>26-12-2022</a:t>
            </a:fld>
            <a:endParaRPr lang="en-IN"/>
          </a:p>
        </p:txBody>
      </p:sp>
      <p:sp>
        <p:nvSpPr>
          <p:cNvPr id="8" name="Footer Placeholder 7"/>
          <p:cNvSpPr>
            <a:spLocks noGrp="1"/>
          </p:cNvSpPr>
          <p:nvPr>
            <p:ph type="ftr" sz="quarter" idx="11"/>
          </p:nvPr>
        </p:nvSpPr>
        <p:spPr>
          <a:xfrm>
            <a:off x="561111" y="6391838"/>
            <a:ext cx="3644282" cy="304801"/>
          </a:xfrm>
        </p:spPr>
        <p:txBody>
          <a:bodyPr/>
          <a:lstStyle/>
          <a:p>
            <a:endParaRPr lang="en-IN"/>
          </a:p>
        </p:txBody>
      </p:sp>
      <p:sp>
        <p:nvSpPr>
          <p:cNvPr id="9" name="Slide Number Placeholder 8"/>
          <p:cNvSpPr>
            <a:spLocks noGrp="1"/>
          </p:cNvSpPr>
          <p:nvPr>
            <p:ph type="sldNum" sz="quarter" idx="12"/>
          </p:nvPr>
        </p:nvSpPr>
        <p:spPr/>
        <p:txBody>
          <a:bodyPr/>
          <a:lstStyle/>
          <a:p>
            <a:fld id="{B2787560-AABB-4837-865E-7F421242699B}" type="slidenum">
              <a:rPr lang="en-IN" smtClean="0"/>
              <a:t>‹#›</a:t>
            </a:fld>
            <a:endParaRPr lang="en-IN"/>
          </a:p>
        </p:txBody>
      </p:sp>
    </p:spTree>
    <p:extLst>
      <p:ext uri="{BB962C8B-B14F-4D97-AF65-F5344CB8AC3E}">
        <p14:creationId xmlns:p14="http://schemas.microsoft.com/office/powerpoint/2010/main" val="1724387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CCE25B50-AF2A-4474-B2D3-7399CAB0F70B}" type="datetimeFigureOut">
              <a:rPr lang="en-IN" smtClean="0"/>
              <a:t>26-12-2022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787560-AABB-4837-865E-7F421242699B}" type="slidenum">
              <a:rPr lang="en-IN" smtClean="0"/>
              <a:t>‹#›</a:t>
            </a:fld>
            <a:endParaRPr lang="en-IN"/>
          </a:p>
        </p:txBody>
      </p:sp>
    </p:spTree>
    <p:extLst>
      <p:ext uri="{BB962C8B-B14F-4D97-AF65-F5344CB8AC3E}">
        <p14:creationId xmlns:p14="http://schemas.microsoft.com/office/powerpoint/2010/main" val="157506193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CE25B50-AF2A-4474-B2D3-7399CAB0F70B}" type="datetimeFigureOut">
              <a:rPr lang="en-IN" smtClean="0"/>
              <a:t>26-12-2022</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2787560-AABB-4837-865E-7F421242699B}" type="slidenum">
              <a:rPr lang="en-IN" smtClean="0"/>
              <a:t>‹#›</a:t>
            </a:fld>
            <a:endParaRPr lang="en-IN"/>
          </a:p>
        </p:txBody>
      </p:sp>
    </p:spTree>
    <p:extLst>
      <p:ext uri="{BB962C8B-B14F-4D97-AF65-F5344CB8AC3E}">
        <p14:creationId xmlns:p14="http://schemas.microsoft.com/office/powerpoint/2010/main" val="7731521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CE25B50-AF2A-4474-B2D3-7399CAB0F70B}" type="datetimeFigureOut">
              <a:rPr lang="en-IN" smtClean="0"/>
              <a:t>26-12-2022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787560-AABB-4837-865E-7F421242699B}" type="slidenum">
              <a:rPr lang="en-IN" smtClean="0"/>
              <a:t>‹#›</a:t>
            </a:fld>
            <a:endParaRPr lang="en-IN"/>
          </a:p>
        </p:txBody>
      </p:sp>
    </p:spTree>
    <p:extLst>
      <p:ext uri="{BB962C8B-B14F-4D97-AF65-F5344CB8AC3E}">
        <p14:creationId xmlns:p14="http://schemas.microsoft.com/office/powerpoint/2010/main" val="22791352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CE25B50-AF2A-4474-B2D3-7399CAB0F70B}" type="datetimeFigureOut">
              <a:rPr lang="en-IN" smtClean="0"/>
              <a:t>26-12-2022</a:t>
            </a:fld>
            <a:endParaRPr lang="en-IN"/>
          </a:p>
        </p:txBody>
      </p:sp>
      <p:sp>
        <p:nvSpPr>
          <p:cNvPr id="5" name="Footer Placeholder 4"/>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2787560-AABB-4837-865E-7F421242699B}" type="slidenum">
              <a:rPr lang="en-IN" smtClean="0"/>
              <a:t>‹#›</a:t>
            </a:fld>
            <a:endParaRPr lang="en-IN"/>
          </a:p>
        </p:txBody>
      </p:sp>
    </p:spTree>
    <p:extLst>
      <p:ext uri="{BB962C8B-B14F-4D97-AF65-F5344CB8AC3E}">
        <p14:creationId xmlns:p14="http://schemas.microsoft.com/office/powerpoint/2010/main" val="32948440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CE25B50-AF2A-4474-B2D3-7399CAB0F70B}" type="datetimeFigureOut">
              <a:rPr lang="en-IN" smtClean="0"/>
              <a:t>26-12-2022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2787560-AABB-4837-865E-7F421242699B}" type="slidenum">
              <a:rPr lang="en-IN" smtClean="0"/>
              <a:t>‹#›</a:t>
            </a:fld>
            <a:endParaRPr lang="en-IN"/>
          </a:p>
        </p:txBody>
      </p:sp>
    </p:spTree>
    <p:extLst>
      <p:ext uri="{BB962C8B-B14F-4D97-AF65-F5344CB8AC3E}">
        <p14:creationId xmlns:p14="http://schemas.microsoft.com/office/powerpoint/2010/main" val="15036690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CE25B50-AF2A-4474-B2D3-7399CAB0F70B}" type="datetimeFigureOut">
              <a:rPr lang="en-IN" smtClean="0"/>
              <a:t>26-12-2022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2787560-AABB-4837-865E-7F421242699B}" type="slidenum">
              <a:rPr lang="en-IN" smtClean="0"/>
              <a:t>‹#›</a:t>
            </a:fld>
            <a:endParaRPr lang="en-IN"/>
          </a:p>
        </p:txBody>
      </p:sp>
    </p:spTree>
    <p:extLst>
      <p:ext uri="{BB962C8B-B14F-4D97-AF65-F5344CB8AC3E}">
        <p14:creationId xmlns:p14="http://schemas.microsoft.com/office/powerpoint/2010/main" val="22672019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CE25B50-AF2A-4474-B2D3-7399CAB0F70B}" type="datetimeFigureOut">
              <a:rPr lang="en-IN" smtClean="0"/>
              <a:t>26-12-2022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2787560-AABB-4837-865E-7F421242699B}" type="slidenum">
              <a:rPr lang="en-IN" smtClean="0"/>
              <a:t>‹#›</a:t>
            </a:fld>
            <a:endParaRPr lang="en-IN"/>
          </a:p>
        </p:txBody>
      </p:sp>
    </p:spTree>
    <p:extLst>
      <p:ext uri="{BB962C8B-B14F-4D97-AF65-F5344CB8AC3E}">
        <p14:creationId xmlns:p14="http://schemas.microsoft.com/office/powerpoint/2010/main" val="7853309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CE25B50-AF2A-4474-B2D3-7399CAB0F70B}" type="datetimeFigureOut">
              <a:rPr lang="en-IN" smtClean="0"/>
              <a:t>26-12-2022</a:t>
            </a:fld>
            <a:endParaRPr lang="en-IN"/>
          </a:p>
        </p:txBody>
      </p:sp>
      <p:sp>
        <p:nvSpPr>
          <p:cNvPr id="3" name="Footer Placeholder 2"/>
          <p:cNvSpPr>
            <a:spLocks noGrp="1"/>
          </p:cNvSpPr>
          <p:nvPr>
            <p:ph type="ftr" sz="quarter" idx="11"/>
          </p:nvPr>
        </p:nvSpPr>
        <p:spPr/>
        <p:txBody>
          <a:bodyPr/>
          <a:lstStyle/>
          <a:p>
            <a:endParaRPr lang="en-IN"/>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B2787560-AABB-4837-865E-7F421242699B}" type="slidenum">
              <a:rPr lang="en-IN" smtClean="0"/>
              <a:t>‹#›</a:t>
            </a:fld>
            <a:endParaRPr lang="en-IN"/>
          </a:p>
        </p:txBody>
      </p:sp>
    </p:spTree>
    <p:extLst>
      <p:ext uri="{BB962C8B-B14F-4D97-AF65-F5344CB8AC3E}">
        <p14:creationId xmlns:p14="http://schemas.microsoft.com/office/powerpoint/2010/main" val="21732463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CE25B50-AF2A-4474-B2D3-7399CAB0F70B}" type="datetimeFigureOut">
              <a:rPr lang="en-IN" smtClean="0"/>
              <a:t>26-12-2022</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B2787560-AABB-4837-865E-7F421242699B}" type="slidenum">
              <a:rPr lang="en-IN" smtClean="0"/>
              <a:t>‹#›</a:t>
            </a:fld>
            <a:endParaRPr lang="en-IN"/>
          </a:p>
        </p:txBody>
      </p:sp>
    </p:spTree>
    <p:extLst>
      <p:ext uri="{BB962C8B-B14F-4D97-AF65-F5344CB8AC3E}">
        <p14:creationId xmlns:p14="http://schemas.microsoft.com/office/powerpoint/2010/main" val="48045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CE25B50-AF2A-4474-B2D3-7399CAB0F70B}" type="datetimeFigureOut">
              <a:rPr lang="en-IN" smtClean="0"/>
              <a:t>26-12-2022</a:t>
            </a:fld>
            <a:endParaRPr lang="en-IN"/>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B2787560-AABB-4837-865E-7F421242699B}" type="slidenum">
              <a:rPr lang="en-IN" smtClean="0"/>
              <a:t>‹#›</a:t>
            </a:fld>
            <a:endParaRPr lang="en-IN"/>
          </a:p>
        </p:txBody>
      </p:sp>
    </p:spTree>
    <p:extLst>
      <p:ext uri="{BB962C8B-B14F-4D97-AF65-F5344CB8AC3E}">
        <p14:creationId xmlns:p14="http://schemas.microsoft.com/office/powerpoint/2010/main" val="29440055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CCE25B50-AF2A-4474-B2D3-7399CAB0F70B}" type="datetimeFigureOut">
              <a:rPr lang="en-IN" smtClean="0"/>
              <a:t>26-12-2022</a:t>
            </a:fld>
            <a:endParaRPr lang="en-IN"/>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IN"/>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B2787560-AABB-4837-865E-7F421242699B}" type="slidenum">
              <a:rPr lang="en-IN" smtClean="0"/>
              <a:t>‹#›</a:t>
            </a:fld>
            <a:endParaRPr lang="en-IN"/>
          </a:p>
        </p:txBody>
      </p:sp>
    </p:spTree>
    <p:extLst>
      <p:ext uri="{BB962C8B-B14F-4D97-AF65-F5344CB8AC3E}">
        <p14:creationId xmlns:p14="http://schemas.microsoft.com/office/powerpoint/2010/main" val="2049033812"/>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 id="2147483700" r:id="rId16"/>
    <p:sldLayoutId id="2147483701"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910C1-61E3-8924-FD0D-F60BD8CEE1BD}"/>
              </a:ext>
            </a:extLst>
          </p:cNvPr>
          <p:cNvSpPr>
            <a:spLocks noGrp="1"/>
          </p:cNvSpPr>
          <p:nvPr>
            <p:ph type="ctrTitle"/>
          </p:nvPr>
        </p:nvSpPr>
        <p:spPr>
          <a:xfrm>
            <a:off x="1097280" y="758952"/>
            <a:ext cx="10058400" cy="1041568"/>
          </a:xfrm>
        </p:spPr>
        <p:txBody>
          <a:bodyPr>
            <a:normAutofit/>
          </a:bodyPr>
          <a:lstStyle/>
          <a:p>
            <a:r>
              <a:rPr lang="en-GB" sz="4800" dirty="0"/>
              <a:t>Telecommunication Project </a:t>
            </a:r>
            <a:endParaRPr lang="en-IN" sz="4800" dirty="0"/>
          </a:p>
        </p:txBody>
      </p:sp>
      <p:sp>
        <p:nvSpPr>
          <p:cNvPr id="3" name="Subtitle 2">
            <a:extLst>
              <a:ext uri="{FF2B5EF4-FFF2-40B4-BE49-F238E27FC236}">
                <a16:creationId xmlns:a16="http://schemas.microsoft.com/office/drawing/2014/main" id="{1B9D2EAB-612D-17B8-484F-63AAF0332ED5}"/>
              </a:ext>
            </a:extLst>
          </p:cNvPr>
          <p:cNvSpPr>
            <a:spLocks noGrp="1"/>
          </p:cNvSpPr>
          <p:nvPr>
            <p:ph type="subTitle" idx="1"/>
          </p:nvPr>
        </p:nvSpPr>
        <p:spPr>
          <a:xfrm>
            <a:off x="1100051" y="2017336"/>
            <a:ext cx="10058400" cy="3581284"/>
          </a:xfrm>
        </p:spPr>
        <p:txBody>
          <a:bodyPr/>
          <a:lstStyle/>
          <a:p>
            <a:pPr marL="0" lvl="0" indent="0" algn="just" rtl="0">
              <a:spcBef>
                <a:spcPts val="0"/>
              </a:spcBef>
              <a:spcAft>
                <a:spcPts val="0"/>
              </a:spcAft>
              <a:buNone/>
            </a:pPr>
            <a:r>
              <a:rPr lang="en-GB" dirty="0"/>
              <a:t>Group 3:</a:t>
            </a:r>
          </a:p>
          <a:p>
            <a:pPr marL="0" lvl="0" indent="0" algn="just" rtl="0">
              <a:spcBef>
                <a:spcPts val="0"/>
              </a:spcBef>
              <a:spcAft>
                <a:spcPts val="0"/>
              </a:spcAft>
              <a:buNone/>
            </a:pPr>
            <a:r>
              <a:rPr lang="en-GB" dirty="0"/>
              <a:t>Shrinidhi</a:t>
            </a:r>
          </a:p>
          <a:p>
            <a:pPr marL="0" lvl="0" indent="0" algn="just" rtl="0">
              <a:spcBef>
                <a:spcPts val="0"/>
              </a:spcBef>
              <a:spcAft>
                <a:spcPts val="0"/>
              </a:spcAft>
              <a:buNone/>
            </a:pPr>
            <a:r>
              <a:rPr lang="en-GB" dirty="0"/>
              <a:t>Shivanand</a:t>
            </a:r>
          </a:p>
          <a:p>
            <a:pPr marL="0" lvl="0" indent="0" algn="just" rtl="0">
              <a:spcBef>
                <a:spcPts val="0"/>
              </a:spcBef>
              <a:spcAft>
                <a:spcPts val="0"/>
              </a:spcAft>
              <a:buNone/>
            </a:pPr>
            <a:r>
              <a:rPr lang="en-GB" dirty="0"/>
              <a:t>Sujatha</a:t>
            </a:r>
          </a:p>
          <a:p>
            <a:pPr marL="0" lvl="0" indent="0" algn="just" rtl="0">
              <a:spcBef>
                <a:spcPts val="0"/>
              </a:spcBef>
              <a:spcAft>
                <a:spcPts val="0"/>
              </a:spcAft>
              <a:buNone/>
            </a:pPr>
            <a:r>
              <a:rPr lang="en-GB" dirty="0"/>
              <a:t>Raji</a:t>
            </a:r>
          </a:p>
          <a:p>
            <a:pPr marL="0" lvl="0" indent="0" algn="just" rtl="0">
              <a:spcBef>
                <a:spcPts val="0"/>
              </a:spcBef>
              <a:spcAft>
                <a:spcPts val="0"/>
              </a:spcAft>
              <a:buNone/>
            </a:pPr>
            <a:r>
              <a:rPr lang="en-GB"/>
              <a:t>Shubham</a:t>
            </a:r>
            <a:endParaRPr lang="en-GB" dirty="0"/>
          </a:p>
          <a:p>
            <a:pPr marL="0" lvl="0" indent="0" algn="just" rtl="0">
              <a:spcBef>
                <a:spcPts val="0"/>
              </a:spcBef>
              <a:spcAft>
                <a:spcPts val="0"/>
              </a:spcAft>
              <a:buNone/>
            </a:pPr>
            <a:r>
              <a:rPr lang="en-GB" dirty="0"/>
              <a:t>Ahmed</a:t>
            </a:r>
            <a:endParaRPr lang="en-IN" dirty="0"/>
          </a:p>
        </p:txBody>
      </p:sp>
      <p:pic>
        <p:nvPicPr>
          <p:cNvPr id="4" name="Picture 3">
            <a:extLst>
              <a:ext uri="{FF2B5EF4-FFF2-40B4-BE49-F238E27FC236}">
                <a16:creationId xmlns:a16="http://schemas.microsoft.com/office/drawing/2014/main" id="{D2C168B1-9A99-690E-8FC2-3BC38DA1BBC3}"/>
              </a:ext>
            </a:extLst>
          </p:cNvPr>
          <p:cNvPicPr>
            <a:picLocks noChangeAspect="1"/>
          </p:cNvPicPr>
          <p:nvPr/>
        </p:nvPicPr>
        <p:blipFill>
          <a:blip r:embed="rId2"/>
          <a:stretch>
            <a:fillRect/>
          </a:stretch>
        </p:blipFill>
        <p:spPr>
          <a:xfrm>
            <a:off x="9972953" y="5190153"/>
            <a:ext cx="1182727" cy="408467"/>
          </a:xfrm>
          <a:prstGeom prst="rect">
            <a:avLst/>
          </a:prstGeom>
        </p:spPr>
      </p:pic>
    </p:spTree>
    <p:extLst>
      <p:ext uri="{BB962C8B-B14F-4D97-AF65-F5344CB8AC3E}">
        <p14:creationId xmlns:p14="http://schemas.microsoft.com/office/powerpoint/2010/main" val="265606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FD73A72-E263-E7B5-EF03-D1F22C5174B3}"/>
              </a:ext>
            </a:extLst>
          </p:cNvPr>
          <p:cNvSpPr>
            <a:spLocks noGrp="1"/>
          </p:cNvSpPr>
          <p:nvPr>
            <p:ph type="body" sz="half" idx="2"/>
          </p:nvPr>
        </p:nvSpPr>
        <p:spPr>
          <a:xfrm>
            <a:off x="1154954" y="3543300"/>
            <a:ext cx="3171949" cy="2476500"/>
          </a:xfrm>
        </p:spPr>
        <p:txBody>
          <a:bodyPr/>
          <a:lstStyle/>
          <a:p>
            <a:r>
              <a:rPr lang="en-US" b="0" i="0" dirty="0">
                <a:solidFill>
                  <a:srgbClr val="000000"/>
                </a:solidFill>
                <a:effectLst/>
                <a:latin typeface="Helvetica Neue"/>
              </a:rPr>
              <a:t>High ratio of customers with an international plan leaves the company</a:t>
            </a:r>
            <a:endParaRPr lang="en-IN" dirty="0"/>
          </a:p>
        </p:txBody>
      </p:sp>
      <p:pic>
        <p:nvPicPr>
          <p:cNvPr id="4" name="Picture 3">
            <a:extLst>
              <a:ext uri="{FF2B5EF4-FFF2-40B4-BE49-F238E27FC236}">
                <a16:creationId xmlns:a16="http://schemas.microsoft.com/office/drawing/2014/main" id="{E96B0AA5-9B4B-1B09-DD93-4D079DD57249}"/>
              </a:ext>
            </a:extLst>
          </p:cNvPr>
          <p:cNvPicPr>
            <a:picLocks noChangeAspect="1"/>
          </p:cNvPicPr>
          <p:nvPr/>
        </p:nvPicPr>
        <p:blipFill>
          <a:blip r:embed="rId2"/>
          <a:stretch>
            <a:fillRect/>
          </a:stretch>
        </p:blipFill>
        <p:spPr>
          <a:xfrm>
            <a:off x="5769599" y="2436403"/>
            <a:ext cx="4191000" cy="4305300"/>
          </a:xfrm>
          <a:prstGeom prst="rect">
            <a:avLst/>
          </a:prstGeom>
        </p:spPr>
      </p:pic>
    </p:spTree>
    <p:extLst>
      <p:ext uri="{BB962C8B-B14F-4D97-AF65-F5344CB8AC3E}">
        <p14:creationId xmlns:p14="http://schemas.microsoft.com/office/powerpoint/2010/main" val="3368212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C91CB4B-36BE-7261-61C0-B3DA6A5E1DCD}"/>
              </a:ext>
            </a:extLst>
          </p:cNvPr>
          <p:cNvSpPr>
            <a:spLocks noGrp="1"/>
          </p:cNvSpPr>
          <p:nvPr>
            <p:ph type="body" sz="half" idx="2"/>
          </p:nvPr>
        </p:nvSpPr>
        <p:spPr>
          <a:xfrm>
            <a:off x="650449" y="3186260"/>
            <a:ext cx="2894030" cy="3403076"/>
          </a:xfrm>
        </p:spPr>
        <p:txBody>
          <a:bodyPr>
            <a:normAutofit fontScale="92500" lnSpcReduction="20000"/>
          </a:bodyPr>
          <a:lstStyle/>
          <a:p>
            <a:pPr algn="l"/>
            <a:r>
              <a:rPr lang="en-US" b="0" i="0" dirty="0">
                <a:solidFill>
                  <a:srgbClr val="000000"/>
                </a:solidFill>
                <a:effectLst/>
                <a:latin typeface="Helvetica Neue"/>
              </a:rPr>
              <a:t>Whenever there are more customer calls the churn rates are higher, there are more then 300-350 unsatisfied customers who have called more than once.</a:t>
            </a:r>
          </a:p>
          <a:p>
            <a:pPr algn="l"/>
            <a:r>
              <a:rPr lang="en-US" b="0" i="0" dirty="0">
                <a:solidFill>
                  <a:srgbClr val="000000"/>
                </a:solidFill>
                <a:effectLst/>
                <a:latin typeface="Helvetica Neue"/>
              </a:rPr>
              <a:t>From the above graph, we can observe that churn is directly proportional to customer calls. That is, churn is increasing with increase in customer service calls.</a:t>
            </a:r>
          </a:p>
          <a:p>
            <a:endParaRPr lang="en-IN" dirty="0"/>
          </a:p>
        </p:txBody>
      </p:sp>
      <p:pic>
        <p:nvPicPr>
          <p:cNvPr id="4" name="Picture 3">
            <a:extLst>
              <a:ext uri="{FF2B5EF4-FFF2-40B4-BE49-F238E27FC236}">
                <a16:creationId xmlns:a16="http://schemas.microsoft.com/office/drawing/2014/main" id="{B049F7DF-77C6-D437-484E-67DFD08C5384}"/>
              </a:ext>
            </a:extLst>
          </p:cNvPr>
          <p:cNvPicPr>
            <a:picLocks noChangeAspect="1"/>
          </p:cNvPicPr>
          <p:nvPr/>
        </p:nvPicPr>
        <p:blipFill>
          <a:blip r:embed="rId2"/>
          <a:stretch>
            <a:fillRect/>
          </a:stretch>
        </p:blipFill>
        <p:spPr>
          <a:xfrm>
            <a:off x="3659270" y="2284036"/>
            <a:ext cx="7982834" cy="4305300"/>
          </a:xfrm>
          <a:prstGeom prst="rect">
            <a:avLst/>
          </a:prstGeom>
        </p:spPr>
      </p:pic>
    </p:spTree>
    <p:extLst>
      <p:ext uri="{BB962C8B-B14F-4D97-AF65-F5344CB8AC3E}">
        <p14:creationId xmlns:p14="http://schemas.microsoft.com/office/powerpoint/2010/main" val="821436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2C9F89C-074D-4D0A-E9B3-D0356B683030}"/>
              </a:ext>
            </a:extLst>
          </p:cNvPr>
          <p:cNvSpPr>
            <a:spLocks noGrp="1"/>
          </p:cNvSpPr>
          <p:nvPr>
            <p:ph type="body" sz="half" idx="2"/>
          </p:nvPr>
        </p:nvSpPr>
        <p:spPr>
          <a:xfrm>
            <a:off x="527901" y="2950590"/>
            <a:ext cx="3195688" cy="3516198"/>
          </a:xfrm>
        </p:spPr>
        <p:txBody>
          <a:bodyPr>
            <a:normAutofit fontScale="92500" lnSpcReduction="10000"/>
          </a:bodyPr>
          <a:lstStyle/>
          <a:p>
            <a:r>
              <a:rPr lang="en-US" dirty="0"/>
              <a:t>Percentage for churn rate for customer where they have purchased voice plan is 7.71 %</a:t>
            </a:r>
          </a:p>
          <a:p>
            <a:r>
              <a:rPr lang="en-US" dirty="0"/>
              <a:t>Percentage for churn rate for customer where they have not purchased voice plan is 16.45 %</a:t>
            </a:r>
          </a:p>
          <a:p>
            <a:r>
              <a:rPr lang="en-US" dirty="0"/>
              <a:t>From the above calculation we can infer that, churn rate is higher for the customer who have not purchased the voice plan</a:t>
            </a:r>
            <a:endParaRPr lang="en-IN" dirty="0"/>
          </a:p>
        </p:txBody>
      </p:sp>
      <p:pic>
        <p:nvPicPr>
          <p:cNvPr id="5" name="Picture 4">
            <a:extLst>
              <a:ext uri="{FF2B5EF4-FFF2-40B4-BE49-F238E27FC236}">
                <a16:creationId xmlns:a16="http://schemas.microsoft.com/office/drawing/2014/main" id="{1FBAE09C-1788-C554-216E-616404F46838}"/>
              </a:ext>
            </a:extLst>
          </p:cNvPr>
          <p:cNvPicPr>
            <a:picLocks noChangeAspect="1"/>
          </p:cNvPicPr>
          <p:nvPr/>
        </p:nvPicPr>
        <p:blipFill>
          <a:blip r:embed="rId2"/>
          <a:stretch>
            <a:fillRect/>
          </a:stretch>
        </p:blipFill>
        <p:spPr>
          <a:xfrm>
            <a:off x="5048839" y="2247900"/>
            <a:ext cx="5638800" cy="4610100"/>
          </a:xfrm>
          <a:prstGeom prst="rect">
            <a:avLst/>
          </a:prstGeom>
        </p:spPr>
      </p:pic>
    </p:spTree>
    <p:extLst>
      <p:ext uri="{BB962C8B-B14F-4D97-AF65-F5344CB8AC3E}">
        <p14:creationId xmlns:p14="http://schemas.microsoft.com/office/powerpoint/2010/main" val="13530713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EE15A9-54C8-8A10-F2C6-E7EA4ECD0FBE}"/>
              </a:ext>
            </a:extLst>
          </p:cNvPr>
          <p:cNvSpPr>
            <a:spLocks noGrp="1"/>
          </p:cNvSpPr>
          <p:nvPr>
            <p:ph type="title"/>
          </p:nvPr>
        </p:nvSpPr>
        <p:spPr/>
        <p:txBody>
          <a:bodyPr/>
          <a:lstStyle/>
          <a:p>
            <a:r>
              <a:rPr lang="en-US" dirty="0"/>
              <a:t>Data Preprocessing</a:t>
            </a:r>
            <a:endParaRPr lang="en-IN" dirty="0"/>
          </a:p>
        </p:txBody>
      </p:sp>
      <p:sp>
        <p:nvSpPr>
          <p:cNvPr id="3" name="Text Placeholder 2">
            <a:extLst>
              <a:ext uri="{FF2B5EF4-FFF2-40B4-BE49-F238E27FC236}">
                <a16:creationId xmlns:a16="http://schemas.microsoft.com/office/drawing/2014/main" id="{7EE3340C-D748-F16F-51D7-95B8D93A1367}"/>
              </a:ext>
            </a:extLst>
          </p:cNvPr>
          <p:cNvSpPr>
            <a:spLocks noGrp="1"/>
          </p:cNvSpPr>
          <p:nvPr>
            <p:ph type="body" sz="half" idx="2"/>
          </p:nvPr>
        </p:nvSpPr>
        <p:spPr>
          <a:xfrm>
            <a:off x="603315" y="2969443"/>
            <a:ext cx="3139126" cy="3050357"/>
          </a:xfrm>
        </p:spPr>
        <p:txBody>
          <a:bodyPr/>
          <a:lstStyle/>
          <a:p>
            <a:r>
              <a:rPr lang="en-US" dirty="0"/>
              <a:t>For data preprocessing we have used LabelEncoder to convert our categorical columns (state, area.code, voice.plan, intl.plan and churn) to numerical dtype from object dtype.</a:t>
            </a:r>
            <a:endParaRPr lang="en-IN" dirty="0"/>
          </a:p>
        </p:txBody>
      </p:sp>
      <p:pic>
        <p:nvPicPr>
          <p:cNvPr id="7" name="Picture 6">
            <a:extLst>
              <a:ext uri="{FF2B5EF4-FFF2-40B4-BE49-F238E27FC236}">
                <a16:creationId xmlns:a16="http://schemas.microsoft.com/office/drawing/2014/main" id="{B6A5C64A-C2E2-C75E-F5D3-E8ACE46B5C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42441" y="3465777"/>
            <a:ext cx="8106906" cy="2057687"/>
          </a:xfrm>
          <a:prstGeom prst="rect">
            <a:avLst/>
          </a:prstGeom>
        </p:spPr>
      </p:pic>
    </p:spTree>
    <p:extLst>
      <p:ext uri="{BB962C8B-B14F-4D97-AF65-F5344CB8AC3E}">
        <p14:creationId xmlns:p14="http://schemas.microsoft.com/office/powerpoint/2010/main" val="17712980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28CA9-224D-272B-48DD-27E5E5E912F9}"/>
              </a:ext>
            </a:extLst>
          </p:cNvPr>
          <p:cNvSpPr>
            <a:spLocks noGrp="1"/>
          </p:cNvSpPr>
          <p:nvPr>
            <p:ph type="title"/>
          </p:nvPr>
        </p:nvSpPr>
        <p:spPr/>
        <p:txBody>
          <a:bodyPr/>
          <a:lstStyle/>
          <a:p>
            <a:r>
              <a:rPr lang="en-GB" dirty="0"/>
              <a:t>Outlier Handling:</a:t>
            </a:r>
            <a:endParaRPr lang="en-IN" dirty="0"/>
          </a:p>
        </p:txBody>
      </p:sp>
      <p:sp>
        <p:nvSpPr>
          <p:cNvPr id="3" name="Text Placeholder 2">
            <a:extLst>
              <a:ext uri="{FF2B5EF4-FFF2-40B4-BE49-F238E27FC236}">
                <a16:creationId xmlns:a16="http://schemas.microsoft.com/office/drawing/2014/main" id="{B3608317-F554-A79A-0343-DC856B557DF9}"/>
              </a:ext>
            </a:extLst>
          </p:cNvPr>
          <p:cNvSpPr>
            <a:spLocks noGrp="1"/>
          </p:cNvSpPr>
          <p:nvPr>
            <p:ph type="body" sz="half" idx="2"/>
          </p:nvPr>
        </p:nvSpPr>
        <p:spPr>
          <a:xfrm>
            <a:off x="1154955" y="3543300"/>
            <a:ext cx="4053540" cy="2476500"/>
          </a:xfrm>
        </p:spPr>
        <p:txBody>
          <a:bodyPr/>
          <a:lstStyle/>
          <a:p>
            <a:r>
              <a:rPr lang="en-GB" b="0" dirty="0"/>
              <a:t>Before detecting for outliers we excluded the rows in which the customer churn was yes as it is an imbalanced dataset and the datapoints containing churn yes are very low compared to churn no.</a:t>
            </a:r>
            <a:endParaRPr lang="en-IN" dirty="0"/>
          </a:p>
        </p:txBody>
      </p:sp>
    </p:spTree>
    <p:extLst>
      <p:ext uri="{BB962C8B-B14F-4D97-AF65-F5344CB8AC3E}">
        <p14:creationId xmlns:p14="http://schemas.microsoft.com/office/powerpoint/2010/main" val="3224343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4DBD416-5B56-9DFD-36E4-6366DD98CE3B}"/>
              </a:ext>
            </a:extLst>
          </p:cNvPr>
          <p:cNvSpPr>
            <a:spLocks noGrp="1"/>
          </p:cNvSpPr>
          <p:nvPr>
            <p:ph type="body" sz="half" idx="2"/>
          </p:nvPr>
        </p:nvSpPr>
        <p:spPr>
          <a:xfrm>
            <a:off x="1154954" y="3543300"/>
            <a:ext cx="2816411" cy="2476500"/>
          </a:xfrm>
        </p:spPr>
        <p:txBody>
          <a:bodyPr/>
          <a:lstStyle/>
          <a:p>
            <a:r>
              <a:rPr lang="en-US" dirty="0"/>
              <a:t>Here’s a snippet of the outlier detection code we used for visualization </a:t>
            </a:r>
            <a:endParaRPr lang="en-IN" dirty="0"/>
          </a:p>
        </p:txBody>
      </p:sp>
      <p:pic>
        <p:nvPicPr>
          <p:cNvPr id="5" name="Picture 4">
            <a:extLst>
              <a:ext uri="{FF2B5EF4-FFF2-40B4-BE49-F238E27FC236}">
                <a16:creationId xmlns:a16="http://schemas.microsoft.com/office/drawing/2014/main" id="{C022BA07-A2D2-3AB8-0EEC-3A2CFA0E09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82806" y="2643661"/>
            <a:ext cx="7668535" cy="3918503"/>
          </a:xfrm>
          <a:prstGeom prst="rect">
            <a:avLst/>
          </a:prstGeom>
        </p:spPr>
      </p:pic>
    </p:spTree>
    <p:extLst>
      <p:ext uri="{BB962C8B-B14F-4D97-AF65-F5344CB8AC3E}">
        <p14:creationId xmlns:p14="http://schemas.microsoft.com/office/powerpoint/2010/main" val="20521201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2DF30A1-A1C0-897D-2D2E-C068FCA03A02}"/>
              </a:ext>
            </a:extLst>
          </p:cNvPr>
          <p:cNvSpPr>
            <a:spLocks noGrp="1"/>
          </p:cNvSpPr>
          <p:nvPr>
            <p:ph type="body" sz="half" idx="2"/>
          </p:nvPr>
        </p:nvSpPr>
        <p:spPr>
          <a:xfrm>
            <a:off x="1154955" y="3543300"/>
            <a:ext cx="2529540" cy="2476500"/>
          </a:xfrm>
        </p:spPr>
        <p:txBody>
          <a:bodyPr>
            <a:normAutofit lnSpcReduction="10000"/>
          </a:bodyPr>
          <a:lstStyle/>
          <a:p>
            <a:r>
              <a:rPr lang="en-US" dirty="0"/>
              <a:t>We used the IQR method for removing of the outliers. After outlier removal the shape of dataset was reduced to 4632 (368 outliers were present)</a:t>
            </a:r>
            <a:endParaRPr lang="en-IN" dirty="0"/>
          </a:p>
        </p:txBody>
      </p:sp>
      <p:pic>
        <p:nvPicPr>
          <p:cNvPr id="5" name="Picture 4">
            <a:extLst>
              <a:ext uri="{FF2B5EF4-FFF2-40B4-BE49-F238E27FC236}">
                <a16:creationId xmlns:a16="http://schemas.microsoft.com/office/drawing/2014/main" id="{3330A1CF-60FE-F272-C794-737B7BA99B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87271" y="3231885"/>
            <a:ext cx="8382000" cy="3099330"/>
          </a:xfrm>
          <a:prstGeom prst="rect">
            <a:avLst/>
          </a:prstGeom>
        </p:spPr>
      </p:pic>
    </p:spTree>
    <p:extLst>
      <p:ext uri="{BB962C8B-B14F-4D97-AF65-F5344CB8AC3E}">
        <p14:creationId xmlns:p14="http://schemas.microsoft.com/office/powerpoint/2010/main" val="42750639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9751FA-A135-3B70-F3C0-350E325367A1}"/>
              </a:ext>
            </a:extLst>
          </p:cNvPr>
          <p:cNvSpPr>
            <a:spLocks noGrp="1"/>
          </p:cNvSpPr>
          <p:nvPr>
            <p:ph type="title"/>
          </p:nvPr>
        </p:nvSpPr>
        <p:spPr/>
        <p:txBody>
          <a:bodyPr/>
          <a:lstStyle/>
          <a:p>
            <a:r>
              <a:rPr lang="en-GB" dirty="0"/>
              <a:t>Feature Selection:</a:t>
            </a:r>
            <a:endParaRPr lang="en-IN" dirty="0"/>
          </a:p>
        </p:txBody>
      </p:sp>
      <p:sp>
        <p:nvSpPr>
          <p:cNvPr id="3" name="Text Placeholder 2">
            <a:extLst>
              <a:ext uri="{FF2B5EF4-FFF2-40B4-BE49-F238E27FC236}">
                <a16:creationId xmlns:a16="http://schemas.microsoft.com/office/drawing/2014/main" id="{65F9FA63-1DC6-84C8-C09C-E28384194CFF}"/>
              </a:ext>
            </a:extLst>
          </p:cNvPr>
          <p:cNvSpPr>
            <a:spLocks noGrp="1"/>
          </p:cNvSpPr>
          <p:nvPr>
            <p:ph type="body" sz="half" idx="2"/>
          </p:nvPr>
        </p:nvSpPr>
        <p:spPr/>
        <p:txBody>
          <a:bodyPr/>
          <a:lstStyle/>
          <a:p>
            <a:pPr marL="0" lvl="0" indent="0" algn="l" rtl="0">
              <a:spcBef>
                <a:spcPts val="0"/>
              </a:spcBef>
              <a:spcAft>
                <a:spcPts val="0"/>
              </a:spcAft>
              <a:buNone/>
            </a:pPr>
            <a:r>
              <a:rPr lang="en-US" dirty="0"/>
              <a:t>For feature selection we used two methods:</a:t>
            </a:r>
          </a:p>
          <a:p>
            <a:pPr marL="412750" lvl="0" indent="-285750" algn="l" rtl="0">
              <a:spcBef>
                <a:spcPts val="0"/>
              </a:spcBef>
              <a:spcAft>
                <a:spcPts val="0"/>
              </a:spcAft>
              <a:buSzPts val="1600"/>
              <a:buFont typeface="Arial" panose="020B0604020202020204" pitchFamily="34" charset="0"/>
              <a:buChar char="•"/>
            </a:pPr>
            <a:r>
              <a:rPr lang="en-US" dirty="0"/>
              <a:t>Pearson correlation method</a:t>
            </a:r>
          </a:p>
          <a:p>
            <a:pPr marL="412750" lvl="0" indent="-285750" algn="l" rtl="0">
              <a:spcBef>
                <a:spcPts val="0"/>
              </a:spcBef>
              <a:spcAft>
                <a:spcPts val="0"/>
              </a:spcAft>
              <a:buSzPts val="1600"/>
              <a:buFont typeface="Arial" panose="020B0604020202020204" pitchFamily="34" charset="0"/>
              <a:buChar char="•"/>
            </a:pPr>
            <a:r>
              <a:rPr lang="en-US" dirty="0"/>
              <a:t>Chi-square method</a:t>
            </a:r>
          </a:p>
          <a:p>
            <a:endParaRPr lang="en-IN" dirty="0"/>
          </a:p>
        </p:txBody>
      </p:sp>
    </p:spTree>
    <p:extLst>
      <p:ext uri="{BB962C8B-B14F-4D97-AF65-F5344CB8AC3E}">
        <p14:creationId xmlns:p14="http://schemas.microsoft.com/office/powerpoint/2010/main" val="41259848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61320F-B5CE-B7D3-9233-6A466FA13F45}"/>
              </a:ext>
            </a:extLst>
          </p:cNvPr>
          <p:cNvSpPr>
            <a:spLocks noGrp="1"/>
          </p:cNvSpPr>
          <p:nvPr>
            <p:ph type="title"/>
          </p:nvPr>
        </p:nvSpPr>
        <p:spPr/>
        <p:txBody>
          <a:bodyPr/>
          <a:lstStyle/>
          <a:p>
            <a:r>
              <a:rPr lang="en-US" dirty="0"/>
              <a:t>Chi Square Method:</a:t>
            </a:r>
            <a:endParaRPr lang="en-IN" dirty="0"/>
          </a:p>
        </p:txBody>
      </p:sp>
      <p:sp>
        <p:nvSpPr>
          <p:cNvPr id="3" name="Text Placeholder 2">
            <a:extLst>
              <a:ext uri="{FF2B5EF4-FFF2-40B4-BE49-F238E27FC236}">
                <a16:creationId xmlns:a16="http://schemas.microsoft.com/office/drawing/2014/main" id="{FECA03A8-2B18-1A9C-6045-064B8DD521B9}"/>
              </a:ext>
            </a:extLst>
          </p:cNvPr>
          <p:cNvSpPr>
            <a:spLocks noGrp="1"/>
          </p:cNvSpPr>
          <p:nvPr>
            <p:ph type="body" sz="half" idx="2"/>
          </p:nvPr>
        </p:nvSpPr>
        <p:spPr>
          <a:xfrm>
            <a:off x="1048871" y="3334871"/>
            <a:ext cx="2689412" cy="2684929"/>
          </a:xfrm>
        </p:spPr>
        <p:txBody>
          <a:bodyPr>
            <a:normAutofit lnSpcReduction="10000"/>
          </a:bodyPr>
          <a:lstStyle/>
          <a:p>
            <a:r>
              <a:rPr lang="en-US" dirty="0"/>
              <a:t>After applying chi square method on all the categorical features from the dataset we found out that area.code has the highest p-value and hence we dropped area.code feature.</a:t>
            </a:r>
            <a:endParaRPr lang="en-IN" dirty="0"/>
          </a:p>
        </p:txBody>
      </p:sp>
      <p:pic>
        <p:nvPicPr>
          <p:cNvPr id="5" name="Picture 4">
            <a:extLst>
              <a:ext uri="{FF2B5EF4-FFF2-40B4-BE49-F238E27FC236}">
                <a16:creationId xmlns:a16="http://schemas.microsoft.com/office/drawing/2014/main" id="{15842B26-D060-0C7D-1E5F-696A626E95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81636" y="2436403"/>
            <a:ext cx="6258798" cy="4172532"/>
          </a:xfrm>
          <a:prstGeom prst="rect">
            <a:avLst/>
          </a:prstGeom>
        </p:spPr>
      </p:pic>
    </p:spTree>
    <p:extLst>
      <p:ext uri="{BB962C8B-B14F-4D97-AF65-F5344CB8AC3E}">
        <p14:creationId xmlns:p14="http://schemas.microsoft.com/office/powerpoint/2010/main" val="15505130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0B566-B27A-08CC-AF9D-3EB8E4AB13AE}"/>
              </a:ext>
            </a:extLst>
          </p:cNvPr>
          <p:cNvSpPr>
            <a:spLocks noGrp="1"/>
          </p:cNvSpPr>
          <p:nvPr>
            <p:ph type="title"/>
          </p:nvPr>
        </p:nvSpPr>
        <p:spPr/>
        <p:txBody>
          <a:bodyPr/>
          <a:lstStyle/>
          <a:p>
            <a:r>
              <a:rPr lang="en-US" dirty="0"/>
              <a:t>Pearson Correlation Method:</a:t>
            </a:r>
            <a:endParaRPr lang="en-IN" dirty="0"/>
          </a:p>
        </p:txBody>
      </p:sp>
      <p:sp>
        <p:nvSpPr>
          <p:cNvPr id="3" name="Text Placeholder 2">
            <a:extLst>
              <a:ext uri="{FF2B5EF4-FFF2-40B4-BE49-F238E27FC236}">
                <a16:creationId xmlns:a16="http://schemas.microsoft.com/office/drawing/2014/main" id="{725CB7ED-A65B-5043-D0A2-C3D5B274386F}"/>
              </a:ext>
            </a:extLst>
          </p:cNvPr>
          <p:cNvSpPr>
            <a:spLocks noGrp="1"/>
          </p:cNvSpPr>
          <p:nvPr>
            <p:ph type="body" sz="half" idx="2"/>
          </p:nvPr>
        </p:nvSpPr>
        <p:spPr/>
        <p:txBody>
          <a:bodyPr/>
          <a:lstStyle/>
          <a:p>
            <a:endParaRPr lang="en-IN" dirty="0"/>
          </a:p>
        </p:txBody>
      </p:sp>
      <p:pic>
        <p:nvPicPr>
          <p:cNvPr id="5" name="Picture 4">
            <a:extLst>
              <a:ext uri="{FF2B5EF4-FFF2-40B4-BE49-F238E27FC236}">
                <a16:creationId xmlns:a16="http://schemas.microsoft.com/office/drawing/2014/main" id="{A842B87B-3D7E-E2F7-5C5A-52D854EAFC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4094" y="2436403"/>
            <a:ext cx="11232777" cy="3972838"/>
          </a:xfrm>
          <a:prstGeom prst="rect">
            <a:avLst/>
          </a:prstGeom>
        </p:spPr>
      </p:pic>
    </p:spTree>
    <p:extLst>
      <p:ext uri="{BB962C8B-B14F-4D97-AF65-F5344CB8AC3E}">
        <p14:creationId xmlns:p14="http://schemas.microsoft.com/office/powerpoint/2010/main" val="11237393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67DB4C-E0D9-62D4-B79E-8FC7F8468A15}"/>
              </a:ext>
            </a:extLst>
          </p:cNvPr>
          <p:cNvSpPr>
            <a:spLocks noGrp="1"/>
          </p:cNvSpPr>
          <p:nvPr>
            <p:ph type="title"/>
          </p:nvPr>
        </p:nvSpPr>
        <p:spPr/>
        <p:txBody>
          <a:bodyPr/>
          <a:lstStyle/>
          <a:p>
            <a:r>
              <a:rPr lang="en-GB" dirty="0"/>
              <a:t>Business Objective</a:t>
            </a:r>
            <a:endParaRPr lang="en-IN" dirty="0"/>
          </a:p>
        </p:txBody>
      </p:sp>
      <p:sp>
        <p:nvSpPr>
          <p:cNvPr id="3" name="Text Placeholder 2">
            <a:extLst>
              <a:ext uri="{FF2B5EF4-FFF2-40B4-BE49-F238E27FC236}">
                <a16:creationId xmlns:a16="http://schemas.microsoft.com/office/drawing/2014/main" id="{C4A21505-23AA-EC7A-B7E6-21CBBBAD94B5}"/>
              </a:ext>
            </a:extLst>
          </p:cNvPr>
          <p:cNvSpPr>
            <a:spLocks noGrp="1"/>
          </p:cNvSpPr>
          <p:nvPr>
            <p:ph type="body" sz="half" idx="2"/>
          </p:nvPr>
        </p:nvSpPr>
        <p:spPr/>
        <p:txBody>
          <a:bodyPr/>
          <a:lstStyle/>
          <a:p>
            <a:r>
              <a:rPr lang="en-US" dirty="0"/>
              <a:t>Business Objective: Customer churn is a big problem for telecommunications companies. Indeed, their annual churn rates are usually higher than 10%. For that reason, they develop strategies to keep as many clients as possible. This is a classification project since the variable to be predicted is binary (churn or loyal customer). The goal here is to model churn probability, conditioned on the customer features.</a:t>
            </a:r>
          </a:p>
          <a:p>
            <a:endParaRPr lang="en-IN" dirty="0"/>
          </a:p>
        </p:txBody>
      </p:sp>
    </p:spTree>
    <p:extLst>
      <p:ext uri="{BB962C8B-B14F-4D97-AF65-F5344CB8AC3E}">
        <p14:creationId xmlns:p14="http://schemas.microsoft.com/office/powerpoint/2010/main" val="34005947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976A4-01BE-FD00-9C2C-75257DE23E9E}"/>
              </a:ext>
            </a:extLst>
          </p:cNvPr>
          <p:cNvSpPr>
            <a:spLocks noGrp="1"/>
          </p:cNvSpPr>
          <p:nvPr>
            <p:ph type="title"/>
          </p:nvPr>
        </p:nvSpPr>
        <p:spPr/>
        <p:txBody>
          <a:bodyPr/>
          <a:lstStyle/>
          <a:p>
            <a:r>
              <a:rPr lang="en-GB" dirty="0"/>
              <a:t>After applying train-test split the final shape we got:</a:t>
            </a:r>
            <a:endParaRPr lang="en-IN" dirty="0"/>
          </a:p>
        </p:txBody>
      </p:sp>
      <p:pic>
        <p:nvPicPr>
          <p:cNvPr id="5" name="Picture 4">
            <a:extLst>
              <a:ext uri="{FF2B5EF4-FFF2-40B4-BE49-F238E27FC236}">
                <a16:creationId xmlns:a16="http://schemas.microsoft.com/office/drawing/2014/main" id="{A23A31BB-3F34-692D-B76B-6C27DD2CE9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26025" y="3599651"/>
            <a:ext cx="7351058" cy="2194932"/>
          </a:xfrm>
          <a:prstGeom prst="rect">
            <a:avLst/>
          </a:prstGeom>
        </p:spPr>
      </p:pic>
    </p:spTree>
    <p:extLst>
      <p:ext uri="{BB962C8B-B14F-4D97-AF65-F5344CB8AC3E}">
        <p14:creationId xmlns:p14="http://schemas.microsoft.com/office/powerpoint/2010/main" val="3606484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A58EDB-C062-DC69-1284-BB068CAE99AA}"/>
              </a:ext>
            </a:extLst>
          </p:cNvPr>
          <p:cNvSpPr>
            <a:spLocks noGrp="1"/>
          </p:cNvSpPr>
          <p:nvPr>
            <p:ph type="title"/>
          </p:nvPr>
        </p:nvSpPr>
        <p:spPr/>
        <p:txBody>
          <a:bodyPr/>
          <a:lstStyle/>
          <a:p>
            <a:r>
              <a:rPr lang="en-US" dirty="0"/>
              <a:t>Model Building:</a:t>
            </a:r>
            <a:endParaRPr lang="en-IN" dirty="0"/>
          </a:p>
        </p:txBody>
      </p:sp>
      <p:sp>
        <p:nvSpPr>
          <p:cNvPr id="3" name="Text Placeholder 2">
            <a:extLst>
              <a:ext uri="{FF2B5EF4-FFF2-40B4-BE49-F238E27FC236}">
                <a16:creationId xmlns:a16="http://schemas.microsoft.com/office/drawing/2014/main" id="{B0AB1A6E-EDC9-9009-1144-EEF504F4CC01}"/>
              </a:ext>
            </a:extLst>
          </p:cNvPr>
          <p:cNvSpPr>
            <a:spLocks noGrp="1"/>
          </p:cNvSpPr>
          <p:nvPr>
            <p:ph type="body" sz="half" idx="2"/>
          </p:nvPr>
        </p:nvSpPr>
        <p:spPr/>
        <p:txBody>
          <a:bodyPr/>
          <a:lstStyle/>
          <a:p>
            <a:pPr marL="0" lvl="0" indent="0" algn="l" rtl="0">
              <a:spcBef>
                <a:spcPts val="0"/>
              </a:spcBef>
              <a:spcAft>
                <a:spcPts val="0"/>
              </a:spcAft>
              <a:buNone/>
            </a:pPr>
            <a:r>
              <a:rPr lang="en-US" dirty="0"/>
              <a:t>As the target variable is categorical the models we used for prediction are:</a:t>
            </a:r>
          </a:p>
        </p:txBody>
      </p:sp>
    </p:spTree>
    <p:extLst>
      <p:ext uri="{BB962C8B-B14F-4D97-AF65-F5344CB8AC3E}">
        <p14:creationId xmlns:p14="http://schemas.microsoft.com/office/powerpoint/2010/main" val="20670694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70C21-55EA-346E-27FC-586618F1819A}"/>
              </a:ext>
            </a:extLst>
          </p:cNvPr>
          <p:cNvSpPr>
            <a:spLocks noGrp="1"/>
          </p:cNvSpPr>
          <p:nvPr>
            <p:ph type="title"/>
          </p:nvPr>
        </p:nvSpPr>
        <p:spPr/>
        <p:txBody>
          <a:bodyPr/>
          <a:lstStyle/>
          <a:p>
            <a:br>
              <a:rPr lang="en-US" sz="2000" dirty="0"/>
            </a:br>
            <a:br>
              <a:rPr lang="en-US" sz="2000" dirty="0"/>
            </a:br>
            <a:br>
              <a:rPr lang="en-US" sz="2000" dirty="0"/>
            </a:br>
            <a:br>
              <a:rPr lang="en-US" sz="2000" dirty="0"/>
            </a:br>
            <a:r>
              <a:rPr lang="en-US" sz="2000" dirty="0"/>
              <a:t>We have built the following 6 models:</a:t>
            </a:r>
            <a:br>
              <a:rPr lang="en-US" sz="2000" dirty="0"/>
            </a:br>
            <a:br>
              <a:rPr lang="en-US" sz="2000" dirty="0"/>
            </a:br>
            <a:r>
              <a:rPr lang="en-US" sz="2000" dirty="0"/>
              <a:t>Logistic Regression</a:t>
            </a:r>
            <a:br>
              <a:rPr lang="en-US" sz="2000" dirty="0"/>
            </a:br>
            <a:r>
              <a:rPr lang="en-US" sz="2000" dirty="0"/>
              <a:t>Knn</a:t>
            </a:r>
            <a:br>
              <a:rPr lang="en-US" sz="2000" dirty="0"/>
            </a:br>
            <a:r>
              <a:rPr lang="en-US" sz="2000" dirty="0"/>
              <a:t>Random Forest</a:t>
            </a:r>
            <a:br>
              <a:rPr lang="en-US" sz="2000" dirty="0"/>
            </a:br>
            <a:r>
              <a:rPr lang="en-US" sz="2000" dirty="0"/>
              <a:t>Decision trees</a:t>
            </a:r>
            <a:br>
              <a:rPr lang="en-US" sz="2000" dirty="0"/>
            </a:br>
            <a:r>
              <a:rPr lang="en-US" sz="2000" dirty="0"/>
              <a:t>Naïve Bayes</a:t>
            </a:r>
            <a:br>
              <a:rPr lang="en-US" sz="2000" dirty="0"/>
            </a:br>
            <a:r>
              <a:rPr lang="en-US" sz="2000" dirty="0"/>
              <a:t>XGBoost</a:t>
            </a:r>
            <a:br>
              <a:rPr lang="en-US" sz="2000" dirty="0"/>
            </a:br>
            <a:br>
              <a:rPr lang="en-US" sz="2000" dirty="0"/>
            </a:br>
            <a:br>
              <a:rPr lang="en-US" sz="2000" dirty="0"/>
            </a:br>
            <a:br>
              <a:rPr lang="en-US" sz="2000" dirty="0"/>
            </a:br>
            <a:br>
              <a:rPr lang="en-US" sz="2000" dirty="0"/>
            </a:br>
            <a:endParaRPr lang="en-IN" sz="2000" dirty="0"/>
          </a:p>
        </p:txBody>
      </p:sp>
      <p:sp>
        <p:nvSpPr>
          <p:cNvPr id="3" name="Text Placeholder 2">
            <a:extLst>
              <a:ext uri="{FF2B5EF4-FFF2-40B4-BE49-F238E27FC236}">
                <a16:creationId xmlns:a16="http://schemas.microsoft.com/office/drawing/2014/main" id="{B0DD3F53-CDD4-8741-FE23-BD9473BDEA71}"/>
              </a:ext>
            </a:extLst>
          </p:cNvPr>
          <p:cNvSpPr>
            <a:spLocks noGrp="1"/>
          </p:cNvSpPr>
          <p:nvPr>
            <p:ph type="body" idx="1"/>
          </p:nvPr>
        </p:nvSpPr>
        <p:spPr/>
        <p:txBody>
          <a:bodyPr>
            <a:normAutofit fontScale="85000" lnSpcReduction="10000"/>
          </a:bodyPr>
          <a:lstStyle/>
          <a:p>
            <a:r>
              <a:rPr lang="en-US" dirty="0"/>
              <a:t>As the data is imbalanced we have additionally used the following three methods to balance the data:</a:t>
            </a:r>
          </a:p>
          <a:p>
            <a:r>
              <a:rPr lang="en-US" dirty="0"/>
              <a:t>Undersampling</a:t>
            </a:r>
          </a:p>
          <a:p>
            <a:r>
              <a:rPr lang="en-US" dirty="0"/>
              <a:t>Oversampling</a:t>
            </a:r>
          </a:p>
          <a:p>
            <a:r>
              <a:rPr lang="en-US" dirty="0"/>
              <a:t>smotek</a:t>
            </a:r>
            <a:endParaRPr lang="en-IN" dirty="0"/>
          </a:p>
        </p:txBody>
      </p:sp>
    </p:spTree>
    <p:extLst>
      <p:ext uri="{BB962C8B-B14F-4D97-AF65-F5344CB8AC3E}">
        <p14:creationId xmlns:p14="http://schemas.microsoft.com/office/powerpoint/2010/main" val="37848723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0F5CC-A101-5612-5353-BC0C57DE7C38}"/>
              </a:ext>
            </a:extLst>
          </p:cNvPr>
          <p:cNvSpPr>
            <a:spLocks noGrp="1"/>
          </p:cNvSpPr>
          <p:nvPr>
            <p:ph type="title"/>
          </p:nvPr>
        </p:nvSpPr>
        <p:spPr/>
        <p:txBody>
          <a:bodyPr/>
          <a:lstStyle/>
          <a:p>
            <a:r>
              <a:rPr lang="en-US" dirty="0"/>
              <a:t>Model Evaluation</a:t>
            </a:r>
            <a:endParaRPr lang="en-IN" dirty="0"/>
          </a:p>
        </p:txBody>
      </p:sp>
      <p:sp>
        <p:nvSpPr>
          <p:cNvPr id="3" name="Text Placeholder 2">
            <a:extLst>
              <a:ext uri="{FF2B5EF4-FFF2-40B4-BE49-F238E27FC236}">
                <a16:creationId xmlns:a16="http://schemas.microsoft.com/office/drawing/2014/main" id="{823B95BD-4A60-772F-1F37-21DE0CF83682}"/>
              </a:ext>
            </a:extLst>
          </p:cNvPr>
          <p:cNvSpPr>
            <a:spLocks noGrp="1"/>
          </p:cNvSpPr>
          <p:nvPr>
            <p:ph type="body" sz="half" idx="2"/>
          </p:nvPr>
        </p:nvSpPr>
        <p:spPr/>
        <p:txBody>
          <a:bodyPr/>
          <a:lstStyle/>
          <a:p>
            <a:r>
              <a:rPr lang="en-US" dirty="0"/>
              <a:t>For model evaluation we are using the f1-score(Harmonic mean of precision and recall) metric as the data is imbalanced </a:t>
            </a:r>
            <a:endParaRPr lang="en-IN" dirty="0"/>
          </a:p>
        </p:txBody>
      </p:sp>
    </p:spTree>
    <p:extLst>
      <p:ext uri="{BB962C8B-B14F-4D97-AF65-F5344CB8AC3E}">
        <p14:creationId xmlns:p14="http://schemas.microsoft.com/office/powerpoint/2010/main" val="9594996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F639B-2BEA-E98A-CA54-9CC778793E61}"/>
              </a:ext>
            </a:extLst>
          </p:cNvPr>
          <p:cNvSpPr>
            <a:spLocks noGrp="1"/>
          </p:cNvSpPr>
          <p:nvPr>
            <p:ph type="title"/>
          </p:nvPr>
        </p:nvSpPr>
        <p:spPr/>
        <p:txBody>
          <a:bodyPr/>
          <a:lstStyle/>
          <a:p>
            <a:r>
              <a:rPr lang="en-US" dirty="0"/>
              <a:t>Final Model</a:t>
            </a:r>
            <a:endParaRPr lang="en-IN" dirty="0"/>
          </a:p>
        </p:txBody>
      </p:sp>
      <p:sp>
        <p:nvSpPr>
          <p:cNvPr id="3" name="Text Placeholder 2">
            <a:extLst>
              <a:ext uri="{FF2B5EF4-FFF2-40B4-BE49-F238E27FC236}">
                <a16:creationId xmlns:a16="http://schemas.microsoft.com/office/drawing/2014/main" id="{1F9EE351-DE46-DAE5-20C5-127E20A0136D}"/>
              </a:ext>
            </a:extLst>
          </p:cNvPr>
          <p:cNvSpPr>
            <a:spLocks noGrp="1"/>
          </p:cNvSpPr>
          <p:nvPr>
            <p:ph type="body" sz="half" idx="2"/>
          </p:nvPr>
        </p:nvSpPr>
        <p:spPr>
          <a:xfrm>
            <a:off x="1148797" y="5158125"/>
            <a:ext cx="8825659" cy="1932310"/>
          </a:xfrm>
        </p:spPr>
        <p:txBody>
          <a:bodyPr/>
          <a:lstStyle/>
          <a:p>
            <a:r>
              <a:rPr lang="en-US" dirty="0"/>
              <a:t>The final model we selected is XGBoost model as it was having best score compared to other models</a:t>
            </a:r>
          </a:p>
          <a:p>
            <a:r>
              <a:rPr lang="en-US" dirty="0"/>
              <a:t>Results for Xgboost model after tuning with parameters:</a:t>
            </a:r>
          </a:p>
          <a:p>
            <a:r>
              <a:rPr lang="en-US" dirty="0"/>
              <a:t>Train Accuracy: 97%</a:t>
            </a:r>
          </a:p>
          <a:p>
            <a:r>
              <a:rPr lang="en-US" dirty="0"/>
              <a:t>Test Accuracy: 96%</a:t>
            </a:r>
          </a:p>
          <a:p>
            <a:endParaRPr lang="en-US" dirty="0"/>
          </a:p>
          <a:p>
            <a:endParaRPr lang="en-US" dirty="0"/>
          </a:p>
          <a:p>
            <a:endParaRPr lang="en-US" dirty="0"/>
          </a:p>
          <a:p>
            <a:endParaRPr lang="en-US" dirty="0"/>
          </a:p>
          <a:p>
            <a:endParaRPr lang="en-US" dirty="0"/>
          </a:p>
          <a:p>
            <a:endParaRPr lang="en-US" dirty="0"/>
          </a:p>
          <a:p>
            <a:endParaRPr lang="en-US" dirty="0"/>
          </a:p>
          <a:p>
            <a:endParaRPr lang="en-IN" dirty="0"/>
          </a:p>
        </p:txBody>
      </p:sp>
    </p:spTree>
    <p:extLst>
      <p:ext uri="{BB962C8B-B14F-4D97-AF65-F5344CB8AC3E}">
        <p14:creationId xmlns:p14="http://schemas.microsoft.com/office/powerpoint/2010/main" val="24084259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3B8B8FA-A445-8DE3-FD92-DD90BB6961BB}"/>
              </a:ext>
            </a:extLst>
          </p:cNvPr>
          <p:cNvSpPr>
            <a:spLocks noGrp="1"/>
          </p:cNvSpPr>
          <p:nvPr>
            <p:ph type="body" sz="half" idx="2"/>
          </p:nvPr>
        </p:nvSpPr>
        <p:spPr>
          <a:xfrm>
            <a:off x="1154954" y="3543300"/>
            <a:ext cx="2341281" cy="2476500"/>
          </a:xfrm>
        </p:spPr>
        <p:txBody>
          <a:bodyPr/>
          <a:lstStyle/>
          <a:p>
            <a:r>
              <a:rPr lang="en-US" dirty="0"/>
              <a:t>Here are the results for the final Model.</a:t>
            </a:r>
            <a:endParaRPr lang="en-IN" dirty="0"/>
          </a:p>
        </p:txBody>
      </p:sp>
      <p:pic>
        <p:nvPicPr>
          <p:cNvPr id="5" name="Picture 4">
            <a:extLst>
              <a:ext uri="{FF2B5EF4-FFF2-40B4-BE49-F238E27FC236}">
                <a16:creationId xmlns:a16="http://schemas.microsoft.com/office/drawing/2014/main" id="{238096FC-AB26-9F7B-ACC8-E146E98F1B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72753" y="2689411"/>
            <a:ext cx="7853082" cy="3786827"/>
          </a:xfrm>
          <a:prstGeom prst="rect">
            <a:avLst/>
          </a:prstGeom>
        </p:spPr>
      </p:pic>
    </p:spTree>
    <p:extLst>
      <p:ext uri="{BB962C8B-B14F-4D97-AF65-F5344CB8AC3E}">
        <p14:creationId xmlns:p14="http://schemas.microsoft.com/office/powerpoint/2010/main" val="19438090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A8C7A7-B50D-E42B-C9E0-28969BDFB5CE}"/>
              </a:ext>
            </a:extLst>
          </p:cNvPr>
          <p:cNvSpPr>
            <a:spLocks noGrp="1"/>
          </p:cNvSpPr>
          <p:nvPr>
            <p:ph type="ctrTitle"/>
          </p:nvPr>
        </p:nvSpPr>
        <p:spPr/>
        <p:txBody>
          <a:bodyPr/>
          <a:lstStyle/>
          <a:p>
            <a:r>
              <a:rPr lang="en-US" dirty="0"/>
              <a:t>Model Deployment</a:t>
            </a:r>
            <a:endParaRPr lang="en-IN" dirty="0"/>
          </a:p>
        </p:txBody>
      </p:sp>
    </p:spTree>
    <p:extLst>
      <p:ext uri="{BB962C8B-B14F-4D97-AF65-F5344CB8AC3E}">
        <p14:creationId xmlns:p14="http://schemas.microsoft.com/office/powerpoint/2010/main" val="19354744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A2075E-D334-3B86-5D2F-C314333B5FCA}"/>
              </a:ext>
            </a:extLst>
          </p:cNvPr>
          <p:cNvSpPr>
            <a:spLocks noGrp="1"/>
          </p:cNvSpPr>
          <p:nvPr>
            <p:ph type="title"/>
          </p:nvPr>
        </p:nvSpPr>
        <p:spPr/>
        <p:txBody>
          <a:bodyPr/>
          <a:lstStyle/>
          <a:p>
            <a:r>
              <a:rPr lang="en-US" dirty="0"/>
              <a:t>Identity of States used in deployment</a:t>
            </a:r>
            <a:endParaRPr lang="en-IN" dirty="0"/>
          </a:p>
        </p:txBody>
      </p:sp>
      <p:pic>
        <p:nvPicPr>
          <p:cNvPr id="4" name="Picture 3">
            <a:extLst>
              <a:ext uri="{FF2B5EF4-FFF2-40B4-BE49-F238E27FC236}">
                <a16:creationId xmlns:a16="http://schemas.microsoft.com/office/drawing/2014/main" id="{6C8A5524-625F-1E8F-D6B6-D17DD6B8A2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57061" y="2241177"/>
            <a:ext cx="3985903" cy="4473388"/>
          </a:xfrm>
          <a:prstGeom prst="rect">
            <a:avLst/>
          </a:prstGeom>
        </p:spPr>
      </p:pic>
      <p:pic>
        <p:nvPicPr>
          <p:cNvPr id="6" name="Picture 5">
            <a:extLst>
              <a:ext uri="{FF2B5EF4-FFF2-40B4-BE49-F238E27FC236}">
                <a16:creationId xmlns:a16="http://schemas.microsoft.com/office/drawing/2014/main" id="{7E8F67A8-D3F1-90E9-E5B5-CC800CE1516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67082" y="2483224"/>
            <a:ext cx="3110753" cy="4231342"/>
          </a:xfrm>
          <a:prstGeom prst="rect">
            <a:avLst/>
          </a:prstGeom>
        </p:spPr>
      </p:pic>
    </p:spTree>
    <p:extLst>
      <p:ext uri="{BB962C8B-B14F-4D97-AF65-F5344CB8AC3E}">
        <p14:creationId xmlns:p14="http://schemas.microsoft.com/office/powerpoint/2010/main" val="2776043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6BFF6F-ED3C-A3AF-1F3F-F15705A0C37A}"/>
              </a:ext>
            </a:extLst>
          </p:cNvPr>
          <p:cNvSpPr>
            <a:spLocks noGrp="1"/>
          </p:cNvSpPr>
          <p:nvPr>
            <p:ph type="title"/>
          </p:nvPr>
        </p:nvSpPr>
        <p:spPr/>
        <p:txBody>
          <a:bodyPr/>
          <a:lstStyle/>
          <a:p>
            <a:r>
              <a:rPr lang="en-US" dirty="0"/>
              <a:t>Mapping</a:t>
            </a:r>
            <a:endParaRPr lang="en-IN" dirty="0"/>
          </a:p>
        </p:txBody>
      </p:sp>
      <p:pic>
        <p:nvPicPr>
          <p:cNvPr id="4" name="Picture 3">
            <a:extLst>
              <a:ext uri="{FF2B5EF4-FFF2-40B4-BE49-F238E27FC236}">
                <a16:creationId xmlns:a16="http://schemas.microsoft.com/office/drawing/2014/main" id="{9DB51BCF-6310-7D47-017D-6759BB42CD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80566" y="2372226"/>
            <a:ext cx="9135034" cy="4420129"/>
          </a:xfrm>
          <a:prstGeom prst="rect">
            <a:avLst/>
          </a:prstGeom>
        </p:spPr>
      </p:pic>
    </p:spTree>
    <p:extLst>
      <p:ext uri="{BB962C8B-B14F-4D97-AF65-F5344CB8AC3E}">
        <p14:creationId xmlns:p14="http://schemas.microsoft.com/office/powerpoint/2010/main" val="276673463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2E9AF5-365B-3F1F-F430-BCE7DB67E561}"/>
              </a:ext>
            </a:extLst>
          </p:cNvPr>
          <p:cNvSpPr>
            <a:spLocks noGrp="1"/>
          </p:cNvSpPr>
          <p:nvPr>
            <p:ph type="title"/>
          </p:nvPr>
        </p:nvSpPr>
        <p:spPr/>
        <p:txBody>
          <a:bodyPr/>
          <a:lstStyle/>
          <a:p>
            <a:r>
              <a:rPr lang="en-US" dirty="0"/>
              <a:t>Model Deployment using </a:t>
            </a:r>
            <a:r>
              <a:rPr lang="en-US" dirty="0" err="1"/>
              <a:t>Streamlit</a:t>
            </a:r>
            <a:r>
              <a:rPr lang="en-US" dirty="0"/>
              <a:t> </a:t>
            </a:r>
            <a:endParaRPr lang="en-IN" dirty="0"/>
          </a:p>
        </p:txBody>
      </p:sp>
      <p:pic>
        <p:nvPicPr>
          <p:cNvPr id="4" name="Picture 3">
            <a:extLst>
              <a:ext uri="{FF2B5EF4-FFF2-40B4-BE49-F238E27FC236}">
                <a16:creationId xmlns:a16="http://schemas.microsoft.com/office/drawing/2014/main" id="{9F03B32F-90EE-5DE9-E560-90212E62E0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94328" y="2372304"/>
            <a:ext cx="8866095" cy="4319171"/>
          </a:xfrm>
          <a:prstGeom prst="rect">
            <a:avLst/>
          </a:prstGeom>
        </p:spPr>
      </p:pic>
    </p:spTree>
    <p:extLst>
      <p:ext uri="{BB962C8B-B14F-4D97-AF65-F5344CB8AC3E}">
        <p14:creationId xmlns:p14="http://schemas.microsoft.com/office/powerpoint/2010/main" val="31789285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70B8B6-3CF2-7A2D-7E79-919EFC797B83}"/>
              </a:ext>
            </a:extLst>
          </p:cNvPr>
          <p:cNvSpPr>
            <a:spLocks noGrp="1"/>
          </p:cNvSpPr>
          <p:nvPr>
            <p:ph type="title"/>
          </p:nvPr>
        </p:nvSpPr>
        <p:spPr/>
        <p:txBody>
          <a:bodyPr/>
          <a:lstStyle/>
          <a:p>
            <a:r>
              <a:rPr lang="en-US" dirty="0"/>
              <a:t>About Dataset.</a:t>
            </a:r>
            <a:endParaRPr lang="en-IN" dirty="0"/>
          </a:p>
        </p:txBody>
      </p:sp>
      <p:sp>
        <p:nvSpPr>
          <p:cNvPr id="3" name="Text Placeholder 2">
            <a:extLst>
              <a:ext uri="{FF2B5EF4-FFF2-40B4-BE49-F238E27FC236}">
                <a16:creationId xmlns:a16="http://schemas.microsoft.com/office/drawing/2014/main" id="{F2C52E8A-191E-739A-4022-33A94A4108AA}"/>
              </a:ext>
            </a:extLst>
          </p:cNvPr>
          <p:cNvSpPr>
            <a:spLocks noGrp="1"/>
          </p:cNvSpPr>
          <p:nvPr>
            <p:ph type="body" sz="half" idx="2"/>
          </p:nvPr>
        </p:nvSpPr>
        <p:spPr>
          <a:xfrm>
            <a:off x="1235637" y="3747246"/>
            <a:ext cx="8825659" cy="3415553"/>
          </a:xfrm>
        </p:spPr>
        <p:txBody>
          <a:bodyPr/>
          <a:lstStyle/>
          <a:p>
            <a:pPr algn="just">
              <a:lnSpc>
                <a:spcPct val="115000"/>
              </a:lnSpc>
            </a:pPr>
            <a:r>
              <a:rPr lang="en-US" sz="1800" dirty="0">
                <a:effectLst/>
                <a:latin typeface="Verdana" panose="020B0604030504040204" pitchFamily="34" charset="0"/>
                <a:ea typeface="Arial" panose="020B0604020202020204" pitchFamily="34" charset="0"/>
              </a:rPr>
              <a:t>Each row corresponds to a client of a telecommunications company for whom it has collected information about the type of plan they have contracted, the minutes they have talked, or the charge they pay every month.</a:t>
            </a:r>
            <a:endParaRPr lang="en-IN" sz="1800" dirty="0">
              <a:effectLst/>
              <a:latin typeface="Arial" panose="020B0604020202020204" pitchFamily="34" charset="0"/>
              <a:ea typeface="Arial" panose="020B0604020202020204" pitchFamily="34" charset="0"/>
            </a:endParaRPr>
          </a:p>
          <a:p>
            <a:pPr algn="just">
              <a:lnSpc>
                <a:spcPct val="115000"/>
              </a:lnSpc>
            </a:pPr>
            <a:r>
              <a:rPr lang="en-US" sz="1800" dirty="0">
                <a:effectLst/>
                <a:latin typeface="Verdana" panose="020B0604030504040204" pitchFamily="34" charset="0"/>
                <a:ea typeface="Arial" panose="020B0604020202020204" pitchFamily="34" charset="0"/>
              </a:rPr>
              <a:t>The data set includes the following variables: state, area code, account length, voice plan, voice messages, International (plan, minutes used, calls made and charge), Daytime (Minutes used, calls made and charge), Evening (Minutes used, calls made and charge) , Night (Minutes used, calls made and charge), customer calls, Churn (Target Feature).</a:t>
            </a:r>
          </a:p>
          <a:p>
            <a:pPr algn="just">
              <a:lnSpc>
                <a:spcPct val="115000"/>
              </a:lnSpc>
            </a:pPr>
            <a:endParaRPr lang="en-US" sz="1800" dirty="0">
              <a:effectLst/>
              <a:latin typeface="Verdana" panose="020B0604030504040204" pitchFamily="34" charset="0"/>
              <a:ea typeface="Arial" panose="020B0604020202020204" pitchFamily="34" charset="0"/>
            </a:endParaRPr>
          </a:p>
          <a:p>
            <a:pPr algn="just">
              <a:lnSpc>
                <a:spcPct val="115000"/>
              </a:lnSpc>
            </a:pPr>
            <a:endParaRPr lang="en-IN" sz="1800" dirty="0">
              <a:effectLst/>
              <a:latin typeface="Arial" panose="020B0604020202020204" pitchFamily="34" charset="0"/>
              <a:ea typeface="Arial" panose="020B0604020202020204" pitchFamily="34" charset="0"/>
            </a:endParaRPr>
          </a:p>
          <a:p>
            <a:endParaRPr lang="en-IN" dirty="0"/>
          </a:p>
        </p:txBody>
      </p:sp>
    </p:spTree>
    <p:extLst>
      <p:ext uri="{BB962C8B-B14F-4D97-AF65-F5344CB8AC3E}">
        <p14:creationId xmlns:p14="http://schemas.microsoft.com/office/powerpoint/2010/main" val="53194605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F8FDD1-6560-CBB8-9231-2744578DB940}"/>
              </a:ext>
            </a:extLst>
          </p:cNvPr>
          <p:cNvSpPr>
            <a:spLocks noGrp="1"/>
          </p:cNvSpPr>
          <p:nvPr>
            <p:ph type="title"/>
          </p:nvPr>
        </p:nvSpPr>
        <p:spPr/>
        <p:txBody>
          <a:bodyPr/>
          <a:lstStyle/>
          <a:p>
            <a:r>
              <a:rPr lang="en-US" dirty="0"/>
              <a:t>Deployment Interface</a:t>
            </a:r>
            <a:endParaRPr lang="en-IN" dirty="0"/>
          </a:p>
        </p:txBody>
      </p:sp>
      <p:pic>
        <p:nvPicPr>
          <p:cNvPr id="4" name="Picture 3">
            <a:extLst>
              <a:ext uri="{FF2B5EF4-FFF2-40B4-BE49-F238E27FC236}">
                <a16:creationId xmlns:a16="http://schemas.microsoft.com/office/drawing/2014/main" id="{B0201B3A-F07F-47D5-D884-028EE2C76C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80632"/>
            <a:ext cx="12192000" cy="5177368"/>
          </a:xfrm>
          <a:prstGeom prst="rect">
            <a:avLst/>
          </a:prstGeom>
        </p:spPr>
      </p:pic>
    </p:spTree>
    <p:extLst>
      <p:ext uri="{BB962C8B-B14F-4D97-AF65-F5344CB8AC3E}">
        <p14:creationId xmlns:p14="http://schemas.microsoft.com/office/powerpoint/2010/main" val="356884752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164FCB-775C-FFCF-94D8-F8B9C40C6542}"/>
              </a:ext>
            </a:extLst>
          </p:cNvPr>
          <p:cNvSpPr>
            <a:spLocks noGrp="1"/>
          </p:cNvSpPr>
          <p:nvPr>
            <p:ph type="title"/>
          </p:nvPr>
        </p:nvSpPr>
        <p:spPr/>
        <p:txBody>
          <a:bodyPr/>
          <a:lstStyle/>
          <a:p>
            <a:r>
              <a:rPr lang="en-US" dirty="0"/>
              <a:t>Validating Deployment</a:t>
            </a:r>
            <a:endParaRPr lang="en-IN" dirty="0"/>
          </a:p>
        </p:txBody>
      </p:sp>
      <p:sp>
        <p:nvSpPr>
          <p:cNvPr id="3" name="Text Placeholder 2">
            <a:extLst>
              <a:ext uri="{FF2B5EF4-FFF2-40B4-BE49-F238E27FC236}">
                <a16:creationId xmlns:a16="http://schemas.microsoft.com/office/drawing/2014/main" id="{598619BD-D812-C8BF-AE91-D858F88EF7F3}"/>
              </a:ext>
            </a:extLst>
          </p:cNvPr>
          <p:cNvSpPr>
            <a:spLocks noGrp="1"/>
          </p:cNvSpPr>
          <p:nvPr>
            <p:ph type="body" sz="half" idx="2"/>
          </p:nvPr>
        </p:nvSpPr>
        <p:spPr/>
        <p:txBody>
          <a:bodyPr/>
          <a:lstStyle/>
          <a:p>
            <a:r>
              <a:rPr lang="en-US" dirty="0"/>
              <a:t>Following are the results for the mentioned index numbers below from the dataset which comes out to be correct.</a:t>
            </a:r>
          </a:p>
          <a:p>
            <a:r>
              <a:rPr lang="en-US" dirty="0"/>
              <a:t>16</a:t>
            </a:r>
          </a:p>
          <a:p>
            <a:r>
              <a:rPr lang="en-US" dirty="0"/>
              <a:t>4992</a:t>
            </a:r>
          </a:p>
          <a:p>
            <a:r>
              <a:rPr lang="en-US" dirty="0"/>
              <a:t>4999</a:t>
            </a:r>
            <a:endParaRPr lang="en-IN" dirty="0"/>
          </a:p>
        </p:txBody>
      </p:sp>
    </p:spTree>
    <p:extLst>
      <p:ext uri="{BB962C8B-B14F-4D97-AF65-F5344CB8AC3E}">
        <p14:creationId xmlns:p14="http://schemas.microsoft.com/office/powerpoint/2010/main" val="58468146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2043D9B-13B7-12A9-38D8-22014ADBD1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64766227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B884033-91E3-B9D6-F739-C84E842D0F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407591221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B4BF136-D141-3D7B-F391-0D2B15CCEF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6981671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6ED674-DD15-2A5F-C729-4BF4DFD58304}"/>
              </a:ext>
            </a:extLst>
          </p:cNvPr>
          <p:cNvSpPr>
            <a:spLocks noGrp="1"/>
          </p:cNvSpPr>
          <p:nvPr>
            <p:ph type="ctrTitle"/>
          </p:nvPr>
        </p:nvSpPr>
        <p:spPr/>
        <p:txBody>
          <a:bodyPr/>
          <a:lstStyle/>
          <a:p>
            <a:r>
              <a:rPr lang="en-US" dirty="0"/>
              <a:t>THANK YOU.</a:t>
            </a:r>
            <a:endParaRPr lang="en-IN" dirty="0"/>
          </a:p>
        </p:txBody>
      </p:sp>
    </p:spTree>
    <p:extLst>
      <p:ext uri="{BB962C8B-B14F-4D97-AF65-F5344CB8AC3E}">
        <p14:creationId xmlns:p14="http://schemas.microsoft.com/office/powerpoint/2010/main" val="8692858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F9DBC3-76F6-6FCF-F328-A6694C29F90B}"/>
              </a:ext>
            </a:extLst>
          </p:cNvPr>
          <p:cNvSpPr>
            <a:spLocks noGrp="1"/>
          </p:cNvSpPr>
          <p:nvPr>
            <p:ph type="title"/>
          </p:nvPr>
        </p:nvSpPr>
        <p:spPr/>
        <p:txBody>
          <a:bodyPr/>
          <a:lstStyle/>
          <a:p>
            <a:r>
              <a:rPr lang="en-US" dirty="0"/>
              <a:t>Project Flow</a:t>
            </a:r>
            <a:endParaRPr lang="en-IN" dirty="0"/>
          </a:p>
        </p:txBody>
      </p:sp>
      <p:sp>
        <p:nvSpPr>
          <p:cNvPr id="3" name="Rectangle: Rounded Corners 2">
            <a:extLst>
              <a:ext uri="{FF2B5EF4-FFF2-40B4-BE49-F238E27FC236}">
                <a16:creationId xmlns:a16="http://schemas.microsoft.com/office/drawing/2014/main" id="{D33E3FBE-24D3-A252-384F-E48962B61E32}"/>
              </a:ext>
            </a:extLst>
          </p:cNvPr>
          <p:cNvSpPr/>
          <p:nvPr/>
        </p:nvSpPr>
        <p:spPr>
          <a:xfrm>
            <a:off x="815788" y="2743200"/>
            <a:ext cx="2608730" cy="107576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Loading Dataset</a:t>
            </a:r>
            <a:endParaRPr lang="en-IN" dirty="0"/>
          </a:p>
        </p:txBody>
      </p:sp>
      <p:sp>
        <p:nvSpPr>
          <p:cNvPr id="4" name="Rectangle: Rounded Corners 3">
            <a:extLst>
              <a:ext uri="{FF2B5EF4-FFF2-40B4-BE49-F238E27FC236}">
                <a16:creationId xmlns:a16="http://schemas.microsoft.com/office/drawing/2014/main" id="{D20C7976-C7A2-96CD-A808-963DD8B1D4D8}"/>
              </a:ext>
            </a:extLst>
          </p:cNvPr>
          <p:cNvSpPr/>
          <p:nvPr/>
        </p:nvSpPr>
        <p:spPr>
          <a:xfrm>
            <a:off x="4186518" y="2743200"/>
            <a:ext cx="2608730" cy="107576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Descriptive Analysis</a:t>
            </a:r>
            <a:endParaRPr lang="en-IN" dirty="0"/>
          </a:p>
        </p:txBody>
      </p:sp>
      <p:sp>
        <p:nvSpPr>
          <p:cNvPr id="6" name="Rectangle: Rounded Corners 5">
            <a:extLst>
              <a:ext uri="{FF2B5EF4-FFF2-40B4-BE49-F238E27FC236}">
                <a16:creationId xmlns:a16="http://schemas.microsoft.com/office/drawing/2014/main" id="{16B41256-EF33-B67C-BE0A-940FF07D502C}"/>
              </a:ext>
            </a:extLst>
          </p:cNvPr>
          <p:cNvSpPr/>
          <p:nvPr/>
        </p:nvSpPr>
        <p:spPr>
          <a:xfrm>
            <a:off x="7557248" y="2693894"/>
            <a:ext cx="2608730" cy="117437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Handling of null values</a:t>
            </a:r>
            <a:endParaRPr lang="en-IN" dirty="0"/>
          </a:p>
        </p:txBody>
      </p:sp>
      <p:sp>
        <p:nvSpPr>
          <p:cNvPr id="7" name="Rectangle: Rounded Corners 6">
            <a:extLst>
              <a:ext uri="{FF2B5EF4-FFF2-40B4-BE49-F238E27FC236}">
                <a16:creationId xmlns:a16="http://schemas.microsoft.com/office/drawing/2014/main" id="{F4CB2BE0-29FC-6540-75E1-C0C34E475861}"/>
              </a:ext>
            </a:extLst>
          </p:cNvPr>
          <p:cNvSpPr/>
          <p:nvPr/>
        </p:nvSpPr>
        <p:spPr>
          <a:xfrm>
            <a:off x="7557248" y="4686550"/>
            <a:ext cx="2608730" cy="117437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 Preprocessing</a:t>
            </a:r>
            <a:endParaRPr lang="en-IN" dirty="0"/>
          </a:p>
        </p:txBody>
      </p:sp>
      <p:sp>
        <p:nvSpPr>
          <p:cNvPr id="8" name="Rectangle: Rounded Corners 7">
            <a:extLst>
              <a:ext uri="{FF2B5EF4-FFF2-40B4-BE49-F238E27FC236}">
                <a16:creationId xmlns:a16="http://schemas.microsoft.com/office/drawing/2014/main" id="{3973558A-1691-2EE5-52E1-FBC1FAFE333A}"/>
              </a:ext>
            </a:extLst>
          </p:cNvPr>
          <p:cNvSpPr/>
          <p:nvPr/>
        </p:nvSpPr>
        <p:spPr>
          <a:xfrm>
            <a:off x="4186518" y="4666504"/>
            <a:ext cx="2608730" cy="117437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Outlier Handling</a:t>
            </a:r>
            <a:endParaRPr lang="en-IN" dirty="0"/>
          </a:p>
        </p:txBody>
      </p:sp>
      <p:sp>
        <p:nvSpPr>
          <p:cNvPr id="9" name="Rectangle: Rounded Corners 8">
            <a:extLst>
              <a:ext uri="{FF2B5EF4-FFF2-40B4-BE49-F238E27FC236}">
                <a16:creationId xmlns:a16="http://schemas.microsoft.com/office/drawing/2014/main" id="{AE2BECAF-7C99-59BD-5A7D-3F251D0646A8}"/>
              </a:ext>
            </a:extLst>
          </p:cNvPr>
          <p:cNvSpPr/>
          <p:nvPr/>
        </p:nvSpPr>
        <p:spPr>
          <a:xfrm>
            <a:off x="815788" y="4666504"/>
            <a:ext cx="2608730" cy="117437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Feature Selection</a:t>
            </a:r>
            <a:endParaRPr lang="en-IN" dirty="0"/>
          </a:p>
        </p:txBody>
      </p:sp>
      <p:sp>
        <p:nvSpPr>
          <p:cNvPr id="10" name="Arrow: Right 9">
            <a:extLst>
              <a:ext uri="{FF2B5EF4-FFF2-40B4-BE49-F238E27FC236}">
                <a16:creationId xmlns:a16="http://schemas.microsoft.com/office/drawing/2014/main" id="{4428D6C8-7338-305C-8863-ED876877A431}"/>
              </a:ext>
            </a:extLst>
          </p:cNvPr>
          <p:cNvSpPr/>
          <p:nvPr/>
        </p:nvSpPr>
        <p:spPr>
          <a:xfrm>
            <a:off x="3567953" y="3137647"/>
            <a:ext cx="493059" cy="29135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Arrow: Right 10">
            <a:extLst>
              <a:ext uri="{FF2B5EF4-FFF2-40B4-BE49-F238E27FC236}">
                <a16:creationId xmlns:a16="http://schemas.microsoft.com/office/drawing/2014/main" id="{BA23DBB5-0A1A-7048-ABFB-C8DBC25BC7AE}"/>
              </a:ext>
            </a:extLst>
          </p:cNvPr>
          <p:cNvSpPr/>
          <p:nvPr/>
        </p:nvSpPr>
        <p:spPr>
          <a:xfrm>
            <a:off x="6920754" y="3135405"/>
            <a:ext cx="493059" cy="29135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Arrow: Right 11">
            <a:extLst>
              <a:ext uri="{FF2B5EF4-FFF2-40B4-BE49-F238E27FC236}">
                <a16:creationId xmlns:a16="http://schemas.microsoft.com/office/drawing/2014/main" id="{A8C74C24-1FA5-9ADF-3521-AC9AF27936EB}"/>
              </a:ext>
            </a:extLst>
          </p:cNvPr>
          <p:cNvSpPr/>
          <p:nvPr/>
        </p:nvSpPr>
        <p:spPr>
          <a:xfrm rot="10800000">
            <a:off x="6929718" y="5128060"/>
            <a:ext cx="493059" cy="29135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Arrow: Right 12">
            <a:extLst>
              <a:ext uri="{FF2B5EF4-FFF2-40B4-BE49-F238E27FC236}">
                <a16:creationId xmlns:a16="http://schemas.microsoft.com/office/drawing/2014/main" id="{64A516F8-62AF-39E7-1010-F5CD80D1C971}"/>
              </a:ext>
            </a:extLst>
          </p:cNvPr>
          <p:cNvSpPr/>
          <p:nvPr/>
        </p:nvSpPr>
        <p:spPr>
          <a:xfrm rot="10800000">
            <a:off x="3558987" y="5128061"/>
            <a:ext cx="493059" cy="29135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Arrow: Right 13">
            <a:extLst>
              <a:ext uri="{FF2B5EF4-FFF2-40B4-BE49-F238E27FC236}">
                <a16:creationId xmlns:a16="http://schemas.microsoft.com/office/drawing/2014/main" id="{D369E476-CCB5-A485-B2D0-60D0C818D9A8}"/>
              </a:ext>
            </a:extLst>
          </p:cNvPr>
          <p:cNvSpPr/>
          <p:nvPr/>
        </p:nvSpPr>
        <p:spPr>
          <a:xfrm rot="5400000">
            <a:off x="8615083" y="4131733"/>
            <a:ext cx="493059" cy="29135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3898169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9BFCE2-13AA-CDD4-09A5-64E457B6398E}"/>
              </a:ext>
            </a:extLst>
          </p:cNvPr>
          <p:cNvSpPr>
            <a:spLocks noGrp="1"/>
          </p:cNvSpPr>
          <p:nvPr>
            <p:ph type="title"/>
          </p:nvPr>
        </p:nvSpPr>
        <p:spPr/>
        <p:txBody>
          <a:bodyPr/>
          <a:lstStyle/>
          <a:p>
            <a:r>
              <a:rPr lang="en-US" dirty="0"/>
              <a:t>Project Flow (Continued) </a:t>
            </a:r>
            <a:endParaRPr lang="en-IN" dirty="0"/>
          </a:p>
        </p:txBody>
      </p:sp>
      <p:sp>
        <p:nvSpPr>
          <p:cNvPr id="3" name="Rectangle: Rounded Corners 2">
            <a:extLst>
              <a:ext uri="{FF2B5EF4-FFF2-40B4-BE49-F238E27FC236}">
                <a16:creationId xmlns:a16="http://schemas.microsoft.com/office/drawing/2014/main" id="{470AF5A1-1667-707F-4195-41CC728228A0}"/>
              </a:ext>
            </a:extLst>
          </p:cNvPr>
          <p:cNvSpPr/>
          <p:nvPr/>
        </p:nvSpPr>
        <p:spPr>
          <a:xfrm>
            <a:off x="1154954" y="2841812"/>
            <a:ext cx="2608730" cy="117437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Model Building</a:t>
            </a:r>
            <a:endParaRPr lang="en-IN" dirty="0"/>
          </a:p>
        </p:txBody>
      </p:sp>
      <p:sp>
        <p:nvSpPr>
          <p:cNvPr id="4" name="Rectangle: Rounded Corners 3">
            <a:extLst>
              <a:ext uri="{FF2B5EF4-FFF2-40B4-BE49-F238E27FC236}">
                <a16:creationId xmlns:a16="http://schemas.microsoft.com/office/drawing/2014/main" id="{528E9A47-3320-9835-0F0A-CFBFB652A641}"/>
              </a:ext>
            </a:extLst>
          </p:cNvPr>
          <p:cNvSpPr/>
          <p:nvPr/>
        </p:nvSpPr>
        <p:spPr>
          <a:xfrm>
            <a:off x="4791635" y="2841812"/>
            <a:ext cx="2608730" cy="117437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Model Evaluation</a:t>
            </a:r>
            <a:endParaRPr lang="en-IN" dirty="0"/>
          </a:p>
        </p:txBody>
      </p:sp>
      <p:sp>
        <p:nvSpPr>
          <p:cNvPr id="5" name="Rectangle: Rounded Corners 4">
            <a:extLst>
              <a:ext uri="{FF2B5EF4-FFF2-40B4-BE49-F238E27FC236}">
                <a16:creationId xmlns:a16="http://schemas.microsoft.com/office/drawing/2014/main" id="{2E24DF42-F4C4-E511-C340-F696DF0C3637}"/>
              </a:ext>
            </a:extLst>
          </p:cNvPr>
          <p:cNvSpPr/>
          <p:nvPr/>
        </p:nvSpPr>
        <p:spPr>
          <a:xfrm>
            <a:off x="8428316" y="2841812"/>
            <a:ext cx="2608730" cy="117437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Deployment</a:t>
            </a:r>
            <a:endParaRPr lang="en-IN" dirty="0"/>
          </a:p>
        </p:txBody>
      </p:sp>
      <p:sp>
        <p:nvSpPr>
          <p:cNvPr id="6" name="Arrow: Right 5">
            <a:extLst>
              <a:ext uri="{FF2B5EF4-FFF2-40B4-BE49-F238E27FC236}">
                <a16:creationId xmlns:a16="http://schemas.microsoft.com/office/drawing/2014/main" id="{DECF9401-1847-FDB8-5ED8-97FE6373299A}"/>
              </a:ext>
            </a:extLst>
          </p:cNvPr>
          <p:cNvSpPr/>
          <p:nvPr/>
        </p:nvSpPr>
        <p:spPr>
          <a:xfrm>
            <a:off x="4031130" y="3283323"/>
            <a:ext cx="493059" cy="29135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Arrow: Right 6">
            <a:extLst>
              <a:ext uri="{FF2B5EF4-FFF2-40B4-BE49-F238E27FC236}">
                <a16:creationId xmlns:a16="http://schemas.microsoft.com/office/drawing/2014/main" id="{B7DE4B80-F1EA-089B-8272-88452C27B2EE}"/>
              </a:ext>
            </a:extLst>
          </p:cNvPr>
          <p:cNvSpPr/>
          <p:nvPr/>
        </p:nvSpPr>
        <p:spPr>
          <a:xfrm>
            <a:off x="7667811" y="3283322"/>
            <a:ext cx="493059" cy="29135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794737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2F2089-200A-D258-2700-90F9C529623F}"/>
              </a:ext>
            </a:extLst>
          </p:cNvPr>
          <p:cNvSpPr>
            <a:spLocks noGrp="1"/>
          </p:cNvSpPr>
          <p:nvPr>
            <p:ph type="title"/>
          </p:nvPr>
        </p:nvSpPr>
        <p:spPr/>
        <p:txBody>
          <a:bodyPr/>
          <a:lstStyle/>
          <a:p>
            <a:r>
              <a:rPr lang="en-GB" dirty="0"/>
              <a:t>Null Value Imputation:</a:t>
            </a:r>
            <a:endParaRPr lang="en-IN" dirty="0"/>
          </a:p>
        </p:txBody>
      </p:sp>
      <p:sp>
        <p:nvSpPr>
          <p:cNvPr id="3" name="Text Placeholder 2">
            <a:extLst>
              <a:ext uri="{FF2B5EF4-FFF2-40B4-BE49-F238E27FC236}">
                <a16:creationId xmlns:a16="http://schemas.microsoft.com/office/drawing/2014/main" id="{3075E8E9-40DD-0EBE-5776-0530D617D63B}"/>
              </a:ext>
            </a:extLst>
          </p:cNvPr>
          <p:cNvSpPr>
            <a:spLocks noGrp="1"/>
          </p:cNvSpPr>
          <p:nvPr>
            <p:ph type="body" sz="half" idx="2"/>
          </p:nvPr>
        </p:nvSpPr>
        <p:spPr>
          <a:xfrm>
            <a:off x="1154955" y="3092823"/>
            <a:ext cx="2251634" cy="3370729"/>
          </a:xfrm>
        </p:spPr>
        <p:txBody>
          <a:bodyPr/>
          <a:lstStyle/>
          <a:p>
            <a:r>
              <a:rPr lang="en-US" dirty="0"/>
              <a:t>We have use imputation by mean for the null values as the feature nearly follows normal distribution </a:t>
            </a:r>
          </a:p>
          <a:p>
            <a:endParaRPr lang="en-IN" dirty="0"/>
          </a:p>
        </p:txBody>
      </p:sp>
      <p:pic>
        <p:nvPicPr>
          <p:cNvPr id="4" name="Picture 3">
            <a:extLst>
              <a:ext uri="{FF2B5EF4-FFF2-40B4-BE49-F238E27FC236}">
                <a16:creationId xmlns:a16="http://schemas.microsoft.com/office/drawing/2014/main" id="{A9EA563F-0CAA-DDBF-7F8C-AB268846F575}"/>
              </a:ext>
            </a:extLst>
          </p:cNvPr>
          <p:cNvPicPr>
            <a:picLocks noChangeAspect="1"/>
          </p:cNvPicPr>
          <p:nvPr/>
        </p:nvPicPr>
        <p:blipFill>
          <a:blip r:embed="rId2"/>
          <a:stretch>
            <a:fillRect/>
          </a:stretch>
        </p:blipFill>
        <p:spPr>
          <a:xfrm>
            <a:off x="3519887" y="3272118"/>
            <a:ext cx="7981831" cy="3370728"/>
          </a:xfrm>
          <a:prstGeom prst="rect">
            <a:avLst/>
          </a:prstGeom>
        </p:spPr>
      </p:pic>
    </p:spTree>
    <p:extLst>
      <p:ext uri="{BB962C8B-B14F-4D97-AF65-F5344CB8AC3E}">
        <p14:creationId xmlns:p14="http://schemas.microsoft.com/office/powerpoint/2010/main" val="14928631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E22B0F-9B9C-CAD7-AB23-244251A19F78}"/>
              </a:ext>
            </a:extLst>
          </p:cNvPr>
          <p:cNvSpPr>
            <a:spLocks noGrp="1"/>
          </p:cNvSpPr>
          <p:nvPr>
            <p:ph type="title"/>
          </p:nvPr>
        </p:nvSpPr>
        <p:spPr/>
        <p:txBody>
          <a:bodyPr/>
          <a:lstStyle/>
          <a:p>
            <a:r>
              <a:rPr lang="en-US" dirty="0"/>
              <a:t>Visualizations and insights</a:t>
            </a:r>
            <a:endParaRPr lang="en-IN" dirty="0"/>
          </a:p>
        </p:txBody>
      </p:sp>
      <p:sp>
        <p:nvSpPr>
          <p:cNvPr id="3" name="Text Placeholder 2">
            <a:extLst>
              <a:ext uri="{FF2B5EF4-FFF2-40B4-BE49-F238E27FC236}">
                <a16:creationId xmlns:a16="http://schemas.microsoft.com/office/drawing/2014/main" id="{34B519B0-967D-B678-D373-BBFE3CF5A9EF}"/>
              </a:ext>
            </a:extLst>
          </p:cNvPr>
          <p:cNvSpPr>
            <a:spLocks noGrp="1"/>
          </p:cNvSpPr>
          <p:nvPr>
            <p:ph type="body" sz="half" idx="2"/>
          </p:nvPr>
        </p:nvSpPr>
        <p:spPr>
          <a:xfrm>
            <a:off x="1154955" y="3543300"/>
            <a:ext cx="3049492" cy="3090582"/>
          </a:xfrm>
        </p:spPr>
        <p:txBody>
          <a:bodyPr/>
          <a:lstStyle/>
          <a:p>
            <a:r>
              <a:rPr lang="en-US" dirty="0"/>
              <a:t>As we can see the total churn rate of the customers is 14.1%</a:t>
            </a:r>
            <a:endParaRPr lang="en-IN" dirty="0"/>
          </a:p>
        </p:txBody>
      </p:sp>
      <p:pic>
        <p:nvPicPr>
          <p:cNvPr id="4" name="Picture 3">
            <a:extLst>
              <a:ext uri="{FF2B5EF4-FFF2-40B4-BE49-F238E27FC236}">
                <a16:creationId xmlns:a16="http://schemas.microsoft.com/office/drawing/2014/main" id="{CF756942-4EDC-0197-0694-EC10CAD81981}"/>
              </a:ext>
            </a:extLst>
          </p:cNvPr>
          <p:cNvPicPr>
            <a:picLocks noChangeAspect="1"/>
          </p:cNvPicPr>
          <p:nvPr/>
        </p:nvPicPr>
        <p:blipFill>
          <a:blip r:embed="rId2"/>
          <a:stretch>
            <a:fillRect/>
          </a:stretch>
        </p:blipFill>
        <p:spPr>
          <a:xfrm>
            <a:off x="5549153" y="3543300"/>
            <a:ext cx="4855228" cy="3090582"/>
          </a:xfrm>
          <a:prstGeom prst="rect">
            <a:avLst/>
          </a:prstGeom>
        </p:spPr>
      </p:pic>
    </p:spTree>
    <p:extLst>
      <p:ext uri="{BB962C8B-B14F-4D97-AF65-F5344CB8AC3E}">
        <p14:creationId xmlns:p14="http://schemas.microsoft.com/office/powerpoint/2010/main" val="25135377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1628FA9-E924-A25F-7403-9CC8287AF821}"/>
              </a:ext>
            </a:extLst>
          </p:cNvPr>
          <p:cNvSpPr>
            <a:spLocks noGrp="1"/>
          </p:cNvSpPr>
          <p:nvPr>
            <p:ph type="body" sz="half" idx="2"/>
          </p:nvPr>
        </p:nvSpPr>
        <p:spPr>
          <a:xfrm>
            <a:off x="815589" y="3628141"/>
            <a:ext cx="2464939" cy="2476500"/>
          </a:xfrm>
        </p:spPr>
        <p:txBody>
          <a:bodyPr/>
          <a:lstStyle/>
          <a:p>
            <a:r>
              <a:rPr lang="en-US" dirty="0"/>
              <a:t>Area code 510 has highest churn rate compared to other area codes.</a:t>
            </a:r>
            <a:endParaRPr lang="en-IN" dirty="0"/>
          </a:p>
        </p:txBody>
      </p:sp>
      <p:pic>
        <p:nvPicPr>
          <p:cNvPr id="4" name="Picture 3">
            <a:extLst>
              <a:ext uri="{FF2B5EF4-FFF2-40B4-BE49-F238E27FC236}">
                <a16:creationId xmlns:a16="http://schemas.microsoft.com/office/drawing/2014/main" id="{654506B2-8207-7292-EBA0-707EFF41F1C3}"/>
              </a:ext>
            </a:extLst>
          </p:cNvPr>
          <p:cNvPicPr>
            <a:picLocks noChangeAspect="1"/>
          </p:cNvPicPr>
          <p:nvPr/>
        </p:nvPicPr>
        <p:blipFill>
          <a:blip r:embed="rId2"/>
          <a:stretch>
            <a:fillRect/>
          </a:stretch>
        </p:blipFill>
        <p:spPr>
          <a:xfrm>
            <a:off x="5531105" y="2785179"/>
            <a:ext cx="5553075" cy="3785304"/>
          </a:xfrm>
          <a:prstGeom prst="rect">
            <a:avLst/>
          </a:prstGeom>
        </p:spPr>
      </p:pic>
    </p:spTree>
    <p:extLst>
      <p:ext uri="{BB962C8B-B14F-4D97-AF65-F5344CB8AC3E}">
        <p14:creationId xmlns:p14="http://schemas.microsoft.com/office/powerpoint/2010/main" val="30201124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69621B-EC3B-A110-84DF-912622963AA6}"/>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7C279BEB-2098-6357-594F-740435D5EEA0}"/>
              </a:ext>
            </a:extLst>
          </p:cNvPr>
          <p:cNvSpPr>
            <a:spLocks noGrp="1"/>
          </p:cNvSpPr>
          <p:nvPr>
            <p:ph type="body" sz="half" idx="2"/>
          </p:nvPr>
        </p:nvSpPr>
        <p:spPr>
          <a:xfrm>
            <a:off x="1154954" y="3543300"/>
            <a:ext cx="1927611" cy="2476500"/>
          </a:xfrm>
        </p:spPr>
        <p:txBody>
          <a:bodyPr/>
          <a:lstStyle/>
          <a:p>
            <a:r>
              <a:rPr lang="en-US" dirty="0"/>
              <a:t>Here is the correlation of other features with our target feature.</a:t>
            </a:r>
            <a:endParaRPr lang="en-IN" dirty="0"/>
          </a:p>
        </p:txBody>
      </p:sp>
      <p:pic>
        <p:nvPicPr>
          <p:cNvPr id="4" name="Picture 3">
            <a:extLst>
              <a:ext uri="{FF2B5EF4-FFF2-40B4-BE49-F238E27FC236}">
                <a16:creationId xmlns:a16="http://schemas.microsoft.com/office/drawing/2014/main" id="{0EC214EA-92FB-B659-CA47-F85173C8F5F9}"/>
              </a:ext>
            </a:extLst>
          </p:cNvPr>
          <p:cNvPicPr>
            <a:picLocks noChangeAspect="1"/>
          </p:cNvPicPr>
          <p:nvPr/>
        </p:nvPicPr>
        <p:blipFill>
          <a:blip r:embed="rId2"/>
          <a:stretch>
            <a:fillRect/>
          </a:stretch>
        </p:blipFill>
        <p:spPr>
          <a:xfrm>
            <a:off x="0" y="288747"/>
            <a:ext cx="12192000" cy="3196798"/>
          </a:xfrm>
          <a:prstGeom prst="rect">
            <a:avLst/>
          </a:prstGeom>
        </p:spPr>
      </p:pic>
    </p:spTree>
    <p:extLst>
      <p:ext uri="{BB962C8B-B14F-4D97-AF65-F5344CB8AC3E}">
        <p14:creationId xmlns:p14="http://schemas.microsoft.com/office/powerpoint/2010/main" val="252574822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TM02900722[[fn=Ion Boardroom]]</Template>
  <TotalTime>204</TotalTime>
  <Words>782</Words>
  <Application>Microsoft Office PowerPoint</Application>
  <PresentationFormat>Widescreen</PresentationFormat>
  <Paragraphs>83</Paragraphs>
  <Slides>35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35</vt:i4>
      </vt:variant>
    </vt:vector>
  </HeadingPairs>
  <TitlesOfParts>
    <vt:vector size="41" baseType="lpstr">
      <vt:lpstr>Arial</vt:lpstr>
      <vt:lpstr>Century Gothic</vt:lpstr>
      <vt:lpstr>Helvetica Neue</vt:lpstr>
      <vt:lpstr>Verdana</vt:lpstr>
      <vt:lpstr>Wingdings 3</vt:lpstr>
      <vt:lpstr>Ion Boardroom</vt:lpstr>
      <vt:lpstr>Telecommunication Project </vt:lpstr>
      <vt:lpstr>Business Objective</vt:lpstr>
      <vt:lpstr>About Dataset.</vt:lpstr>
      <vt:lpstr>Project Flow</vt:lpstr>
      <vt:lpstr>Project Flow (Continued) </vt:lpstr>
      <vt:lpstr>Null Value Imputation:</vt:lpstr>
      <vt:lpstr>Visualizations and insights</vt:lpstr>
      <vt:lpstr>PowerPoint Presentation</vt:lpstr>
      <vt:lpstr>PowerPoint Presentation</vt:lpstr>
      <vt:lpstr>PowerPoint Presentation</vt:lpstr>
      <vt:lpstr>PowerPoint Presentation</vt:lpstr>
      <vt:lpstr>PowerPoint Presentation</vt:lpstr>
      <vt:lpstr>Data Preprocessing</vt:lpstr>
      <vt:lpstr>Outlier Handling:</vt:lpstr>
      <vt:lpstr>PowerPoint Presentation</vt:lpstr>
      <vt:lpstr>PowerPoint Presentation</vt:lpstr>
      <vt:lpstr>Feature Selection:</vt:lpstr>
      <vt:lpstr>Chi Square Method:</vt:lpstr>
      <vt:lpstr>Pearson Correlation Method:</vt:lpstr>
      <vt:lpstr>After applying train-test split the final shape we got:</vt:lpstr>
      <vt:lpstr>Model Building:</vt:lpstr>
      <vt:lpstr>    We have built the following 6 models:  Logistic Regression Knn Random Forest Decision trees Naïve Bayes XGBoost     </vt:lpstr>
      <vt:lpstr>Model Evaluation</vt:lpstr>
      <vt:lpstr>Final Model</vt:lpstr>
      <vt:lpstr>PowerPoint Presentation</vt:lpstr>
      <vt:lpstr>Model Deployment</vt:lpstr>
      <vt:lpstr>Identity of States used in deployment</vt:lpstr>
      <vt:lpstr>Mapping</vt:lpstr>
      <vt:lpstr>Model Deployment using Streamlit </vt:lpstr>
      <vt:lpstr>Deployment Interface</vt:lpstr>
      <vt:lpstr>Validating Deployment</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Telecommunication Project </dc:title>
  <dc:creator>ADMIN</dc:creator>
  <cp:lastModifiedBy>Shubham Mahajan</cp:lastModifiedBy>
  <cp:revision>4</cp:revision>
  <dcterms:created xsi:type="dcterms:W3CDTF">2022-12-23T06:22:48Z</dcterms:created>
  <dcterms:modified xsi:type="dcterms:W3CDTF">2022-12-26T07:52:29Z</dcterms:modified>
</cp:coreProperties>
</file>