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3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789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93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593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893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806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586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07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29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38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92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044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999A8DD2-C443-44AD-85B3-4CE72B962C5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891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Postal,_telegraph_and_telephone_service" TargetMode="External"/><Relationship Id="rId13" Type="http://schemas.openxmlformats.org/officeDocument/2006/relationships/hyperlink" Target="https://en.wikipedia.org/wiki/Mobile_telephony" TargetMode="External"/><Relationship Id="rId18" Type="http://schemas.openxmlformats.org/officeDocument/2006/relationships/hyperlink" Target="https://en.wikipedia.org/wiki/Telephone_company#cite_note-4" TargetMode="External"/><Relationship Id="rId3" Type="http://schemas.openxmlformats.org/officeDocument/2006/relationships/hyperlink" Target="https://en.wikipedia.org/wiki/Communications_service_provider" TargetMode="External"/><Relationship Id="rId7" Type="http://schemas.openxmlformats.org/officeDocument/2006/relationships/hyperlink" Target="https://en.wikipedia.org/wiki/Monopoly" TargetMode="External"/><Relationship Id="rId12" Type="http://schemas.openxmlformats.org/officeDocument/2006/relationships/hyperlink" Target="https://en.wikipedia.org/wiki/Local_exchange_carrier" TargetMode="External"/><Relationship Id="rId17" Type="http://schemas.openxmlformats.org/officeDocument/2006/relationships/hyperlink" Target="https://en.wikipedia.org/wiki/Supplier_convergence" TargetMode="External"/><Relationship Id="rId2" Type="http://schemas.openxmlformats.org/officeDocument/2006/relationships/hyperlink" Target="https://en.wikipedia.org/wiki/Telephone_company#cite_note-2" TargetMode="External"/><Relationship Id="rId16" Type="http://schemas.openxmlformats.org/officeDocument/2006/relationships/hyperlink" Target="https://en.wikipedia.org/wiki/Internet_service_provider" TargetMode="External"/><Relationship Id="rId20" Type="http://schemas.openxmlformats.org/officeDocument/2006/relationships/hyperlink" Target="https://en.wikipedia.org/wiki/Capital_(economics)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Data_communication" TargetMode="External"/><Relationship Id="rId11" Type="http://schemas.openxmlformats.org/officeDocument/2006/relationships/hyperlink" Target="https://en.wikipedia.org/wiki/United_States" TargetMode="External"/><Relationship Id="rId5" Type="http://schemas.openxmlformats.org/officeDocument/2006/relationships/hyperlink" Target="https://en.wikipedia.org/wiki/Telephony" TargetMode="External"/><Relationship Id="rId15" Type="http://schemas.openxmlformats.org/officeDocument/2006/relationships/hyperlink" Target="https://en.wikipedia.org/wiki/Mobile_network_operator" TargetMode="External"/><Relationship Id="rId10" Type="http://schemas.openxmlformats.org/officeDocument/2006/relationships/hyperlink" Target="https://en.wikipedia.org/wiki/Common_carrier" TargetMode="External"/><Relationship Id="rId19" Type="http://schemas.openxmlformats.org/officeDocument/2006/relationships/hyperlink" Target="https://en.wikipedia.org/wiki/Government-owned_company" TargetMode="External"/><Relationship Id="rId4" Type="http://schemas.openxmlformats.org/officeDocument/2006/relationships/hyperlink" Target="https://en.wikipedia.org/wiki/Telecommunications" TargetMode="External"/><Relationship Id="rId9" Type="http://schemas.openxmlformats.org/officeDocument/2006/relationships/hyperlink" Target="https://en.wikipedia.org/wiki/Telephone_company#cite_note-3" TargetMode="External"/><Relationship Id="rId14" Type="http://schemas.openxmlformats.org/officeDocument/2006/relationships/hyperlink" Target="https://en.wikipedia.org/wiki/Wireless_carrier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localhost:8888/notebooks/AI%20course%20DIGICROME/Machine%20Learning/Telecom%20dataset%20(task%201%2C1.1%2C1.2).ipynb#Plot-histograms-for-each-quantitative-variable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1BA7680-B1FB-4B6B-2155-45DD5D6C4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lossoming flowers">
            <a:extLst>
              <a:ext uri="{FF2B5EF4-FFF2-40B4-BE49-F238E27FC236}">
                <a16:creationId xmlns:a16="http://schemas.microsoft.com/office/drawing/2014/main" id="{5595FC72-BBD3-B83C-047B-5BD6F12E75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9CCD9CD-49AE-3D3E-923B-81ECD3FBF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32383"/>
            <a:ext cx="12192000" cy="4525617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5000">
                <a:srgbClr val="000000">
                  <a:alpha val="50000"/>
                </a:srgbClr>
              </a:gs>
              <a:gs pos="100000">
                <a:srgbClr val="000000">
                  <a:alpha val="6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C8CD41-348C-470F-51CE-A5901CA7C5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4506" y="3621149"/>
            <a:ext cx="8837546" cy="1870483"/>
          </a:xfrm>
        </p:spPr>
        <p:txBody>
          <a:bodyPr>
            <a:noAutofit/>
          </a:bodyPr>
          <a:lstStyle/>
          <a:p>
            <a:pPr rtl="0">
              <a:spcBef>
                <a:spcPts val="1224"/>
              </a:spcBef>
              <a:spcAft>
                <a:spcPts val="300"/>
              </a:spcAft>
            </a:pPr>
            <a:r>
              <a:rPr lang="en-US" sz="5400" b="0" dirty="0">
                <a:solidFill>
                  <a:srgbClr val="002060"/>
                </a:solidFill>
                <a:latin typeface="Raleway" pitchFamily="2" charset="0"/>
              </a:rPr>
              <a:t>NEXTHIKES PROJECT</a:t>
            </a:r>
            <a:br>
              <a:rPr lang="en-US" sz="5400" b="0" dirty="0">
                <a:solidFill>
                  <a:srgbClr val="002060"/>
                </a:solidFill>
                <a:effectLst/>
              </a:rPr>
            </a:br>
            <a:br>
              <a:rPr lang="en-US" sz="5400" dirty="0">
                <a:solidFill>
                  <a:srgbClr val="002060"/>
                </a:solidFill>
              </a:rPr>
            </a:br>
            <a:endParaRPr lang="en-US" sz="5400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B056B4-5262-A05F-781E-FDF514593F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270" y="4205419"/>
            <a:ext cx="9209633" cy="2106949"/>
          </a:xfrm>
        </p:spPr>
        <p:txBody>
          <a:bodyPr>
            <a:noAutofit/>
          </a:bodyPr>
          <a:lstStyle/>
          <a:p>
            <a:pPr algn="l"/>
            <a:r>
              <a:rPr lang="en-US" sz="3600" b="0" i="0" u="none" strike="noStrike" dirty="0">
                <a:solidFill>
                  <a:srgbClr val="002060"/>
                </a:solidFill>
                <a:effectLst/>
                <a:latin typeface="Raleway" pitchFamily="2" charset="0"/>
              </a:rPr>
              <a:t>User Analytics in the Telecommunication Industry - Overview</a:t>
            </a:r>
            <a:endParaRPr lang="en-US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991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5CCDB-40F8-8931-D2F8-0A8FBF8A4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80" y="419101"/>
            <a:ext cx="4159273" cy="5804492"/>
          </a:xfrm>
        </p:spPr>
        <p:txBody>
          <a:bodyPr anchor="b">
            <a:normAutofit/>
          </a:bodyPr>
          <a:lstStyle/>
          <a:p>
            <a:r>
              <a:rPr lang="en-US" dirty="0"/>
              <a:t> skewness of  features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D45CA9-1D6C-A7B7-FDAA-F1FC9706A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19101"/>
            <a:ext cx="5573553" cy="3413802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E8249-2402-55AD-0049-97E6F48D7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3070" y="4093480"/>
            <a:ext cx="5554250" cy="213011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/>
          </a:p>
          <a:p>
            <a:endParaRPr lang="en-US" sz="1800"/>
          </a:p>
        </p:txBody>
      </p:sp>
      <p:sp>
        <p:nvSpPr>
          <p:cNvPr id="16" name="Date Placeholder 13">
            <a:extLst>
              <a:ext uri="{FF2B5EF4-FFF2-40B4-BE49-F238E27FC236}">
                <a16:creationId xmlns:a16="http://schemas.microsoft.com/office/drawing/2014/main" id="{7F236796-CC5E-2FF7-132B-8B24DE11A0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6453002"/>
            <a:ext cx="3494314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2B34E575-D653-40A7-A5DD-2664C3A91EC1}" type="datetime1">
              <a:rPr lang="en-US" smtClean="0"/>
              <a:pPr>
                <a:spcAft>
                  <a:spcPts val="600"/>
                </a:spcAft>
              </a:pPr>
              <a:t>12/5/2023</a:t>
            </a:fld>
            <a:endParaRPr lang="en-US"/>
          </a:p>
        </p:txBody>
      </p:sp>
      <p:sp>
        <p:nvSpPr>
          <p:cNvPr id="17" name="Footer Placeholder 14">
            <a:extLst>
              <a:ext uri="{FF2B5EF4-FFF2-40B4-BE49-F238E27FC236}">
                <a16:creationId xmlns:a16="http://schemas.microsoft.com/office/drawing/2014/main" id="{22424272-758A-4504-66B6-272022E24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76521" y="6453002"/>
            <a:ext cx="280540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8" name="Slide Number Placeholder 15">
            <a:extLst>
              <a:ext uri="{FF2B5EF4-FFF2-40B4-BE49-F238E27FC236}">
                <a16:creationId xmlns:a16="http://schemas.microsoft.com/office/drawing/2014/main" id="{067C8DD9-95AE-C50D-3496-66B0F4991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453002"/>
            <a:ext cx="42920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6F391B04-159E-4284-919C-20BE23D169A4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94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C24F9-840C-C4F3-9260-69ED164BE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53308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958E9-C48A-880B-46A0-1CC669D80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TELECOM INDUSTRY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997A8-337F-15A7-989B-5D8DE585B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US" b="0" i="0" dirty="0">
                <a:solidFill>
                  <a:srgbClr val="002060"/>
                </a:solidFill>
                <a:effectLst/>
                <a:latin typeface="Abadi Extra Light" panose="020B0204020104020204" pitchFamily="34" charset="0"/>
              </a:rPr>
              <a:t>A </a:t>
            </a:r>
            <a:r>
              <a:rPr lang="en-US" b="1" i="0" dirty="0">
                <a:solidFill>
                  <a:srgbClr val="002060"/>
                </a:solidFill>
                <a:effectLst/>
                <a:latin typeface="Abadi Extra Light" panose="020B0204020104020204" pitchFamily="34" charset="0"/>
              </a:rPr>
              <a:t>telephone company</a:t>
            </a:r>
            <a:r>
              <a:rPr lang="en-US" b="0" i="0" u="none" strike="noStrike" baseline="30000" dirty="0">
                <a:solidFill>
                  <a:srgbClr val="002060"/>
                </a:solidFill>
                <a:effectLst/>
                <a:latin typeface="Abadi Extra Light" panose="020B0204020104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[a]</a:t>
            </a:r>
            <a:r>
              <a:rPr lang="en-US" b="0" i="0" dirty="0">
                <a:solidFill>
                  <a:srgbClr val="002060"/>
                </a:solidFill>
                <a:effectLst/>
                <a:latin typeface="Abadi Extra Light" panose="020B0204020104020204" pitchFamily="34" charset="0"/>
              </a:rPr>
              <a:t> is a kind of </a:t>
            </a:r>
            <a:r>
              <a:rPr lang="en-US" b="0" i="0" u="none" strike="noStrike" dirty="0">
                <a:solidFill>
                  <a:srgbClr val="002060"/>
                </a:solidFill>
                <a:effectLst/>
                <a:latin typeface="Abadi Extra Light" panose="020B0204020104020204" pitchFamily="34" charset="0"/>
                <a:hlinkClick r:id="rId3" tooltip="Communications service provide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communications service provider</a:t>
            </a:r>
            <a:r>
              <a:rPr lang="en-US" b="0" i="0" dirty="0">
                <a:solidFill>
                  <a:srgbClr val="002060"/>
                </a:solidFill>
                <a:effectLst/>
                <a:latin typeface="Abadi Extra Light" panose="020B0204020104020204" pitchFamily="34" charset="0"/>
              </a:rPr>
              <a:t> (CSP), more precisely a </a:t>
            </a:r>
            <a:r>
              <a:rPr lang="en-US" b="1" i="0" dirty="0">
                <a:solidFill>
                  <a:srgbClr val="002060"/>
                </a:solidFill>
                <a:effectLst/>
                <a:latin typeface="Abadi Extra Light" panose="020B0204020104020204" pitchFamily="34" charset="0"/>
              </a:rPr>
              <a:t>telecommunications service provider</a:t>
            </a:r>
            <a:r>
              <a:rPr lang="en-US" b="0" i="0" dirty="0">
                <a:solidFill>
                  <a:srgbClr val="002060"/>
                </a:solidFill>
                <a:effectLst/>
                <a:latin typeface="Abadi Extra Light" panose="020B0204020104020204" pitchFamily="34" charset="0"/>
              </a:rPr>
              <a:t> (TSP), that provides </a:t>
            </a:r>
            <a:r>
              <a:rPr lang="en-US" b="0" i="0" u="none" strike="noStrike" dirty="0">
                <a:solidFill>
                  <a:srgbClr val="002060"/>
                </a:solidFill>
                <a:effectLst/>
                <a:latin typeface="Abadi Extra Light" panose="020B0204020104020204" pitchFamily="34" charset="0"/>
                <a:hlinkClick r:id="rId4" tooltip="Telecommunication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telecommunications</a:t>
            </a:r>
            <a:r>
              <a:rPr lang="en-US" b="0" i="0" dirty="0">
                <a:solidFill>
                  <a:srgbClr val="002060"/>
                </a:solidFill>
                <a:effectLst/>
                <a:latin typeface="Abadi Extra Light" panose="020B0204020104020204" pitchFamily="34" charset="0"/>
              </a:rPr>
              <a:t> services such as </a:t>
            </a:r>
            <a:r>
              <a:rPr lang="en-US" b="0" i="0" u="none" strike="noStrike" dirty="0">
                <a:solidFill>
                  <a:srgbClr val="002060"/>
                </a:solidFill>
                <a:effectLst/>
                <a:latin typeface="Abadi Extra Light" panose="020B0204020104020204" pitchFamily="34" charset="0"/>
                <a:hlinkClick r:id="rId5" tooltip="Telephony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telephony</a:t>
            </a:r>
            <a:r>
              <a:rPr lang="en-US" b="0" i="0" dirty="0">
                <a:solidFill>
                  <a:srgbClr val="002060"/>
                </a:solidFill>
                <a:effectLst/>
                <a:latin typeface="Abadi Extra Light" panose="020B0204020104020204" pitchFamily="34" charset="0"/>
              </a:rPr>
              <a:t> and </a:t>
            </a:r>
            <a:r>
              <a:rPr lang="en-US" b="0" i="0" u="none" strike="noStrike" dirty="0">
                <a:solidFill>
                  <a:srgbClr val="002060"/>
                </a:solidFill>
                <a:effectLst/>
                <a:latin typeface="Abadi Extra Light" panose="020B0204020104020204" pitchFamily="34" charset="0"/>
                <a:hlinkClick r:id="rId6" tooltip="Data communica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communications</a:t>
            </a:r>
            <a:r>
              <a:rPr lang="en-US" b="0" i="0" dirty="0">
                <a:solidFill>
                  <a:srgbClr val="002060"/>
                </a:solidFill>
                <a:effectLst/>
                <a:latin typeface="Abadi Extra Light" panose="020B0204020104020204" pitchFamily="34" charset="0"/>
              </a:rPr>
              <a:t> access. Many telephone companies were at one time government agencies or privately owned but state-regulated </a:t>
            </a:r>
            <a:r>
              <a:rPr lang="en-US" b="0" i="0" u="none" strike="noStrike" dirty="0">
                <a:solidFill>
                  <a:srgbClr val="002060"/>
                </a:solidFill>
                <a:effectLst/>
                <a:latin typeface="Abadi Extra Light" panose="020B0204020104020204" pitchFamily="34" charset="0"/>
                <a:hlinkClick r:id="rId7" tooltip="Monopoly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monopolies</a:t>
            </a:r>
            <a:r>
              <a:rPr lang="en-US" b="0" i="0" dirty="0">
                <a:solidFill>
                  <a:srgbClr val="002060"/>
                </a:solidFill>
                <a:effectLst/>
                <a:latin typeface="Abadi Extra Light" panose="020B0204020104020204" pitchFamily="34" charset="0"/>
              </a:rPr>
              <a:t>. The government agencies are often referred to, primarily in Europe, as PTTs (</a:t>
            </a:r>
            <a:r>
              <a:rPr lang="en-US" b="0" i="0" u="none" strike="noStrike" dirty="0">
                <a:solidFill>
                  <a:srgbClr val="002060"/>
                </a:solidFill>
                <a:effectLst/>
                <a:latin typeface="Abadi Extra Light" panose="020B0204020104020204" pitchFamily="34" charset="0"/>
                <a:hlinkClick r:id="rId8" tooltip="Postal, telegraph and telephone servic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postal, telegraph and telephone services</a:t>
            </a:r>
            <a:r>
              <a:rPr lang="en-US" b="0" i="0" dirty="0">
                <a:solidFill>
                  <a:srgbClr val="002060"/>
                </a:solidFill>
                <a:effectLst/>
                <a:latin typeface="Abadi Extra Light" panose="020B0204020104020204" pitchFamily="34" charset="0"/>
              </a:rPr>
              <a:t>).</a:t>
            </a:r>
            <a:r>
              <a:rPr lang="en-US" b="0" i="0" u="none" strike="noStrike" baseline="30000" dirty="0">
                <a:solidFill>
                  <a:srgbClr val="002060"/>
                </a:solidFill>
                <a:effectLst/>
                <a:latin typeface="Abadi Extra Light" panose="020B020402010402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[2]</a:t>
            </a:r>
            <a:endParaRPr lang="en-US" b="0" i="0" dirty="0">
              <a:solidFill>
                <a:srgbClr val="002060"/>
              </a:solidFill>
              <a:effectLst/>
              <a:latin typeface="Abadi Extra Light" panose="020B0204020104020204" pitchFamily="34" charset="0"/>
            </a:endParaRPr>
          </a:p>
          <a:p>
            <a:pPr algn="l"/>
            <a:r>
              <a:rPr lang="en-US" b="0" i="0" dirty="0">
                <a:solidFill>
                  <a:srgbClr val="002060"/>
                </a:solidFill>
                <a:effectLst/>
                <a:latin typeface="Abadi Extra Light" panose="020B0204020104020204" pitchFamily="34" charset="0"/>
              </a:rPr>
              <a:t>Telephone companies are </a:t>
            </a:r>
            <a:r>
              <a:rPr lang="en-US" b="0" i="0" u="none" strike="noStrike" dirty="0">
                <a:solidFill>
                  <a:srgbClr val="002060"/>
                </a:solidFill>
                <a:effectLst/>
                <a:latin typeface="Abadi Extra Light" panose="020B0204020104020204" pitchFamily="34" charset="0"/>
                <a:hlinkClick r:id="rId10" tooltip="Common carrie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common carriers</a:t>
            </a:r>
            <a:r>
              <a:rPr lang="en-US" b="0" i="0" dirty="0">
                <a:solidFill>
                  <a:srgbClr val="002060"/>
                </a:solidFill>
                <a:effectLst/>
                <a:latin typeface="Abadi Extra Light" panose="020B0204020104020204" pitchFamily="34" charset="0"/>
              </a:rPr>
              <a:t>, and in the </a:t>
            </a:r>
            <a:r>
              <a:rPr lang="en-US" b="0" i="0" u="none" strike="noStrike" dirty="0">
                <a:solidFill>
                  <a:srgbClr val="002060"/>
                </a:solidFill>
                <a:effectLst/>
                <a:latin typeface="Abadi Extra Light" panose="020B0204020104020204" pitchFamily="34" charset="0"/>
                <a:hlinkClick r:id="rId11" tooltip="United State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United States</a:t>
            </a:r>
            <a:r>
              <a:rPr lang="en-US" b="0" i="0" dirty="0">
                <a:solidFill>
                  <a:srgbClr val="002060"/>
                </a:solidFill>
                <a:effectLst/>
                <a:latin typeface="Abadi Extra Light" panose="020B0204020104020204" pitchFamily="34" charset="0"/>
              </a:rPr>
              <a:t> are also called </a:t>
            </a:r>
            <a:r>
              <a:rPr lang="en-US" b="0" i="0" u="none" strike="noStrike" dirty="0">
                <a:solidFill>
                  <a:srgbClr val="002060"/>
                </a:solidFill>
                <a:effectLst/>
                <a:latin typeface="Abadi Extra Light" panose="020B0204020104020204" pitchFamily="34" charset="0"/>
                <a:hlinkClick r:id="rId12" tooltip="Local exchange carrie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local exchange carriers</a:t>
            </a:r>
            <a:r>
              <a:rPr lang="en-US" b="0" i="0" dirty="0">
                <a:solidFill>
                  <a:srgbClr val="002060"/>
                </a:solidFill>
                <a:effectLst/>
                <a:latin typeface="Abadi Extra Light" panose="020B0204020104020204" pitchFamily="34" charset="0"/>
              </a:rPr>
              <a:t>. With the advent of </a:t>
            </a:r>
            <a:r>
              <a:rPr lang="en-US" b="0" i="0" u="none" strike="noStrike" dirty="0">
                <a:solidFill>
                  <a:srgbClr val="002060"/>
                </a:solidFill>
                <a:effectLst/>
                <a:latin typeface="Abadi Extra Light" panose="020B0204020104020204" pitchFamily="34" charset="0"/>
                <a:hlinkClick r:id="rId13" tooltip="Mobile telephony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mobile telephony</a:t>
            </a:r>
            <a:r>
              <a:rPr lang="en-US" b="0" i="0" dirty="0">
                <a:solidFill>
                  <a:srgbClr val="002060"/>
                </a:solidFill>
                <a:effectLst/>
                <a:latin typeface="Abadi Extra Light" panose="020B0204020104020204" pitchFamily="34" charset="0"/>
              </a:rPr>
              <a:t>, telephone companies now include </a:t>
            </a:r>
            <a:r>
              <a:rPr lang="en-US" b="0" i="0" u="none" strike="noStrike" dirty="0">
                <a:solidFill>
                  <a:srgbClr val="002060"/>
                </a:solidFill>
                <a:effectLst/>
                <a:latin typeface="Abadi Extra Light" panose="020B0204020104020204" pitchFamily="34" charset="0"/>
                <a:hlinkClick r:id="rId14" tooltip="Wireless carrie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wireless carriers</a:t>
            </a:r>
            <a:r>
              <a:rPr lang="en-US" b="0" i="0" dirty="0">
                <a:solidFill>
                  <a:srgbClr val="002060"/>
                </a:solidFill>
                <a:effectLst/>
                <a:latin typeface="Abadi Extra Light" panose="020B0204020104020204" pitchFamily="34" charset="0"/>
              </a:rPr>
              <a:t>, or </a:t>
            </a:r>
            <a:r>
              <a:rPr lang="en-US" b="0" i="0" u="none" strike="noStrike" dirty="0">
                <a:solidFill>
                  <a:srgbClr val="002060"/>
                </a:solidFill>
                <a:effectLst/>
                <a:latin typeface="Abadi Extra Light" panose="020B0204020104020204" pitchFamily="34" charset="0"/>
                <a:hlinkClick r:id="rId15" tooltip="Mobile network operato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mobile network operators</a:t>
            </a:r>
            <a:r>
              <a:rPr lang="en-US" b="0" i="0" dirty="0">
                <a:solidFill>
                  <a:srgbClr val="002060"/>
                </a:solidFill>
                <a:effectLst/>
                <a:latin typeface="Abadi Extra Light" panose="020B0204020104020204" pitchFamily="34" charset="0"/>
              </a:rPr>
              <a:t>.</a:t>
            </a:r>
          </a:p>
          <a:p>
            <a:pPr algn="l"/>
            <a:r>
              <a:rPr lang="en-US" b="0" i="0" dirty="0">
                <a:solidFill>
                  <a:srgbClr val="002060"/>
                </a:solidFill>
                <a:effectLst/>
                <a:latin typeface="Abadi Extra Light" panose="020B0204020104020204" pitchFamily="34" charset="0"/>
              </a:rPr>
              <a:t>Most telephone companies now also function as </a:t>
            </a:r>
            <a:r>
              <a:rPr lang="en-US" b="0" i="0" u="none" strike="noStrike" dirty="0">
                <a:solidFill>
                  <a:srgbClr val="002060"/>
                </a:solidFill>
                <a:effectLst/>
                <a:latin typeface="Abadi Extra Light" panose="020B0204020104020204" pitchFamily="34" charset="0"/>
                <a:hlinkClick r:id="rId16" tooltip="Internet service provide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internet service providers</a:t>
            </a:r>
            <a:r>
              <a:rPr lang="en-US" b="0" i="0" dirty="0">
                <a:solidFill>
                  <a:srgbClr val="002060"/>
                </a:solidFill>
                <a:effectLst/>
                <a:latin typeface="Abadi Extra Light" panose="020B0204020104020204" pitchFamily="34" charset="0"/>
              </a:rPr>
              <a:t> (ISPs), and the distinction between a telephone company and an ISP may disappear completely over time, as the current trend for </a:t>
            </a:r>
            <a:r>
              <a:rPr lang="en-US" b="0" i="0" u="none" strike="noStrike" dirty="0">
                <a:solidFill>
                  <a:srgbClr val="002060"/>
                </a:solidFill>
                <a:effectLst/>
                <a:latin typeface="Abadi Extra Light" panose="020B0204020104020204" pitchFamily="34" charset="0"/>
                <a:hlinkClick r:id="rId17" tooltip="Supplier convergenc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supplier convergence</a:t>
            </a:r>
            <a:r>
              <a:rPr lang="en-US" b="0" i="0" dirty="0">
                <a:solidFill>
                  <a:srgbClr val="002060"/>
                </a:solidFill>
                <a:effectLst/>
                <a:latin typeface="Abadi Extra Light" panose="020B0204020104020204" pitchFamily="34" charset="0"/>
              </a:rPr>
              <a:t> in the industry continues.</a:t>
            </a:r>
            <a:r>
              <a:rPr lang="en-US" b="0" i="0" u="none" strike="noStrike" baseline="30000" dirty="0">
                <a:solidFill>
                  <a:srgbClr val="002060"/>
                </a:solidFill>
                <a:effectLst/>
                <a:latin typeface="Abadi Extra Light" panose="020B0204020104020204" pitchFamily="34" charset="0"/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[3]</a:t>
            </a:r>
            <a:endParaRPr lang="en-US" b="0" i="0" dirty="0">
              <a:solidFill>
                <a:srgbClr val="002060"/>
              </a:solidFill>
              <a:effectLst/>
              <a:latin typeface="Abadi Extra Light" panose="020B0204020104020204" pitchFamily="34" charset="0"/>
            </a:endParaRPr>
          </a:p>
          <a:p>
            <a:pPr algn="l"/>
            <a:r>
              <a:rPr lang="en-US" b="0" i="0" dirty="0">
                <a:solidFill>
                  <a:srgbClr val="002060"/>
                </a:solidFill>
                <a:effectLst/>
                <a:latin typeface="Abadi Extra Light" panose="020B0204020104020204" pitchFamily="34" charset="0"/>
              </a:rPr>
              <a:t>In the past, most TSPs were </a:t>
            </a:r>
            <a:r>
              <a:rPr lang="en-US" b="0" i="0" u="none" strike="noStrike" dirty="0">
                <a:solidFill>
                  <a:srgbClr val="002060"/>
                </a:solidFill>
                <a:effectLst/>
                <a:latin typeface="Abadi Extra Light" panose="020B0204020104020204" pitchFamily="34" charset="0"/>
                <a:hlinkClick r:id="rId19" tooltip="Government-owned company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government owned</a:t>
            </a:r>
            <a:r>
              <a:rPr lang="en-US" b="0" i="0" dirty="0">
                <a:solidFill>
                  <a:srgbClr val="002060"/>
                </a:solidFill>
                <a:effectLst/>
                <a:latin typeface="Abadi Extra Light" panose="020B0204020104020204" pitchFamily="34" charset="0"/>
              </a:rPr>
              <a:t> and operated in most countries, due to the nature of </a:t>
            </a:r>
            <a:r>
              <a:rPr lang="en-US" b="0" i="0" u="none" strike="noStrike" dirty="0">
                <a:solidFill>
                  <a:srgbClr val="002060"/>
                </a:solidFill>
                <a:effectLst/>
                <a:latin typeface="Abadi Extra Light" panose="020B0204020104020204" pitchFamily="34" charset="0"/>
                <a:hlinkClick r:id="rId20" tooltip="Capital (economics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capital</a:t>
            </a:r>
            <a:r>
              <a:rPr lang="en-US" b="0" i="0" dirty="0">
                <a:solidFill>
                  <a:srgbClr val="002060"/>
                </a:solidFill>
                <a:effectLst/>
                <a:latin typeface="Abadi Extra Light" panose="020B0204020104020204" pitchFamily="34" charset="0"/>
              </a:rPr>
              <a:t> expenditure involved in it. But today there are many private players in most regions of the world, and even most of the government owned companies have been privatized.</a:t>
            </a:r>
          </a:p>
          <a:p>
            <a:endParaRPr lang="en-US" dirty="0">
              <a:solidFill>
                <a:srgbClr val="002060"/>
              </a:solidFill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383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00A38E9-D21E-DE68-38AC-F56AEA15B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7601" y="1367841"/>
            <a:ext cx="3382425" cy="2241755"/>
          </a:xfrm>
        </p:spPr>
        <p:txBody>
          <a:bodyPr>
            <a:normAutofit/>
          </a:bodyPr>
          <a:lstStyle/>
          <a:p>
            <a:r>
              <a:rPr lang="en-US" sz="32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exploratory data analysis</a:t>
            </a:r>
            <a:r>
              <a:rPr lang="en-US" sz="3200" dirty="0"/>
              <a:t> of telecom 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92C8D6-F625-CA88-433C-53330DDB29C1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386717" y="503836"/>
            <a:ext cx="6829091" cy="5753510"/>
          </a:xfrm>
          <a:noFill/>
        </p:spPr>
      </p:pic>
      <p:sp>
        <p:nvSpPr>
          <p:cNvPr id="22" name="Date Placeholder 8">
            <a:extLst>
              <a:ext uri="{FF2B5EF4-FFF2-40B4-BE49-F238E27FC236}">
                <a16:creationId xmlns:a16="http://schemas.microsoft.com/office/drawing/2014/main" id="{E3CBF80E-6D69-3A26-2C00-7A8BD771F2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6453002"/>
            <a:ext cx="3494314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7992763F-200F-4B37-9C2D-1F7EE32E9D7F}" type="datetime1">
              <a:rPr lang="en-US" smtClean="0"/>
              <a:pPr>
                <a:spcAft>
                  <a:spcPts val="600"/>
                </a:spcAft>
              </a:pPr>
              <a:t>12/5/2023</a:t>
            </a:fld>
            <a:endParaRPr lang="en-US"/>
          </a:p>
        </p:txBody>
      </p:sp>
      <p:sp>
        <p:nvSpPr>
          <p:cNvPr id="23" name="Footer Placeholder 9">
            <a:extLst>
              <a:ext uri="{FF2B5EF4-FFF2-40B4-BE49-F238E27FC236}">
                <a16:creationId xmlns:a16="http://schemas.microsoft.com/office/drawing/2014/main" id="{B9428E3C-2EE5-99C1-A462-D47C9F2DB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76521" y="6453002"/>
            <a:ext cx="280540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24" name="Slide Number Placeholder 13">
            <a:extLst>
              <a:ext uri="{FF2B5EF4-FFF2-40B4-BE49-F238E27FC236}">
                <a16:creationId xmlns:a16="http://schemas.microsoft.com/office/drawing/2014/main" id="{01117647-F13D-237F-8735-2C06CF0B5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453002"/>
            <a:ext cx="42920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6F391B04-159E-4284-919C-20BE23D169A4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86841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00A38E9-D21E-DE68-38AC-F56AEA15B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7976" y="1367841"/>
            <a:ext cx="3348297" cy="2241755"/>
          </a:xfrm>
        </p:spPr>
        <p:txBody>
          <a:bodyPr>
            <a:normAutofit/>
          </a:bodyPr>
          <a:lstStyle/>
          <a:p>
            <a:r>
              <a:rPr lang="en-US" sz="3200" dirty="0"/>
              <a:t>the session total traffic (download and upload (bytes)</a:t>
            </a:r>
          </a:p>
        </p:txBody>
      </p:sp>
      <p:sp>
        <p:nvSpPr>
          <p:cNvPr id="14" name="Date Placeholder 8">
            <a:extLst>
              <a:ext uri="{FF2B5EF4-FFF2-40B4-BE49-F238E27FC236}">
                <a16:creationId xmlns:a16="http://schemas.microsoft.com/office/drawing/2014/main" id="{E3CBF80E-6D69-3A26-2C00-7A8BD771F2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6453002"/>
            <a:ext cx="3494314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7992763F-200F-4B37-9C2D-1F7EE32E9D7F}" type="datetime1">
              <a:rPr lang="en-US" smtClean="0"/>
              <a:pPr>
                <a:spcAft>
                  <a:spcPts val="600"/>
                </a:spcAft>
              </a:pPr>
              <a:t>12/5/2023</a:t>
            </a:fld>
            <a:endParaRPr lang="en-US"/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27C1E999-5ACB-1D5B-C7FF-5CCC09D9728F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4824248" y="621806"/>
            <a:ext cx="7009164" cy="5607330"/>
          </a:xfrm>
          <a:noFill/>
        </p:spPr>
      </p:pic>
      <p:sp>
        <p:nvSpPr>
          <p:cNvPr id="16" name="Footer Placeholder 9">
            <a:extLst>
              <a:ext uri="{FF2B5EF4-FFF2-40B4-BE49-F238E27FC236}">
                <a16:creationId xmlns:a16="http://schemas.microsoft.com/office/drawing/2014/main" id="{B9428E3C-2EE5-99C1-A462-D47C9F2DB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76521" y="6453002"/>
            <a:ext cx="280540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8" name="Slide Number Placeholder 13">
            <a:extLst>
              <a:ext uri="{FF2B5EF4-FFF2-40B4-BE49-F238E27FC236}">
                <a16:creationId xmlns:a16="http://schemas.microsoft.com/office/drawing/2014/main" id="{01117647-F13D-237F-8735-2C06CF0B5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453002"/>
            <a:ext cx="42920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6F391B04-159E-4284-919C-20BE23D169A4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76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1707D-27EC-A9EE-C43D-D4916ADF2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588" y="914401"/>
            <a:ext cx="3727685" cy="2695196"/>
          </a:xfrm>
        </p:spPr>
        <p:txBody>
          <a:bodyPr>
            <a:normAutofit/>
          </a:bodyPr>
          <a:lstStyle/>
          <a:p>
            <a:r>
              <a:rPr lang="en-US" sz="3200" dirty="0"/>
              <a:t>total data volume for each application</a:t>
            </a:r>
          </a:p>
        </p:txBody>
      </p:sp>
      <p:sp>
        <p:nvSpPr>
          <p:cNvPr id="12" name="Date Placeholder 8">
            <a:extLst>
              <a:ext uri="{FF2B5EF4-FFF2-40B4-BE49-F238E27FC236}">
                <a16:creationId xmlns:a16="http://schemas.microsoft.com/office/drawing/2014/main" id="{E3CBF80E-6D69-3A26-2C00-7A8BD771F2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6453002"/>
            <a:ext cx="3494314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7992763F-200F-4B37-9C2D-1F7EE32E9D7F}" type="datetime1">
              <a:rPr lang="en-US" smtClean="0"/>
              <a:pPr>
                <a:spcAft>
                  <a:spcPts val="600"/>
                </a:spcAft>
              </a:pPr>
              <a:t>12/5/2023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5553A7-7CB4-A9DD-9744-CDAA6FCF3FC3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4824248" y="553453"/>
            <a:ext cx="7009164" cy="4808299"/>
          </a:xfrm>
          <a:noFill/>
        </p:spPr>
      </p:pic>
      <p:sp>
        <p:nvSpPr>
          <p:cNvPr id="14" name="Footer Placeholder 9">
            <a:extLst>
              <a:ext uri="{FF2B5EF4-FFF2-40B4-BE49-F238E27FC236}">
                <a16:creationId xmlns:a16="http://schemas.microsoft.com/office/drawing/2014/main" id="{B9428E3C-2EE5-99C1-A462-D47C9F2DB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76521" y="6453002"/>
            <a:ext cx="280540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6" name="Slide Number Placeholder 13">
            <a:extLst>
              <a:ext uri="{FF2B5EF4-FFF2-40B4-BE49-F238E27FC236}">
                <a16:creationId xmlns:a16="http://schemas.microsoft.com/office/drawing/2014/main" id="{01117647-F13D-237F-8735-2C06CF0B5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453002"/>
            <a:ext cx="42920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6F391B04-159E-4284-919C-20BE23D169A4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040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00A38E9-D21E-DE68-38AC-F56AEA15B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143" y="1964549"/>
            <a:ext cx="4135220" cy="3045989"/>
          </a:xfrm>
        </p:spPr>
        <p:txBody>
          <a:bodyPr>
            <a:normAutofit/>
          </a:bodyPr>
          <a:lstStyle/>
          <a:p>
            <a:r>
              <a:rPr lang="en-US" sz="3200" dirty="0"/>
              <a:t>Distribution of duration 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7604D864-A6BD-C75F-9B88-BAB58775AB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0045" y="7187258"/>
            <a:ext cx="3509383" cy="45719"/>
          </a:xfrm>
        </p:spPr>
        <p:txBody>
          <a:bodyPr>
            <a:normAutofit fontScale="25000" lnSpcReduction="20000"/>
          </a:bodyPr>
          <a:lstStyle/>
          <a:p>
            <a:endParaRPr lang="en-US" sz="1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063086-2786-985A-ADA2-EF1FE08805A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r="20590" b="2"/>
          <a:stretch/>
        </p:blipFill>
        <p:spPr>
          <a:xfrm>
            <a:off x="4021494" y="313692"/>
            <a:ext cx="6699380" cy="6037646"/>
          </a:xfrm>
          <a:noFill/>
        </p:spPr>
      </p:pic>
      <p:sp>
        <p:nvSpPr>
          <p:cNvPr id="16" name="Footer Placeholder 9">
            <a:extLst>
              <a:ext uri="{FF2B5EF4-FFF2-40B4-BE49-F238E27FC236}">
                <a16:creationId xmlns:a16="http://schemas.microsoft.com/office/drawing/2014/main" id="{040D47C4-C6A6-94AE-15AB-32AEADF11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76521" y="6453002"/>
            <a:ext cx="280540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8" name="Slide Number Placeholder 13">
            <a:extLst>
              <a:ext uri="{FF2B5EF4-FFF2-40B4-BE49-F238E27FC236}">
                <a16:creationId xmlns:a16="http://schemas.microsoft.com/office/drawing/2014/main" id="{65F0D33F-9CA5-0E7D-1206-022DC5E56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453002"/>
            <a:ext cx="42920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6F391B04-159E-4284-919C-20BE23D169A4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1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E5600-F64A-D3BD-4726-1B7162769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4488" y="257443"/>
            <a:ext cx="7326472" cy="817325"/>
          </a:xfrm>
        </p:spPr>
        <p:txBody>
          <a:bodyPr>
            <a:normAutofit/>
          </a:bodyPr>
          <a:lstStyle/>
          <a:p>
            <a:pPr algn="l"/>
            <a:r>
              <a:rPr lang="en-US" sz="2500"/>
              <a:t> Univariate Analysis--- dispersion parameters for each quantitative variable: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83A950-BBDD-35CD-9F00-2AFCEA1FF2A7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t="11026" r="-2" b="8431"/>
          <a:stretch/>
        </p:blipFill>
        <p:spPr>
          <a:xfrm>
            <a:off x="417249" y="1238596"/>
            <a:ext cx="11361029" cy="5203357"/>
          </a:xfrm>
          <a:noFill/>
        </p:spPr>
      </p:pic>
      <p:sp>
        <p:nvSpPr>
          <p:cNvPr id="12" name="Date Placeholder 8">
            <a:extLst>
              <a:ext uri="{FF2B5EF4-FFF2-40B4-BE49-F238E27FC236}">
                <a16:creationId xmlns:a16="http://schemas.microsoft.com/office/drawing/2014/main" id="{E3CBF80E-6D69-3A26-2C00-7A8BD771F2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6453002"/>
            <a:ext cx="34943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992763F-200F-4B37-9C2D-1F7EE32E9D7F}" type="datetime1">
              <a:rPr lang="en-US" smtClean="0"/>
              <a:pPr>
                <a:spcAft>
                  <a:spcPts val="600"/>
                </a:spcAft>
              </a:pPr>
              <a:t>12/5/2023</a:t>
            </a:fld>
            <a:endParaRPr lang="en-US"/>
          </a:p>
        </p:txBody>
      </p:sp>
      <p:sp>
        <p:nvSpPr>
          <p:cNvPr id="14" name="Footer Placeholder 9">
            <a:extLst>
              <a:ext uri="{FF2B5EF4-FFF2-40B4-BE49-F238E27FC236}">
                <a16:creationId xmlns:a16="http://schemas.microsoft.com/office/drawing/2014/main" id="{B9428E3C-2EE5-99C1-A462-D47C9F2DB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76521" y="6453002"/>
            <a:ext cx="280540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6" name="Slide Number Placeholder 13">
            <a:extLst>
              <a:ext uri="{FF2B5EF4-FFF2-40B4-BE49-F238E27FC236}">
                <a16:creationId xmlns:a16="http://schemas.microsoft.com/office/drawing/2014/main" id="{01117647-F13D-237F-8735-2C06CF0B5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453002"/>
            <a:ext cx="42920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F391B04-159E-4284-919C-20BE23D169A4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568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EC378-D651-85E4-D4FF-B3D4C20539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4488" y="257443"/>
            <a:ext cx="7326472" cy="817325"/>
          </a:xfrm>
        </p:spPr>
        <p:txBody>
          <a:bodyPr>
            <a:normAutofit/>
          </a:bodyPr>
          <a:lstStyle/>
          <a:p>
            <a:pPr algn="l"/>
            <a:r>
              <a:rPr lang="en-US" sz="2500" b="1" i="0" dirty="0">
                <a:effectLst/>
              </a:rPr>
              <a:t>histograms for each quantitative variable</a:t>
            </a:r>
            <a:r>
              <a:rPr lang="en-US" sz="2500" b="1" i="0" u="none" strike="noStrike" dirty="0">
                <a:effectLst/>
                <a:hlinkClick r:id="rId2"/>
              </a:rPr>
              <a:t>¶</a:t>
            </a:r>
            <a:br>
              <a:rPr lang="en-US" sz="2500" b="1" i="0" dirty="0">
                <a:effectLst/>
              </a:rPr>
            </a:br>
            <a:endParaRPr lang="en-US" sz="25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B3AB16-14DB-80AC-089B-C7912033358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1824024" y="1719470"/>
            <a:ext cx="8547479" cy="4722483"/>
          </a:xfrm>
          <a:noFill/>
        </p:spPr>
      </p:pic>
      <p:sp>
        <p:nvSpPr>
          <p:cNvPr id="19" name="Date Placeholder 8">
            <a:extLst>
              <a:ext uri="{FF2B5EF4-FFF2-40B4-BE49-F238E27FC236}">
                <a16:creationId xmlns:a16="http://schemas.microsoft.com/office/drawing/2014/main" id="{5783A59D-A8D1-5E88-EA5D-9AE47F5436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6453002"/>
            <a:ext cx="3494314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4CC1D1C5-F5B7-424C-86A6-16BE726C587D}" type="datetime1">
              <a:rPr lang="en-US" smtClean="0"/>
              <a:pPr>
                <a:spcAft>
                  <a:spcPts val="600"/>
                </a:spcAft>
              </a:pPr>
              <a:t>12/5/2023</a:t>
            </a:fld>
            <a:endParaRPr lang="en-US"/>
          </a:p>
        </p:txBody>
      </p:sp>
      <p:sp>
        <p:nvSpPr>
          <p:cNvPr id="20" name="Footer Placeholder 9">
            <a:extLst>
              <a:ext uri="{FF2B5EF4-FFF2-40B4-BE49-F238E27FC236}">
                <a16:creationId xmlns:a16="http://schemas.microsoft.com/office/drawing/2014/main" id="{040D47C4-C6A6-94AE-15AB-32AEADF11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76521" y="6453002"/>
            <a:ext cx="280540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21" name="Slide Number Placeholder 13">
            <a:extLst>
              <a:ext uri="{FF2B5EF4-FFF2-40B4-BE49-F238E27FC236}">
                <a16:creationId xmlns:a16="http://schemas.microsoft.com/office/drawing/2014/main" id="{65F0D33F-9CA5-0E7D-1206-022DC5E56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453002"/>
            <a:ext cx="42920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6F391B04-159E-4284-919C-20BE23D169A4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59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24EEF-59F9-7C61-746A-50D7EC938D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4488" y="257443"/>
            <a:ext cx="7326472" cy="817325"/>
          </a:xfrm>
        </p:spPr>
        <p:txBody>
          <a:bodyPr>
            <a:normAutofit/>
          </a:bodyPr>
          <a:lstStyle/>
          <a:p>
            <a:pPr algn="l"/>
            <a:r>
              <a:rPr lang="en-US" sz="2000" b="1" i="0">
                <a:effectLst/>
              </a:rPr>
              <a:t>Bivariate Analysis---- correlation matrix as a heatmap</a:t>
            </a:r>
            <a:br>
              <a:rPr lang="en-US" sz="2000" b="1" i="0">
                <a:effectLst/>
              </a:rPr>
            </a:br>
            <a:endParaRPr lang="en-US" sz="200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7604D864-A6BD-C75F-9B88-BAB58775AB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70767" y="257443"/>
            <a:ext cx="55983" cy="774422"/>
          </a:xfrm>
        </p:spPr>
        <p:txBody>
          <a:bodyPr anchor="b">
            <a:normAutofit/>
          </a:bodyPr>
          <a:lstStyle/>
          <a:p>
            <a:pPr algn="r"/>
            <a:endParaRPr lang="en-US" sz="1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9AEBC2-C913-60EA-98DE-666788579B4C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t="3069" r="2" b="10107"/>
          <a:stretch/>
        </p:blipFill>
        <p:spPr>
          <a:xfrm>
            <a:off x="417249" y="1238596"/>
            <a:ext cx="11361029" cy="5203357"/>
          </a:xfrm>
          <a:noFill/>
        </p:spPr>
      </p:pic>
      <p:sp>
        <p:nvSpPr>
          <p:cNvPr id="12" name="Date Placeholder 8">
            <a:extLst>
              <a:ext uri="{FF2B5EF4-FFF2-40B4-BE49-F238E27FC236}">
                <a16:creationId xmlns:a16="http://schemas.microsoft.com/office/drawing/2014/main" id="{5783A59D-A8D1-5E88-EA5D-9AE47F5436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6453002"/>
            <a:ext cx="3494314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4CC1D1C5-F5B7-424C-86A6-16BE726C587D}" type="datetime1">
              <a:rPr lang="en-US" smtClean="0"/>
              <a:pPr>
                <a:spcAft>
                  <a:spcPts val="600"/>
                </a:spcAft>
              </a:pPr>
              <a:t>12/5/2023</a:t>
            </a:fld>
            <a:endParaRPr lang="en-US"/>
          </a:p>
        </p:txBody>
      </p:sp>
      <p:sp>
        <p:nvSpPr>
          <p:cNvPr id="14" name="Footer Placeholder 9">
            <a:extLst>
              <a:ext uri="{FF2B5EF4-FFF2-40B4-BE49-F238E27FC236}">
                <a16:creationId xmlns:a16="http://schemas.microsoft.com/office/drawing/2014/main" id="{040D47C4-C6A6-94AE-15AB-32AEADF11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76521" y="6453002"/>
            <a:ext cx="280540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6" name="Slide Number Placeholder 13">
            <a:extLst>
              <a:ext uri="{FF2B5EF4-FFF2-40B4-BE49-F238E27FC236}">
                <a16:creationId xmlns:a16="http://schemas.microsoft.com/office/drawing/2014/main" id="{65F0D33F-9CA5-0E7D-1206-022DC5E56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453002"/>
            <a:ext cx="42920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6F391B04-159E-4284-919C-20BE23D169A4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82625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AnalogousFromRegularSeedRightStep">
      <a:dk1>
        <a:srgbClr val="000000"/>
      </a:dk1>
      <a:lt1>
        <a:srgbClr val="FFFFFF"/>
      </a:lt1>
      <a:dk2>
        <a:srgbClr val="3A3621"/>
      </a:dk2>
      <a:lt2>
        <a:srgbClr val="E2E5E8"/>
      </a:lt2>
      <a:accent1>
        <a:srgbClr val="D27D3E"/>
      </a:accent1>
      <a:accent2>
        <a:srgbClr val="B8A22A"/>
      </a:accent2>
      <a:accent3>
        <a:srgbClr val="8DAD33"/>
      </a:accent3>
      <a:accent4>
        <a:srgbClr val="58B72A"/>
      </a:accent4>
      <a:accent5>
        <a:srgbClr val="37BA43"/>
      </a:accent5>
      <a:accent6>
        <a:srgbClr val="2BB973"/>
      </a:accent6>
      <a:hlink>
        <a:srgbClr val="3F88BF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323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Abadi Extra Light</vt:lpstr>
      <vt:lpstr>Arial</vt:lpstr>
      <vt:lpstr>Neue Haas Grotesk Text Pro</vt:lpstr>
      <vt:lpstr>Raleway</vt:lpstr>
      <vt:lpstr>VanillaVTI</vt:lpstr>
      <vt:lpstr>NEXTHIKES PROJECT  </vt:lpstr>
      <vt:lpstr>TELECOM INDUSTRY OVERVIEW</vt:lpstr>
      <vt:lpstr>exploratory data analysis of telecom dataset</vt:lpstr>
      <vt:lpstr>the session total traffic (download and upload (bytes)</vt:lpstr>
      <vt:lpstr>total data volume for each application</vt:lpstr>
      <vt:lpstr>Distribution of duration </vt:lpstr>
      <vt:lpstr> Univariate Analysis--- dispersion parameters for each quantitative variable:</vt:lpstr>
      <vt:lpstr>histograms for each quantitative variable¶ </vt:lpstr>
      <vt:lpstr>Bivariate Analysis---- correlation matrix as a heatmap </vt:lpstr>
      <vt:lpstr> skewness of  features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NEXTHIKES PROJECT</dc:title>
  <dc:creator>nick Negi</dc:creator>
  <cp:lastModifiedBy>nick Negi</cp:lastModifiedBy>
  <cp:revision>3</cp:revision>
  <dcterms:created xsi:type="dcterms:W3CDTF">2023-12-05T16:47:45Z</dcterms:created>
  <dcterms:modified xsi:type="dcterms:W3CDTF">2023-12-05T17:56:34Z</dcterms:modified>
</cp:coreProperties>
</file>